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77" r:id="rId4"/>
  </p:sldMasterIdLst>
  <p:notesMasterIdLst>
    <p:notesMasterId r:id="rId53"/>
  </p:notesMasterIdLst>
  <p:handoutMasterIdLst>
    <p:handoutMasterId r:id="rId54"/>
  </p:handoutMasterIdLst>
  <p:sldIdLst>
    <p:sldId id="1112" r:id="rId5"/>
    <p:sldId id="1127" r:id="rId6"/>
    <p:sldId id="565" r:id="rId7"/>
    <p:sldId id="550" r:id="rId8"/>
    <p:sldId id="1119" r:id="rId9"/>
    <p:sldId id="340" r:id="rId10"/>
    <p:sldId id="555" r:id="rId11"/>
    <p:sldId id="1122" r:id="rId12"/>
    <p:sldId id="542" r:id="rId13"/>
    <p:sldId id="1126" r:id="rId14"/>
    <p:sldId id="1116" r:id="rId15"/>
    <p:sldId id="552" r:id="rId16"/>
    <p:sldId id="1118" r:id="rId17"/>
    <p:sldId id="1108" r:id="rId18"/>
    <p:sldId id="891" r:id="rId19"/>
    <p:sldId id="1124" r:id="rId20"/>
    <p:sldId id="564" r:id="rId21"/>
    <p:sldId id="1107" r:id="rId22"/>
    <p:sldId id="326" r:id="rId23"/>
    <p:sldId id="329" r:id="rId24"/>
    <p:sldId id="1114" r:id="rId25"/>
    <p:sldId id="582" r:id="rId26"/>
    <p:sldId id="332" r:id="rId27"/>
    <p:sldId id="1109" r:id="rId28"/>
    <p:sldId id="328" r:id="rId29"/>
    <p:sldId id="333" r:id="rId30"/>
    <p:sldId id="1105" r:id="rId31"/>
    <p:sldId id="1106" r:id="rId32"/>
    <p:sldId id="1110" r:id="rId33"/>
    <p:sldId id="1113" r:id="rId34"/>
    <p:sldId id="889" r:id="rId35"/>
    <p:sldId id="1125" r:id="rId36"/>
    <p:sldId id="832" r:id="rId37"/>
    <p:sldId id="539" r:id="rId38"/>
    <p:sldId id="890" r:id="rId39"/>
    <p:sldId id="1115" r:id="rId40"/>
    <p:sldId id="1103" r:id="rId41"/>
    <p:sldId id="1095" r:id="rId42"/>
    <p:sldId id="1117" r:id="rId43"/>
    <p:sldId id="1100" r:id="rId44"/>
    <p:sldId id="1121" r:id="rId45"/>
    <p:sldId id="1101" r:id="rId46"/>
    <p:sldId id="1102" r:id="rId47"/>
    <p:sldId id="1090" r:id="rId48"/>
    <p:sldId id="1097" r:id="rId49"/>
    <p:sldId id="535" r:id="rId50"/>
    <p:sldId id="887" r:id="rId51"/>
    <p:sldId id="861" r:id="rId52"/>
  </p:sldIdLst>
  <p:sldSz cx="12192000" cy="6858000"/>
  <p:notesSz cx="6797675" cy="9926638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0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84563D-3882-4E85-8EB0-EDD04D4EF004}" v="2" dt="2023-03-03T13:43:34.7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15" autoAdjust="0"/>
    <p:restoredTop sz="92736" autoAdjust="0"/>
  </p:normalViewPr>
  <p:slideViewPr>
    <p:cSldViewPr snapToGrid="0">
      <p:cViewPr varScale="1">
        <p:scale>
          <a:sx n="100" d="100"/>
          <a:sy n="100" d="100"/>
        </p:scale>
        <p:origin x="84" y="138"/>
      </p:cViewPr>
      <p:guideLst>
        <p:guide orient="horz" pos="2160"/>
        <p:guide pos="5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900"/>
    </p:cViewPr>
  </p:sorterViewPr>
  <p:notesViewPr>
    <p:cSldViewPr snapToGrid="0">
      <p:cViewPr varScale="1">
        <p:scale>
          <a:sx n="85" d="100"/>
          <a:sy n="85" d="100"/>
        </p:scale>
        <p:origin x="210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Quality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9F44-4831-9D33-2E14601F0B8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9F44-4831-9D33-2E14601F0B8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9F44-4831-9D33-2E14601F0B8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9F44-4831-9D33-2E14601F0B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Grade A</c:v>
                </c:pt>
                <c:pt idx="1">
                  <c:v>Grade B</c:v>
                </c:pt>
                <c:pt idx="2">
                  <c:v>Grade C</c:v>
                </c:pt>
                <c:pt idx="3">
                  <c:v>Grade 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44-4831-9D33-2E14601F0B8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% Payment Types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22E-4AD7-96DC-364AC285478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22E-4AD7-96DC-364AC285478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22E-4AD7-96DC-364AC2854787}"/>
              </c:ext>
            </c:extLst>
          </c:dPt>
          <c:dLbls>
            <c:dLbl>
              <c:idx val="0"/>
              <c:layout>
                <c:manualLayout>
                  <c:x val="3.2487306181989126E-2"/>
                  <c:y val="1.501501501501501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2E-4AD7-96DC-364AC2854787}"/>
                </c:ext>
              </c:extLst>
            </c:dLbl>
            <c:dLbl>
              <c:idx val="1"/>
              <c:layout>
                <c:manualLayout>
                  <c:x val="-9.1591477484697335E-3"/>
                  <c:y val="7.507507507507507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22E-4AD7-96DC-364AC2854787}"/>
                </c:ext>
              </c:extLst>
            </c:dLbl>
            <c:dLbl>
              <c:idx val="2"/>
              <c:layout>
                <c:manualLayout>
                  <c:x val="-1.5114407306592251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22E-4AD7-96DC-364AC2854787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'Monthly statement data'!$H$7:$H$9</c:f>
              <c:strCache>
                <c:ptCount val="3"/>
                <c:pt idx="0">
                  <c:v>BACS</c:v>
                </c:pt>
                <c:pt idx="1">
                  <c:v>Cash</c:v>
                </c:pt>
                <c:pt idx="2">
                  <c:v>Direct Debit (DD)</c:v>
                </c:pt>
              </c:strCache>
            </c:strRef>
          </c:cat>
          <c:val>
            <c:numRef>
              <c:f>'Monthly statement data'!$I$7:$I$9</c:f>
              <c:numCache>
                <c:formatCode>0</c:formatCode>
                <c:ptCount val="3"/>
                <c:pt idx="0">
                  <c:v>65</c:v>
                </c:pt>
                <c:pt idx="1">
                  <c:v>14</c:v>
                </c:pt>
                <c:pt idx="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22E-4AD7-96DC-364AC2854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C4D470-ABBE-484E-ACEF-448D3CCDBD4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ADEC4E1-991E-4735-9F08-69ACA3502F2D}">
      <dgm:prSet phldrT="[Text]" custT="1"/>
      <dgm:spPr>
        <a:solidFill>
          <a:srgbClr val="005C6E"/>
        </a:solidFill>
      </dgm:spPr>
      <dgm:t>
        <a:bodyPr/>
        <a:lstStyle/>
        <a:p>
          <a:r>
            <a:rPr lang="en-GB" sz="2000" b="1" dirty="0"/>
            <a:t>Perceivable</a:t>
          </a:r>
          <a:r>
            <a:rPr lang="en-GB" sz="2000" dirty="0"/>
            <a:t>: Content is presented in ways that can be perceived by all</a:t>
          </a:r>
        </a:p>
      </dgm:t>
      <dgm:extLst>
        <a:ext uri="{E40237B7-FDA0-4F09-8148-C483321AD2D9}">
          <dgm14:cNvPr xmlns:dgm14="http://schemas.microsoft.com/office/drawing/2010/diagram" id="0" name="" descr="Perceivable: Content is presented in ways that can be accessed by all&#10;Operable: Content is presented in ways that can be operated by all&#10;Understandable: Content is presented in ways that can be understood by all&#10;Robust: Content is reliable and compatible with assistive technology and standards&#10;"/>
        </a:ext>
      </dgm:extLst>
    </dgm:pt>
    <dgm:pt modelId="{5EAD5F8F-7EBB-48C7-8079-6453C233B9D5}" type="parTrans" cxnId="{0799C551-4802-4774-B194-77FFC0FD175C}">
      <dgm:prSet/>
      <dgm:spPr/>
      <dgm:t>
        <a:bodyPr/>
        <a:lstStyle/>
        <a:p>
          <a:endParaRPr lang="en-GB" sz="2800"/>
        </a:p>
      </dgm:t>
    </dgm:pt>
    <dgm:pt modelId="{64082B01-3035-4E67-9D54-6D39AFAB206A}" type="sibTrans" cxnId="{0799C551-4802-4774-B194-77FFC0FD175C}">
      <dgm:prSet/>
      <dgm:spPr/>
      <dgm:t>
        <a:bodyPr/>
        <a:lstStyle/>
        <a:p>
          <a:endParaRPr lang="en-GB" sz="2800"/>
        </a:p>
      </dgm:t>
    </dgm:pt>
    <dgm:pt modelId="{9D43F774-5C85-4435-964D-7B9ABA721C83}">
      <dgm:prSet phldrT="[Text]" custT="1"/>
      <dgm:spPr>
        <a:solidFill>
          <a:srgbClr val="005C6E"/>
        </a:solidFill>
      </dgm:spPr>
      <dgm:t>
        <a:bodyPr/>
        <a:lstStyle/>
        <a:p>
          <a:r>
            <a:rPr lang="en-GB" sz="2000" b="1" dirty="0"/>
            <a:t>Operable</a:t>
          </a:r>
          <a:r>
            <a:rPr lang="en-GB" sz="2000"/>
            <a:t>: Content must be operable by all</a:t>
          </a:r>
          <a:endParaRPr lang="en-GB" sz="2000" dirty="0"/>
        </a:p>
      </dgm:t>
      <dgm:extLst>
        <a:ext uri="{E40237B7-FDA0-4F09-8148-C483321AD2D9}">
          <dgm14:cNvPr xmlns:dgm14="http://schemas.microsoft.com/office/drawing/2010/diagram" id="0" name="" descr="Perceivable: Content is presented in ways that can be accessed by all&#10;Operable: Content is presented in ways that can be operated by all&#10;Understandable: Content is presented in ways that can be understood by all&#10;Robust: Content is reliable and compatible with assistive technology and standards&#10;"/>
        </a:ext>
      </dgm:extLst>
    </dgm:pt>
    <dgm:pt modelId="{25D12F7D-5CEC-4AB4-8450-551659E5C430}" type="parTrans" cxnId="{02926A8C-A551-4723-977E-E2CE5D629375}">
      <dgm:prSet/>
      <dgm:spPr/>
      <dgm:t>
        <a:bodyPr/>
        <a:lstStyle/>
        <a:p>
          <a:endParaRPr lang="en-GB" sz="2800"/>
        </a:p>
      </dgm:t>
    </dgm:pt>
    <dgm:pt modelId="{2A7402A4-766F-4C3E-A456-2DD5B378C8A3}" type="sibTrans" cxnId="{02926A8C-A551-4723-977E-E2CE5D629375}">
      <dgm:prSet/>
      <dgm:spPr/>
      <dgm:t>
        <a:bodyPr/>
        <a:lstStyle/>
        <a:p>
          <a:endParaRPr lang="en-GB" sz="2800"/>
        </a:p>
      </dgm:t>
    </dgm:pt>
    <dgm:pt modelId="{E4C02D48-AFDD-46EB-B80D-AB1B2DCCAB5E}">
      <dgm:prSet phldrT="[Text]" custT="1"/>
      <dgm:spPr>
        <a:solidFill>
          <a:srgbClr val="005C6E"/>
        </a:solidFill>
      </dgm:spPr>
      <dgm:t>
        <a:bodyPr/>
        <a:lstStyle/>
        <a:p>
          <a:r>
            <a:rPr lang="en-GB" sz="2000" b="1" dirty="0"/>
            <a:t>Understandable</a:t>
          </a:r>
          <a:r>
            <a:rPr lang="en-GB" sz="2000" dirty="0"/>
            <a:t>: </a:t>
          </a:r>
          <a:r>
            <a:rPr lang="en-GB" sz="2000" b="0" i="0" dirty="0"/>
            <a:t>Information and the operation of user interface must be understandable</a:t>
          </a:r>
          <a:endParaRPr lang="en-GB" sz="2000" dirty="0"/>
        </a:p>
      </dgm:t>
      <dgm:extLst>
        <a:ext uri="{E40237B7-FDA0-4F09-8148-C483321AD2D9}">
          <dgm14:cNvPr xmlns:dgm14="http://schemas.microsoft.com/office/drawing/2010/diagram" id="0" name="" descr="Perceivable: Content is presented in ways that can be accessed by all&#10;Operable: Content is presented in ways that can be operated by all&#10;Understandable: Content is presented in ways that can be understood by all&#10;Robust: Content is reliable and compatible with assistive technology and standards&#10;"/>
        </a:ext>
      </dgm:extLst>
    </dgm:pt>
    <dgm:pt modelId="{E153D2E2-661C-4265-A244-6C30639460D6}" type="parTrans" cxnId="{A84AEAE0-F7CF-4990-A2FF-EB03F514B914}">
      <dgm:prSet/>
      <dgm:spPr/>
      <dgm:t>
        <a:bodyPr/>
        <a:lstStyle/>
        <a:p>
          <a:endParaRPr lang="en-GB" sz="2800"/>
        </a:p>
      </dgm:t>
    </dgm:pt>
    <dgm:pt modelId="{FA19BA6D-E394-41B3-B7C3-2F5F7CC2D9A2}" type="sibTrans" cxnId="{A84AEAE0-F7CF-4990-A2FF-EB03F514B914}">
      <dgm:prSet/>
      <dgm:spPr/>
      <dgm:t>
        <a:bodyPr/>
        <a:lstStyle/>
        <a:p>
          <a:endParaRPr lang="en-GB" sz="2800"/>
        </a:p>
      </dgm:t>
    </dgm:pt>
    <dgm:pt modelId="{1DD437CE-A9EF-4104-A731-ED4226187CEF}">
      <dgm:prSet phldrT="[Text]" custT="1"/>
      <dgm:spPr>
        <a:solidFill>
          <a:srgbClr val="005C6E"/>
        </a:solidFill>
      </dgm:spPr>
      <dgm:t>
        <a:bodyPr/>
        <a:lstStyle/>
        <a:p>
          <a:r>
            <a:rPr lang="en-GB" sz="2000" b="1" dirty="0"/>
            <a:t>Robust</a:t>
          </a:r>
          <a:r>
            <a:rPr lang="en-GB" sz="2000" dirty="0"/>
            <a:t>: Content is reliable and compatible with assistive technology and standards</a:t>
          </a:r>
        </a:p>
      </dgm:t>
      <dgm:extLst>
        <a:ext uri="{E40237B7-FDA0-4F09-8148-C483321AD2D9}">
          <dgm14:cNvPr xmlns:dgm14="http://schemas.microsoft.com/office/drawing/2010/diagram" id="0" name="" descr="Perceivable: Content is presented in ways that can be accessed by all&#10;Operable: Content is presented in ways that can be operated by all&#10;Understandable: Content is presented in ways that can be understood by all&#10;Robust: Content is reliable and compatible with assistive technology and standards&#10;"/>
        </a:ext>
      </dgm:extLst>
    </dgm:pt>
    <dgm:pt modelId="{50FDB9C1-4B93-4AD6-BFD2-C14548A5EC07}" type="parTrans" cxnId="{D58D9B34-7D3E-4D9C-8D6E-7007FA6840C7}">
      <dgm:prSet/>
      <dgm:spPr/>
      <dgm:t>
        <a:bodyPr/>
        <a:lstStyle/>
        <a:p>
          <a:endParaRPr lang="en-GB" sz="2800"/>
        </a:p>
      </dgm:t>
    </dgm:pt>
    <dgm:pt modelId="{560215CF-5160-44F0-9A66-CE225B97846E}" type="sibTrans" cxnId="{D58D9B34-7D3E-4D9C-8D6E-7007FA6840C7}">
      <dgm:prSet/>
      <dgm:spPr/>
      <dgm:t>
        <a:bodyPr/>
        <a:lstStyle/>
        <a:p>
          <a:endParaRPr lang="en-GB" sz="2800"/>
        </a:p>
      </dgm:t>
    </dgm:pt>
    <dgm:pt modelId="{E6B2838C-60A1-425B-A95A-40B7398CA809}" type="pres">
      <dgm:prSet presAssocID="{FDC4D470-ABBE-484E-ACEF-448D3CCDBD40}" presName="Name0" presStyleCnt="0">
        <dgm:presLayoutVars>
          <dgm:chMax val="7"/>
          <dgm:chPref val="7"/>
          <dgm:dir/>
        </dgm:presLayoutVars>
      </dgm:prSet>
      <dgm:spPr/>
    </dgm:pt>
    <dgm:pt modelId="{85CADDB1-1151-4D7C-ADB0-7ECCFB14F10B}" type="pres">
      <dgm:prSet presAssocID="{FDC4D470-ABBE-484E-ACEF-448D3CCDBD40}" presName="Name1" presStyleCnt="0"/>
      <dgm:spPr/>
    </dgm:pt>
    <dgm:pt modelId="{5C9BD859-24F8-4F75-818D-3273B3305C3B}" type="pres">
      <dgm:prSet presAssocID="{FDC4D470-ABBE-484E-ACEF-448D3CCDBD40}" presName="cycle" presStyleCnt="0"/>
      <dgm:spPr/>
    </dgm:pt>
    <dgm:pt modelId="{CE984FC2-4C52-42C1-AF7B-281F85464888}" type="pres">
      <dgm:prSet presAssocID="{FDC4D470-ABBE-484E-ACEF-448D3CCDBD40}" presName="srcNode" presStyleLbl="node1" presStyleIdx="0" presStyleCnt="4"/>
      <dgm:spPr/>
    </dgm:pt>
    <dgm:pt modelId="{8BDB2EC7-4D37-4892-A6EC-768638C56310}" type="pres">
      <dgm:prSet presAssocID="{FDC4D470-ABBE-484E-ACEF-448D3CCDBD40}" presName="conn" presStyleLbl="parChTrans1D2" presStyleIdx="0" presStyleCnt="1"/>
      <dgm:spPr/>
    </dgm:pt>
    <dgm:pt modelId="{AAD1499C-ED8E-4A0A-812E-FFC0F52D3734}" type="pres">
      <dgm:prSet presAssocID="{FDC4D470-ABBE-484E-ACEF-448D3CCDBD40}" presName="extraNode" presStyleLbl="node1" presStyleIdx="0" presStyleCnt="4"/>
      <dgm:spPr/>
    </dgm:pt>
    <dgm:pt modelId="{4EB21EE6-E777-42AF-9F0A-65C18F0F65C1}" type="pres">
      <dgm:prSet presAssocID="{FDC4D470-ABBE-484E-ACEF-448D3CCDBD40}" presName="dstNode" presStyleLbl="node1" presStyleIdx="0" presStyleCnt="4"/>
      <dgm:spPr/>
    </dgm:pt>
    <dgm:pt modelId="{82559C07-A7A2-4C0D-8F41-4DE2956D1B33}" type="pres">
      <dgm:prSet presAssocID="{0ADEC4E1-991E-4735-9F08-69ACA3502F2D}" presName="text_1" presStyleLbl="node1" presStyleIdx="0" presStyleCnt="4" custScaleX="96518">
        <dgm:presLayoutVars>
          <dgm:bulletEnabled val="1"/>
        </dgm:presLayoutVars>
      </dgm:prSet>
      <dgm:spPr/>
    </dgm:pt>
    <dgm:pt modelId="{28C6C179-8FDE-4DFE-A669-01E5E0324DFA}" type="pres">
      <dgm:prSet presAssocID="{0ADEC4E1-991E-4735-9F08-69ACA3502F2D}" presName="accent_1" presStyleCnt="0"/>
      <dgm:spPr/>
    </dgm:pt>
    <dgm:pt modelId="{3C2B77AF-FBFD-4782-BB0E-A10D51298248}" type="pres">
      <dgm:prSet presAssocID="{0ADEC4E1-991E-4735-9F08-69ACA3502F2D}" presName="accentRepeatNode" presStyleLbl="solidFgAcc1" presStyleIdx="0" presStyleCnt="4"/>
      <dgm:spPr/>
    </dgm:pt>
    <dgm:pt modelId="{AA2DE493-58BF-4A05-87B8-EC12D31289C7}" type="pres">
      <dgm:prSet presAssocID="{9D43F774-5C85-4435-964D-7B9ABA721C83}" presName="text_2" presStyleLbl="node1" presStyleIdx="1" presStyleCnt="4" custScaleX="96398">
        <dgm:presLayoutVars>
          <dgm:bulletEnabled val="1"/>
        </dgm:presLayoutVars>
      </dgm:prSet>
      <dgm:spPr/>
    </dgm:pt>
    <dgm:pt modelId="{864C5C0C-CD86-48AC-A5CB-497FC8302660}" type="pres">
      <dgm:prSet presAssocID="{9D43F774-5C85-4435-964D-7B9ABA721C83}" presName="accent_2" presStyleCnt="0"/>
      <dgm:spPr/>
    </dgm:pt>
    <dgm:pt modelId="{B4BAC0D7-C532-4B99-96BE-971337BCB51A}" type="pres">
      <dgm:prSet presAssocID="{9D43F774-5C85-4435-964D-7B9ABA721C83}" presName="accentRepeatNode" presStyleLbl="solidFgAcc1" presStyleIdx="1" presStyleCnt="4"/>
      <dgm:spPr/>
    </dgm:pt>
    <dgm:pt modelId="{03785100-8412-4A45-BBE9-CA83B9AD530C}" type="pres">
      <dgm:prSet presAssocID="{E4C02D48-AFDD-46EB-B80D-AB1B2DCCAB5E}" presName="text_3" presStyleLbl="node1" presStyleIdx="2" presStyleCnt="4" custScaleX="96398" custScaleY="109395">
        <dgm:presLayoutVars>
          <dgm:bulletEnabled val="1"/>
        </dgm:presLayoutVars>
      </dgm:prSet>
      <dgm:spPr/>
    </dgm:pt>
    <dgm:pt modelId="{2E761A09-B8EB-4E3E-994D-589DCB8236AE}" type="pres">
      <dgm:prSet presAssocID="{E4C02D48-AFDD-46EB-B80D-AB1B2DCCAB5E}" presName="accent_3" presStyleCnt="0"/>
      <dgm:spPr/>
    </dgm:pt>
    <dgm:pt modelId="{015FFF88-059F-42E4-B45A-CE26E8BC06ED}" type="pres">
      <dgm:prSet presAssocID="{E4C02D48-AFDD-46EB-B80D-AB1B2DCCAB5E}" presName="accentRepeatNode" presStyleLbl="solidFgAcc1" presStyleIdx="2" presStyleCnt="4" custLinFactNeighborX="352" custLinFactNeighborY="1080"/>
      <dgm:spPr/>
    </dgm:pt>
    <dgm:pt modelId="{132BF267-D58D-4B2A-B1E3-07515A5C7559}" type="pres">
      <dgm:prSet presAssocID="{1DD437CE-A9EF-4104-A731-ED4226187CEF}" presName="text_4" presStyleLbl="node1" presStyleIdx="3" presStyleCnt="4" custScaleX="96518" custScaleY="115045">
        <dgm:presLayoutVars>
          <dgm:bulletEnabled val="1"/>
        </dgm:presLayoutVars>
      </dgm:prSet>
      <dgm:spPr/>
    </dgm:pt>
    <dgm:pt modelId="{55344AE0-CE8D-45FC-8602-E5D7C30629CB}" type="pres">
      <dgm:prSet presAssocID="{1DD437CE-A9EF-4104-A731-ED4226187CEF}" presName="accent_4" presStyleCnt="0"/>
      <dgm:spPr/>
    </dgm:pt>
    <dgm:pt modelId="{20911E7A-348D-4134-8A5C-396B149E5CF2}" type="pres">
      <dgm:prSet presAssocID="{1DD437CE-A9EF-4104-A731-ED4226187CEF}" presName="accentRepeatNode" presStyleLbl="solidFgAcc1" presStyleIdx="3" presStyleCnt="4"/>
      <dgm:spPr/>
    </dgm:pt>
  </dgm:ptLst>
  <dgm:cxnLst>
    <dgm:cxn modelId="{D58D9B34-7D3E-4D9C-8D6E-7007FA6840C7}" srcId="{FDC4D470-ABBE-484E-ACEF-448D3CCDBD40}" destId="{1DD437CE-A9EF-4104-A731-ED4226187CEF}" srcOrd="3" destOrd="0" parTransId="{50FDB9C1-4B93-4AD6-BFD2-C14548A5EC07}" sibTransId="{560215CF-5160-44F0-9A66-CE225B97846E}"/>
    <dgm:cxn modelId="{E33BEB41-42FA-403A-B685-778C72DB9571}" type="presOf" srcId="{FDC4D470-ABBE-484E-ACEF-448D3CCDBD40}" destId="{E6B2838C-60A1-425B-A95A-40B7398CA809}" srcOrd="0" destOrd="0" presId="urn:microsoft.com/office/officeart/2008/layout/VerticalCurvedList"/>
    <dgm:cxn modelId="{9C66924B-BCB0-4CA2-A874-2D80E2DDFCE6}" type="presOf" srcId="{0ADEC4E1-991E-4735-9F08-69ACA3502F2D}" destId="{82559C07-A7A2-4C0D-8F41-4DE2956D1B33}" srcOrd="0" destOrd="0" presId="urn:microsoft.com/office/officeart/2008/layout/VerticalCurvedList"/>
    <dgm:cxn modelId="{0799C551-4802-4774-B194-77FFC0FD175C}" srcId="{FDC4D470-ABBE-484E-ACEF-448D3CCDBD40}" destId="{0ADEC4E1-991E-4735-9F08-69ACA3502F2D}" srcOrd="0" destOrd="0" parTransId="{5EAD5F8F-7EBB-48C7-8079-6453C233B9D5}" sibTransId="{64082B01-3035-4E67-9D54-6D39AFAB206A}"/>
    <dgm:cxn modelId="{6FFBA17F-B907-4FB8-9DBB-9F49085BB51F}" type="presOf" srcId="{64082B01-3035-4E67-9D54-6D39AFAB206A}" destId="{8BDB2EC7-4D37-4892-A6EC-768638C56310}" srcOrd="0" destOrd="0" presId="urn:microsoft.com/office/officeart/2008/layout/VerticalCurvedList"/>
    <dgm:cxn modelId="{02926A8C-A551-4723-977E-E2CE5D629375}" srcId="{FDC4D470-ABBE-484E-ACEF-448D3CCDBD40}" destId="{9D43F774-5C85-4435-964D-7B9ABA721C83}" srcOrd="1" destOrd="0" parTransId="{25D12F7D-5CEC-4AB4-8450-551659E5C430}" sibTransId="{2A7402A4-766F-4C3E-A456-2DD5B378C8A3}"/>
    <dgm:cxn modelId="{99511DA7-C6F9-4A39-AA71-BC3142989E70}" type="presOf" srcId="{E4C02D48-AFDD-46EB-B80D-AB1B2DCCAB5E}" destId="{03785100-8412-4A45-BBE9-CA83B9AD530C}" srcOrd="0" destOrd="0" presId="urn:microsoft.com/office/officeart/2008/layout/VerticalCurvedList"/>
    <dgm:cxn modelId="{E30182A7-7235-43D7-8AA9-0F29E8600129}" type="presOf" srcId="{9D43F774-5C85-4435-964D-7B9ABA721C83}" destId="{AA2DE493-58BF-4A05-87B8-EC12D31289C7}" srcOrd="0" destOrd="0" presId="urn:microsoft.com/office/officeart/2008/layout/VerticalCurvedList"/>
    <dgm:cxn modelId="{46A2FDC8-776A-4435-B5A5-0F9B3D4C62E7}" type="presOf" srcId="{1DD437CE-A9EF-4104-A731-ED4226187CEF}" destId="{132BF267-D58D-4B2A-B1E3-07515A5C7559}" srcOrd="0" destOrd="0" presId="urn:microsoft.com/office/officeart/2008/layout/VerticalCurvedList"/>
    <dgm:cxn modelId="{A84AEAE0-F7CF-4990-A2FF-EB03F514B914}" srcId="{FDC4D470-ABBE-484E-ACEF-448D3CCDBD40}" destId="{E4C02D48-AFDD-46EB-B80D-AB1B2DCCAB5E}" srcOrd="2" destOrd="0" parTransId="{E153D2E2-661C-4265-A244-6C30639460D6}" sibTransId="{FA19BA6D-E394-41B3-B7C3-2F5F7CC2D9A2}"/>
    <dgm:cxn modelId="{E1A8F4EC-1F44-4E0A-A0A2-472CB9780DC9}" type="presParOf" srcId="{E6B2838C-60A1-425B-A95A-40B7398CA809}" destId="{85CADDB1-1151-4D7C-ADB0-7ECCFB14F10B}" srcOrd="0" destOrd="0" presId="urn:microsoft.com/office/officeart/2008/layout/VerticalCurvedList"/>
    <dgm:cxn modelId="{F9D1CE37-40A2-4A4D-BFBC-35CBE9EFCDDC}" type="presParOf" srcId="{85CADDB1-1151-4D7C-ADB0-7ECCFB14F10B}" destId="{5C9BD859-24F8-4F75-818D-3273B3305C3B}" srcOrd="0" destOrd="0" presId="urn:microsoft.com/office/officeart/2008/layout/VerticalCurvedList"/>
    <dgm:cxn modelId="{57A04031-B71B-4E77-8356-88CDD04132A2}" type="presParOf" srcId="{5C9BD859-24F8-4F75-818D-3273B3305C3B}" destId="{CE984FC2-4C52-42C1-AF7B-281F85464888}" srcOrd="0" destOrd="0" presId="urn:microsoft.com/office/officeart/2008/layout/VerticalCurvedList"/>
    <dgm:cxn modelId="{B8460D12-4699-4A32-9A89-AC7193E24446}" type="presParOf" srcId="{5C9BD859-24F8-4F75-818D-3273B3305C3B}" destId="{8BDB2EC7-4D37-4892-A6EC-768638C56310}" srcOrd="1" destOrd="0" presId="urn:microsoft.com/office/officeart/2008/layout/VerticalCurvedList"/>
    <dgm:cxn modelId="{ADF71F0D-0074-48EC-BEF0-6980C323FA46}" type="presParOf" srcId="{5C9BD859-24F8-4F75-818D-3273B3305C3B}" destId="{AAD1499C-ED8E-4A0A-812E-FFC0F52D3734}" srcOrd="2" destOrd="0" presId="urn:microsoft.com/office/officeart/2008/layout/VerticalCurvedList"/>
    <dgm:cxn modelId="{81612FEE-F23A-4CD8-8172-6EFDF3A9E0F3}" type="presParOf" srcId="{5C9BD859-24F8-4F75-818D-3273B3305C3B}" destId="{4EB21EE6-E777-42AF-9F0A-65C18F0F65C1}" srcOrd="3" destOrd="0" presId="urn:microsoft.com/office/officeart/2008/layout/VerticalCurvedList"/>
    <dgm:cxn modelId="{582BE692-1184-45B8-8C0B-0F82D87BCC69}" type="presParOf" srcId="{85CADDB1-1151-4D7C-ADB0-7ECCFB14F10B}" destId="{82559C07-A7A2-4C0D-8F41-4DE2956D1B33}" srcOrd="1" destOrd="0" presId="urn:microsoft.com/office/officeart/2008/layout/VerticalCurvedList"/>
    <dgm:cxn modelId="{7D0D5C48-BCBF-40EF-A9FC-2EE751AB2EC2}" type="presParOf" srcId="{85CADDB1-1151-4D7C-ADB0-7ECCFB14F10B}" destId="{28C6C179-8FDE-4DFE-A669-01E5E0324DFA}" srcOrd="2" destOrd="0" presId="urn:microsoft.com/office/officeart/2008/layout/VerticalCurvedList"/>
    <dgm:cxn modelId="{1996E835-2608-4939-B47D-1CD7CE7CAE8F}" type="presParOf" srcId="{28C6C179-8FDE-4DFE-A669-01E5E0324DFA}" destId="{3C2B77AF-FBFD-4782-BB0E-A10D51298248}" srcOrd="0" destOrd="0" presId="urn:microsoft.com/office/officeart/2008/layout/VerticalCurvedList"/>
    <dgm:cxn modelId="{EDD67A64-60E5-4A4E-BCE7-70FC9B2AE9E8}" type="presParOf" srcId="{85CADDB1-1151-4D7C-ADB0-7ECCFB14F10B}" destId="{AA2DE493-58BF-4A05-87B8-EC12D31289C7}" srcOrd="3" destOrd="0" presId="urn:microsoft.com/office/officeart/2008/layout/VerticalCurvedList"/>
    <dgm:cxn modelId="{8D9D43AB-3938-46EC-8CDE-E542B2161646}" type="presParOf" srcId="{85CADDB1-1151-4D7C-ADB0-7ECCFB14F10B}" destId="{864C5C0C-CD86-48AC-A5CB-497FC8302660}" srcOrd="4" destOrd="0" presId="urn:microsoft.com/office/officeart/2008/layout/VerticalCurvedList"/>
    <dgm:cxn modelId="{CBF9B574-3EF5-4AC5-A19B-2AB09E1EAC89}" type="presParOf" srcId="{864C5C0C-CD86-48AC-A5CB-497FC8302660}" destId="{B4BAC0D7-C532-4B99-96BE-971337BCB51A}" srcOrd="0" destOrd="0" presId="urn:microsoft.com/office/officeart/2008/layout/VerticalCurvedList"/>
    <dgm:cxn modelId="{B79F42DC-6993-476D-85B7-A5ACE2138A42}" type="presParOf" srcId="{85CADDB1-1151-4D7C-ADB0-7ECCFB14F10B}" destId="{03785100-8412-4A45-BBE9-CA83B9AD530C}" srcOrd="5" destOrd="0" presId="urn:microsoft.com/office/officeart/2008/layout/VerticalCurvedList"/>
    <dgm:cxn modelId="{9EE9493F-C5B0-438B-8CB5-D416B893790F}" type="presParOf" srcId="{85CADDB1-1151-4D7C-ADB0-7ECCFB14F10B}" destId="{2E761A09-B8EB-4E3E-994D-589DCB8236AE}" srcOrd="6" destOrd="0" presId="urn:microsoft.com/office/officeart/2008/layout/VerticalCurvedList"/>
    <dgm:cxn modelId="{269AA027-2257-4EE8-95CF-4FF7E8420959}" type="presParOf" srcId="{2E761A09-B8EB-4E3E-994D-589DCB8236AE}" destId="{015FFF88-059F-42E4-B45A-CE26E8BC06ED}" srcOrd="0" destOrd="0" presId="urn:microsoft.com/office/officeart/2008/layout/VerticalCurvedList"/>
    <dgm:cxn modelId="{90646767-B739-4D7B-9EBC-8A4C637AD34E}" type="presParOf" srcId="{85CADDB1-1151-4D7C-ADB0-7ECCFB14F10B}" destId="{132BF267-D58D-4B2A-B1E3-07515A5C7559}" srcOrd="7" destOrd="0" presId="urn:microsoft.com/office/officeart/2008/layout/VerticalCurvedList"/>
    <dgm:cxn modelId="{AEDB6F86-CCD2-4A4E-BCC0-F64E680C55F3}" type="presParOf" srcId="{85CADDB1-1151-4D7C-ADB0-7ECCFB14F10B}" destId="{55344AE0-CE8D-45FC-8602-E5D7C30629CB}" srcOrd="8" destOrd="0" presId="urn:microsoft.com/office/officeart/2008/layout/VerticalCurvedList"/>
    <dgm:cxn modelId="{635B73CE-9B8A-42A9-B6E3-0C8E61AF62E1}" type="presParOf" srcId="{55344AE0-CE8D-45FC-8602-E5D7C30629CB}" destId="{20911E7A-348D-4134-8A5C-396B149E5CF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F8E079-4424-4515-9C59-880C04B6FA09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18D356B-9E28-42C8-AC09-DC989BBBC6EE}">
      <dgm:prSet/>
      <dgm:spPr/>
      <dgm:t>
        <a:bodyPr/>
        <a:lstStyle/>
        <a:p>
          <a:r>
            <a:rPr lang="en-GB" dirty="0"/>
            <a:t>SmartArt accessibility</a:t>
          </a:r>
        </a:p>
      </dgm:t>
    </dgm:pt>
    <dgm:pt modelId="{3F181DF9-B398-4D1D-9A2D-E73EF9D8D69F}" type="parTrans" cxnId="{EA3B0F3E-E819-4F83-9A18-C386998126E6}">
      <dgm:prSet/>
      <dgm:spPr/>
      <dgm:t>
        <a:bodyPr/>
        <a:lstStyle/>
        <a:p>
          <a:endParaRPr lang="en-GB"/>
        </a:p>
      </dgm:t>
    </dgm:pt>
    <dgm:pt modelId="{D54E9302-E5A2-43CA-9E7D-80A103CF01F0}" type="sibTrans" cxnId="{EA3B0F3E-E819-4F83-9A18-C386998126E6}">
      <dgm:prSet/>
      <dgm:spPr/>
      <dgm:t>
        <a:bodyPr/>
        <a:lstStyle/>
        <a:p>
          <a:endParaRPr lang="en-GB"/>
        </a:p>
      </dgm:t>
    </dgm:pt>
    <dgm:pt modelId="{340ECF11-931C-4FF3-AB5C-2B962DB798F2}">
      <dgm:prSet/>
      <dgm:spPr/>
      <dgm:t>
        <a:bodyPr/>
        <a:lstStyle/>
        <a:p>
          <a:r>
            <a:rPr lang="en-GB" dirty="0"/>
            <a:t>Insert text into alt text field via accessibility checker (and speaker notes)</a:t>
          </a:r>
        </a:p>
      </dgm:t>
      <dgm:extLst>
        <a:ext uri="{E40237B7-FDA0-4F09-8148-C483321AD2D9}">
          <dgm14:cNvPr xmlns:dgm14="http://schemas.microsoft.com/office/drawing/2010/diagram" id="0" name="" descr="Insert text into alt text field via accessibility checker (and speaker notes)&#10;"/>
        </a:ext>
      </dgm:extLst>
    </dgm:pt>
    <dgm:pt modelId="{BC83EC2A-8DEF-4EA3-BAE3-33F6D5DF4579}" type="parTrans" cxnId="{C85A3DC9-FD1D-40DA-9841-916BC7BAFF11}">
      <dgm:prSet/>
      <dgm:spPr/>
      <dgm:t>
        <a:bodyPr/>
        <a:lstStyle/>
        <a:p>
          <a:endParaRPr lang="en-GB"/>
        </a:p>
      </dgm:t>
    </dgm:pt>
    <dgm:pt modelId="{B41F3B03-2DDF-4150-B8D5-8EF24A1F5F18}" type="sibTrans" cxnId="{C85A3DC9-FD1D-40DA-9841-916BC7BAFF11}">
      <dgm:prSet/>
      <dgm:spPr/>
      <dgm:t>
        <a:bodyPr/>
        <a:lstStyle/>
        <a:p>
          <a:endParaRPr lang="en-GB"/>
        </a:p>
      </dgm:t>
    </dgm:pt>
    <dgm:pt modelId="{8095939E-EE3E-4C7D-9825-ACF52870A4B3}" type="pres">
      <dgm:prSet presAssocID="{F7F8E079-4424-4515-9C59-880C04B6FA09}" presName="Name0" presStyleCnt="0">
        <dgm:presLayoutVars>
          <dgm:dir/>
          <dgm:animLvl val="lvl"/>
          <dgm:resizeHandles/>
        </dgm:presLayoutVars>
      </dgm:prSet>
      <dgm:spPr/>
    </dgm:pt>
    <dgm:pt modelId="{02EF48DD-F36D-42BF-8ADF-6E0E042273DA}" type="pres">
      <dgm:prSet presAssocID="{C18D356B-9E28-42C8-AC09-DC989BBBC6EE}" presName="linNode" presStyleCnt="0"/>
      <dgm:spPr/>
    </dgm:pt>
    <dgm:pt modelId="{6C339643-0BB7-4DEF-8FB8-906E560086E2}" type="pres">
      <dgm:prSet presAssocID="{C18D356B-9E28-42C8-AC09-DC989BBBC6EE}" presName="parentShp" presStyleLbl="node1" presStyleIdx="0" presStyleCnt="1">
        <dgm:presLayoutVars>
          <dgm:bulletEnabled val="1"/>
        </dgm:presLayoutVars>
      </dgm:prSet>
      <dgm:spPr/>
    </dgm:pt>
    <dgm:pt modelId="{C4F3B537-33B5-4C12-8EE8-8CFD3C89E32C}" type="pres">
      <dgm:prSet presAssocID="{C18D356B-9E28-42C8-AC09-DC989BBBC6EE}" presName="childShp" presStyleLbl="bgAccFollowNode1" presStyleIdx="0" presStyleCnt="1">
        <dgm:presLayoutVars>
          <dgm:bulletEnabled val="1"/>
        </dgm:presLayoutVars>
      </dgm:prSet>
      <dgm:spPr/>
    </dgm:pt>
  </dgm:ptLst>
  <dgm:cxnLst>
    <dgm:cxn modelId="{67B5FD2D-4155-46DA-99D0-9E401E55E548}" type="presOf" srcId="{340ECF11-931C-4FF3-AB5C-2B962DB798F2}" destId="{C4F3B537-33B5-4C12-8EE8-8CFD3C89E32C}" srcOrd="0" destOrd="0" presId="urn:microsoft.com/office/officeart/2005/8/layout/vList6"/>
    <dgm:cxn modelId="{EA3B0F3E-E819-4F83-9A18-C386998126E6}" srcId="{F7F8E079-4424-4515-9C59-880C04B6FA09}" destId="{C18D356B-9E28-42C8-AC09-DC989BBBC6EE}" srcOrd="0" destOrd="0" parTransId="{3F181DF9-B398-4D1D-9A2D-E73EF9D8D69F}" sibTransId="{D54E9302-E5A2-43CA-9E7D-80A103CF01F0}"/>
    <dgm:cxn modelId="{C85A3DC9-FD1D-40DA-9841-916BC7BAFF11}" srcId="{C18D356B-9E28-42C8-AC09-DC989BBBC6EE}" destId="{340ECF11-931C-4FF3-AB5C-2B962DB798F2}" srcOrd="0" destOrd="0" parTransId="{BC83EC2A-8DEF-4EA3-BAE3-33F6D5DF4579}" sibTransId="{B41F3B03-2DDF-4150-B8D5-8EF24A1F5F18}"/>
    <dgm:cxn modelId="{B48D6CE8-002F-44DF-AEAB-D2283E8AEC28}" type="presOf" srcId="{F7F8E079-4424-4515-9C59-880C04B6FA09}" destId="{8095939E-EE3E-4C7D-9825-ACF52870A4B3}" srcOrd="0" destOrd="0" presId="urn:microsoft.com/office/officeart/2005/8/layout/vList6"/>
    <dgm:cxn modelId="{AE4A91F6-EAC1-4B40-8B39-FCF5AA2655C6}" type="presOf" srcId="{C18D356B-9E28-42C8-AC09-DC989BBBC6EE}" destId="{6C339643-0BB7-4DEF-8FB8-906E560086E2}" srcOrd="0" destOrd="0" presId="urn:microsoft.com/office/officeart/2005/8/layout/vList6"/>
    <dgm:cxn modelId="{6DDE35D3-DEAC-437C-A995-B6771E82E599}" type="presParOf" srcId="{8095939E-EE3E-4C7D-9825-ACF52870A4B3}" destId="{02EF48DD-F36D-42BF-8ADF-6E0E042273DA}" srcOrd="0" destOrd="0" presId="urn:microsoft.com/office/officeart/2005/8/layout/vList6"/>
    <dgm:cxn modelId="{4745A7C4-DBCD-47D3-A439-740C3BA85E1D}" type="presParOf" srcId="{02EF48DD-F36D-42BF-8ADF-6E0E042273DA}" destId="{6C339643-0BB7-4DEF-8FB8-906E560086E2}" srcOrd="0" destOrd="0" presId="urn:microsoft.com/office/officeart/2005/8/layout/vList6"/>
    <dgm:cxn modelId="{D73815A5-411E-427E-86BF-3D9A4A35C07D}" type="presParOf" srcId="{02EF48DD-F36D-42BF-8ADF-6E0E042273DA}" destId="{C4F3B537-33B5-4C12-8EE8-8CFD3C89E32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DB2EC7-4D37-4892-A6EC-768638C56310}">
      <dsp:nvSpPr>
        <dsp:cNvPr id="0" name=""/>
        <dsp:cNvSpPr/>
      </dsp:nvSpPr>
      <dsp:spPr>
        <a:xfrm>
          <a:off x="-4463631" y="-698701"/>
          <a:ext cx="5428224" cy="5428224"/>
        </a:xfrm>
        <a:prstGeom prst="blockArc">
          <a:avLst>
            <a:gd name="adj1" fmla="val 18900000"/>
            <a:gd name="adj2" fmla="val 2700000"/>
            <a:gd name="adj3" fmla="val 39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559C07-A7A2-4C0D-8F41-4DE2956D1B33}">
      <dsp:nvSpPr>
        <dsp:cNvPr id="0" name=""/>
        <dsp:cNvSpPr/>
      </dsp:nvSpPr>
      <dsp:spPr>
        <a:xfrm>
          <a:off x="735946" y="309889"/>
          <a:ext cx="10330027" cy="620101"/>
        </a:xfrm>
        <a:prstGeom prst="rect">
          <a:avLst/>
        </a:prstGeom>
        <a:solidFill>
          <a:srgbClr val="005C6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2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Perceivable</a:t>
          </a:r>
          <a:r>
            <a:rPr lang="en-GB" sz="2000" kern="1200" dirty="0"/>
            <a:t>: Content is presented in ways that can be perceived by all</a:t>
          </a:r>
        </a:p>
      </dsp:txBody>
      <dsp:txXfrm>
        <a:off x="735946" y="309889"/>
        <a:ext cx="10330027" cy="620101"/>
      </dsp:txXfrm>
    </dsp:sp>
    <dsp:sp modelId="{3C2B77AF-FBFD-4782-BB0E-A10D51298248}">
      <dsp:nvSpPr>
        <dsp:cNvPr id="0" name=""/>
        <dsp:cNvSpPr/>
      </dsp:nvSpPr>
      <dsp:spPr>
        <a:xfrm>
          <a:off x="162049" y="232376"/>
          <a:ext cx="775127" cy="7751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2DE493-58BF-4A05-87B8-EC12D31289C7}">
      <dsp:nvSpPr>
        <dsp:cNvPr id="0" name=""/>
        <dsp:cNvSpPr/>
      </dsp:nvSpPr>
      <dsp:spPr>
        <a:xfrm>
          <a:off x="1091483" y="1240203"/>
          <a:ext cx="9974471" cy="620101"/>
        </a:xfrm>
        <a:prstGeom prst="rect">
          <a:avLst/>
        </a:prstGeom>
        <a:solidFill>
          <a:srgbClr val="005C6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2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Operable</a:t>
          </a:r>
          <a:r>
            <a:rPr lang="en-GB" sz="2000" kern="1200"/>
            <a:t>: Content must be operable by all</a:t>
          </a:r>
          <a:endParaRPr lang="en-GB" sz="2000" kern="1200" dirty="0"/>
        </a:p>
      </dsp:txBody>
      <dsp:txXfrm>
        <a:off x="1091483" y="1240203"/>
        <a:ext cx="9974471" cy="620101"/>
      </dsp:txXfrm>
    </dsp:sp>
    <dsp:sp modelId="{B4BAC0D7-C532-4B99-96BE-971337BCB51A}">
      <dsp:nvSpPr>
        <dsp:cNvPr id="0" name=""/>
        <dsp:cNvSpPr/>
      </dsp:nvSpPr>
      <dsp:spPr>
        <a:xfrm>
          <a:off x="517567" y="1162690"/>
          <a:ext cx="775127" cy="7751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785100-8412-4A45-BBE9-CA83B9AD530C}">
      <dsp:nvSpPr>
        <dsp:cNvPr id="0" name=""/>
        <dsp:cNvSpPr/>
      </dsp:nvSpPr>
      <dsp:spPr>
        <a:xfrm>
          <a:off x="1091483" y="2141387"/>
          <a:ext cx="9974471" cy="678360"/>
        </a:xfrm>
        <a:prstGeom prst="rect">
          <a:avLst/>
        </a:prstGeom>
        <a:solidFill>
          <a:srgbClr val="005C6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2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Understandable</a:t>
          </a:r>
          <a:r>
            <a:rPr lang="en-GB" sz="2000" kern="1200" dirty="0"/>
            <a:t>: </a:t>
          </a:r>
          <a:r>
            <a:rPr lang="en-GB" sz="2000" b="0" i="0" kern="1200" dirty="0"/>
            <a:t>Information and the operation of user interface must be understandable</a:t>
          </a:r>
          <a:endParaRPr lang="en-GB" sz="2000" kern="1200" dirty="0"/>
        </a:p>
      </dsp:txBody>
      <dsp:txXfrm>
        <a:off x="1091483" y="2141387"/>
        <a:ext cx="9974471" cy="678360"/>
      </dsp:txXfrm>
    </dsp:sp>
    <dsp:sp modelId="{015FFF88-059F-42E4-B45A-CE26E8BC06ED}">
      <dsp:nvSpPr>
        <dsp:cNvPr id="0" name=""/>
        <dsp:cNvSpPr/>
      </dsp:nvSpPr>
      <dsp:spPr>
        <a:xfrm>
          <a:off x="520296" y="2101375"/>
          <a:ext cx="775127" cy="7751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2BF267-D58D-4B2A-B1E3-07515A5C7559}">
      <dsp:nvSpPr>
        <dsp:cNvPr id="0" name=""/>
        <dsp:cNvSpPr/>
      </dsp:nvSpPr>
      <dsp:spPr>
        <a:xfrm>
          <a:off x="735946" y="3054183"/>
          <a:ext cx="10330027" cy="713395"/>
        </a:xfrm>
        <a:prstGeom prst="rect">
          <a:avLst/>
        </a:prstGeom>
        <a:solidFill>
          <a:srgbClr val="005C6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20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Robust</a:t>
          </a:r>
          <a:r>
            <a:rPr lang="en-GB" sz="2000" kern="1200" dirty="0"/>
            <a:t>: Content is reliable and compatible with assistive technology and standards</a:t>
          </a:r>
        </a:p>
      </dsp:txBody>
      <dsp:txXfrm>
        <a:off x="735946" y="3054183"/>
        <a:ext cx="10330027" cy="713395"/>
      </dsp:txXfrm>
    </dsp:sp>
    <dsp:sp modelId="{20911E7A-348D-4134-8A5C-396B149E5CF2}">
      <dsp:nvSpPr>
        <dsp:cNvPr id="0" name=""/>
        <dsp:cNvSpPr/>
      </dsp:nvSpPr>
      <dsp:spPr>
        <a:xfrm>
          <a:off x="162049" y="3023318"/>
          <a:ext cx="775127" cy="7751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3B537-33B5-4C12-8EE8-8CFD3C89E32C}">
      <dsp:nvSpPr>
        <dsp:cNvPr id="0" name=""/>
        <dsp:cNvSpPr/>
      </dsp:nvSpPr>
      <dsp:spPr>
        <a:xfrm>
          <a:off x="2645931" y="0"/>
          <a:ext cx="3968896" cy="26664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kern="1200" dirty="0"/>
            <a:t>Insert text into alt text field via accessibility checker (and speaker notes)</a:t>
          </a:r>
        </a:p>
      </dsp:txBody>
      <dsp:txXfrm>
        <a:off x="2645931" y="333307"/>
        <a:ext cx="2968975" cy="1999842"/>
      </dsp:txXfrm>
    </dsp:sp>
    <dsp:sp modelId="{6C339643-0BB7-4DEF-8FB8-906E560086E2}">
      <dsp:nvSpPr>
        <dsp:cNvPr id="0" name=""/>
        <dsp:cNvSpPr/>
      </dsp:nvSpPr>
      <dsp:spPr>
        <a:xfrm>
          <a:off x="0" y="0"/>
          <a:ext cx="2645931" cy="2666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 dirty="0"/>
            <a:t>SmartArt accessibility</a:t>
          </a:r>
        </a:p>
      </dsp:txBody>
      <dsp:txXfrm>
        <a:off x="129164" y="129164"/>
        <a:ext cx="2387603" cy="24081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C822B-DD94-4E10-AFF9-A50FA71EA4DB}" type="datetimeFigureOut">
              <a:rPr lang="en-GB" smtClean="0"/>
              <a:t>10/05/2023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D3A8-E756-4D7B-B5D9-FB8409F997F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97948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8C109-14B4-444E-845F-466970746481}" type="datetimeFigureOut">
              <a:rPr lang="en-GB" smtClean="0"/>
              <a:t>10/05/2023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D16F3B-2122-4328-93B5-DB53A312A6E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1048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5852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758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853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5642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3206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29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1909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44846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6265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7363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237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3951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64221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5643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23466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CCEF3-E323-9945-8D1A-F7C3ECA6AB1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7712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579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51216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77199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CCEF3-E323-9945-8D1A-F7C3ECA6AB1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6967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CCEF3-E323-9945-8D1A-F7C3ECA6AB1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7889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8521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37148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CCEF3-E323-9945-8D1A-F7C3ECA6AB17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907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78056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CCEF3-E323-9945-8D1A-F7C3ECA6AB17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4030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CCEF3-E323-9945-8D1A-F7C3ECA6AB17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6110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80421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03670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100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5740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45805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213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151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84241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28998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73947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2703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4527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942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245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4F120A8-4F88-FC45-B686-EFB14B7584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0871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15949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07660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15327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55262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46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613457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16F3B-2122-4328-93B5-DB53A312A6E1}" type="slidenum">
              <a:rPr lang="en-GB" smtClean="0"/>
              <a:t>47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75034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120A8-4F88-FC45-B686-EFB14B7584A0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051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E83E820-6756-CF48-BDF4-4134A0CA4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4061" y="2694564"/>
            <a:ext cx="9179747" cy="1122795"/>
          </a:xfrm>
        </p:spPr>
        <p:txBody>
          <a:bodyPr>
            <a:noAutofit/>
          </a:bodyPr>
          <a:lstStyle>
            <a:lvl1pPr algn="l">
              <a:defRPr sz="4533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9032" y="4063422"/>
            <a:ext cx="7273296" cy="1004455"/>
          </a:xfrm>
        </p:spPr>
        <p:txBody>
          <a:bodyPr>
            <a:noAutofit/>
          </a:bodyPr>
          <a:lstStyle>
            <a:lvl1pPr marL="0" indent="0" algn="l">
              <a:buNone/>
              <a:defRPr sz="2933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 descr="AbilityNet logo">
            <a:extLst>
              <a:ext uri="{FF2B5EF4-FFF2-40B4-BE49-F238E27FC236}">
                <a16:creationId xmlns:a16="http://schemas.microsoft.com/office/drawing/2014/main" id="{97C3E99D-49B8-034E-91C6-77E3CD3FC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713" y="461433"/>
            <a:ext cx="4064000" cy="139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85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3EB3D8-B22E-5A45-8113-89D292D4C96A}"/>
              </a:ext>
            </a:extLst>
          </p:cNvPr>
          <p:cNvCxnSpPr/>
          <p:nvPr/>
        </p:nvCxnSpPr>
        <p:spPr>
          <a:xfrm flipH="1">
            <a:off x="584200" y="1863044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BD4795D-0D23-8B46-9ACE-B52FB12E5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0085" y="6485468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4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1"/>
            <a:ext cx="10972800" cy="1067064"/>
          </a:xfrm>
        </p:spPr>
        <p:txBody>
          <a:bodyPr>
            <a:noAutofit/>
          </a:bodyPr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84400"/>
            <a:ext cx="10972800" cy="3941763"/>
          </a:xfrm>
        </p:spPr>
        <p:txBody>
          <a:bodyPr>
            <a:noAutofit/>
          </a:bodyPr>
          <a:lstStyle>
            <a:lvl1pPr>
              <a:defRPr sz="2667">
                <a:solidFill>
                  <a:schemeClr val="tx1"/>
                </a:solidFill>
              </a:defRPr>
            </a:lvl1pPr>
            <a:lvl2pPr>
              <a:defRPr sz="2667">
                <a:solidFill>
                  <a:schemeClr val="tx1"/>
                </a:solidFill>
              </a:defRPr>
            </a:lvl2pPr>
            <a:lvl3pPr>
              <a:defRPr sz="2667">
                <a:solidFill>
                  <a:schemeClr val="tx1"/>
                </a:solidFill>
              </a:defRPr>
            </a:lvl3pPr>
            <a:lvl4pPr>
              <a:defRPr sz="2667">
                <a:solidFill>
                  <a:schemeClr val="tx1"/>
                </a:solidFill>
              </a:defRPr>
            </a:lvl4pPr>
            <a:lvl5pPr>
              <a:defRPr sz="2667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 descr="AbilityNet logo">
            <a:extLst>
              <a:ext uri="{FF2B5EF4-FFF2-40B4-BE49-F238E27FC236}">
                <a16:creationId xmlns:a16="http://schemas.microsoft.com/office/drawing/2014/main" id="{62A1E5E7-10DD-5B48-A1A4-79163B9EFA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163" y="121911"/>
            <a:ext cx="2162203" cy="1053961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EAE05D-8C6B-4965-90DA-FC5945C39E8E}"/>
              </a:ext>
            </a:extLst>
          </p:cNvPr>
          <p:cNvCxnSpPr/>
          <p:nvPr userDrawn="1"/>
        </p:nvCxnSpPr>
        <p:spPr>
          <a:xfrm flipH="1">
            <a:off x="558800" y="5906409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239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BD4795D-0D23-8B46-9ACE-B52FB12E5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0085" y="6485468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84400"/>
            <a:ext cx="10972800" cy="3941763"/>
          </a:xfrm>
        </p:spPr>
        <p:txBody>
          <a:bodyPr>
            <a:noAutofit/>
          </a:bodyPr>
          <a:lstStyle>
            <a:lvl1pPr>
              <a:defRPr sz="2667">
                <a:solidFill>
                  <a:srgbClr val="005C6E"/>
                </a:solidFill>
              </a:defRPr>
            </a:lvl1pPr>
            <a:lvl2pPr>
              <a:defRPr sz="2667">
                <a:solidFill>
                  <a:srgbClr val="005C6E"/>
                </a:solidFill>
              </a:defRPr>
            </a:lvl2pPr>
            <a:lvl3pPr>
              <a:defRPr sz="2667">
                <a:solidFill>
                  <a:srgbClr val="005C6E"/>
                </a:solidFill>
              </a:defRPr>
            </a:lvl3pPr>
            <a:lvl4pPr>
              <a:defRPr sz="2667">
                <a:solidFill>
                  <a:srgbClr val="005C6E"/>
                </a:solidFill>
              </a:defRPr>
            </a:lvl4pPr>
            <a:lvl5pPr>
              <a:defRPr sz="2667">
                <a:solidFill>
                  <a:srgbClr val="005C6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 descr="AbilityNet logo">
            <a:extLst>
              <a:ext uri="{FF2B5EF4-FFF2-40B4-BE49-F238E27FC236}">
                <a16:creationId xmlns:a16="http://schemas.microsoft.com/office/drawing/2014/main" id="{C9D5FAE9-C8A7-4CE4-96BF-82B32DC5B1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163" y="121911"/>
            <a:ext cx="2162203" cy="105396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7CC149B-1AD3-4FD0-93B5-AF1CD280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1FBBAE2-95E2-4005-8E9D-C9D6FDA3921C}"/>
              </a:ext>
            </a:extLst>
          </p:cNvPr>
          <p:cNvCxnSpPr/>
          <p:nvPr userDrawn="1"/>
        </p:nvCxnSpPr>
        <p:spPr>
          <a:xfrm flipH="1">
            <a:off x="558800" y="5906409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632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84400"/>
            <a:ext cx="10972800" cy="3941763"/>
          </a:xfrm>
        </p:spPr>
        <p:txBody>
          <a:bodyPr>
            <a:noAutofit/>
          </a:bodyPr>
          <a:lstStyle>
            <a:lvl1pPr>
              <a:defRPr sz="2667">
                <a:solidFill>
                  <a:srgbClr val="005C6E"/>
                </a:solidFill>
              </a:defRPr>
            </a:lvl1pPr>
            <a:lvl2pPr>
              <a:defRPr sz="2667">
                <a:solidFill>
                  <a:srgbClr val="005C6E"/>
                </a:solidFill>
              </a:defRPr>
            </a:lvl2pPr>
            <a:lvl3pPr>
              <a:defRPr sz="2667">
                <a:solidFill>
                  <a:srgbClr val="005C6E"/>
                </a:solidFill>
              </a:defRPr>
            </a:lvl3pPr>
            <a:lvl4pPr>
              <a:defRPr sz="2667">
                <a:solidFill>
                  <a:srgbClr val="005C6E"/>
                </a:solidFill>
              </a:defRPr>
            </a:lvl4pPr>
            <a:lvl5pPr>
              <a:defRPr sz="2667">
                <a:solidFill>
                  <a:srgbClr val="005C6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762001"/>
            <a:ext cx="10972800" cy="1067064"/>
          </a:xfrm>
        </p:spPr>
        <p:txBody>
          <a:bodyPr>
            <a:noAutofit/>
          </a:bodyPr>
          <a:lstStyle>
            <a:lvl1pPr>
              <a:defRPr b="1">
                <a:solidFill>
                  <a:srgbClr val="005C6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BE881B-1CB6-2045-8380-283C928B6F62}"/>
              </a:ext>
            </a:extLst>
          </p:cNvPr>
          <p:cNvCxnSpPr/>
          <p:nvPr/>
        </p:nvCxnSpPr>
        <p:spPr>
          <a:xfrm flipH="1">
            <a:off x="569384" y="2055284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045DCF-9BAD-CD44-B7DB-B44B08CBAE3E}"/>
              </a:ext>
            </a:extLst>
          </p:cNvPr>
          <p:cNvCxnSpPr/>
          <p:nvPr/>
        </p:nvCxnSpPr>
        <p:spPr>
          <a:xfrm flipH="1">
            <a:off x="558800" y="5906409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bilityNet logo">
            <a:extLst>
              <a:ext uri="{FF2B5EF4-FFF2-40B4-BE49-F238E27FC236}">
                <a16:creationId xmlns:a16="http://schemas.microsoft.com/office/drawing/2014/main" id="{B7DA3094-9367-4FDE-9D26-6CA8B8CD24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163" y="121911"/>
            <a:ext cx="2162203" cy="105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641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84400"/>
            <a:ext cx="10972800" cy="3941763"/>
          </a:xfrm>
        </p:spPr>
        <p:txBody>
          <a:bodyPr>
            <a:noAutofit/>
          </a:bodyPr>
          <a:lstStyle>
            <a:lvl1pPr>
              <a:defRPr sz="2667">
                <a:solidFill>
                  <a:srgbClr val="005C6E"/>
                </a:solidFill>
              </a:defRPr>
            </a:lvl1pPr>
            <a:lvl2pPr>
              <a:defRPr sz="2667">
                <a:solidFill>
                  <a:srgbClr val="005C6E"/>
                </a:solidFill>
              </a:defRPr>
            </a:lvl2pPr>
            <a:lvl3pPr>
              <a:defRPr sz="2667">
                <a:solidFill>
                  <a:srgbClr val="005C6E"/>
                </a:solidFill>
              </a:defRPr>
            </a:lvl3pPr>
            <a:lvl4pPr>
              <a:defRPr sz="2667">
                <a:solidFill>
                  <a:srgbClr val="005C6E"/>
                </a:solidFill>
              </a:defRPr>
            </a:lvl4pPr>
            <a:lvl5pPr>
              <a:defRPr sz="2667">
                <a:solidFill>
                  <a:srgbClr val="005C6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762001"/>
            <a:ext cx="10972800" cy="1067064"/>
          </a:xfrm>
        </p:spPr>
        <p:txBody>
          <a:bodyPr>
            <a:noAutofit/>
          </a:bodyPr>
          <a:lstStyle>
            <a:lvl1pPr>
              <a:defRPr b="1">
                <a:solidFill>
                  <a:srgbClr val="005C6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 descr="AbilityNet logo">
            <a:extLst>
              <a:ext uri="{FF2B5EF4-FFF2-40B4-BE49-F238E27FC236}">
                <a16:creationId xmlns:a16="http://schemas.microsoft.com/office/drawing/2014/main" id="{3329D901-9A8A-4AA5-81C0-46E3ED7EAB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163" y="121911"/>
            <a:ext cx="2162203" cy="105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33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85202"/>
            <a:ext cx="5384800" cy="3903663"/>
          </a:xfrm>
        </p:spPr>
        <p:txBody>
          <a:bodyPr>
            <a:normAutofit/>
          </a:bodyPr>
          <a:lstStyle>
            <a:lvl1pPr>
              <a:defRPr sz="2667">
                <a:solidFill>
                  <a:srgbClr val="005C6E"/>
                </a:solidFill>
              </a:defRPr>
            </a:lvl1pPr>
            <a:lvl2pPr>
              <a:defRPr sz="2667">
                <a:solidFill>
                  <a:srgbClr val="005C6E"/>
                </a:solidFill>
              </a:defRPr>
            </a:lvl2pPr>
            <a:lvl3pPr>
              <a:defRPr sz="2667">
                <a:solidFill>
                  <a:srgbClr val="005C6E"/>
                </a:solidFill>
              </a:defRPr>
            </a:lvl3pPr>
            <a:lvl4pPr>
              <a:defRPr sz="2667">
                <a:solidFill>
                  <a:srgbClr val="005C6E"/>
                </a:solidFill>
              </a:defRPr>
            </a:lvl4pPr>
            <a:lvl5pPr>
              <a:defRPr sz="2667">
                <a:solidFill>
                  <a:srgbClr val="005C6E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85202"/>
            <a:ext cx="5384800" cy="3903663"/>
          </a:xfrm>
        </p:spPr>
        <p:txBody>
          <a:bodyPr>
            <a:noAutofit/>
          </a:bodyPr>
          <a:lstStyle>
            <a:lvl1pPr>
              <a:defRPr sz="2667">
                <a:solidFill>
                  <a:srgbClr val="005C6E"/>
                </a:solidFill>
              </a:defRPr>
            </a:lvl1pPr>
            <a:lvl2pPr>
              <a:defRPr sz="2667">
                <a:solidFill>
                  <a:srgbClr val="005C6E"/>
                </a:solidFill>
              </a:defRPr>
            </a:lvl2pPr>
            <a:lvl3pPr>
              <a:defRPr sz="2667">
                <a:solidFill>
                  <a:srgbClr val="005C6E"/>
                </a:solidFill>
              </a:defRPr>
            </a:lvl3pPr>
            <a:lvl4pPr>
              <a:defRPr sz="2667">
                <a:solidFill>
                  <a:srgbClr val="005C6E"/>
                </a:solidFill>
              </a:defRPr>
            </a:lvl4pPr>
            <a:lvl5pPr>
              <a:defRPr sz="2667">
                <a:solidFill>
                  <a:srgbClr val="005C6E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F265C0-2859-C248-A63B-9408DC2AD009}"/>
              </a:ext>
            </a:extLst>
          </p:cNvPr>
          <p:cNvCxnSpPr/>
          <p:nvPr/>
        </p:nvCxnSpPr>
        <p:spPr>
          <a:xfrm flipH="1">
            <a:off x="569384" y="2055284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09600" y="762001"/>
            <a:ext cx="10972800" cy="1067064"/>
          </a:xfrm>
        </p:spPr>
        <p:txBody>
          <a:bodyPr>
            <a:noAutofit/>
          </a:bodyPr>
          <a:lstStyle>
            <a:lvl1pPr>
              <a:defRPr b="1">
                <a:solidFill>
                  <a:srgbClr val="005C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9445291-6D5C-DC49-A26D-72DEFD4D48D6}"/>
              </a:ext>
            </a:extLst>
          </p:cNvPr>
          <p:cNvCxnSpPr/>
          <p:nvPr/>
        </p:nvCxnSpPr>
        <p:spPr>
          <a:xfrm flipH="1">
            <a:off x="558800" y="5906409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bilityNet logo">
            <a:extLst>
              <a:ext uri="{FF2B5EF4-FFF2-40B4-BE49-F238E27FC236}">
                <a16:creationId xmlns:a16="http://schemas.microsoft.com/office/drawing/2014/main" id="{DB3102F0-E652-40C3-8B18-822AD579BB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163" y="121911"/>
            <a:ext cx="2162203" cy="105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59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38A268C-001C-9B46-802F-F9EA2028A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146221"/>
            <a:ext cx="12192000" cy="5711780"/>
          </a:xfrm>
          <a:prstGeom prst="rect">
            <a:avLst/>
          </a:prstGeom>
          <a:solidFill>
            <a:srgbClr val="F3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566" y="2689242"/>
            <a:ext cx="10972800" cy="1069747"/>
          </a:xfrm>
        </p:spPr>
        <p:txBody>
          <a:bodyPr/>
          <a:lstStyle>
            <a:lvl1pPr>
              <a:defRPr b="1">
                <a:solidFill>
                  <a:srgbClr val="005C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 descr="AbilityNet logo">
            <a:extLst>
              <a:ext uri="{FF2B5EF4-FFF2-40B4-BE49-F238E27FC236}">
                <a16:creationId xmlns:a16="http://schemas.microsoft.com/office/drawing/2014/main" id="{61C6942D-053C-4078-ADCF-1315047BAC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163" y="121911"/>
            <a:ext cx="2162203" cy="105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42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262A34-86A7-9748-B461-EC94E4EC5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141873"/>
            <a:ext cx="12192000" cy="3764536"/>
          </a:xfrm>
          <a:prstGeom prst="rect">
            <a:avLst/>
          </a:prstGeom>
          <a:solidFill>
            <a:srgbClr val="F3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82805"/>
            <a:ext cx="10972800" cy="1069747"/>
          </a:xfrm>
        </p:spPr>
        <p:txBody>
          <a:bodyPr/>
          <a:lstStyle>
            <a:lvl1pPr>
              <a:defRPr b="1">
                <a:solidFill>
                  <a:srgbClr val="005C6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2184400"/>
            <a:ext cx="10972800" cy="3941763"/>
          </a:xfrm>
        </p:spPr>
        <p:txBody>
          <a:bodyPr>
            <a:noAutofit/>
          </a:bodyPr>
          <a:lstStyle>
            <a:lvl1pPr>
              <a:defRPr sz="2667">
                <a:solidFill>
                  <a:srgbClr val="005C6E"/>
                </a:solidFill>
              </a:defRPr>
            </a:lvl1pPr>
            <a:lvl2pPr>
              <a:defRPr sz="2667">
                <a:solidFill>
                  <a:srgbClr val="005C6E"/>
                </a:solidFill>
              </a:defRPr>
            </a:lvl2pPr>
            <a:lvl3pPr>
              <a:defRPr sz="2667">
                <a:solidFill>
                  <a:srgbClr val="005C6E"/>
                </a:solidFill>
              </a:defRPr>
            </a:lvl3pPr>
            <a:lvl4pPr>
              <a:defRPr sz="2667">
                <a:solidFill>
                  <a:srgbClr val="005C6E"/>
                </a:solidFill>
              </a:defRPr>
            </a:lvl4pPr>
            <a:lvl5pPr>
              <a:defRPr sz="2667">
                <a:solidFill>
                  <a:srgbClr val="005C6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DD1A27-26EE-174E-A2D8-52930A711D5C}"/>
              </a:ext>
            </a:extLst>
          </p:cNvPr>
          <p:cNvCxnSpPr/>
          <p:nvPr/>
        </p:nvCxnSpPr>
        <p:spPr>
          <a:xfrm flipH="1">
            <a:off x="558800" y="5906409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bilityNet logo">
            <a:extLst>
              <a:ext uri="{FF2B5EF4-FFF2-40B4-BE49-F238E27FC236}">
                <a16:creationId xmlns:a16="http://schemas.microsoft.com/office/drawing/2014/main" id="{61C6942D-053C-4078-ADCF-1315047BAC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163" y="121911"/>
            <a:ext cx="2162203" cy="105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61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H="1">
            <a:off x="558800" y="6254751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360039" y="64847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843" y="6347806"/>
            <a:ext cx="1022976" cy="39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665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ppor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3EB3D8-B22E-5A45-8113-89D292D4C96A}"/>
              </a:ext>
            </a:extLst>
          </p:cNvPr>
          <p:cNvCxnSpPr/>
          <p:nvPr/>
        </p:nvCxnSpPr>
        <p:spPr>
          <a:xfrm flipH="1">
            <a:off x="569384" y="2055284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BD4795D-0D23-8B46-9ACE-B52FB12E5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0084" y="648546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84400"/>
            <a:ext cx="10972800" cy="3941763"/>
          </a:xfrm>
        </p:spPr>
        <p:txBody>
          <a:bodyPr>
            <a:noAutofit/>
          </a:bodyPr>
          <a:lstStyle>
            <a:lvl1pPr>
              <a:defRPr sz="2667">
                <a:solidFill>
                  <a:srgbClr val="005C6E"/>
                </a:solidFill>
              </a:defRPr>
            </a:lvl1pPr>
            <a:lvl2pPr>
              <a:defRPr sz="2667">
                <a:solidFill>
                  <a:srgbClr val="005C6E"/>
                </a:solidFill>
              </a:defRPr>
            </a:lvl2pPr>
            <a:lvl3pPr>
              <a:defRPr sz="2667">
                <a:solidFill>
                  <a:srgbClr val="005C6E"/>
                </a:solidFill>
              </a:defRPr>
            </a:lvl3pPr>
            <a:lvl4pPr>
              <a:defRPr sz="2667">
                <a:solidFill>
                  <a:srgbClr val="005C6E"/>
                </a:solidFill>
              </a:defRPr>
            </a:lvl4pPr>
            <a:lvl5pPr>
              <a:defRPr sz="2667">
                <a:solidFill>
                  <a:srgbClr val="005C6E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0DB500-8579-8247-BEF9-03ACFB767884}"/>
              </a:ext>
            </a:extLst>
          </p:cNvPr>
          <p:cNvCxnSpPr/>
          <p:nvPr userDrawn="1"/>
        </p:nvCxnSpPr>
        <p:spPr>
          <a:xfrm flipH="1">
            <a:off x="558800" y="5906409"/>
            <a:ext cx="11023600" cy="0"/>
          </a:xfrm>
          <a:prstGeom prst="line">
            <a:avLst/>
          </a:prstGeom>
          <a:ln w="6350" cmpd="sng">
            <a:solidFill>
              <a:srgbClr val="14131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0">
            <a:extLst>
              <a:ext uri="{FF2B5EF4-FFF2-40B4-BE49-F238E27FC236}">
                <a16:creationId xmlns:a16="http://schemas.microsoft.com/office/drawing/2014/main" id="{A4634BC4-2415-5A4A-9A45-39D32EC7F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98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80469C8-2673-7448-BA23-839ABECEBA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2184401"/>
            <a:ext cx="10972800" cy="394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</p:txBody>
      </p:sp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3517D6F-C625-C346-B49F-D6B7B5736A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8466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F3752D-159E-F344-993E-D1C00B05B7A9}"/>
              </a:ext>
            </a:extLst>
          </p:cNvPr>
          <p:cNvSpPr txBox="1"/>
          <p:nvPr/>
        </p:nvSpPr>
        <p:spPr>
          <a:xfrm>
            <a:off x="467781" y="493484"/>
            <a:ext cx="8410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dirty="0">
                <a:solidFill>
                  <a:schemeClr val="tx1"/>
                </a:solidFill>
              </a:rPr>
              <a:t>Creating and delivering accessible PowerPoint presentations </a:t>
            </a:r>
            <a:r>
              <a:rPr lang="en-US" sz="1600" dirty="0">
                <a:solidFill>
                  <a:schemeClr val="tx1"/>
                </a:solidFill>
              </a:rPr>
              <a:t>| Lizi Green| March 2023</a:t>
            </a:r>
          </a:p>
        </p:txBody>
      </p:sp>
    </p:spTree>
    <p:extLst>
      <p:ext uri="{BB962C8B-B14F-4D97-AF65-F5344CB8AC3E}">
        <p14:creationId xmlns:p14="http://schemas.microsoft.com/office/powerpoint/2010/main" val="3551165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7" r:id="rId8"/>
    <p:sldLayoutId id="2147483776" r:id="rId9"/>
    <p:sldLayoutId id="2147483788" r:id="rId10"/>
  </p:sldLayoutIdLst>
  <p:hf sldNum="0" hdr="0" dt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3733" kern="1200">
          <a:solidFill>
            <a:srgbClr val="005C6E"/>
          </a:solidFill>
          <a:latin typeface="Arial"/>
          <a:ea typeface="+mj-ea"/>
          <a:cs typeface="Arial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457189" indent="-457189" algn="l" defTabSz="609585" rtl="0" eaLnBrk="1" fontAlgn="base" hangingPunct="1">
        <a:spcBef>
          <a:spcPct val="0"/>
        </a:spcBef>
        <a:spcAft>
          <a:spcPts val="800"/>
        </a:spcAft>
        <a:buFont typeface="Arial" panose="020B0604020202020204" pitchFamily="34" charset="0"/>
        <a:buChar char="•"/>
        <a:defRPr sz="3200" kern="1200">
          <a:solidFill>
            <a:srgbClr val="005C6E"/>
          </a:solidFill>
          <a:latin typeface="Arial"/>
          <a:ea typeface="+mn-ea"/>
          <a:cs typeface="Arial"/>
        </a:defRPr>
      </a:lvl1pPr>
      <a:lvl2pPr marL="935543" indent="-457189" algn="l" defTabSz="609585" rtl="0" eaLnBrk="1" fontAlgn="base" hangingPunct="1">
        <a:spcBef>
          <a:spcPct val="0"/>
        </a:spcBef>
        <a:spcAft>
          <a:spcPts val="800"/>
        </a:spcAft>
        <a:buFont typeface="Arial" panose="020B0604020202020204" pitchFamily="34" charset="0"/>
        <a:buChar char="•"/>
        <a:defRPr sz="3200" kern="1200">
          <a:solidFill>
            <a:srgbClr val="005C6E"/>
          </a:solidFill>
          <a:latin typeface="Arial"/>
          <a:ea typeface="+mn-ea"/>
          <a:cs typeface="Arial"/>
        </a:defRPr>
      </a:lvl2pPr>
      <a:lvl3pPr marL="1416015" indent="-457189" algn="l" defTabSz="609585" rtl="0" eaLnBrk="1" fontAlgn="base" hangingPunct="1">
        <a:spcBef>
          <a:spcPct val="0"/>
        </a:spcBef>
        <a:spcAft>
          <a:spcPts val="800"/>
        </a:spcAft>
        <a:buFont typeface="Arial" panose="020B0604020202020204" pitchFamily="34" charset="0"/>
        <a:buChar char="•"/>
        <a:defRPr sz="3200" kern="1200">
          <a:solidFill>
            <a:srgbClr val="005C6E"/>
          </a:solidFill>
          <a:latin typeface="Arial"/>
          <a:ea typeface="+mn-ea"/>
          <a:cs typeface="Arial"/>
        </a:defRPr>
      </a:lvl3pPr>
      <a:lvl4pPr marL="478355" algn="l" defTabSz="609585" rtl="0" eaLnBrk="1" fontAlgn="base" hangingPunct="1">
        <a:spcBef>
          <a:spcPct val="0"/>
        </a:spcBef>
        <a:spcAft>
          <a:spcPts val="800"/>
        </a:spcAft>
        <a:buFont typeface="Arial" panose="020B0604020202020204" pitchFamily="34" charset="0"/>
        <a:defRPr sz="3200" kern="1200">
          <a:solidFill>
            <a:schemeClr val="tx1"/>
          </a:solidFill>
          <a:latin typeface="Arial"/>
          <a:ea typeface="+mn-ea"/>
          <a:cs typeface="Arial"/>
        </a:defRPr>
      </a:lvl4pPr>
      <a:lvl5pPr algn="l" defTabSz="6095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sz="3200" kern="1200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tsi.org/deliver/etsi_en/301500_301599/301549/03.01.01_60/en_301549v030101p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isc.ac.uk/guides/video-captioning-and-accessibility-regulation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emplates.office.com/en-gb/accessible-powerpoint-template-sampler-tm16401472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pgi.com/color-contrast-checker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s://toolness.github.io/accessible-color-matrix/" TargetMode="External"/><Relationship Id="rId4" Type="http://schemas.openxmlformats.org/officeDocument/2006/relationships/hyperlink" Target="http://colorsafe.co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en-us/office/make-your-powerpoint-presentations-accessible-to-people-with-disabilities-6f7772b2-2f33-4bd2-8ca7-dae3b2b3ef25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en-us/office/make-your-powerpoint-presentations-accessible-to-people-with-disabilities-6f7772b2-2f33-4bd2-8ca7-dae3b2b3ef25" TargetMode="External"/><Relationship Id="rId7" Type="http://schemas.openxmlformats.org/officeDocument/2006/relationships/hyperlink" Target="https://www.w3.org/WAI/teach-advocate/accessible-presentations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pgi.com/color-contrast-checker/" TargetMode="External"/><Relationship Id="rId5" Type="http://schemas.openxmlformats.org/officeDocument/2006/relationships/hyperlink" Target="https://webaim.org/techniques/powerpoint/" TargetMode="External"/><Relationship Id="rId4" Type="http://schemas.openxmlformats.org/officeDocument/2006/relationships/hyperlink" Target="https://templates.office.com/en-gb/accessible-powerpoint-template-sampler-tm16401472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A9677-354F-4168-BFF1-233DBC583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61" y="2694564"/>
            <a:ext cx="7298267" cy="1122795"/>
          </a:xfrm>
        </p:spPr>
        <p:txBody>
          <a:bodyPr/>
          <a:lstStyle/>
          <a:p>
            <a:r>
              <a:rPr lang="en-GB" sz="4000" dirty="0"/>
              <a:t>Creating and delivering accessible presentations with PowerPoint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6EE6A-5831-4772-8F69-104E51E635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Lizi Green</a:t>
            </a:r>
            <a:br>
              <a:rPr lang="en-GB" dirty="0"/>
            </a:br>
            <a:r>
              <a:rPr lang="en-GB" dirty="0"/>
              <a:t>May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BA13EA-B5A8-0DF4-DC2F-063A148480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58399" y="2444793"/>
            <a:ext cx="3077478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42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>
            <a:extLst>
              <a:ext uri="{FF2B5EF4-FFF2-40B4-BE49-F238E27FC236}">
                <a16:creationId xmlns:a16="http://schemas.microsoft.com/office/drawing/2014/main" id="{8B2954F8-7730-D047-B055-3EFE2EAA8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00"/>
            <a:ext cx="10972800" cy="1066800"/>
          </a:xfrm>
        </p:spPr>
        <p:txBody>
          <a:bodyPr/>
          <a:lstStyle/>
          <a:p>
            <a:pPr eaLnBrk="1" hangingPunct="1"/>
            <a:r>
              <a:rPr lang="en-US" altLang="en-US" sz="3380" dirty="0">
                <a:latin typeface="Arial" panose="020B0604020202020204" pitchFamily="34" charset="0"/>
                <a:cs typeface="Arial" panose="020B0604020202020204" pitchFamily="34" charset="0"/>
              </a:rPr>
              <a:t>Welcome</a:t>
            </a:r>
          </a:p>
        </p:txBody>
      </p:sp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52844D0B-35A4-854A-89DC-1BF83C9A2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21753"/>
            <a:ext cx="10972800" cy="4156216"/>
          </a:xfrm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This session has captions and is recorded</a:t>
            </a:r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Please use the chat window to ask questions</a:t>
            </a:r>
          </a:p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Slides, a transcript and recording will be made available via email in the coming days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You will be presented a feedback form upon leaving this training which includes the option to ask any follow up questions or suggest topics for future training</a:t>
            </a:r>
          </a:p>
        </p:txBody>
      </p:sp>
    </p:spTree>
    <p:extLst>
      <p:ext uri="{BB962C8B-B14F-4D97-AF65-F5344CB8AC3E}">
        <p14:creationId xmlns:p14="http://schemas.microsoft.com/office/powerpoint/2010/main" val="305642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5FE2C7-7588-9A4D-A557-BF3AA2BC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About AbilityNet</a:t>
            </a:r>
          </a:p>
        </p:txBody>
      </p:sp>
      <p:pic>
        <p:nvPicPr>
          <p:cNvPr id="8" name="Picture 7" descr="W3C logo">
            <a:extLst>
              <a:ext uri="{FF2B5EF4-FFF2-40B4-BE49-F238E27FC236}">
                <a16:creationId xmlns:a16="http://schemas.microsoft.com/office/drawing/2014/main" id="{16CE7547-5F3B-2A43-A00F-900892723D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2" y="2214225"/>
            <a:ext cx="4893407" cy="10716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CCF128-7915-3645-9E47-789B77530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3365563"/>
            <a:ext cx="4893408" cy="2419004"/>
          </a:xfrm>
          <a:prstGeom prst="rect">
            <a:avLst/>
          </a:prstGeom>
        </p:spPr>
      </p:pic>
      <p:pic>
        <p:nvPicPr>
          <p:cNvPr id="4" name="Picture 2" descr="Tech4Good Logo">
            <a:extLst>
              <a:ext uri="{FF2B5EF4-FFF2-40B4-BE49-F238E27FC236}">
                <a16:creationId xmlns:a16="http://schemas.microsoft.com/office/drawing/2014/main" id="{C45D0DB8-9BAF-8846-B57A-B90625C17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2" y="2214228"/>
            <a:ext cx="3976399" cy="1580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TechShare Pro Logo">
            <a:extLst>
              <a:ext uri="{FF2B5EF4-FFF2-40B4-BE49-F238E27FC236}">
                <a16:creationId xmlns:a16="http://schemas.microsoft.com/office/drawing/2014/main" id="{4F8FB15D-EFDF-8B4E-A0E0-A394ED6598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4" y="4025147"/>
            <a:ext cx="4748461" cy="180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079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EA3C-98C5-472C-BE29-28572C724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AB592-1B15-4E0E-9DBA-A7A206678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GB" sz="2800" dirty="0"/>
              <a:t>Accessibility principles and standards</a:t>
            </a:r>
          </a:p>
          <a:p>
            <a:pPr>
              <a:spcBef>
                <a:spcPts val="600"/>
              </a:spcBef>
            </a:pPr>
            <a:r>
              <a:rPr lang="en-GB" sz="2800" dirty="0"/>
              <a:t>Setting up accessible PowerPoint templates</a:t>
            </a:r>
          </a:p>
          <a:p>
            <a:pPr>
              <a:spcBef>
                <a:spcPts val="600"/>
              </a:spcBef>
            </a:pPr>
            <a:r>
              <a:rPr lang="en-GB" sz="2800" dirty="0"/>
              <a:t>Creating accessible PowerPoint content</a:t>
            </a:r>
          </a:p>
          <a:p>
            <a:pPr>
              <a:spcBef>
                <a:spcPts val="600"/>
              </a:spcBef>
            </a:pPr>
            <a:r>
              <a:rPr lang="en-GB" sz="2800" dirty="0"/>
              <a:t>Checking PowerPoint for accessibility</a:t>
            </a:r>
          </a:p>
          <a:p>
            <a:pPr>
              <a:spcBef>
                <a:spcPts val="600"/>
              </a:spcBef>
            </a:pPr>
            <a:r>
              <a:rPr lang="en-GB" sz="2800" dirty="0"/>
              <a:t>Creating accessible PDFs from PowerPoint</a:t>
            </a:r>
          </a:p>
          <a:p>
            <a:pPr>
              <a:spcBef>
                <a:spcPts val="600"/>
              </a:spcBef>
            </a:pPr>
            <a:r>
              <a:rPr lang="en-GB" sz="2800" dirty="0"/>
              <a:t>Delivering inclusive presentations</a:t>
            </a:r>
          </a:p>
        </p:txBody>
      </p:sp>
    </p:spTree>
    <p:extLst>
      <p:ext uri="{BB962C8B-B14F-4D97-AF65-F5344CB8AC3E}">
        <p14:creationId xmlns:p14="http://schemas.microsoft.com/office/powerpoint/2010/main" val="900260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F964A-37FF-41F3-ABA0-7F46D554F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0"/>
            <a:ext cx="10972800" cy="1069747"/>
          </a:xfrm>
        </p:spPr>
        <p:txBody>
          <a:bodyPr/>
          <a:lstStyle/>
          <a:p>
            <a:pPr algn="ctr"/>
            <a:r>
              <a:rPr lang="en-GB" sz="4400" dirty="0"/>
              <a:t>Accessibility principles and standards</a:t>
            </a:r>
          </a:p>
        </p:txBody>
      </p:sp>
    </p:spTree>
    <p:extLst>
      <p:ext uri="{BB962C8B-B14F-4D97-AF65-F5344CB8AC3E}">
        <p14:creationId xmlns:p14="http://schemas.microsoft.com/office/powerpoint/2010/main" val="1038310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594A94D-D5E6-4820-98FD-F103D11F1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75" dirty="0"/>
              <a:t>Accessibility principles: POUR</a:t>
            </a:r>
          </a:p>
        </p:txBody>
      </p:sp>
      <p:graphicFrame>
        <p:nvGraphicFramePr>
          <p:cNvPr id="15" name="Diagram 14" descr="Perceivable: Content is presented in ways that can be accessed by all.&#10;Operable: Content is presented in ways that can be operated by all.&#10;Understandable: Content is presented in ways that can be understood by all.&#10;Robust: Content is reliable and compatible with assistive technology and standards.&#10;">
            <a:extLst>
              <a:ext uri="{FF2B5EF4-FFF2-40B4-BE49-F238E27FC236}">
                <a16:creationId xmlns:a16="http://schemas.microsoft.com/office/drawing/2014/main" id="{B1E5DF5B-7022-443F-A008-83E85CCF0C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2020444"/>
              </p:ext>
            </p:extLst>
          </p:nvPr>
        </p:nvGraphicFramePr>
        <p:xfrm>
          <a:off x="506568" y="1829066"/>
          <a:ext cx="11213804" cy="4030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Eye">
            <a:extLst>
              <a:ext uri="{FF2B5EF4-FFF2-40B4-BE49-F238E27FC236}">
                <a16:creationId xmlns:a16="http://schemas.microsoft.com/office/drawing/2014/main" id="{F59638AC-B17E-43B6-AEC4-DF60D9821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94970" y="2315349"/>
            <a:ext cx="520872" cy="290451"/>
          </a:xfrm>
          <a:custGeom>
            <a:avLst/>
            <a:gdLst>
              <a:gd name="T0" fmla="*/ 321 w 642"/>
              <a:gd name="T1" fmla="*/ 0 h 346"/>
              <a:gd name="T2" fmla="*/ 4 w 642"/>
              <a:gd name="T3" fmla="*/ 164 h 346"/>
              <a:gd name="T4" fmla="*/ 4 w 642"/>
              <a:gd name="T5" fmla="*/ 182 h 346"/>
              <a:gd name="T6" fmla="*/ 321 w 642"/>
              <a:gd name="T7" fmla="*/ 346 h 346"/>
              <a:gd name="T8" fmla="*/ 638 w 642"/>
              <a:gd name="T9" fmla="*/ 182 h 346"/>
              <a:gd name="T10" fmla="*/ 638 w 642"/>
              <a:gd name="T11" fmla="*/ 164 h 346"/>
              <a:gd name="T12" fmla="*/ 321 w 642"/>
              <a:gd name="T13" fmla="*/ 0 h 346"/>
              <a:gd name="T14" fmla="*/ 321 w 642"/>
              <a:gd name="T15" fmla="*/ 26 h 346"/>
              <a:gd name="T16" fmla="*/ 421 w 642"/>
              <a:gd name="T17" fmla="*/ 45 h 346"/>
              <a:gd name="T18" fmla="*/ 454 w 642"/>
              <a:gd name="T19" fmla="*/ 133 h 346"/>
              <a:gd name="T20" fmla="*/ 321 w 642"/>
              <a:gd name="T21" fmla="*/ 266 h 346"/>
              <a:gd name="T22" fmla="*/ 188 w 642"/>
              <a:gd name="T23" fmla="*/ 133 h 346"/>
              <a:gd name="T24" fmla="*/ 221 w 642"/>
              <a:gd name="T25" fmla="*/ 45 h 346"/>
              <a:gd name="T26" fmla="*/ 321 w 642"/>
              <a:gd name="T27" fmla="*/ 26 h 346"/>
              <a:gd name="T28" fmla="*/ 465 w 642"/>
              <a:gd name="T29" fmla="*/ 64 h 346"/>
              <a:gd name="T30" fmla="*/ 609 w 642"/>
              <a:gd name="T31" fmla="*/ 173 h 346"/>
              <a:gd name="T32" fmla="*/ 321 w 642"/>
              <a:gd name="T33" fmla="*/ 320 h 346"/>
              <a:gd name="T34" fmla="*/ 33 w 642"/>
              <a:gd name="T35" fmla="*/ 173 h 346"/>
              <a:gd name="T36" fmla="*/ 177 w 642"/>
              <a:gd name="T37" fmla="*/ 64 h 346"/>
              <a:gd name="T38" fmla="*/ 161 w 642"/>
              <a:gd name="T39" fmla="*/ 133 h 346"/>
              <a:gd name="T40" fmla="*/ 321 w 642"/>
              <a:gd name="T41" fmla="*/ 293 h 346"/>
              <a:gd name="T42" fmla="*/ 481 w 642"/>
              <a:gd name="T43" fmla="*/ 133 h 346"/>
              <a:gd name="T44" fmla="*/ 465 w 642"/>
              <a:gd name="T45" fmla="*/ 64 h 346"/>
              <a:gd name="T46" fmla="*/ 321 w 642"/>
              <a:gd name="T47" fmla="*/ 66 h 346"/>
              <a:gd name="T48" fmla="*/ 254 w 642"/>
              <a:gd name="T49" fmla="*/ 133 h 346"/>
              <a:gd name="T50" fmla="*/ 321 w 642"/>
              <a:gd name="T51" fmla="*/ 200 h 346"/>
              <a:gd name="T52" fmla="*/ 388 w 642"/>
              <a:gd name="T53" fmla="*/ 133 h 346"/>
              <a:gd name="T54" fmla="*/ 321 w 642"/>
              <a:gd name="T55" fmla="*/ 66 h 346"/>
              <a:gd name="T56" fmla="*/ 321 w 642"/>
              <a:gd name="T57" fmla="*/ 93 h 346"/>
              <a:gd name="T58" fmla="*/ 361 w 642"/>
              <a:gd name="T59" fmla="*/ 133 h 346"/>
              <a:gd name="T60" fmla="*/ 321 w 642"/>
              <a:gd name="T61" fmla="*/ 173 h 346"/>
              <a:gd name="T62" fmla="*/ 281 w 642"/>
              <a:gd name="T63" fmla="*/ 133 h 346"/>
              <a:gd name="T64" fmla="*/ 321 w 642"/>
              <a:gd name="T65" fmla="*/ 93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42" h="346">
                <a:moveTo>
                  <a:pt x="321" y="0"/>
                </a:moveTo>
                <a:cubicBezTo>
                  <a:pt x="143" y="0"/>
                  <a:pt x="4" y="164"/>
                  <a:pt x="4" y="164"/>
                </a:cubicBezTo>
                <a:cubicBezTo>
                  <a:pt x="0" y="169"/>
                  <a:pt x="0" y="177"/>
                  <a:pt x="4" y="182"/>
                </a:cubicBezTo>
                <a:cubicBezTo>
                  <a:pt x="4" y="182"/>
                  <a:pt x="143" y="346"/>
                  <a:pt x="321" y="346"/>
                </a:cubicBezTo>
                <a:cubicBezTo>
                  <a:pt x="499" y="346"/>
                  <a:pt x="638" y="182"/>
                  <a:pt x="638" y="182"/>
                </a:cubicBezTo>
                <a:cubicBezTo>
                  <a:pt x="642" y="177"/>
                  <a:pt x="642" y="169"/>
                  <a:pt x="638" y="164"/>
                </a:cubicBezTo>
                <a:cubicBezTo>
                  <a:pt x="638" y="164"/>
                  <a:pt x="499" y="0"/>
                  <a:pt x="321" y="0"/>
                </a:cubicBezTo>
                <a:close/>
                <a:moveTo>
                  <a:pt x="321" y="26"/>
                </a:moveTo>
                <a:cubicBezTo>
                  <a:pt x="356" y="26"/>
                  <a:pt x="390" y="33"/>
                  <a:pt x="421" y="45"/>
                </a:cubicBezTo>
                <a:cubicBezTo>
                  <a:pt x="442" y="68"/>
                  <a:pt x="454" y="99"/>
                  <a:pt x="454" y="133"/>
                </a:cubicBezTo>
                <a:cubicBezTo>
                  <a:pt x="454" y="207"/>
                  <a:pt x="395" y="266"/>
                  <a:pt x="321" y="266"/>
                </a:cubicBezTo>
                <a:cubicBezTo>
                  <a:pt x="247" y="266"/>
                  <a:pt x="188" y="207"/>
                  <a:pt x="188" y="133"/>
                </a:cubicBezTo>
                <a:cubicBezTo>
                  <a:pt x="188" y="99"/>
                  <a:pt x="200" y="68"/>
                  <a:pt x="221" y="45"/>
                </a:cubicBezTo>
                <a:cubicBezTo>
                  <a:pt x="252" y="33"/>
                  <a:pt x="286" y="26"/>
                  <a:pt x="321" y="26"/>
                </a:cubicBezTo>
                <a:close/>
                <a:moveTo>
                  <a:pt x="465" y="64"/>
                </a:moveTo>
                <a:cubicBezTo>
                  <a:pt x="541" y="102"/>
                  <a:pt x="595" y="158"/>
                  <a:pt x="609" y="173"/>
                </a:cubicBezTo>
                <a:cubicBezTo>
                  <a:pt x="588" y="196"/>
                  <a:pt x="468" y="320"/>
                  <a:pt x="321" y="320"/>
                </a:cubicBezTo>
                <a:cubicBezTo>
                  <a:pt x="174" y="320"/>
                  <a:pt x="54" y="196"/>
                  <a:pt x="33" y="173"/>
                </a:cubicBezTo>
                <a:cubicBezTo>
                  <a:pt x="47" y="158"/>
                  <a:pt x="101" y="102"/>
                  <a:pt x="177" y="64"/>
                </a:cubicBezTo>
                <a:cubicBezTo>
                  <a:pt x="167" y="85"/>
                  <a:pt x="161" y="108"/>
                  <a:pt x="161" y="133"/>
                </a:cubicBezTo>
                <a:cubicBezTo>
                  <a:pt x="161" y="221"/>
                  <a:pt x="233" y="293"/>
                  <a:pt x="321" y="293"/>
                </a:cubicBezTo>
                <a:cubicBezTo>
                  <a:pt x="409" y="293"/>
                  <a:pt x="481" y="221"/>
                  <a:pt x="481" y="133"/>
                </a:cubicBezTo>
                <a:cubicBezTo>
                  <a:pt x="481" y="108"/>
                  <a:pt x="475" y="85"/>
                  <a:pt x="465" y="64"/>
                </a:cubicBezTo>
                <a:close/>
                <a:moveTo>
                  <a:pt x="321" y="66"/>
                </a:moveTo>
                <a:cubicBezTo>
                  <a:pt x="284" y="66"/>
                  <a:pt x="254" y="96"/>
                  <a:pt x="254" y="133"/>
                </a:cubicBezTo>
                <a:cubicBezTo>
                  <a:pt x="254" y="170"/>
                  <a:pt x="284" y="200"/>
                  <a:pt x="321" y="200"/>
                </a:cubicBezTo>
                <a:cubicBezTo>
                  <a:pt x="358" y="200"/>
                  <a:pt x="388" y="170"/>
                  <a:pt x="388" y="133"/>
                </a:cubicBezTo>
                <a:cubicBezTo>
                  <a:pt x="388" y="96"/>
                  <a:pt x="358" y="66"/>
                  <a:pt x="321" y="66"/>
                </a:cubicBezTo>
                <a:close/>
                <a:moveTo>
                  <a:pt x="321" y="93"/>
                </a:moveTo>
                <a:cubicBezTo>
                  <a:pt x="343" y="93"/>
                  <a:pt x="361" y="111"/>
                  <a:pt x="361" y="133"/>
                </a:cubicBezTo>
                <a:cubicBezTo>
                  <a:pt x="361" y="155"/>
                  <a:pt x="343" y="173"/>
                  <a:pt x="321" y="173"/>
                </a:cubicBezTo>
                <a:cubicBezTo>
                  <a:pt x="299" y="173"/>
                  <a:pt x="281" y="155"/>
                  <a:pt x="281" y="133"/>
                </a:cubicBezTo>
                <a:cubicBezTo>
                  <a:pt x="281" y="111"/>
                  <a:pt x="299" y="93"/>
                  <a:pt x="321" y="93"/>
                </a:cubicBez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Keyboard">
            <a:extLst>
              <a:ext uri="{FF2B5EF4-FFF2-40B4-BE49-F238E27FC236}">
                <a16:creationId xmlns:a16="http://schemas.microsoft.com/office/drawing/2014/main" id="{7949F96B-9DE6-4573-B9C1-A039D0A80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81895" y="3185787"/>
            <a:ext cx="470456" cy="400304"/>
          </a:xfrm>
          <a:custGeom>
            <a:avLst/>
            <a:gdLst>
              <a:gd name="T0" fmla="*/ 470 w 667"/>
              <a:gd name="T1" fmla="*/ 70 h 549"/>
              <a:gd name="T2" fmla="*/ 352 w 667"/>
              <a:gd name="T3" fmla="*/ 108 h 549"/>
              <a:gd name="T4" fmla="*/ 53 w 667"/>
              <a:gd name="T5" fmla="*/ 176 h 549"/>
              <a:gd name="T6" fmla="*/ 0 w 667"/>
              <a:gd name="T7" fmla="*/ 496 h 549"/>
              <a:gd name="T8" fmla="*/ 613 w 667"/>
              <a:gd name="T9" fmla="*/ 549 h 549"/>
              <a:gd name="T10" fmla="*/ 667 w 667"/>
              <a:gd name="T11" fmla="*/ 229 h 549"/>
              <a:gd name="T12" fmla="*/ 348 w 667"/>
              <a:gd name="T13" fmla="*/ 176 h 549"/>
              <a:gd name="T14" fmla="*/ 421 w 667"/>
              <a:gd name="T15" fmla="*/ 113 h 549"/>
              <a:gd name="T16" fmla="*/ 519 w 667"/>
              <a:gd name="T17" fmla="*/ 0 h 549"/>
              <a:gd name="T18" fmla="*/ 53 w 667"/>
              <a:gd name="T19" fmla="*/ 203 h 549"/>
              <a:gd name="T20" fmla="*/ 640 w 667"/>
              <a:gd name="T21" fmla="*/ 229 h 549"/>
              <a:gd name="T22" fmla="*/ 613 w 667"/>
              <a:gd name="T23" fmla="*/ 523 h 549"/>
              <a:gd name="T24" fmla="*/ 27 w 667"/>
              <a:gd name="T25" fmla="*/ 496 h 549"/>
              <a:gd name="T26" fmla="*/ 53 w 667"/>
              <a:gd name="T27" fmla="*/ 203 h 549"/>
              <a:gd name="T28" fmla="*/ 67 w 667"/>
              <a:gd name="T29" fmla="*/ 309 h 549"/>
              <a:gd name="T30" fmla="*/ 120 w 667"/>
              <a:gd name="T31" fmla="*/ 256 h 549"/>
              <a:gd name="T32" fmla="*/ 147 w 667"/>
              <a:gd name="T33" fmla="*/ 256 h 549"/>
              <a:gd name="T34" fmla="*/ 200 w 667"/>
              <a:gd name="T35" fmla="*/ 309 h 549"/>
              <a:gd name="T36" fmla="*/ 147 w 667"/>
              <a:gd name="T37" fmla="*/ 256 h 549"/>
              <a:gd name="T38" fmla="*/ 227 w 667"/>
              <a:gd name="T39" fmla="*/ 309 h 549"/>
              <a:gd name="T40" fmla="*/ 280 w 667"/>
              <a:gd name="T41" fmla="*/ 256 h 549"/>
              <a:gd name="T42" fmla="*/ 307 w 667"/>
              <a:gd name="T43" fmla="*/ 256 h 549"/>
              <a:gd name="T44" fmla="*/ 360 w 667"/>
              <a:gd name="T45" fmla="*/ 309 h 549"/>
              <a:gd name="T46" fmla="*/ 307 w 667"/>
              <a:gd name="T47" fmla="*/ 256 h 549"/>
              <a:gd name="T48" fmla="*/ 387 w 667"/>
              <a:gd name="T49" fmla="*/ 309 h 549"/>
              <a:gd name="T50" fmla="*/ 440 w 667"/>
              <a:gd name="T51" fmla="*/ 256 h 549"/>
              <a:gd name="T52" fmla="*/ 467 w 667"/>
              <a:gd name="T53" fmla="*/ 256 h 549"/>
              <a:gd name="T54" fmla="*/ 520 w 667"/>
              <a:gd name="T55" fmla="*/ 309 h 549"/>
              <a:gd name="T56" fmla="*/ 467 w 667"/>
              <a:gd name="T57" fmla="*/ 256 h 549"/>
              <a:gd name="T58" fmla="*/ 547 w 667"/>
              <a:gd name="T59" fmla="*/ 309 h 549"/>
              <a:gd name="T60" fmla="*/ 600 w 667"/>
              <a:gd name="T61" fmla="*/ 256 h 549"/>
              <a:gd name="T62" fmla="*/ 67 w 667"/>
              <a:gd name="T63" fmla="*/ 336 h 549"/>
              <a:gd name="T64" fmla="*/ 160 w 667"/>
              <a:gd name="T65" fmla="*/ 389 h 549"/>
              <a:gd name="T66" fmla="*/ 67 w 667"/>
              <a:gd name="T67" fmla="*/ 336 h 549"/>
              <a:gd name="T68" fmla="*/ 187 w 667"/>
              <a:gd name="T69" fmla="*/ 389 h 549"/>
              <a:gd name="T70" fmla="*/ 240 w 667"/>
              <a:gd name="T71" fmla="*/ 336 h 549"/>
              <a:gd name="T72" fmla="*/ 267 w 667"/>
              <a:gd name="T73" fmla="*/ 336 h 549"/>
              <a:gd name="T74" fmla="*/ 320 w 667"/>
              <a:gd name="T75" fmla="*/ 389 h 549"/>
              <a:gd name="T76" fmla="*/ 267 w 667"/>
              <a:gd name="T77" fmla="*/ 336 h 549"/>
              <a:gd name="T78" fmla="*/ 347 w 667"/>
              <a:gd name="T79" fmla="*/ 389 h 549"/>
              <a:gd name="T80" fmla="*/ 400 w 667"/>
              <a:gd name="T81" fmla="*/ 336 h 549"/>
              <a:gd name="T82" fmla="*/ 427 w 667"/>
              <a:gd name="T83" fmla="*/ 336 h 549"/>
              <a:gd name="T84" fmla="*/ 480 w 667"/>
              <a:gd name="T85" fmla="*/ 389 h 549"/>
              <a:gd name="T86" fmla="*/ 427 w 667"/>
              <a:gd name="T87" fmla="*/ 336 h 549"/>
              <a:gd name="T88" fmla="*/ 507 w 667"/>
              <a:gd name="T89" fmla="*/ 389 h 549"/>
              <a:gd name="T90" fmla="*/ 600 w 667"/>
              <a:gd name="T91" fmla="*/ 336 h 549"/>
              <a:gd name="T92" fmla="*/ 67 w 667"/>
              <a:gd name="T93" fmla="*/ 416 h 549"/>
              <a:gd name="T94" fmla="*/ 120 w 667"/>
              <a:gd name="T95" fmla="*/ 469 h 549"/>
              <a:gd name="T96" fmla="*/ 67 w 667"/>
              <a:gd name="T97" fmla="*/ 416 h 549"/>
              <a:gd name="T98" fmla="*/ 147 w 667"/>
              <a:gd name="T99" fmla="*/ 469 h 549"/>
              <a:gd name="T100" fmla="*/ 200 w 667"/>
              <a:gd name="T101" fmla="*/ 416 h 549"/>
              <a:gd name="T102" fmla="*/ 227 w 667"/>
              <a:gd name="T103" fmla="*/ 416 h 549"/>
              <a:gd name="T104" fmla="*/ 440 w 667"/>
              <a:gd name="T105" fmla="*/ 469 h 549"/>
              <a:gd name="T106" fmla="*/ 227 w 667"/>
              <a:gd name="T107" fmla="*/ 416 h 549"/>
              <a:gd name="T108" fmla="*/ 467 w 667"/>
              <a:gd name="T109" fmla="*/ 469 h 549"/>
              <a:gd name="T110" fmla="*/ 520 w 667"/>
              <a:gd name="T111" fmla="*/ 416 h 549"/>
              <a:gd name="T112" fmla="*/ 547 w 667"/>
              <a:gd name="T113" fmla="*/ 416 h 549"/>
              <a:gd name="T114" fmla="*/ 600 w 667"/>
              <a:gd name="T115" fmla="*/ 469 h 549"/>
              <a:gd name="T116" fmla="*/ 547 w 667"/>
              <a:gd name="T117" fmla="*/ 416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67" h="549">
                <a:moveTo>
                  <a:pt x="492" y="0"/>
                </a:moveTo>
                <a:cubicBezTo>
                  <a:pt x="492" y="42"/>
                  <a:pt x="483" y="60"/>
                  <a:pt x="470" y="70"/>
                </a:cubicBezTo>
                <a:cubicBezTo>
                  <a:pt x="458" y="80"/>
                  <a:pt x="439" y="83"/>
                  <a:pt x="418" y="86"/>
                </a:cubicBezTo>
                <a:cubicBezTo>
                  <a:pt x="396" y="89"/>
                  <a:pt x="372" y="92"/>
                  <a:pt x="352" y="108"/>
                </a:cubicBezTo>
                <a:cubicBezTo>
                  <a:pt x="335" y="121"/>
                  <a:pt x="324" y="143"/>
                  <a:pt x="321" y="176"/>
                </a:cubicBezTo>
                <a:lnTo>
                  <a:pt x="53" y="176"/>
                </a:lnTo>
                <a:cubicBezTo>
                  <a:pt x="24" y="176"/>
                  <a:pt x="0" y="200"/>
                  <a:pt x="0" y="229"/>
                </a:cubicBezTo>
                <a:lnTo>
                  <a:pt x="0" y="496"/>
                </a:lnTo>
                <a:cubicBezTo>
                  <a:pt x="0" y="525"/>
                  <a:pt x="24" y="549"/>
                  <a:pt x="53" y="549"/>
                </a:cubicBezTo>
                <a:lnTo>
                  <a:pt x="613" y="549"/>
                </a:lnTo>
                <a:cubicBezTo>
                  <a:pt x="643" y="549"/>
                  <a:pt x="667" y="525"/>
                  <a:pt x="667" y="496"/>
                </a:cubicBezTo>
                <a:lnTo>
                  <a:pt x="667" y="229"/>
                </a:lnTo>
                <a:cubicBezTo>
                  <a:pt x="667" y="200"/>
                  <a:pt x="643" y="176"/>
                  <a:pt x="613" y="176"/>
                </a:cubicBezTo>
                <a:lnTo>
                  <a:pt x="348" y="176"/>
                </a:lnTo>
                <a:cubicBezTo>
                  <a:pt x="351" y="150"/>
                  <a:pt x="359" y="137"/>
                  <a:pt x="369" y="129"/>
                </a:cubicBezTo>
                <a:cubicBezTo>
                  <a:pt x="381" y="119"/>
                  <a:pt x="400" y="116"/>
                  <a:pt x="421" y="113"/>
                </a:cubicBezTo>
                <a:cubicBezTo>
                  <a:pt x="443" y="110"/>
                  <a:pt x="467" y="107"/>
                  <a:pt x="487" y="91"/>
                </a:cubicBezTo>
                <a:cubicBezTo>
                  <a:pt x="507" y="74"/>
                  <a:pt x="519" y="46"/>
                  <a:pt x="519" y="0"/>
                </a:cubicBezTo>
                <a:lnTo>
                  <a:pt x="492" y="0"/>
                </a:lnTo>
                <a:close/>
                <a:moveTo>
                  <a:pt x="53" y="203"/>
                </a:moveTo>
                <a:lnTo>
                  <a:pt x="613" y="203"/>
                </a:lnTo>
                <a:cubicBezTo>
                  <a:pt x="628" y="203"/>
                  <a:pt x="640" y="214"/>
                  <a:pt x="640" y="229"/>
                </a:cubicBezTo>
                <a:lnTo>
                  <a:pt x="640" y="496"/>
                </a:lnTo>
                <a:cubicBezTo>
                  <a:pt x="640" y="511"/>
                  <a:pt x="628" y="523"/>
                  <a:pt x="613" y="523"/>
                </a:cubicBezTo>
                <a:lnTo>
                  <a:pt x="53" y="523"/>
                </a:lnTo>
                <a:cubicBezTo>
                  <a:pt x="38" y="523"/>
                  <a:pt x="27" y="511"/>
                  <a:pt x="27" y="496"/>
                </a:cubicBezTo>
                <a:lnTo>
                  <a:pt x="27" y="229"/>
                </a:lnTo>
                <a:cubicBezTo>
                  <a:pt x="27" y="214"/>
                  <a:pt x="38" y="203"/>
                  <a:pt x="53" y="203"/>
                </a:cubicBezTo>
                <a:close/>
                <a:moveTo>
                  <a:pt x="67" y="256"/>
                </a:moveTo>
                <a:lnTo>
                  <a:pt x="67" y="309"/>
                </a:lnTo>
                <a:lnTo>
                  <a:pt x="120" y="309"/>
                </a:lnTo>
                <a:lnTo>
                  <a:pt x="120" y="256"/>
                </a:lnTo>
                <a:lnTo>
                  <a:pt x="67" y="256"/>
                </a:lnTo>
                <a:close/>
                <a:moveTo>
                  <a:pt x="147" y="256"/>
                </a:moveTo>
                <a:lnTo>
                  <a:pt x="147" y="309"/>
                </a:lnTo>
                <a:lnTo>
                  <a:pt x="200" y="309"/>
                </a:lnTo>
                <a:lnTo>
                  <a:pt x="200" y="256"/>
                </a:lnTo>
                <a:lnTo>
                  <a:pt x="147" y="256"/>
                </a:lnTo>
                <a:close/>
                <a:moveTo>
                  <a:pt x="227" y="256"/>
                </a:moveTo>
                <a:lnTo>
                  <a:pt x="227" y="309"/>
                </a:lnTo>
                <a:lnTo>
                  <a:pt x="280" y="309"/>
                </a:lnTo>
                <a:lnTo>
                  <a:pt x="280" y="256"/>
                </a:lnTo>
                <a:lnTo>
                  <a:pt x="227" y="256"/>
                </a:lnTo>
                <a:close/>
                <a:moveTo>
                  <a:pt x="307" y="256"/>
                </a:moveTo>
                <a:lnTo>
                  <a:pt x="307" y="309"/>
                </a:lnTo>
                <a:lnTo>
                  <a:pt x="360" y="309"/>
                </a:lnTo>
                <a:lnTo>
                  <a:pt x="360" y="256"/>
                </a:lnTo>
                <a:lnTo>
                  <a:pt x="307" y="256"/>
                </a:lnTo>
                <a:close/>
                <a:moveTo>
                  <a:pt x="387" y="256"/>
                </a:moveTo>
                <a:lnTo>
                  <a:pt x="387" y="309"/>
                </a:lnTo>
                <a:lnTo>
                  <a:pt x="440" y="309"/>
                </a:lnTo>
                <a:lnTo>
                  <a:pt x="440" y="256"/>
                </a:lnTo>
                <a:lnTo>
                  <a:pt x="387" y="256"/>
                </a:lnTo>
                <a:close/>
                <a:moveTo>
                  <a:pt x="467" y="256"/>
                </a:moveTo>
                <a:lnTo>
                  <a:pt x="467" y="309"/>
                </a:lnTo>
                <a:lnTo>
                  <a:pt x="520" y="309"/>
                </a:lnTo>
                <a:lnTo>
                  <a:pt x="520" y="256"/>
                </a:lnTo>
                <a:lnTo>
                  <a:pt x="467" y="256"/>
                </a:lnTo>
                <a:close/>
                <a:moveTo>
                  <a:pt x="547" y="256"/>
                </a:moveTo>
                <a:lnTo>
                  <a:pt x="547" y="309"/>
                </a:lnTo>
                <a:lnTo>
                  <a:pt x="600" y="309"/>
                </a:lnTo>
                <a:lnTo>
                  <a:pt x="600" y="256"/>
                </a:lnTo>
                <a:lnTo>
                  <a:pt x="547" y="256"/>
                </a:lnTo>
                <a:close/>
                <a:moveTo>
                  <a:pt x="67" y="336"/>
                </a:moveTo>
                <a:lnTo>
                  <a:pt x="67" y="389"/>
                </a:lnTo>
                <a:lnTo>
                  <a:pt x="160" y="389"/>
                </a:lnTo>
                <a:lnTo>
                  <a:pt x="160" y="336"/>
                </a:lnTo>
                <a:lnTo>
                  <a:pt x="67" y="336"/>
                </a:lnTo>
                <a:close/>
                <a:moveTo>
                  <a:pt x="187" y="336"/>
                </a:moveTo>
                <a:lnTo>
                  <a:pt x="187" y="389"/>
                </a:lnTo>
                <a:lnTo>
                  <a:pt x="240" y="389"/>
                </a:lnTo>
                <a:lnTo>
                  <a:pt x="240" y="336"/>
                </a:lnTo>
                <a:lnTo>
                  <a:pt x="187" y="336"/>
                </a:lnTo>
                <a:close/>
                <a:moveTo>
                  <a:pt x="267" y="336"/>
                </a:moveTo>
                <a:lnTo>
                  <a:pt x="267" y="389"/>
                </a:lnTo>
                <a:lnTo>
                  <a:pt x="320" y="389"/>
                </a:lnTo>
                <a:lnTo>
                  <a:pt x="320" y="336"/>
                </a:lnTo>
                <a:lnTo>
                  <a:pt x="267" y="336"/>
                </a:lnTo>
                <a:close/>
                <a:moveTo>
                  <a:pt x="347" y="336"/>
                </a:moveTo>
                <a:lnTo>
                  <a:pt x="347" y="389"/>
                </a:lnTo>
                <a:lnTo>
                  <a:pt x="400" y="389"/>
                </a:lnTo>
                <a:lnTo>
                  <a:pt x="400" y="336"/>
                </a:lnTo>
                <a:lnTo>
                  <a:pt x="347" y="336"/>
                </a:lnTo>
                <a:close/>
                <a:moveTo>
                  <a:pt x="427" y="336"/>
                </a:moveTo>
                <a:lnTo>
                  <a:pt x="427" y="389"/>
                </a:lnTo>
                <a:lnTo>
                  <a:pt x="480" y="389"/>
                </a:lnTo>
                <a:lnTo>
                  <a:pt x="480" y="336"/>
                </a:lnTo>
                <a:lnTo>
                  <a:pt x="427" y="336"/>
                </a:lnTo>
                <a:close/>
                <a:moveTo>
                  <a:pt x="507" y="336"/>
                </a:moveTo>
                <a:lnTo>
                  <a:pt x="507" y="389"/>
                </a:lnTo>
                <a:lnTo>
                  <a:pt x="600" y="389"/>
                </a:lnTo>
                <a:lnTo>
                  <a:pt x="600" y="336"/>
                </a:lnTo>
                <a:lnTo>
                  <a:pt x="507" y="336"/>
                </a:lnTo>
                <a:close/>
                <a:moveTo>
                  <a:pt x="67" y="416"/>
                </a:moveTo>
                <a:lnTo>
                  <a:pt x="67" y="469"/>
                </a:lnTo>
                <a:lnTo>
                  <a:pt x="120" y="469"/>
                </a:lnTo>
                <a:lnTo>
                  <a:pt x="120" y="416"/>
                </a:lnTo>
                <a:lnTo>
                  <a:pt x="67" y="416"/>
                </a:lnTo>
                <a:close/>
                <a:moveTo>
                  <a:pt x="147" y="416"/>
                </a:moveTo>
                <a:lnTo>
                  <a:pt x="147" y="469"/>
                </a:lnTo>
                <a:lnTo>
                  <a:pt x="200" y="469"/>
                </a:lnTo>
                <a:lnTo>
                  <a:pt x="200" y="416"/>
                </a:lnTo>
                <a:lnTo>
                  <a:pt x="147" y="416"/>
                </a:lnTo>
                <a:close/>
                <a:moveTo>
                  <a:pt x="227" y="416"/>
                </a:moveTo>
                <a:lnTo>
                  <a:pt x="227" y="469"/>
                </a:lnTo>
                <a:lnTo>
                  <a:pt x="440" y="469"/>
                </a:lnTo>
                <a:lnTo>
                  <a:pt x="440" y="416"/>
                </a:lnTo>
                <a:lnTo>
                  <a:pt x="227" y="416"/>
                </a:lnTo>
                <a:close/>
                <a:moveTo>
                  <a:pt x="467" y="416"/>
                </a:moveTo>
                <a:lnTo>
                  <a:pt x="467" y="469"/>
                </a:lnTo>
                <a:lnTo>
                  <a:pt x="520" y="469"/>
                </a:lnTo>
                <a:lnTo>
                  <a:pt x="520" y="416"/>
                </a:lnTo>
                <a:lnTo>
                  <a:pt x="467" y="416"/>
                </a:lnTo>
                <a:close/>
                <a:moveTo>
                  <a:pt x="547" y="416"/>
                </a:moveTo>
                <a:lnTo>
                  <a:pt x="547" y="469"/>
                </a:lnTo>
                <a:lnTo>
                  <a:pt x="600" y="469"/>
                </a:lnTo>
                <a:lnTo>
                  <a:pt x="600" y="416"/>
                </a:lnTo>
                <a:lnTo>
                  <a:pt x="547" y="416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Dummy Text">
            <a:extLst>
              <a:ext uri="{FF2B5EF4-FFF2-40B4-BE49-F238E27FC236}">
                <a16:creationId xmlns:a16="http://schemas.microsoft.com/office/drawing/2014/main" id="{1DABD692-B50E-4566-BDA2-6426A0155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169796" y="4193315"/>
            <a:ext cx="482555" cy="299115"/>
            <a:chOff x="2205038" y="3681413"/>
            <a:chExt cx="1082675" cy="650875"/>
          </a:xfrm>
          <a:solidFill>
            <a:srgbClr val="808080"/>
          </a:solidFill>
        </p:grpSpPr>
        <p:sp>
          <p:nvSpPr>
            <p:cNvPr id="19" name="Line 1">
              <a:extLst>
                <a:ext uri="{FF2B5EF4-FFF2-40B4-BE49-F238E27FC236}">
                  <a16:creationId xmlns:a16="http://schemas.microsoft.com/office/drawing/2014/main" id="{CBD74C47-C81E-46C5-BC1E-38711873AF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5038" y="3681413"/>
              <a:ext cx="1082675" cy="39687"/>
            </a:xfrm>
            <a:custGeom>
              <a:avLst/>
              <a:gdLst>
                <a:gd name="T0" fmla="*/ 0 w 6612"/>
                <a:gd name="T1" fmla="*/ 0 h 247"/>
                <a:gd name="T2" fmla="*/ 0 w 6612"/>
                <a:gd name="T3" fmla="*/ 247 h 247"/>
                <a:gd name="T4" fmla="*/ 1440 w 6612"/>
                <a:gd name="T5" fmla="*/ 247 h 247"/>
                <a:gd name="T6" fmla="*/ 1440 w 6612"/>
                <a:gd name="T7" fmla="*/ 0 h 247"/>
                <a:gd name="T8" fmla="*/ 0 w 6612"/>
                <a:gd name="T9" fmla="*/ 0 h 247"/>
                <a:gd name="T10" fmla="*/ 1837 w 6612"/>
                <a:gd name="T11" fmla="*/ 0 h 247"/>
                <a:gd name="T12" fmla="*/ 1837 w 6612"/>
                <a:gd name="T13" fmla="*/ 247 h 247"/>
                <a:gd name="T14" fmla="*/ 5188 w 6612"/>
                <a:gd name="T15" fmla="*/ 247 h 247"/>
                <a:gd name="T16" fmla="*/ 5188 w 6612"/>
                <a:gd name="T17" fmla="*/ 0 h 247"/>
                <a:gd name="T18" fmla="*/ 1837 w 6612"/>
                <a:gd name="T19" fmla="*/ 0 h 247"/>
                <a:gd name="T20" fmla="*/ 5586 w 6612"/>
                <a:gd name="T21" fmla="*/ 0 h 247"/>
                <a:gd name="T22" fmla="*/ 5586 w 6612"/>
                <a:gd name="T23" fmla="*/ 247 h 247"/>
                <a:gd name="T24" fmla="*/ 6612 w 6612"/>
                <a:gd name="T25" fmla="*/ 247 h 247"/>
                <a:gd name="T26" fmla="*/ 6612 w 6612"/>
                <a:gd name="T27" fmla="*/ 0 h 247"/>
                <a:gd name="T28" fmla="*/ 5586 w 6612"/>
                <a:gd name="T2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12" h="247">
                  <a:moveTo>
                    <a:pt x="0" y="0"/>
                  </a:moveTo>
                  <a:lnTo>
                    <a:pt x="0" y="247"/>
                  </a:lnTo>
                  <a:lnTo>
                    <a:pt x="1440" y="247"/>
                  </a:lnTo>
                  <a:lnTo>
                    <a:pt x="1440" y="0"/>
                  </a:lnTo>
                  <a:lnTo>
                    <a:pt x="0" y="0"/>
                  </a:lnTo>
                  <a:close/>
                  <a:moveTo>
                    <a:pt x="1837" y="0"/>
                  </a:moveTo>
                  <a:lnTo>
                    <a:pt x="1837" y="247"/>
                  </a:lnTo>
                  <a:lnTo>
                    <a:pt x="5188" y="247"/>
                  </a:lnTo>
                  <a:lnTo>
                    <a:pt x="5188" y="0"/>
                  </a:lnTo>
                  <a:lnTo>
                    <a:pt x="1837" y="0"/>
                  </a:lnTo>
                  <a:close/>
                  <a:moveTo>
                    <a:pt x="5586" y="0"/>
                  </a:moveTo>
                  <a:lnTo>
                    <a:pt x="5586" y="247"/>
                  </a:lnTo>
                  <a:lnTo>
                    <a:pt x="6612" y="247"/>
                  </a:lnTo>
                  <a:lnTo>
                    <a:pt x="6612" y="0"/>
                  </a:lnTo>
                  <a:lnTo>
                    <a:pt x="5586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37" tIns="45719" rIns="91437" bIns="4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Line 2">
              <a:extLst>
                <a:ext uri="{FF2B5EF4-FFF2-40B4-BE49-F238E27FC236}">
                  <a16:creationId xmlns:a16="http://schemas.microsoft.com/office/drawing/2014/main" id="{464039F5-B6E6-4F86-9281-24C9494C98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5038" y="3768725"/>
              <a:ext cx="1082675" cy="39687"/>
            </a:xfrm>
            <a:custGeom>
              <a:avLst/>
              <a:gdLst>
                <a:gd name="T0" fmla="*/ 0 w 6612"/>
                <a:gd name="T1" fmla="*/ 0 h 247"/>
                <a:gd name="T2" fmla="*/ 0 w 6612"/>
                <a:gd name="T3" fmla="*/ 247 h 247"/>
                <a:gd name="T4" fmla="*/ 2224 w 6612"/>
                <a:gd name="T5" fmla="*/ 247 h 247"/>
                <a:gd name="T6" fmla="*/ 2224 w 6612"/>
                <a:gd name="T7" fmla="*/ 0 h 247"/>
                <a:gd name="T8" fmla="*/ 0 w 6612"/>
                <a:gd name="T9" fmla="*/ 0 h 247"/>
                <a:gd name="T10" fmla="*/ 2621 w 6612"/>
                <a:gd name="T11" fmla="*/ 0 h 247"/>
                <a:gd name="T12" fmla="*/ 2621 w 6612"/>
                <a:gd name="T13" fmla="*/ 247 h 247"/>
                <a:gd name="T14" fmla="*/ 4120 w 6612"/>
                <a:gd name="T15" fmla="*/ 247 h 247"/>
                <a:gd name="T16" fmla="*/ 4120 w 6612"/>
                <a:gd name="T17" fmla="*/ 0 h 247"/>
                <a:gd name="T18" fmla="*/ 2621 w 6612"/>
                <a:gd name="T19" fmla="*/ 0 h 247"/>
                <a:gd name="T20" fmla="*/ 4517 w 6612"/>
                <a:gd name="T21" fmla="*/ 0 h 247"/>
                <a:gd name="T22" fmla="*/ 4517 w 6612"/>
                <a:gd name="T23" fmla="*/ 247 h 247"/>
                <a:gd name="T24" fmla="*/ 6612 w 6612"/>
                <a:gd name="T25" fmla="*/ 247 h 247"/>
                <a:gd name="T26" fmla="*/ 6612 w 6612"/>
                <a:gd name="T27" fmla="*/ 0 h 247"/>
                <a:gd name="T28" fmla="*/ 4517 w 6612"/>
                <a:gd name="T2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12" h="247">
                  <a:moveTo>
                    <a:pt x="0" y="0"/>
                  </a:moveTo>
                  <a:lnTo>
                    <a:pt x="0" y="247"/>
                  </a:lnTo>
                  <a:lnTo>
                    <a:pt x="2224" y="247"/>
                  </a:lnTo>
                  <a:lnTo>
                    <a:pt x="2224" y="0"/>
                  </a:lnTo>
                  <a:lnTo>
                    <a:pt x="0" y="0"/>
                  </a:lnTo>
                  <a:close/>
                  <a:moveTo>
                    <a:pt x="2621" y="0"/>
                  </a:moveTo>
                  <a:lnTo>
                    <a:pt x="2621" y="247"/>
                  </a:lnTo>
                  <a:lnTo>
                    <a:pt x="4120" y="247"/>
                  </a:lnTo>
                  <a:lnTo>
                    <a:pt x="4120" y="0"/>
                  </a:lnTo>
                  <a:lnTo>
                    <a:pt x="2621" y="0"/>
                  </a:lnTo>
                  <a:close/>
                  <a:moveTo>
                    <a:pt x="4517" y="0"/>
                  </a:moveTo>
                  <a:lnTo>
                    <a:pt x="4517" y="247"/>
                  </a:lnTo>
                  <a:lnTo>
                    <a:pt x="6612" y="247"/>
                  </a:lnTo>
                  <a:lnTo>
                    <a:pt x="6612" y="0"/>
                  </a:lnTo>
                  <a:lnTo>
                    <a:pt x="4517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37" tIns="45719" rIns="91437" bIns="4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Line 3">
              <a:extLst>
                <a:ext uri="{FF2B5EF4-FFF2-40B4-BE49-F238E27FC236}">
                  <a16:creationId xmlns:a16="http://schemas.microsoft.com/office/drawing/2014/main" id="{A39042A0-A2BE-479F-915E-CA544BA5D6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5038" y="3856038"/>
              <a:ext cx="1082675" cy="39687"/>
            </a:xfrm>
            <a:custGeom>
              <a:avLst/>
              <a:gdLst>
                <a:gd name="T0" fmla="*/ 0 w 6612"/>
                <a:gd name="T1" fmla="*/ 0 h 247"/>
                <a:gd name="T2" fmla="*/ 0 w 6612"/>
                <a:gd name="T3" fmla="*/ 247 h 247"/>
                <a:gd name="T4" fmla="*/ 998 w 6612"/>
                <a:gd name="T5" fmla="*/ 247 h 247"/>
                <a:gd name="T6" fmla="*/ 998 w 6612"/>
                <a:gd name="T7" fmla="*/ 0 h 247"/>
                <a:gd name="T8" fmla="*/ 0 w 6612"/>
                <a:gd name="T9" fmla="*/ 0 h 247"/>
                <a:gd name="T10" fmla="*/ 1395 w 6612"/>
                <a:gd name="T11" fmla="*/ 0 h 247"/>
                <a:gd name="T12" fmla="*/ 1395 w 6612"/>
                <a:gd name="T13" fmla="*/ 247 h 247"/>
                <a:gd name="T14" fmla="*/ 5317 w 6612"/>
                <a:gd name="T15" fmla="*/ 247 h 247"/>
                <a:gd name="T16" fmla="*/ 5317 w 6612"/>
                <a:gd name="T17" fmla="*/ 0 h 247"/>
                <a:gd name="T18" fmla="*/ 1395 w 6612"/>
                <a:gd name="T19" fmla="*/ 0 h 247"/>
                <a:gd name="T20" fmla="*/ 5714 w 6612"/>
                <a:gd name="T21" fmla="*/ 0 h 247"/>
                <a:gd name="T22" fmla="*/ 5714 w 6612"/>
                <a:gd name="T23" fmla="*/ 247 h 247"/>
                <a:gd name="T24" fmla="*/ 6612 w 6612"/>
                <a:gd name="T25" fmla="*/ 247 h 247"/>
                <a:gd name="T26" fmla="*/ 6612 w 6612"/>
                <a:gd name="T27" fmla="*/ 0 h 247"/>
                <a:gd name="T28" fmla="*/ 5714 w 6612"/>
                <a:gd name="T2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12" h="247">
                  <a:moveTo>
                    <a:pt x="0" y="0"/>
                  </a:moveTo>
                  <a:lnTo>
                    <a:pt x="0" y="247"/>
                  </a:lnTo>
                  <a:lnTo>
                    <a:pt x="998" y="247"/>
                  </a:lnTo>
                  <a:lnTo>
                    <a:pt x="998" y="0"/>
                  </a:lnTo>
                  <a:lnTo>
                    <a:pt x="0" y="0"/>
                  </a:lnTo>
                  <a:close/>
                  <a:moveTo>
                    <a:pt x="1395" y="0"/>
                  </a:moveTo>
                  <a:lnTo>
                    <a:pt x="1395" y="247"/>
                  </a:lnTo>
                  <a:lnTo>
                    <a:pt x="5317" y="247"/>
                  </a:lnTo>
                  <a:lnTo>
                    <a:pt x="5317" y="0"/>
                  </a:lnTo>
                  <a:lnTo>
                    <a:pt x="1395" y="0"/>
                  </a:lnTo>
                  <a:close/>
                  <a:moveTo>
                    <a:pt x="5714" y="0"/>
                  </a:moveTo>
                  <a:lnTo>
                    <a:pt x="5714" y="247"/>
                  </a:lnTo>
                  <a:lnTo>
                    <a:pt x="6612" y="247"/>
                  </a:lnTo>
                  <a:lnTo>
                    <a:pt x="6612" y="0"/>
                  </a:lnTo>
                  <a:lnTo>
                    <a:pt x="5714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37" tIns="45719" rIns="91437" bIns="4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Line 4">
              <a:extLst>
                <a:ext uri="{FF2B5EF4-FFF2-40B4-BE49-F238E27FC236}">
                  <a16:creationId xmlns:a16="http://schemas.microsoft.com/office/drawing/2014/main" id="{51FA6415-2A67-4FEE-8A4E-A9C3C4744B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5038" y="3943350"/>
              <a:ext cx="1082675" cy="39687"/>
            </a:xfrm>
            <a:custGeom>
              <a:avLst/>
              <a:gdLst>
                <a:gd name="T0" fmla="*/ 0 w 6612"/>
                <a:gd name="T1" fmla="*/ 0 h 247"/>
                <a:gd name="T2" fmla="*/ 0 w 6612"/>
                <a:gd name="T3" fmla="*/ 247 h 247"/>
                <a:gd name="T4" fmla="*/ 3336 w 6612"/>
                <a:gd name="T5" fmla="*/ 247 h 247"/>
                <a:gd name="T6" fmla="*/ 3336 w 6612"/>
                <a:gd name="T7" fmla="*/ 0 h 247"/>
                <a:gd name="T8" fmla="*/ 0 w 6612"/>
                <a:gd name="T9" fmla="*/ 0 h 247"/>
                <a:gd name="T10" fmla="*/ 3733 w 6612"/>
                <a:gd name="T11" fmla="*/ 0 h 247"/>
                <a:gd name="T12" fmla="*/ 3733 w 6612"/>
                <a:gd name="T13" fmla="*/ 247 h 247"/>
                <a:gd name="T14" fmla="*/ 6612 w 6612"/>
                <a:gd name="T15" fmla="*/ 247 h 247"/>
                <a:gd name="T16" fmla="*/ 6612 w 6612"/>
                <a:gd name="T17" fmla="*/ 0 h 247"/>
                <a:gd name="T18" fmla="*/ 3733 w 6612"/>
                <a:gd name="T1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12" h="247">
                  <a:moveTo>
                    <a:pt x="0" y="0"/>
                  </a:moveTo>
                  <a:lnTo>
                    <a:pt x="0" y="247"/>
                  </a:lnTo>
                  <a:lnTo>
                    <a:pt x="3336" y="247"/>
                  </a:lnTo>
                  <a:lnTo>
                    <a:pt x="3336" y="0"/>
                  </a:lnTo>
                  <a:lnTo>
                    <a:pt x="0" y="0"/>
                  </a:lnTo>
                  <a:close/>
                  <a:moveTo>
                    <a:pt x="3733" y="0"/>
                  </a:moveTo>
                  <a:lnTo>
                    <a:pt x="3733" y="247"/>
                  </a:lnTo>
                  <a:lnTo>
                    <a:pt x="6612" y="247"/>
                  </a:lnTo>
                  <a:lnTo>
                    <a:pt x="6612" y="0"/>
                  </a:lnTo>
                  <a:lnTo>
                    <a:pt x="3733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37" tIns="45719" rIns="91437" bIns="4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Line 5">
              <a:extLst>
                <a:ext uri="{FF2B5EF4-FFF2-40B4-BE49-F238E27FC236}">
                  <a16:creationId xmlns:a16="http://schemas.microsoft.com/office/drawing/2014/main" id="{DC77F509-5588-4A52-9217-E1DDB249F9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5038" y="4030663"/>
              <a:ext cx="1082675" cy="39687"/>
            </a:xfrm>
            <a:custGeom>
              <a:avLst/>
              <a:gdLst>
                <a:gd name="T0" fmla="*/ 0 w 6612"/>
                <a:gd name="T1" fmla="*/ 0 h 247"/>
                <a:gd name="T2" fmla="*/ 0 w 6612"/>
                <a:gd name="T3" fmla="*/ 247 h 247"/>
                <a:gd name="T4" fmla="*/ 1625 w 6612"/>
                <a:gd name="T5" fmla="*/ 247 h 247"/>
                <a:gd name="T6" fmla="*/ 1625 w 6612"/>
                <a:gd name="T7" fmla="*/ 0 h 247"/>
                <a:gd name="T8" fmla="*/ 0 w 6612"/>
                <a:gd name="T9" fmla="*/ 0 h 247"/>
                <a:gd name="T10" fmla="*/ 2022 w 6612"/>
                <a:gd name="T11" fmla="*/ 0 h 247"/>
                <a:gd name="T12" fmla="*/ 2022 w 6612"/>
                <a:gd name="T13" fmla="*/ 247 h 247"/>
                <a:gd name="T14" fmla="*/ 3592 w 6612"/>
                <a:gd name="T15" fmla="*/ 247 h 247"/>
                <a:gd name="T16" fmla="*/ 3592 w 6612"/>
                <a:gd name="T17" fmla="*/ 0 h 247"/>
                <a:gd name="T18" fmla="*/ 2022 w 6612"/>
                <a:gd name="T19" fmla="*/ 0 h 247"/>
                <a:gd name="T20" fmla="*/ 3990 w 6612"/>
                <a:gd name="T21" fmla="*/ 0 h 247"/>
                <a:gd name="T22" fmla="*/ 3990 w 6612"/>
                <a:gd name="T23" fmla="*/ 247 h 247"/>
                <a:gd name="T24" fmla="*/ 6612 w 6612"/>
                <a:gd name="T25" fmla="*/ 247 h 247"/>
                <a:gd name="T26" fmla="*/ 6612 w 6612"/>
                <a:gd name="T27" fmla="*/ 0 h 247"/>
                <a:gd name="T28" fmla="*/ 3990 w 6612"/>
                <a:gd name="T2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12" h="247">
                  <a:moveTo>
                    <a:pt x="0" y="0"/>
                  </a:moveTo>
                  <a:lnTo>
                    <a:pt x="0" y="247"/>
                  </a:lnTo>
                  <a:lnTo>
                    <a:pt x="1625" y="247"/>
                  </a:lnTo>
                  <a:lnTo>
                    <a:pt x="1625" y="0"/>
                  </a:lnTo>
                  <a:lnTo>
                    <a:pt x="0" y="0"/>
                  </a:lnTo>
                  <a:close/>
                  <a:moveTo>
                    <a:pt x="2022" y="0"/>
                  </a:moveTo>
                  <a:lnTo>
                    <a:pt x="2022" y="247"/>
                  </a:lnTo>
                  <a:lnTo>
                    <a:pt x="3592" y="247"/>
                  </a:lnTo>
                  <a:lnTo>
                    <a:pt x="3592" y="0"/>
                  </a:lnTo>
                  <a:lnTo>
                    <a:pt x="2022" y="0"/>
                  </a:lnTo>
                  <a:close/>
                  <a:moveTo>
                    <a:pt x="3990" y="0"/>
                  </a:moveTo>
                  <a:lnTo>
                    <a:pt x="3990" y="247"/>
                  </a:lnTo>
                  <a:lnTo>
                    <a:pt x="6612" y="247"/>
                  </a:lnTo>
                  <a:lnTo>
                    <a:pt x="6612" y="0"/>
                  </a:lnTo>
                  <a:lnTo>
                    <a:pt x="3990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37" tIns="45719" rIns="91437" bIns="4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Line 6">
              <a:extLst>
                <a:ext uri="{FF2B5EF4-FFF2-40B4-BE49-F238E27FC236}">
                  <a16:creationId xmlns:a16="http://schemas.microsoft.com/office/drawing/2014/main" id="{1703D265-90AA-47C1-8F33-C100A2F934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5038" y="4116388"/>
              <a:ext cx="1082675" cy="41275"/>
            </a:xfrm>
            <a:custGeom>
              <a:avLst/>
              <a:gdLst>
                <a:gd name="T0" fmla="*/ 0 w 6612"/>
                <a:gd name="T1" fmla="*/ 0 h 247"/>
                <a:gd name="T2" fmla="*/ 0 w 6612"/>
                <a:gd name="T3" fmla="*/ 247 h 247"/>
                <a:gd name="T4" fmla="*/ 2509 w 6612"/>
                <a:gd name="T5" fmla="*/ 247 h 247"/>
                <a:gd name="T6" fmla="*/ 2509 w 6612"/>
                <a:gd name="T7" fmla="*/ 0 h 247"/>
                <a:gd name="T8" fmla="*/ 0 w 6612"/>
                <a:gd name="T9" fmla="*/ 0 h 247"/>
                <a:gd name="T10" fmla="*/ 2906 w 6612"/>
                <a:gd name="T11" fmla="*/ 0 h 247"/>
                <a:gd name="T12" fmla="*/ 2906 w 6612"/>
                <a:gd name="T13" fmla="*/ 247 h 247"/>
                <a:gd name="T14" fmla="*/ 5146 w 6612"/>
                <a:gd name="T15" fmla="*/ 247 h 247"/>
                <a:gd name="T16" fmla="*/ 5146 w 6612"/>
                <a:gd name="T17" fmla="*/ 0 h 247"/>
                <a:gd name="T18" fmla="*/ 2906 w 6612"/>
                <a:gd name="T19" fmla="*/ 0 h 247"/>
                <a:gd name="T20" fmla="*/ 5543 w 6612"/>
                <a:gd name="T21" fmla="*/ 0 h 247"/>
                <a:gd name="T22" fmla="*/ 5543 w 6612"/>
                <a:gd name="T23" fmla="*/ 247 h 247"/>
                <a:gd name="T24" fmla="*/ 6612 w 6612"/>
                <a:gd name="T25" fmla="*/ 247 h 247"/>
                <a:gd name="T26" fmla="*/ 6612 w 6612"/>
                <a:gd name="T27" fmla="*/ 0 h 247"/>
                <a:gd name="T28" fmla="*/ 5543 w 6612"/>
                <a:gd name="T2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12" h="247">
                  <a:moveTo>
                    <a:pt x="0" y="0"/>
                  </a:moveTo>
                  <a:lnTo>
                    <a:pt x="0" y="247"/>
                  </a:lnTo>
                  <a:lnTo>
                    <a:pt x="2509" y="247"/>
                  </a:lnTo>
                  <a:lnTo>
                    <a:pt x="2509" y="0"/>
                  </a:lnTo>
                  <a:lnTo>
                    <a:pt x="0" y="0"/>
                  </a:lnTo>
                  <a:close/>
                  <a:moveTo>
                    <a:pt x="2906" y="0"/>
                  </a:moveTo>
                  <a:lnTo>
                    <a:pt x="2906" y="247"/>
                  </a:lnTo>
                  <a:lnTo>
                    <a:pt x="5146" y="247"/>
                  </a:lnTo>
                  <a:lnTo>
                    <a:pt x="5146" y="0"/>
                  </a:lnTo>
                  <a:lnTo>
                    <a:pt x="2906" y="0"/>
                  </a:lnTo>
                  <a:close/>
                  <a:moveTo>
                    <a:pt x="5543" y="0"/>
                  </a:moveTo>
                  <a:lnTo>
                    <a:pt x="5543" y="247"/>
                  </a:lnTo>
                  <a:lnTo>
                    <a:pt x="6612" y="247"/>
                  </a:lnTo>
                  <a:lnTo>
                    <a:pt x="6612" y="0"/>
                  </a:lnTo>
                  <a:lnTo>
                    <a:pt x="5543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37" tIns="45719" rIns="91437" bIns="4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5" name="Line 7">
              <a:extLst>
                <a:ext uri="{FF2B5EF4-FFF2-40B4-BE49-F238E27FC236}">
                  <a16:creationId xmlns:a16="http://schemas.microsoft.com/office/drawing/2014/main" id="{285399F1-170B-4F9F-B639-62A95CA8AC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5038" y="4203700"/>
              <a:ext cx="1082675" cy="41275"/>
            </a:xfrm>
            <a:custGeom>
              <a:avLst/>
              <a:gdLst>
                <a:gd name="T0" fmla="*/ 0 w 6612"/>
                <a:gd name="T1" fmla="*/ 0 h 247"/>
                <a:gd name="T2" fmla="*/ 0 w 6612"/>
                <a:gd name="T3" fmla="*/ 247 h 247"/>
                <a:gd name="T4" fmla="*/ 813 w 6612"/>
                <a:gd name="T5" fmla="*/ 247 h 247"/>
                <a:gd name="T6" fmla="*/ 813 w 6612"/>
                <a:gd name="T7" fmla="*/ 0 h 247"/>
                <a:gd name="T8" fmla="*/ 0 w 6612"/>
                <a:gd name="T9" fmla="*/ 0 h 247"/>
                <a:gd name="T10" fmla="*/ 1210 w 6612"/>
                <a:gd name="T11" fmla="*/ 0 h 247"/>
                <a:gd name="T12" fmla="*/ 1210 w 6612"/>
                <a:gd name="T13" fmla="*/ 247 h 247"/>
                <a:gd name="T14" fmla="*/ 3122 w 6612"/>
                <a:gd name="T15" fmla="*/ 247 h 247"/>
                <a:gd name="T16" fmla="*/ 3122 w 6612"/>
                <a:gd name="T17" fmla="*/ 0 h 247"/>
                <a:gd name="T18" fmla="*/ 1210 w 6612"/>
                <a:gd name="T19" fmla="*/ 0 h 247"/>
                <a:gd name="T20" fmla="*/ 3519 w 6612"/>
                <a:gd name="T21" fmla="*/ 0 h 247"/>
                <a:gd name="T22" fmla="*/ 3519 w 6612"/>
                <a:gd name="T23" fmla="*/ 247 h 247"/>
                <a:gd name="T24" fmla="*/ 4961 w 6612"/>
                <a:gd name="T25" fmla="*/ 247 h 247"/>
                <a:gd name="T26" fmla="*/ 4961 w 6612"/>
                <a:gd name="T27" fmla="*/ 0 h 247"/>
                <a:gd name="T28" fmla="*/ 3519 w 6612"/>
                <a:gd name="T29" fmla="*/ 0 h 247"/>
                <a:gd name="T30" fmla="*/ 5358 w 6612"/>
                <a:gd name="T31" fmla="*/ 0 h 247"/>
                <a:gd name="T32" fmla="*/ 5358 w 6612"/>
                <a:gd name="T33" fmla="*/ 247 h 247"/>
                <a:gd name="T34" fmla="*/ 6612 w 6612"/>
                <a:gd name="T35" fmla="*/ 247 h 247"/>
                <a:gd name="T36" fmla="*/ 6612 w 6612"/>
                <a:gd name="T37" fmla="*/ 0 h 247"/>
                <a:gd name="T38" fmla="*/ 5358 w 6612"/>
                <a:gd name="T3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612" h="247">
                  <a:moveTo>
                    <a:pt x="0" y="0"/>
                  </a:moveTo>
                  <a:lnTo>
                    <a:pt x="0" y="247"/>
                  </a:lnTo>
                  <a:lnTo>
                    <a:pt x="813" y="247"/>
                  </a:lnTo>
                  <a:lnTo>
                    <a:pt x="813" y="0"/>
                  </a:lnTo>
                  <a:lnTo>
                    <a:pt x="0" y="0"/>
                  </a:lnTo>
                  <a:close/>
                  <a:moveTo>
                    <a:pt x="1210" y="0"/>
                  </a:moveTo>
                  <a:lnTo>
                    <a:pt x="1210" y="247"/>
                  </a:lnTo>
                  <a:lnTo>
                    <a:pt x="3122" y="247"/>
                  </a:lnTo>
                  <a:lnTo>
                    <a:pt x="3122" y="0"/>
                  </a:lnTo>
                  <a:lnTo>
                    <a:pt x="1210" y="0"/>
                  </a:lnTo>
                  <a:close/>
                  <a:moveTo>
                    <a:pt x="3519" y="0"/>
                  </a:moveTo>
                  <a:lnTo>
                    <a:pt x="3519" y="247"/>
                  </a:lnTo>
                  <a:lnTo>
                    <a:pt x="4961" y="247"/>
                  </a:lnTo>
                  <a:lnTo>
                    <a:pt x="4961" y="0"/>
                  </a:lnTo>
                  <a:lnTo>
                    <a:pt x="3519" y="0"/>
                  </a:lnTo>
                  <a:close/>
                  <a:moveTo>
                    <a:pt x="5358" y="0"/>
                  </a:moveTo>
                  <a:lnTo>
                    <a:pt x="5358" y="247"/>
                  </a:lnTo>
                  <a:lnTo>
                    <a:pt x="6612" y="247"/>
                  </a:lnTo>
                  <a:lnTo>
                    <a:pt x="6612" y="0"/>
                  </a:lnTo>
                  <a:lnTo>
                    <a:pt x="5358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37" tIns="45719" rIns="91437" bIns="4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6" name="Line 8">
              <a:extLst>
                <a:ext uri="{FF2B5EF4-FFF2-40B4-BE49-F238E27FC236}">
                  <a16:creationId xmlns:a16="http://schemas.microsoft.com/office/drawing/2014/main" id="{0DBF6383-7D48-4D56-822F-D25590562B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5038" y="4291013"/>
              <a:ext cx="695325" cy="41275"/>
            </a:xfrm>
            <a:custGeom>
              <a:avLst/>
              <a:gdLst>
                <a:gd name="T0" fmla="*/ 0 w 4248"/>
                <a:gd name="T1" fmla="*/ 0 h 247"/>
                <a:gd name="T2" fmla="*/ 0 w 4248"/>
                <a:gd name="T3" fmla="*/ 247 h 247"/>
                <a:gd name="T4" fmla="*/ 2124 w 4248"/>
                <a:gd name="T5" fmla="*/ 247 h 247"/>
                <a:gd name="T6" fmla="*/ 2124 w 4248"/>
                <a:gd name="T7" fmla="*/ 0 h 247"/>
                <a:gd name="T8" fmla="*/ 0 w 4248"/>
                <a:gd name="T9" fmla="*/ 0 h 247"/>
                <a:gd name="T10" fmla="*/ 2521 w 4248"/>
                <a:gd name="T11" fmla="*/ 0 h 247"/>
                <a:gd name="T12" fmla="*/ 2521 w 4248"/>
                <a:gd name="T13" fmla="*/ 247 h 247"/>
                <a:gd name="T14" fmla="*/ 4248 w 4248"/>
                <a:gd name="T15" fmla="*/ 247 h 247"/>
                <a:gd name="T16" fmla="*/ 4248 w 4248"/>
                <a:gd name="T17" fmla="*/ 0 h 247"/>
                <a:gd name="T18" fmla="*/ 2521 w 4248"/>
                <a:gd name="T1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48" h="247">
                  <a:moveTo>
                    <a:pt x="0" y="0"/>
                  </a:moveTo>
                  <a:lnTo>
                    <a:pt x="0" y="247"/>
                  </a:lnTo>
                  <a:lnTo>
                    <a:pt x="2124" y="247"/>
                  </a:lnTo>
                  <a:lnTo>
                    <a:pt x="2124" y="0"/>
                  </a:lnTo>
                  <a:lnTo>
                    <a:pt x="0" y="0"/>
                  </a:lnTo>
                  <a:close/>
                  <a:moveTo>
                    <a:pt x="2521" y="0"/>
                  </a:moveTo>
                  <a:lnTo>
                    <a:pt x="2521" y="247"/>
                  </a:lnTo>
                  <a:lnTo>
                    <a:pt x="4248" y="247"/>
                  </a:lnTo>
                  <a:lnTo>
                    <a:pt x="4248" y="0"/>
                  </a:lnTo>
                  <a:lnTo>
                    <a:pt x="2521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37" tIns="45719" rIns="91437" bIns="4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7" name="Settings (2)">
            <a:extLst>
              <a:ext uri="{FF2B5EF4-FFF2-40B4-BE49-F238E27FC236}">
                <a16:creationId xmlns:a16="http://schemas.microsoft.com/office/drawing/2014/main" id="{9FFE2360-2EC0-4387-AFAF-4989C5586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67431" y="5018549"/>
            <a:ext cx="401707" cy="418251"/>
          </a:xfrm>
          <a:custGeom>
            <a:avLst/>
            <a:gdLst>
              <a:gd name="T0" fmla="*/ 483 w 669"/>
              <a:gd name="T1" fmla="*/ 43 h 668"/>
              <a:gd name="T2" fmla="*/ 399 w 669"/>
              <a:gd name="T3" fmla="*/ 34 h 668"/>
              <a:gd name="T4" fmla="*/ 338 w 669"/>
              <a:gd name="T5" fmla="*/ 88 h 668"/>
              <a:gd name="T6" fmla="*/ 364 w 669"/>
              <a:gd name="T7" fmla="*/ 185 h 668"/>
              <a:gd name="T8" fmla="*/ 354 w 669"/>
              <a:gd name="T9" fmla="*/ 269 h 668"/>
              <a:gd name="T10" fmla="*/ 408 w 669"/>
              <a:gd name="T11" fmla="*/ 330 h 668"/>
              <a:gd name="T12" fmla="*/ 505 w 669"/>
              <a:gd name="T13" fmla="*/ 305 h 668"/>
              <a:gd name="T14" fmla="*/ 590 w 669"/>
              <a:gd name="T15" fmla="*/ 314 h 668"/>
              <a:gd name="T16" fmla="*/ 651 w 669"/>
              <a:gd name="T17" fmla="*/ 260 h 668"/>
              <a:gd name="T18" fmla="*/ 625 w 669"/>
              <a:gd name="T19" fmla="*/ 163 h 668"/>
              <a:gd name="T20" fmla="*/ 634 w 669"/>
              <a:gd name="T21" fmla="*/ 78 h 668"/>
              <a:gd name="T22" fmla="*/ 580 w 669"/>
              <a:gd name="T23" fmla="*/ 18 h 668"/>
              <a:gd name="T24" fmla="*/ 559 w 669"/>
              <a:gd name="T25" fmla="*/ 38 h 668"/>
              <a:gd name="T26" fmla="*/ 592 w 669"/>
              <a:gd name="T27" fmla="*/ 116 h 668"/>
              <a:gd name="T28" fmla="*/ 598 w 669"/>
              <a:gd name="T29" fmla="*/ 158 h 668"/>
              <a:gd name="T30" fmla="*/ 630 w 669"/>
              <a:gd name="T31" fmla="*/ 239 h 668"/>
              <a:gd name="T32" fmla="*/ 553 w 669"/>
              <a:gd name="T33" fmla="*/ 272 h 668"/>
              <a:gd name="T34" fmla="*/ 511 w 669"/>
              <a:gd name="T35" fmla="*/ 278 h 668"/>
              <a:gd name="T36" fmla="*/ 429 w 669"/>
              <a:gd name="T37" fmla="*/ 310 h 668"/>
              <a:gd name="T38" fmla="*/ 396 w 669"/>
              <a:gd name="T39" fmla="*/ 232 h 668"/>
              <a:gd name="T40" fmla="*/ 390 w 669"/>
              <a:gd name="T41" fmla="*/ 190 h 668"/>
              <a:gd name="T42" fmla="*/ 359 w 669"/>
              <a:gd name="T43" fmla="*/ 109 h 668"/>
              <a:gd name="T44" fmla="*/ 436 w 669"/>
              <a:gd name="T45" fmla="*/ 76 h 668"/>
              <a:gd name="T46" fmla="*/ 478 w 669"/>
              <a:gd name="T47" fmla="*/ 70 h 668"/>
              <a:gd name="T48" fmla="*/ 494 w 669"/>
              <a:gd name="T49" fmla="*/ 106 h 668"/>
              <a:gd name="T50" fmla="*/ 520 w 669"/>
              <a:gd name="T51" fmla="*/ 111 h 668"/>
              <a:gd name="T52" fmla="*/ 533 w 669"/>
              <a:gd name="T53" fmla="*/ 190 h 668"/>
              <a:gd name="T54" fmla="*/ 194 w 669"/>
              <a:gd name="T55" fmla="*/ 228 h 668"/>
              <a:gd name="T56" fmla="*/ 101 w 669"/>
              <a:gd name="T57" fmla="*/ 273 h 668"/>
              <a:gd name="T58" fmla="*/ 77 w 669"/>
              <a:gd name="T59" fmla="*/ 372 h 668"/>
              <a:gd name="T60" fmla="*/ 0 w 669"/>
              <a:gd name="T61" fmla="*/ 473 h 668"/>
              <a:gd name="T62" fmla="*/ 45 w 669"/>
              <a:gd name="T63" fmla="*/ 568 h 668"/>
              <a:gd name="T64" fmla="*/ 145 w 669"/>
              <a:gd name="T65" fmla="*/ 592 h 668"/>
              <a:gd name="T66" fmla="*/ 246 w 669"/>
              <a:gd name="T67" fmla="*/ 668 h 668"/>
              <a:gd name="T68" fmla="*/ 341 w 669"/>
              <a:gd name="T69" fmla="*/ 623 h 668"/>
              <a:gd name="T70" fmla="*/ 364 w 669"/>
              <a:gd name="T71" fmla="*/ 523 h 668"/>
              <a:gd name="T72" fmla="*/ 440 w 669"/>
              <a:gd name="T73" fmla="*/ 422 h 668"/>
              <a:gd name="T74" fmla="*/ 396 w 669"/>
              <a:gd name="T75" fmla="*/ 328 h 668"/>
              <a:gd name="T76" fmla="*/ 296 w 669"/>
              <a:gd name="T77" fmla="*/ 305 h 668"/>
              <a:gd name="T78" fmla="*/ 194 w 669"/>
              <a:gd name="T79" fmla="*/ 228 h 668"/>
              <a:gd name="T80" fmla="*/ 253 w 669"/>
              <a:gd name="T81" fmla="*/ 316 h 668"/>
              <a:gd name="T82" fmla="*/ 367 w 669"/>
              <a:gd name="T83" fmla="*/ 321 h 668"/>
              <a:gd name="T84" fmla="*/ 364 w 669"/>
              <a:gd name="T85" fmla="*/ 425 h 668"/>
              <a:gd name="T86" fmla="*/ 353 w 669"/>
              <a:gd name="T87" fmla="*/ 481 h 668"/>
              <a:gd name="T88" fmla="*/ 347 w 669"/>
              <a:gd name="T89" fmla="*/ 595 h 668"/>
              <a:gd name="T90" fmla="*/ 244 w 669"/>
              <a:gd name="T91" fmla="*/ 591 h 668"/>
              <a:gd name="T92" fmla="*/ 187 w 669"/>
              <a:gd name="T93" fmla="*/ 581 h 668"/>
              <a:gd name="T94" fmla="*/ 73 w 669"/>
              <a:gd name="T95" fmla="*/ 574 h 668"/>
              <a:gd name="T96" fmla="*/ 77 w 669"/>
              <a:gd name="T97" fmla="*/ 471 h 668"/>
              <a:gd name="T98" fmla="*/ 87 w 669"/>
              <a:gd name="T99" fmla="*/ 415 h 668"/>
              <a:gd name="T100" fmla="*/ 94 w 669"/>
              <a:gd name="T101" fmla="*/ 301 h 668"/>
              <a:gd name="T102" fmla="*/ 197 w 669"/>
              <a:gd name="T103" fmla="*/ 305 h 668"/>
              <a:gd name="T104" fmla="*/ 220 w 669"/>
              <a:gd name="T105" fmla="*/ 530 h 668"/>
              <a:gd name="T106" fmla="*/ 276 w 669"/>
              <a:gd name="T107" fmla="*/ 448 h 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69" h="668">
                <a:moveTo>
                  <a:pt x="537" y="1"/>
                </a:moveTo>
                <a:cubicBezTo>
                  <a:pt x="532" y="1"/>
                  <a:pt x="528" y="4"/>
                  <a:pt x="525" y="8"/>
                </a:cubicBezTo>
                <a:lnTo>
                  <a:pt x="504" y="43"/>
                </a:lnTo>
                <a:cubicBezTo>
                  <a:pt x="497" y="43"/>
                  <a:pt x="490" y="43"/>
                  <a:pt x="483" y="43"/>
                </a:cubicBezTo>
                <a:lnTo>
                  <a:pt x="461" y="8"/>
                </a:lnTo>
                <a:cubicBezTo>
                  <a:pt x="458" y="3"/>
                  <a:pt x="451" y="0"/>
                  <a:pt x="445" y="3"/>
                </a:cubicBezTo>
                <a:lnTo>
                  <a:pt x="407" y="19"/>
                </a:lnTo>
                <a:cubicBezTo>
                  <a:pt x="401" y="21"/>
                  <a:pt x="398" y="28"/>
                  <a:pt x="399" y="34"/>
                </a:cubicBezTo>
                <a:lnTo>
                  <a:pt x="408" y="75"/>
                </a:lnTo>
                <a:cubicBezTo>
                  <a:pt x="403" y="79"/>
                  <a:pt x="399" y="84"/>
                  <a:pt x="394" y="89"/>
                </a:cubicBezTo>
                <a:lnTo>
                  <a:pt x="354" y="80"/>
                </a:lnTo>
                <a:cubicBezTo>
                  <a:pt x="347" y="79"/>
                  <a:pt x="341" y="82"/>
                  <a:pt x="338" y="88"/>
                </a:cubicBezTo>
                <a:lnTo>
                  <a:pt x="323" y="126"/>
                </a:lnTo>
                <a:cubicBezTo>
                  <a:pt x="320" y="132"/>
                  <a:pt x="323" y="139"/>
                  <a:pt x="328" y="142"/>
                </a:cubicBezTo>
                <a:lnTo>
                  <a:pt x="363" y="165"/>
                </a:lnTo>
                <a:cubicBezTo>
                  <a:pt x="363" y="172"/>
                  <a:pt x="363" y="178"/>
                  <a:pt x="364" y="185"/>
                </a:cubicBezTo>
                <a:lnTo>
                  <a:pt x="328" y="207"/>
                </a:lnTo>
                <a:cubicBezTo>
                  <a:pt x="323" y="211"/>
                  <a:pt x="321" y="218"/>
                  <a:pt x="323" y="224"/>
                </a:cubicBezTo>
                <a:lnTo>
                  <a:pt x="339" y="262"/>
                </a:lnTo>
                <a:cubicBezTo>
                  <a:pt x="342" y="268"/>
                  <a:pt x="348" y="271"/>
                  <a:pt x="354" y="269"/>
                </a:cubicBezTo>
                <a:lnTo>
                  <a:pt x="395" y="260"/>
                </a:lnTo>
                <a:cubicBezTo>
                  <a:pt x="400" y="265"/>
                  <a:pt x="404" y="270"/>
                  <a:pt x="410" y="274"/>
                </a:cubicBezTo>
                <a:lnTo>
                  <a:pt x="400" y="315"/>
                </a:lnTo>
                <a:cubicBezTo>
                  <a:pt x="399" y="321"/>
                  <a:pt x="402" y="328"/>
                  <a:pt x="408" y="330"/>
                </a:cubicBezTo>
                <a:lnTo>
                  <a:pt x="446" y="346"/>
                </a:lnTo>
                <a:cubicBezTo>
                  <a:pt x="452" y="348"/>
                  <a:pt x="459" y="346"/>
                  <a:pt x="463" y="341"/>
                </a:cubicBezTo>
                <a:lnTo>
                  <a:pt x="485" y="305"/>
                </a:lnTo>
                <a:cubicBezTo>
                  <a:pt x="492" y="305"/>
                  <a:pt x="499" y="305"/>
                  <a:pt x="505" y="305"/>
                </a:cubicBezTo>
                <a:lnTo>
                  <a:pt x="528" y="340"/>
                </a:lnTo>
                <a:cubicBezTo>
                  <a:pt x="532" y="345"/>
                  <a:pt x="539" y="348"/>
                  <a:pt x="545" y="345"/>
                </a:cubicBezTo>
                <a:lnTo>
                  <a:pt x="582" y="329"/>
                </a:lnTo>
                <a:cubicBezTo>
                  <a:pt x="588" y="327"/>
                  <a:pt x="592" y="320"/>
                  <a:pt x="590" y="314"/>
                </a:cubicBezTo>
                <a:lnTo>
                  <a:pt x="580" y="273"/>
                </a:lnTo>
                <a:cubicBezTo>
                  <a:pt x="585" y="269"/>
                  <a:pt x="590" y="264"/>
                  <a:pt x="594" y="259"/>
                </a:cubicBezTo>
                <a:lnTo>
                  <a:pt x="636" y="268"/>
                </a:lnTo>
                <a:cubicBezTo>
                  <a:pt x="642" y="269"/>
                  <a:pt x="648" y="266"/>
                  <a:pt x="651" y="260"/>
                </a:cubicBezTo>
                <a:lnTo>
                  <a:pt x="666" y="222"/>
                </a:lnTo>
                <a:cubicBezTo>
                  <a:pt x="669" y="216"/>
                  <a:pt x="666" y="209"/>
                  <a:pt x="661" y="205"/>
                </a:cubicBezTo>
                <a:lnTo>
                  <a:pt x="625" y="183"/>
                </a:lnTo>
                <a:cubicBezTo>
                  <a:pt x="625" y="177"/>
                  <a:pt x="625" y="170"/>
                  <a:pt x="625" y="163"/>
                </a:cubicBezTo>
                <a:lnTo>
                  <a:pt x="660" y="140"/>
                </a:lnTo>
                <a:cubicBezTo>
                  <a:pt x="666" y="137"/>
                  <a:pt x="668" y="130"/>
                  <a:pt x="665" y="124"/>
                </a:cubicBezTo>
                <a:lnTo>
                  <a:pt x="649" y="86"/>
                </a:lnTo>
                <a:cubicBezTo>
                  <a:pt x="647" y="80"/>
                  <a:pt x="640" y="77"/>
                  <a:pt x="634" y="78"/>
                </a:cubicBezTo>
                <a:lnTo>
                  <a:pt x="593" y="88"/>
                </a:lnTo>
                <a:cubicBezTo>
                  <a:pt x="589" y="83"/>
                  <a:pt x="584" y="78"/>
                  <a:pt x="579" y="74"/>
                </a:cubicBezTo>
                <a:lnTo>
                  <a:pt x="588" y="33"/>
                </a:lnTo>
                <a:cubicBezTo>
                  <a:pt x="589" y="27"/>
                  <a:pt x="586" y="20"/>
                  <a:pt x="580" y="18"/>
                </a:cubicBezTo>
                <a:lnTo>
                  <a:pt x="542" y="2"/>
                </a:lnTo>
                <a:cubicBezTo>
                  <a:pt x="540" y="2"/>
                  <a:pt x="538" y="1"/>
                  <a:pt x="537" y="1"/>
                </a:cubicBezTo>
                <a:close/>
                <a:moveTo>
                  <a:pt x="542" y="31"/>
                </a:moveTo>
                <a:lnTo>
                  <a:pt x="559" y="38"/>
                </a:lnTo>
                <a:lnTo>
                  <a:pt x="551" y="75"/>
                </a:lnTo>
                <a:cubicBezTo>
                  <a:pt x="550" y="81"/>
                  <a:pt x="552" y="86"/>
                  <a:pt x="556" y="89"/>
                </a:cubicBezTo>
                <a:cubicBezTo>
                  <a:pt x="565" y="95"/>
                  <a:pt x="572" y="103"/>
                  <a:pt x="579" y="111"/>
                </a:cubicBezTo>
                <a:cubicBezTo>
                  <a:pt x="582" y="115"/>
                  <a:pt x="587" y="117"/>
                  <a:pt x="592" y="116"/>
                </a:cubicBezTo>
                <a:lnTo>
                  <a:pt x="629" y="107"/>
                </a:lnTo>
                <a:lnTo>
                  <a:pt x="636" y="124"/>
                </a:lnTo>
                <a:lnTo>
                  <a:pt x="604" y="145"/>
                </a:lnTo>
                <a:cubicBezTo>
                  <a:pt x="600" y="148"/>
                  <a:pt x="597" y="153"/>
                  <a:pt x="598" y="158"/>
                </a:cubicBezTo>
                <a:cubicBezTo>
                  <a:pt x="600" y="168"/>
                  <a:pt x="600" y="179"/>
                  <a:pt x="599" y="189"/>
                </a:cubicBezTo>
                <a:cubicBezTo>
                  <a:pt x="598" y="194"/>
                  <a:pt x="600" y="199"/>
                  <a:pt x="605" y="202"/>
                </a:cubicBezTo>
                <a:lnTo>
                  <a:pt x="637" y="222"/>
                </a:lnTo>
                <a:lnTo>
                  <a:pt x="630" y="239"/>
                </a:lnTo>
                <a:lnTo>
                  <a:pt x="593" y="231"/>
                </a:lnTo>
                <a:cubicBezTo>
                  <a:pt x="588" y="230"/>
                  <a:pt x="582" y="232"/>
                  <a:pt x="579" y="236"/>
                </a:cubicBezTo>
                <a:cubicBezTo>
                  <a:pt x="573" y="245"/>
                  <a:pt x="566" y="252"/>
                  <a:pt x="558" y="258"/>
                </a:cubicBezTo>
                <a:cubicBezTo>
                  <a:pt x="553" y="261"/>
                  <a:pt x="551" y="267"/>
                  <a:pt x="553" y="272"/>
                </a:cubicBezTo>
                <a:lnTo>
                  <a:pt x="562" y="309"/>
                </a:lnTo>
                <a:lnTo>
                  <a:pt x="545" y="316"/>
                </a:lnTo>
                <a:lnTo>
                  <a:pt x="524" y="284"/>
                </a:lnTo>
                <a:cubicBezTo>
                  <a:pt x="521" y="280"/>
                  <a:pt x="516" y="277"/>
                  <a:pt x="511" y="278"/>
                </a:cubicBezTo>
                <a:cubicBezTo>
                  <a:pt x="500" y="280"/>
                  <a:pt x="490" y="280"/>
                  <a:pt x="479" y="279"/>
                </a:cubicBezTo>
                <a:cubicBezTo>
                  <a:pt x="474" y="278"/>
                  <a:pt x="469" y="280"/>
                  <a:pt x="466" y="285"/>
                </a:cubicBezTo>
                <a:lnTo>
                  <a:pt x="446" y="317"/>
                </a:lnTo>
                <a:lnTo>
                  <a:pt x="429" y="310"/>
                </a:lnTo>
                <a:lnTo>
                  <a:pt x="437" y="273"/>
                </a:lnTo>
                <a:cubicBezTo>
                  <a:pt x="438" y="268"/>
                  <a:pt x="436" y="263"/>
                  <a:pt x="432" y="259"/>
                </a:cubicBezTo>
                <a:cubicBezTo>
                  <a:pt x="423" y="253"/>
                  <a:pt x="416" y="246"/>
                  <a:pt x="410" y="237"/>
                </a:cubicBezTo>
                <a:cubicBezTo>
                  <a:pt x="407" y="233"/>
                  <a:pt x="401" y="231"/>
                  <a:pt x="396" y="232"/>
                </a:cubicBezTo>
                <a:lnTo>
                  <a:pt x="359" y="241"/>
                </a:lnTo>
                <a:lnTo>
                  <a:pt x="352" y="224"/>
                </a:lnTo>
                <a:lnTo>
                  <a:pt x="384" y="204"/>
                </a:lnTo>
                <a:cubicBezTo>
                  <a:pt x="388" y="201"/>
                  <a:pt x="391" y="196"/>
                  <a:pt x="390" y="190"/>
                </a:cubicBezTo>
                <a:cubicBezTo>
                  <a:pt x="388" y="180"/>
                  <a:pt x="388" y="170"/>
                  <a:pt x="390" y="159"/>
                </a:cubicBezTo>
                <a:cubicBezTo>
                  <a:pt x="390" y="154"/>
                  <a:pt x="388" y="149"/>
                  <a:pt x="384" y="146"/>
                </a:cubicBezTo>
                <a:lnTo>
                  <a:pt x="352" y="126"/>
                </a:lnTo>
                <a:lnTo>
                  <a:pt x="359" y="109"/>
                </a:lnTo>
                <a:lnTo>
                  <a:pt x="395" y="117"/>
                </a:lnTo>
                <a:cubicBezTo>
                  <a:pt x="400" y="118"/>
                  <a:pt x="406" y="116"/>
                  <a:pt x="409" y="112"/>
                </a:cubicBezTo>
                <a:cubicBezTo>
                  <a:pt x="415" y="103"/>
                  <a:pt x="423" y="96"/>
                  <a:pt x="431" y="89"/>
                </a:cubicBezTo>
                <a:cubicBezTo>
                  <a:pt x="435" y="86"/>
                  <a:pt x="437" y="81"/>
                  <a:pt x="436" y="76"/>
                </a:cubicBezTo>
                <a:lnTo>
                  <a:pt x="428" y="39"/>
                </a:lnTo>
                <a:lnTo>
                  <a:pt x="445" y="32"/>
                </a:lnTo>
                <a:lnTo>
                  <a:pt x="465" y="64"/>
                </a:lnTo>
                <a:cubicBezTo>
                  <a:pt x="468" y="68"/>
                  <a:pt x="473" y="71"/>
                  <a:pt x="478" y="70"/>
                </a:cubicBezTo>
                <a:cubicBezTo>
                  <a:pt x="488" y="68"/>
                  <a:pt x="499" y="68"/>
                  <a:pt x="509" y="70"/>
                </a:cubicBezTo>
                <a:cubicBezTo>
                  <a:pt x="515" y="70"/>
                  <a:pt x="520" y="68"/>
                  <a:pt x="523" y="63"/>
                </a:cubicBezTo>
                <a:lnTo>
                  <a:pt x="542" y="31"/>
                </a:lnTo>
                <a:close/>
                <a:moveTo>
                  <a:pt x="494" y="106"/>
                </a:moveTo>
                <a:cubicBezTo>
                  <a:pt x="467" y="107"/>
                  <a:pt x="442" y="123"/>
                  <a:pt x="431" y="149"/>
                </a:cubicBezTo>
                <a:cubicBezTo>
                  <a:pt x="417" y="183"/>
                  <a:pt x="434" y="223"/>
                  <a:pt x="469" y="237"/>
                </a:cubicBezTo>
                <a:cubicBezTo>
                  <a:pt x="503" y="251"/>
                  <a:pt x="543" y="234"/>
                  <a:pt x="557" y="200"/>
                </a:cubicBezTo>
                <a:cubicBezTo>
                  <a:pt x="571" y="165"/>
                  <a:pt x="555" y="125"/>
                  <a:pt x="520" y="111"/>
                </a:cubicBezTo>
                <a:cubicBezTo>
                  <a:pt x="511" y="108"/>
                  <a:pt x="502" y="106"/>
                  <a:pt x="494" y="106"/>
                </a:cubicBezTo>
                <a:close/>
                <a:moveTo>
                  <a:pt x="494" y="133"/>
                </a:moveTo>
                <a:cubicBezTo>
                  <a:pt x="499" y="133"/>
                  <a:pt x="505" y="134"/>
                  <a:pt x="510" y="136"/>
                </a:cubicBezTo>
                <a:cubicBezTo>
                  <a:pt x="531" y="145"/>
                  <a:pt x="541" y="168"/>
                  <a:pt x="533" y="190"/>
                </a:cubicBezTo>
                <a:cubicBezTo>
                  <a:pt x="524" y="211"/>
                  <a:pt x="500" y="221"/>
                  <a:pt x="479" y="212"/>
                </a:cubicBezTo>
                <a:cubicBezTo>
                  <a:pt x="458" y="204"/>
                  <a:pt x="448" y="180"/>
                  <a:pt x="456" y="159"/>
                </a:cubicBezTo>
                <a:cubicBezTo>
                  <a:pt x="463" y="143"/>
                  <a:pt x="478" y="133"/>
                  <a:pt x="494" y="133"/>
                </a:cubicBezTo>
                <a:close/>
                <a:moveTo>
                  <a:pt x="194" y="228"/>
                </a:moveTo>
                <a:cubicBezTo>
                  <a:pt x="188" y="228"/>
                  <a:pt x="182" y="233"/>
                  <a:pt x="181" y="239"/>
                </a:cubicBezTo>
                <a:lnTo>
                  <a:pt x="172" y="293"/>
                </a:lnTo>
                <a:cubicBezTo>
                  <a:pt x="163" y="296"/>
                  <a:pt x="154" y="300"/>
                  <a:pt x="145" y="304"/>
                </a:cubicBezTo>
                <a:lnTo>
                  <a:pt x="101" y="273"/>
                </a:lnTo>
                <a:cubicBezTo>
                  <a:pt x="95" y="269"/>
                  <a:pt x="88" y="269"/>
                  <a:pt x="83" y="274"/>
                </a:cubicBezTo>
                <a:lnTo>
                  <a:pt x="47" y="310"/>
                </a:lnTo>
                <a:cubicBezTo>
                  <a:pt x="42" y="315"/>
                  <a:pt x="42" y="322"/>
                  <a:pt x="45" y="328"/>
                </a:cubicBezTo>
                <a:lnTo>
                  <a:pt x="77" y="372"/>
                </a:lnTo>
                <a:cubicBezTo>
                  <a:pt x="72" y="381"/>
                  <a:pt x="68" y="390"/>
                  <a:pt x="65" y="400"/>
                </a:cubicBezTo>
                <a:lnTo>
                  <a:pt x="12" y="409"/>
                </a:lnTo>
                <a:cubicBezTo>
                  <a:pt x="5" y="410"/>
                  <a:pt x="0" y="415"/>
                  <a:pt x="0" y="422"/>
                </a:cubicBezTo>
                <a:lnTo>
                  <a:pt x="0" y="473"/>
                </a:lnTo>
                <a:cubicBezTo>
                  <a:pt x="0" y="480"/>
                  <a:pt x="5" y="486"/>
                  <a:pt x="11" y="487"/>
                </a:cubicBezTo>
                <a:lnTo>
                  <a:pt x="65" y="496"/>
                </a:lnTo>
                <a:cubicBezTo>
                  <a:pt x="68" y="506"/>
                  <a:pt x="72" y="515"/>
                  <a:pt x="77" y="524"/>
                </a:cubicBezTo>
                <a:lnTo>
                  <a:pt x="45" y="568"/>
                </a:lnTo>
                <a:cubicBezTo>
                  <a:pt x="41" y="573"/>
                  <a:pt x="42" y="580"/>
                  <a:pt x="46" y="585"/>
                </a:cubicBezTo>
                <a:lnTo>
                  <a:pt x="83" y="622"/>
                </a:lnTo>
                <a:cubicBezTo>
                  <a:pt x="87" y="626"/>
                  <a:pt x="95" y="627"/>
                  <a:pt x="100" y="623"/>
                </a:cubicBezTo>
                <a:lnTo>
                  <a:pt x="145" y="592"/>
                </a:lnTo>
                <a:cubicBezTo>
                  <a:pt x="153" y="596"/>
                  <a:pt x="163" y="600"/>
                  <a:pt x="172" y="603"/>
                </a:cubicBezTo>
                <a:lnTo>
                  <a:pt x="181" y="657"/>
                </a:lnTo>
                <a:cubicBezTo>
                  <a:pt x="182" y="663"/>
                  <a:pt x="188" y="668"/>
                  <a:pt x="194" y="668"/>
                </a:cubicBezTo>
                <a:lnTo>
                  <a:pt x="246" y="668"/>
                </a:lnTo>
                <a:cubicBezTo>
                  <a:pt x="252" y="668"/>
                  <a:pt x="258" y="663"/>
                  <a:pt x="259" y="657"/>
                </a:cubicBezTo>
                <a:lnTo>
                  <a:pt x="269" y="603"/>
                </a:lnTo>
                <a:cubicBezTo>
                  <a:pt x="278" y="600"/>
                  <a:pt x="287" y="596"/>
                  <a:pt x="296" y="591"/>
                </a:cubicBezTo>
                <a:lnTo>
                  <a:pt x="341" y="623"/>
                </a:lnTo>
                <a:cubicBezTo>
                  <a:pt x="346" y="627"/>
                  <a:pt x="354" y="626"/>
                  <a:pt x="358" y="622"/>
                </a:cubicBezTo>
                <a:lnTo>
                  <a:pt x="395" y="585"/>
                </a:lnTo>
                <a:cubicBezTo>
                  <a:pt x="399" y="580"/>
                  <a:pt x="400" y="573"/>
                  <a:pt x="396" y="568"/>
                </a:cubicBezTo>
                <a:lnTo>
                  <a:pt x="364" y="523"/>
                </a:lnTo>
                <a:cubicBezTo>
                  <a:pt x="368" y="515"/>
                  <a:pt x="372" y="506"/>
                  <a:pt x="375" y="496"/>
                </a:cubicBezTo>
                <a:lnTo>
                  <a:pt x="429" y="487"/>
                </a:lnTo>
                <a:cubicBezTo>
                  <a:pt x="436" y="486"/>
                  <a:pt x="440" y="480"/>
                  <a:pt x="440" y="473"/>
                </a:cubicBezTo>
                <a:lnTo>
                  <a:pt x="440" y="422"/>
                </a:lnTo>
                <a:cubicBezTo>
                  <a:pt x="440" y="415"/>
                  <a:pt x="436" y="410"/>
                  <a:pt x="429" y="409"/>
                </a:cubicBezTo>
                <a:lnTo>
                  <a:pt x="375" y="400"/>
                </a:lnTo>
                <a:cubicBezTo>
                  <a:pt x="372" y="390"/>
                  <a:pt x="368" y="381"/>
                  <a:pt x="364" y="373"/>
                </a:cubicBezTo>
                <a:lnTo>
                  <a:pt x="396" y="328"/>
                </a:lnTo>
                <a:cubicBezTo>
                  <a:pt x="399" y="322"/>
                  <a:pt x="399" y="315"/>
                  <a:pt x="394" y="310"/>
                </a:cubicBezTo>
                <a:lnTo>
                  <a:pt x="357" y="274"/>
                </a:lnTo>
                <a:cubicBezTo>
                  <a:pt x="353" y="269"/>
                  <a:pt x="346" y="269"/>
                  <a:pt x="340" y="273"/>
                </a:cubicBezTo>
                <a:lnTo>
                  <a:pt x="296" y="305"/>
                </a:lnTo>
                <a:cubicBezTo>
                  <a:pt x="287" y="300"/>
                  <a:pt x="278" y="296"/>
                  <a:pt x="269" y="293"/>
                </a:cubicBezTo>
                <a:lnTo>
                  <a:pt x="259" y="239"/>
                </a:lnTo>
                <a:cubicBezTo>
                  <a:pt x="258" y="233"/>
                  <a:pt x="252" y="228"/>
                  <a:pt x="246" y="228"/>
                </a:cubicBezTo>
                <a:lnTo>
                  <a:pt x="194" y="228"/>
                </a:lnTo>
                <a:close/>
                <a:moveTo>
                  <a:pt x="206" y="255"/>
                </a:moveTo>
                <a:lnTo>
                  <a:pt x="235" y="255"/>
                </a:lnTo>
                <a:lnTo>
                  <a:pt x="244" y="305"/>
                </a:lnTo>
                <a:cubicBezTo>
                  <a:pt x="244" y="310"/>
                  <a:pt x="248" y="314"/>
                  <a:pt x="253" y="316"/>
                </a:cubicBezTo>
                <a:cubicBezTo>
                  <a:pt x="267" y="319"/>
                  <a:pt x="279" y="324"/>
                  <a:pt x="291" y="331"/>
                </a:cubicBezTo>
                <a:cubicBezTo>
                  <a:pt x="295" y="334"/>
                  <a:pt x="301" y="334"/>
                  <a:pt x="305" y="330"/>
                </a:cubicBezTo>
                <a:lnTo>
                  <a:pt x="347" y="301"/>
                </a:lnTo>
                <a:lnTo>
                  <a:pt x="367" y="321"/>
                </a:lnTo>
                <a:lnTo>
                  <a:pt x="338" y="363"/>
                </a:lnTo>
                <a:cubicBezTo>
                  <a:pt x="335" y="368"/>
                  <a:pt x="335" y="373"/>
                  <a:pt x="337" y="378"/>
                </a:cubicBezTo>
                <a:cubicBezTo>
                  <a:pt x="344" y="389"/>
                  <a:pt x="349" y="402"/>
                  <a:pt x="353" y="415"/>
                </a:cubicBezTo>
                <a:cubicBezTo>
                  <a:pt x="354" y="420"/>
                  <a:pt x="358" y="424"/>
                  <a:pt x="364" y="425"/>
                </a:cubicBezTo>
                <a:lnTo>
                  <a:pt x="414" y="433"/>
                </a:lnTo>
                <a:lnTo>
                  <a:pt x="414" y="462"/>
                </a:lnTo>
                <a:lnTo>
                  <a:pt x="363" y="471"/>
                </a:lnTo>
                <a:cubicBezTo>
                  <a:pt x="358" y="472"/>
                  <a:pt x="354" y="476"/>
                  <a:pt x="353" y="481"/>
                </a:cubicBezTo>
                <a:cubicBezTo>
                  <a:pt x="349" y="494"/>
                  <a:pt x="344" y="507"/>
                  <a:pt x="337" y="518"/>
                </a:cubicBezTo>
                <a:cubicBezTo>
                  <a:pt x="335" y="523"/>
                  <a:pt x="335" y="529"/>
                  <a:pt x="338" y="533"/>
                </a:cubicBezTo>
                <a:lnTo>
                  <a:pt x="368" y="574"/>
                </a:lnTo>
                <a:lnTo>
                  <a:pt x="347" y="595"/>
                </a:lnTo>
                <a:lnTo>
                  <a:pt x="305" y="565"/>
                </a:lnTo>
                <a:cubicBezTo>
                  <a:pt x="301" y="562"/>
                  <a:pt x="295" y="562"/>
                  <a:pt x="291" y="565"/>
                </a:cubicBezTo>
                <a:cubicBezTo>
                  <a:pt x="279" y="572"/>
                  <a:pt x="267" y="577"/>
                  <a:pt x="253" y="581"/>
                </a:cubicBezTo>
                <a:cubicBezTo>
                  <a:pt x="248" y="582"/>
                  <a:pt x="245" y="586"/>
                  <a:pt x="244" y="591"/>
                </a:cubicBezTo>
                <a:lnTo>
                  <a:pt x="235" y="641"/>
                </a:lnTo>
                <a:lnTo>
                  <a:pt x="206" y="641"/>
                </a:lnTo>
                <a:lnTo>
                  <a:pt x="197" y="592"/>
                </a:lnTo>
                <a:cubicBezTo>
                  <a:pt x="196" y="586"/>
                  <a:pt x="192" y="582"/>
                  <a:pt x="187" y="581"/>
                </a:cubicBezTo>
                <a:cubicBezTo>
                  <a:pt x="174" y="577"/>
                  <a:pt x="161" y="572"/>
                  <a:pt x="150" y="565"/>
                </a:cubicBezTo>
                <a:cubicBezTo>
                  <a:pt x="145" y="563"/>
                  <a:pt x="140" y="563"/>
                  <a:pt x="135" y="566"/>
                </a:cubicBezTo>
                <a:lnTo>
                  <a:pt x="94" y="595"/>
                </a:lnTo>
                <a:lnTo>
                  <a:pt x="73" y="574"/>
                </a:lnTo>
                <a:lnTo>
                  <a:pt x="102" y="533"/>
                </a:lnTo>
                <a:cubicBezTo>
                  <a:pt x="106" y="529"/>
                  <a:pt x="106" y="523"/>
                  <a:pt x="103" y="519"/>
                </a:cubicBezTo>
                <a:cubicBezTo>
                  <a:pt x="96" y="507"/>
                  <a:pt x="91" y="494"/>
                  <a:pt x="87" y="481"/>
                </a:cubicBezTo>
                <a:cubicBezTo>
                  <a:pt x="86" y="476"/>
                  <a:pt x="82" y="472"/>
                  <a:pt x="77" y="471"/>
                </a:cubicBezTo>
                <a:lnTo>
                  <a:pt x="27" y="462"/>
                </a:lnTo>
                <a:lnTo>
                  <a:pt x="27" y="433"/>
                </a:lnTo>
                <a:lnTo>
                  <a:pt x="77" y="425"/>
                </a:lnTo>
                <a:cubicBezTo>
                  <a:pt x="82" y="424"/>
                  <a:pt x="86" y="420"/>
                  <a:pt x="87" y="415"/>
                </a:cubicBezTo>
                <a:cubicBezTo>
                  <a:pt x="91" y="401"/>
                  <a:pt x="96" y="389"/>
                  <a:pt x="103" y="377"/>
                </a:cubicBezTo>
                <a:cubicBezTo>
                  <a:pt x="106" y="373"/>
                  <a:pt x="106" y="367"/>
                  <a:pt x="103" y="363"/>
                </a:cubicBezTo>
                <a:lnTo>
                  <a:pt x="74" y="321"/>
                </a:lnTo>
                <a:lnTo>
                  <a:pt x="94" y="301"/>
                </a:lnTo>
                <a:lnTo>
                  <a:pt x="135" y="330"/>
                </a:lnTo>
                <a:cubicBezTo>
                  <a:pt x="140" y="333"/>
                  <a:pt x="145" y="333"/>
                  <a:pt x="150" y="331"/>
                </a:cubicBezTo>
                <a:cubicBezTo>
                  <a:pt x="161" y="324"/>
                  <a:pt x="174" y="319"/>
                  <a:pt x="187" y="315"/>
                </a:cubicBezTo>
                <a:cubicBezTo>
                  <a:pt x="193" y="314"/>
                  <a:pt x="197" y="310"/>
                  <a:pt x="197" y="305"/>
                </a:cubicBezTo>
                <a:lnTo>
                  <a:pt x="206" y="255"/>
                </a:lnTo>
                <a:close/>
                <a:moveTo>
                  <a:pt x="220" y="366"/>
                </a:moveTo>
                <a:cubicBezTo>
                  <a:pt x="175" y="366"/>
                  <a:pt x="138" y="403"/>
                  <a:pt x="138" y="448"/>
                </a:cubicBezTo>
                <a:cubicBezTo>
                  <a:pt x="138" y="493"/>
                  <a:pt x="175" y="530"/>
                  <a:pt x="220" y="530"/>
                </a:cubicBezTo>
                <a:cubicBezTo>
                  <a:pt x="266" y="530"/>
                  <a:pt x="303" y="493"/>
                  <a:pt x="303" y="448"/>
                </a:cubicBezTo>
                <a:cubicBezTo>
                  <a:pt x="303" y="403"/>
                  <a:pt x="266" y="366"/>
                  <a:pt x="220" y="366"/>
                </a:cubicBezTo>
                <a:close/>
                <a:moveTo>
                  <a:pt x="220" y="392"/>
                </a:moveTo>
                <a:cubicBezTo>
                  <a:pt x="251" y="392"/>
                  <a:pt x="276" y="417"/>
                  <a:pt x="276" y="448"/>
                </a:cubicBezTo>
                <a:cubicBezTo>
                  <a:pt x="276" y="479"/>
                  <a:pt x="251" y="504"/>
                  <a:pt x="220" y="504"/>
                </a:cubicBezTo>
                <a:cubicBezTo>
                  <a:pt x="190" y="504"/>
                  <a:pt x="165" y="479"/>
                  <a:pt x="165" y="448"/>
                </a:cubicBezTo>
                <a:cubicBezTo>
                  <a:pt x="165" y="417"/>
                  <a:pt x="190" y="392"/>
                  <a:pt x="220" y="392"/>
                </a:cubicBez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012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3BBDC-3A03-4A6F-AE8C-75F0289AC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05" y="1071338"/>
            <a:ext cx="10361608" cy="722341"/>
          </a:xfrm>
        </p:spPr>
        <p:txBody>
          <a:bodyPr/>
          <a:lstStyle/>
          <a:p>
            <a:r>
              <a:rPr lang="en-GB" sz="3380" dirty="0"/>
              <a:t>International accessibility standards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6AE38D-B685-4BE8-90CF-A6E449BE235F}"/>
              </a:ext>
            </a:extLst>
          </p:cNvPr>
          <p:cNvSpPr txBox="1"/>
          <p:nvPr/>
        </p:nvSpPr>
        <p:spPr>
          <a:xfrm>
            <a:off x="625372" y="1903014"/>
            <a:ext cx="5917705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1" dirty="0">
                <a:solidFill>
                  <a:srgbClr val="1D5A60"/>
                </a:solidFill>
                <a:latin typeface="Arial"/>
                <a:ea typeface="ＭＳ Ｐゴシック" charset="0"/>
                <a:cs typeface="Helvetica" charset="0"/>
              </a:rPr>
              <a:t>Web Content Accessibility Guidelines (WCAG) 2.1 Level AA </a:t>
            </a:r>
          </a:p>
          <a:p>
            <a:endParaRPr lang="en-GB" sz="2400" dirty="0">
              <a:solidFill>
                <a:srgbClr val="1D5A60"/>
              </a:solidFill>
              <a:latin typeface="Arial"/>
              <a:ea typeface="ＭＳ Ｐゴシック" charset="0"/>
              <a:cs typeface="Helvetica" charset="0"/>
            </a:endParaRPr>
          </a:p>
          <a:p>
            <a:pPr algn="l"/>
            <a:r>
              <a:rPr lang="en-GB" sz="2400" b="1" dirty="0">
                <a:latin typeface="Arial"/>
                <a:ea typeface="ＭＳ Ｐゴシック" charset="0"/>
                <a:cs typeface="Helvetica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ETSI EN 301 549</a:t>
            </a:r>
            <a:endParaRPr lang="en-GB" sz="2400" b="1" dirty="0">
              <a:latin typeface="Arial"/>
              <a:ea typeface="ＭＳ Ｐゴシック" charset="0"/>
              <a:cs typeface="Helvetica" charset="0"/>
            </a:endParaRP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D5A60"/>
                </a:solidFill>
                <a:latin typeface="Arial"/>
                <a:ea typeface="ＭＳ Ｐゴシック" charset="0"/>
                <a:cs typeface="Helvetica" charset="0"/>
              </a:rPr>
              <a:t>Aligned to WCAG 2.1 AA</a:t>
            </a: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D5A60"/>
                </a:solidFill>
                <a:latin typeface="Arial"/>
                <a:ea typeface="ＭＳ Ｐゴシック" charset="0"/>
                <a:cs typeface="Helvetica" charset="0"/>
              </a:rPr>
              <a:t>Section 10 covers non-web documents</a:t>
            </a:r>
          </a:p>
          <a:p>
            <a:pPr algn="l">
              <a:spcBef>
                <a:spcPts val="600"/>
              </a:spcBef>
            </a:pPr>
            <a:r>
              <a:rPr lang="en-GB" sz="2400" dirty="0">
                <a:solidFill>
                  <a:srgbClr val="1D5A60"/>
                </a:solidFill>
                <a:latin typeface="Arial"/>
                <a:ea typeface="ＭＳ Ｐゴシック" charset="0"/>
                <a:cs typeface="Helvetica" charset="0"/>
              </a:rPr>
              <a:t>Note – not all WCAG requirements transfer to documents</a:t>
            </a:r>
          </a:p>
        </p:txBody>
      </p:sp>
      <p:pic>
        <p:nvPicPr>
          <p:cNvPr id="2058" name="Picture 10" descr="W3C and WCAG 2.1 logo">
            <a:extLst>
              <a:ext uri="{FF2B5EF4-FFF2-40B4-BE49-F238E27FC236}">
                <a16:creationId xmlns:a16="http://schemas.microsoft.com/office/drawing/2014/main" id="{72745220-15D6-4FC8-983A-D4D3145FE9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914009" y="2215353"/>
            <a:ext cx="3576783" cy="159677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TSI logo and EU flag">
            <a:extLst>
              <a:ext uri="{FF2B5EF4-FFF2-40B4-BE49-F238E27FC236}">
                <a16:creationId xmlns:a16="http://schemas.microsoft.com/office/drawing/2014/main" id="{E3042933-3C7A-444A-806D-88C87A8183E5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6800" y="3983038"/>
            <a:ext cx="3505200" cy="184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U flag">
            <a:extLst>
              <a:ext uri="{FF2B5EF4-FFF2-40B4-BE49-F238E27FC236}">
                <a16:creationId xmlns:a16="http://schemas.microsoft.com/office/drawing/2014/main" id="{7B031111-9280-4F62-B33D-385100DE7C0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9239" y="5082158"/>
            <a:ext cx="1097389" cy="73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076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3BBDC-3A03-4A6F-AE8C-75F0289AC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04" y="1071338"/>
            <a:ext cx="11096995" cy="722341"/>
          </a:xfrm>
        </p:spPr>
        <p:txBody>
          <a:bodyPr/>
          <a:lstStyle/>
          <a:p>
            <a:pPr algn="l"/>
            <a:r>
              <a:rPr lang="en-GB" sz="3600" b="1" dirty="0">
                <a:solidFill>
                  <a:srgbClr val="1D5A60"/>
                </a:solidFill>
                <a:latin typeface="Arial"/>
                <a:ea typeface="ＭＳ Ｐゴシック" charset="0"/>
                <a:cs typeface="Helvetica" charset="0"/>
              </a:rPr>
              <a:t>Public Sector Bodies Accessibility Regulations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6AE38D-B685-4BE8-90CF-A6E449BE235F}"/>
              </a:ext>
            </a:extLst>
          </p:cNvPr>
          <p:cNvSpPr txBox="1"/>
          <p:nvPr/>
        </p:nvSpPr>
        <p:spPr>
          <a:xfrm>
            <a:off x="599705" y="2271314"/>
            <a:ext cx="1088082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b="1" dirty="0">
                <a:solidFill>
                  <a:srgbClr val="1D5A60"/>
                </a:solidFill>
                <a:latin typeface="Arial"/>
                <a:ea typeface="ＭＳ Ｐゴシック" charset="0"/>
                <a:cs typeface="Helvetica" charset="0"/>
              </a:rPr>
              <a:t>Covered: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D5A60"/>
                </a:solidFill>
                <a:latin typeface="Arial"/>
                <a:ea typeface="ＭＳ Ｐゴシック" charset="0"/>
                <a:cs typeface="Helvetica" charset="0"/>
              </a:rPr>
              <a:t>PowerPoint slides published on a website or intranet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D5A60"/>
                </a:solidFill>
                <a:latin typeface="Arial"/>
                <a:ea typeface="ＭＳ Ｐゴシック" charset="0"/>
                <a:cs typeface="Helvetica" charset="0"/>
              </a:rPr>
              <a:t>Webinars must meet captioning requirements (not necessary for live, but must be added within 14 days after the event if the presentation stays online) -</a:t>
            </a:r>
            <a:r>
              <a:rPr lang="en-GB" sz="2000" dirty="0">
                <a:solidFill>
                  <a:srgbClr val="1D5A60"/>
                </a:solidFill>
                <a:latin typeface="Arial"/>
                <a:ea typeface="ＭＳ Ｐゴシック" charset="0"/>
                <a:cs typeface="Helvetica" charset="0"/>
                <a:hlinkClick r:id="rId3"/>
              </a:rPr>
              <a:t>https://www.jisc.ac.uk/guides/video-captioning-and-accessibility-regulations</a:t>
            </a:r>
            <a:endParaRPr lang="en-GB" sz="2000" dirty="0">
              <a:solidFill>
                <a:srgbClr val="1D5A60"/>
              </a:solidFill>
              <a:latin typeface="Arial"/>
              <a:ea typeface="ＭＳ Ｐゴシック" charset="0"/>
              <a:cs typeface="Helvetica" charset="0"/>
            </a:endParaRPr>
          </a:p>
          <a:p>
            <a:pPr algn="l"/>
            <a:endParaRPr lang="en-GB" sz="2000" dirty="0">
              <a:solidFill>
                <a:srgbClr val="1D5A60"/>
              </a:solidFill>
              <a:latin typeface="Arial"/>
              <a:ea typeface="ＭＳ Ｐゴシック" charset="0"/>
              <a:cs typeface="Helvetica" charset="0"/>
            </a:endParaRPr>
          </a:p>
          <a:p>
            <a:pPr algn="l"/>
            <a:r>
              <a:rPr lang="en-GB" sz="2000" b="1" dirty="0">
                <a:solidFill>
                  <a:srgbClr val="1D5A60"/>
                </a:solidFill>
                <a:latin typeface="Arial"/>
                <a:ea typeface="ＭＳ Ｐゴシック" charset="0"/>
                <a:cs typeface="Helvetica" charset="0"/>
              </a:rPr>
              <a:t>Exempt: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D5A60"/>
                </a:solidFill>
                <a:latin typeface="Arial"/>
                <a:ea typeface="ＭＳ Ｐゴシック" charset="0"/>
                <a:cs typeface="Helvetica" charset="0"/>
              </a:rPr>
              <a:t>PDFs or other documents published before 23 September 2018 (unless users need them to use a service)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D5A60"/>
                </a:solidFill>
                <a:latin typeface="Arial"/>
                <a:ea typeface="ＭＳ Ｐゴシック" charset="0"/>
                <a:cs typeface="Helvetica" charset="0"/>
              </a:rPr>
              <a:t>Content on intranets or extranets published before 23 September 2019 (unless you make a major revision after that date)</a:t>
            </a:r>
          </a:p>
        </p:txBody>
      </p:sp>
    </p:spTree>
    <p:extLst>
      <p:ext uri="{BB962C8B-B14F-4D97-AF65-F5344CB8AC3E}">
        <p14:creationId xmlns:p14="http://schemas.microsoft.com/office/powerpoint/2010/main" val="2636068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F964A-37FF-41F3-ABA0-7F46D554F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0"/>
            <a:ext cx="10972800" cy="1069747"/>
          </a:xfrm>
        </p:spPr>
        <p:txBody>
          <a:bodyPr/>
          <a:lstStyle/>
          <a:p>
            <a:pPr algn="ctr"/>
            <a:r>
              <a:rPr lang="en-GB" sz="4400" dirty="0"/>
              <a:t>Accessible PowerPoint templates</a:t>
            </a:r>
          </a:p>
        </p:txBody>
      </p:sp>
    </p:spTree>
    <p:extLst>
      <p:ext uri="{BB962C8B-B14F-4D97-AF65-F5344CB8AC3E}">
        <p14:creationId xmlns:p14="http://schemas.microsoft.com/office/powerpoint/2010/main" val="30486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BD7F02-F273-6048-B315-7338A2E36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46221"/>
            <a:ext cx="12192000" cy="5711780"/>
          </a:xfrm>
          <a:prstGeom prst="rect">
            <a:avLst/>
          </a:prstGeom>
          <a:solidFill>
            <a:srgbClr val="F3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41" name="Title 1">
            <a:extLst>
              <a:ext uri="{FF2B5EF4-FFF2-40B4-BE49-F238E27FC236}">
                <a16:creationId xmlns:a16="http://schemas.microsoft.com/office/drawing/2014/main" id="{8B2954F8-7730-D047-B055-3EFE2EAA8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247842"/>
            <a:ext cx="10822609" cy="1066800"/>
          </a:xfrm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altLang="en-US" sz="5333" dirty="0">
                <a:latin typeface="Arial" panose="020B0604020202020204" pitchFamily="34" charset="0"/>
                <a:cs typeface="Arial" panose="020B0604020202020204" pitchFamily="34" charset="0"/>
              </a:rPr>
              <a:t>Poll 1</a:t>
            </a:r>
            <a:br>
              <a:rPr lang="en-US" altLang="en-US" sz="5333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Do you have accessible PowerPoint templates available in your </a:t>
            </a:r>
            <a:r>
              <a:rPr lang="en-US" alt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en-US" sz="53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B50100-E2D8-5340-8090-12581C157000}"/>
              </a:ext>
            </a:extLst>
          </p:cNvPr>
          <p:cNvSpPr/>
          <p:nvPr/>
        </p:nvSpPr>
        <p:spPr>
          <a:xfrm>
            <a:off x="3912152" y="4427185"/>
            <a:ext cx="4367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sure</a:t>
            </a:r>
          </a:p>
        </p:txBody>
      </p:sp>
    </p:spTree>
    <p:extLst>
      <p:ext uri="{BB962C8B-B14F-4D97-AF65-F5344CB8AC3E}">
        <p14:creationId xmlns:p14="http://schemas.microsoft.com/office/powerpoint/2010/main" val="3293313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C536B-D053-46DC-BA05-A9DFC2340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Accessible template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B1397-1F31-417D-84CD-21747546A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869552"/>
            <a:ext cx="5486401" cy="2318898"/>
          </a:xfrm>
        </p:spPr>
        <p:txBody>
          <a:bodyPr/>
          <a:lstStyle/>
          <a:p>
            <a:r>
              <a:rPr lang="en-GB" sz="2400" dirty="0"/>
              <a:t>Search for accessible templates via </a:t>
            </a:r>
            <a:r>
              <a:rPr lang="en-GB" sz="2400" b="1" dirty="0"/>
              <a:t>File &gt; New &gt; Search for “accessible”</a:t>
            </a:r>
          </a:p>
          <a:p>
            <a:r>
              <a:rPr lang="en-GB" sz="2400" dirty="0">
                <a:hlinkClick r:id="rId3"/>
              </a:rPr>
              <a:t>Accessible PowerPoint template sampler</a:t>
            </a:r>
            <a:endParaRPr lang="en-GB" sz="2400" dirty="0"/>
          </a:p>
          <a:p>
            <a:pPr marL="0" indent="0">
              <a:buNone/>
            </a:pPr>
            <a:endParaRPr lang="en-GB" b="1" dirty="0"/>
          </a:p>
          <a:p>
            <a:endParaRPr lang="en-GB" b="1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 descr="screenshot of Accessible PowerPoint template sampler">
            <a:extLst>
              <a:ext uri="{FF2B5EF4-FFF2-40B4-BE49-F238E27FC236}">
                <a16:creationId xmlns:a16="http://schemas.microsoft.com/office/drawing/2014/main" id="{6664D689-1321-4F70-BB7D-64F4B42B70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673" y="2920406"/>
            <a:ext cx="5264727" cy="192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06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B2CA2-0345-4C0A-85DF-B3D486500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730" dirty="0"/>
              <a:t>Accessible template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287E8-2931-4EA1-9885-184ED8528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874" y="2184400"/>
            <a:ext cx="6586762" cy="394176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Accessible templates need </a:t>
            </a:r>
            <a:r>
              <a:rPr lang="en-GB" sz="2800"/>
              <a:t>to provide</a:t>
            </a:r>
            <a:endParaRPr lang="en-GB" sz="2800" dirty="0"/>
          </a:p>
          <a:p>
            <a:r>
              <a:rPr lang="en-GB" sz="2800" dirty="0"/>
              <a:t>A title placeholder for every slide</a:t>
            </a:r>
          </a:p>
          <a:p>
            <a:r>
              <a:rPr lang="en-GB" sz="2800" dirty="0"/>
              <a:t>Text defaults that use appropriate fonts, good sizing and colour contrast</a:t>
            </a:r>
          </a:p>
          <a:p>
            <a:r>
              <a:rPr lang="en-GB" sz="2800" dirty="0"/>
              <a:t>Logical reading order for assistive technology</a:t>
            </a:r>
          </a:p>
          <a:p>
            <a:pPr marL="0" lvl="1" indent="0">
              <a:buNone/>
            </a:pPr>
            <a:endParaRPr lang="en-GB" sz="2400" b="1" dirty="0"/>
          </a:p>
        </p:txBody>
      </p:sp>
      <p:pic>
        <p:nvPicPr>
          <p:cNvPr id="7" name="Picture 6" descr="Template in Slide Master view in PowerPoint">
            <a:extLst>
              <a:ext uri="{FF2B5EF4-FFF2-40B4-BE49-F238E27FC236}">
                <a16:creationId xmlns:a16="http://schemas.microsoft.com/office/drawing/2014/main" id="{F7601A0C-5B3F-4FC5-9D03-12EDFC51A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7623" y="2546233"/>
            <a:ext cx="4084777" cy="231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655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F3FBD-C1DD-4367-B465-E42014A2C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Slide Master 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E7FAA-B101-45D2-9782-064152ED5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5645727" cy="3941763"/>
          </a:xfrm>
        </p:spPr>
        <p:txBody>
          <a:bodyPr/>
          <a:lstStyle/>
          <a:p>
            <a:r>
              <a:rPr lang="en-GB" dirty="0"/>
              <a:t>Use </a:t>
            </a:r>
            <a:r>
              <a:rPr lang="en-GB" b="1" dirty="0"/>
              <a:t>View &gt; Slide Master </a:t>
            </a:r>
            <a:r>
              <a:rPr lang="en-GB" dirty="0"/>
              <a:t>to see the Slide Master view</a:t>
            </a:r>
          </a:p>
          <a:p>
            <a:r>
              <a:rPr lang="en-GB" dirty="0"/>
              <a:t>Ensure the title placeholder is present on each template</a:t>
            </a:r>
          </a:p>
          <a:p>
            <a:endParaRPr lang="en-GB" dirty="0"/>
          </a:p>
        </p:txBody>
      </p:sp>
      <p:pic>
        <p:nvPicPr>
          <p:cNvPr id="5" name="Picture 4" descr="Slide Master toolbar">
            <a:extLst>
              <a:ext uri="{FF2B5EF4-FFF2-40B4-BE49-F238E27FC236}">
                <a16:creationId xmlns:a16="http://schemas.microsoft.com/office/drawing/2014/main" id="{21334203-34D2-49DA-A01A-53AE871B6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288" y="4155281"/>
            <a:ext cx="7119188" cy="106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12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1D25D-2089-4981-B0AA-EB34A225E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Fonts, size and text contrast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86508-334B-468A-BCA1-E2057C17E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84400"/>
            <a:ext cx="7890165" cy="3941763"/>
          </a:xfrm>
        </p:spPr>
        <p:txBody>
          <a:bodyPr/>
          <a:lstStyle/>
          <a:p>
            <a:r>
              <a:rPr lang="en-GB" sz="2000" dirty="0"/>
              <a:t>Use a sans serif font – e.g. Arial, Calibri, Tahoma</a:t>
            </a:r>
          </a:p>
          <a:p>
            <a:r>
              <a:rPr lang="en-GB" sz="2000" dirty="0"/>
              <a:t>Use at least 18pt text</a:t>
            </a:r>
          </a:p>
          <a:p>
            <a:r>
              <a:rPr lang="en-GB" sz="2000" dirty="0"/>
              <a:t>Avoid using all capital letters and excessive italics or underlines</a:t>
            </a:r>
          </a:p>
          <a:p>
            <a:r>
              <a:rPr lang="en-GB" sz="2000" dirty="0"/>
              <a:t>Include at least a 4.5:1 contrast between text and background</a:t>
            </a:r>
          </a:p>
          <a:p>
            <a:r>
              <a:rPr lang="en-GB" sz="2000" dirty="0"/>
              <a:t>Colour contrast tools</a:t>
            </a:r>
          </a:p>
          <a:p>
            <a:pPr lvl="1"/>
            <a:r>
              <a:rPr lang="en-GB" sz="2000" dirty="0">
                <a:hlinkClick r:id="rId3"/>
              </a:rPr>
              <a:t>TPGi Colour Contrast Analyser</a:t>
            </a:r>
            <a:endParaRPr lang="en-GB" sz="2000" dirty="0"/>
          </a:p>
          <a:p>
            <a:pPr lvl="1"/>
            <a:r>
              <a:rPr lang="en-GB" sz="2000" dirty="0">
                <a:hlinkClick r:id="rId4"/>
              </a:rPr>
              <a:t>Colorsafe palette builder</a:t>
            </a:r>
            <a:endParaRPr lang="en-GB" sz="2000" dirty="0"/>
          </a:p>
          <a:p>
            <a:pPr lvl="1"/>
            <a:r>
              <a:rPr lang="en-GB" sz="2000" dirty="0">
                <a:hlinkClick r:id="rId5"/>
              </a:rPr>
              <a:t>Accessible colour palette builder</a:t>
            </a:r>
            <a:endParaRPr lang="en-GB" sz="20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 descr="Accessible colour palette builder">
            <a:extLst>
              <a:ext uri="{FF2B5EF4-FFF2-40B4-BE49-F238E27FC236}">
                <a16:creationId xmlns:a16="http://schemas.microsoft.com/office/drawing/2014/main" id="{7FEE1A5A-F0AF-42AE-8BDA-E4DCB7EC65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184" y="3809639"/>
            <a:ext cx="4448050" cy="195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097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Reading order for assistive technology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C0C0421-025D-4E04-8A63-2E9403054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2037260"/>
            <a:ext cx="5004122" cy="394176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In PowerPoint, check the reading order panel to ensure that content will be presented in the correct order for assistive technology users</a:t>
            </a:r>
          </a:p>
          <a:p>
            <a:pPr marL="0" indent="0">
              <a:buNone/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Review &gt; Check accessibility &gt; Reading order pane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 descr="Reading order pane in PowerPoint slide">
            <a:extLst>
              <a:ext uri="{FF2B5EF4-FFF2-40B4-BE49-F238E27FC236}">
                <a16:creationId xmlns:a16="http://schemas.microsoft.com/office/drawing/2014/main" id="{0E86C51A-C0A2-44C0-8B84-4A1031AE0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043" y="2449771"/>
            <a:ext cx="5957041" cy="257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63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52844D0B-35A4-854A-89DC-1BF83C9A2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1"/>
            <a:ext cx="10972800" cy="3941233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@Mark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37E376-2002-0641-AB32-F71E4D442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009585"/>
            <a:ext cx="12192000" cy="3941233"/>
          </a:xfrm>
          <a:prstGeom prst="rect">
            <a:avLst/>
          </a:prstGeom>
          <a:solidFill>
            <a:srgbClr val="F3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241" name="Title 1">
            <a:extLst>
              <a:ext uri="{FF2B5EF4-FFF2-40B4-BE49-F238E27FC236}">
                <a16:creationId xmlns:a16="http://schemas.microsoft.com/office/drawing/2014/main" id="{8B2954F8-7730-D047-B055-3EFE2EAA8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795468"/>
            <a:ext cx="10822609" cy="1066800"/>
          </a:xfrm>
        </p:spPr>
        <p:txBody>
          <a:bodyPr anchor="ctr"/>
          <a:lstStyle/>
          <a:p>
            <a:pPr algn="ctr"/>
            <a:r>
              <a:rPr lang="en-GB" sz="3200"/>
              <a:t>Any questions so far?</a:t>
            </a:r>
            <a:endParaRPr lang="en-US" altLang="en-US" sz="533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Content Placeholder 5" descr="Man in a suite holding up a sign saying &quot;Questions?&quot;">
            <a:extLst>
              <a:ext uri="{FF2B5EF4-FFF2-40B4-BE49-F238E27FC236}">
                <a16:creationId xmlns:a16="http://schemas.microsoft.com/office/drawing/2014/main" id="{C791A73A-967F-1346-A3F8-2D6A70E901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95386" y="2092103"/>
            <a:ext cx="6601228" cy="371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9063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E20018-CAED-4696-9B8F-BC4AE168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0"/>
            <a:ext cx="10972800" cy="1069747"/>
          </a:xfrm>
        </p:spPr>
        <p:txBody>
          <a:bodyPr/>
          <a:lstStyle/>
          <a:p>
            <a:pPr algn="ctr"/>
            <a:r>
              <a:rPr lang="en-GB" sz="4400" dirty="0"/>
              <a:t>Accessible PowerPoint content</a:t>
            </a: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53820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85808-84B5-49BC-A3B8-3A42A2958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Slide titles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0060D-C37F-4177-A3CB-48116F31E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1"/>
            <a:ext cx="8267700" cy="3416300"/>
          </a:xfrm>
        </p:spPr>
        <p:txBody>
          <a:bodyPr/>
          <a:lstStyle/>
          <a:p>
            <a:r>
              <a:rPr lang="en-GB" sz="2400" dirty="0"/>
              <a:t>Give each slide a unique title </a:t>
            </a:r>
          </a:p>
          <a:p>
            <a:r>
              <a:rPr lang="en-GB" sz="2400" dirty="0"/>
              <a:t>Use the Outline View to review your titles: </a:t>
            </a:r>
            <a:r>
              <a:rPr lang="en-GB" sz="2400" b="1" dirty="0"/>
              <a:t>View &gt; Outline View</a:t>
            </a:r>
          </a:p>
          <a:p>
            <a:r>
              <a:rPr lang="en-GB" sz="2400" dirty="0"/>
              <a:t>Add a title for a slide that doesn’t have one with </a:t>
            </a:r>
            <a:r>
              <a:rPr lang="en-GB" sz="2400" b="1" dirty="0"/>
              <a:t>Accessibility &gt; Slide Title</a:t>
            </a:r>
          </a:p>
          <a:p>
            <a:r>
              <a:rPr lang="en-GB" sz="2400" dirty="0"/>
              <a:t>A title can be make invisible (but available for assistive technology) via:</a:t>
            </a:r>
            <a:br>
              <a:rPr lang="en-GB" sz="2400" dirty="0"/>
            </a:br>
            <a:r>
              <a:rPr lang="en-GB" sz="2400" b="1" dirty="0"/>
              <a:t>Home &gt; Arrange &gt; Selection Pane &gt; Change Visibility </a:t>
            </a:r>
          </a:p>
          <a:p>
            <a:endParaRPr lang="en-GB" b="1" dirty="0"/>
          </a:p>
        </p:txBody>
      </p:sp>
      <p:pic>
        <p:nvPicPr>
          <p:cNvPr id="5" name="Picture 4" descr="Outline View of the slide deck">
            <a:extLst>
              <a:ext uri="{FF2B5EF4-FFF2-40B4-BE49-F238E27FC236}">
                <a16:creationId xmlns:a16="http://schemas.microsoft.com/office/drawing/2014/main" id="{6FF6E525-27C1-43B7-804E-4B0CA3D5B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4643" y="2527402"/>
            <a:ext cx="2557757" cy="276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451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Bullets and lists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6B00CE-AA42-4982-9FFB-50DFB6C94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84400"/>
            <a:ext cx="6975765" cy="3546021"/>
          </a:xfrm>
        </p:spPr>
        <p:txBody>
          <a:bodyPr/>
          <a:lstStyle/>
          <a:p>
            <a:pPr defTabSz="1219170">
              <a:tabLst>
                <a:tab pos="609585" algn="l"/>
              </a:tabLst>
            </a:pPr>
            <a:r>
              <a:rPr lang="en-GB" altLang="en-US" sz="2800" dirty="0">
                <a:ea typeface="Times New Roman" panose="02020603050405020304" pitchFamily="18" charset="0"/>
                <a:cs typeface="Arial" panose="020B0604020202020204" pitchFamily="34" charset="0"/>
              </a:rPr>
              <a:t>Use bullets and ordered lists as opposed to images, clip-art, etc to create lists</a:t>
            </a:r>
          </a:p>
          <a:p>
            <a:pPr defTabSz="1219170">
              <a:tabLst>
                <a:tab pos="609585" algn="l"/>
              </a:tabLst>
            </a:pPr>
            <a:r>
              <a:rPr lang="en-GB" altLang="en-US" sz="2800" dirty="0">
                <a:ea typeface="Times New Roman" panose="02020603050405020304" pitchFamily="18" charset="0"/>
                <a:cs typeface="Arial" panose="020B0604020202020204" pitchFamily="34" charset="0"/>
              </a:rPr>
              <a:t>Use </a:t>
            </a:r>
            <a:r>
              <a:rPr lang="en-GB" altLang="en-US" sz="2800" b="1" dirty="0">
                <a:ea typeface="Times New Roman" panose="02020603050405020304" pitchFamily="18" charset="0"/>
                <a:cs typeface="Arial" panose="020B0604020202020204" pitchFamily="34" charset="0"/>
              </a:rPr>
              <a:t>Outline View </a:t>
            </a:r>
            <a:r>
              <a:rPr lang="en-GB" altLang="en-US" sz="2800" dirty="0">
                <a:ea typeface="Times New Roman" panose="02020603050405020304" pitchFamily="18" charset="0"/>
                <a:cs typeface="Arial" panose="020B0604020202020204" pitchFamily="34" charset="0"/>
              </a:rPr>
              <a:t>to review your lists</a:t>
            </a:r>
          </a:p>
          <a:p>
            <a:endParaRPr lang="en-GB" dirty="0"/>
          </a:p>
        </p:txBody>
      </p:sp>
      <p:pic>
        <p:nvPicPr>
          <p:cNvPr id="5" name="Picture 4" descr="Bullets and numbering options in PowerPoint">
            <a:extLst>
              <a:ext uri="{FF2B5EF4-FFF2-40B4-BE49-F238E27FC236}">
                <a16:creationId xmlns:a16="http://schemas.microsoft.com/office/drawing/2014/main" id="{47CE400D-4238-44DC-A343-6BA275AF7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228" y="2350655"/>
            <a:ext cx="3341088" cy="299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71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75448"/>
            <a:ext cx="10972800" cy="1067064"/>
          </a:xfrm>
        </p:spPr>
        <p:txBody>
          <a:bodyPr/>
          <a:lstStyle/>
          <a:p>
            <a:r>
              <a:rPr lang="en-GB" sz="3380" dirty="0"/>
              <a:t>Adding ALT text to graphics in PowerPoint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C0E298-D521-4105-9DA4-7E3AAC9DF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979" y="2063762"/>
            <a:ext cx="5486400" cy="3653692"/>
          </a:xfrm>
        </p:spPr>
        <p:txBody>
          <a:bodyPr/>
          <a:lstStyle/>
          <a:p>
            <a:pPr marL="0" lvl="0" indent="0"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From the images</a:t>
            </a:r>
          </a:p>
          <a:p>
            <a:pPr marL="342900" lvl="0" indent="-34290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Right click an image</a:t>
            </a:r>
          </a:p>
          <a:p>
            <a:pPr marL="342900" lvl="0" indent="-34290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Edit Alt Text</a:t>
            </a:r>
          </a:p>
          <a:p>
            <a:pPr marL="342900" lvl="0" indent="-34290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Type a description or mark as decorative</a:t>
            </a:r>
            <a:endParaRPr lang="en-GB" sz="2400" dirty="0"/>
          </a:p>
          <a:p>
            <a:pPr marL="0" lvl="0" indent="0">
              <a:buNone/>
            </a:pPr>
            <a:r>
              <a:rPr lang="en-GB" sz="2400" dirty="0"/>
              <a:t>From accessibility checker</a:t>
            </a:r>
          </a:p>
          <a:p>
            <a:pPr marL="342900" lvl="0" indent="-342900"/>
            <a:r>
              <a:rPr lang="en-GB" sz="2400" dirty="0"/>
              <a:t>Select dropdown on graphic and choose appropriate option</a:t>
            </a:r>
          </a:p>
        </p:txBody>
      </p:sp>
      <p:pic>
        <p:nvPicPr>
          <p:cNvPr id="7" name="Picture 6" descr="Box for adding alt text in PowerPoint">
            <a:extLst>
              <a:ext uri="{FF2B5EF4-FFF2-40B4-BE49-F238E27FC236}">
                <a16:creationId xmlns:a16="http://schemas.microsoft.com/office/drawing/2014/main" id="{2812CD37-CBE0-4974-B73C-AB38996A3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44128"/>
            <a:ext cx="2355929" cy="3492959"/>
          </a:xfrm>
          <a:prstGeom prst="rect">
            <a:avLst/>
          </a:prstGeom>
        </p:spPr>
      </p:pic>
      <p:pic>
        <p:nvPicPr>
          <p:cNvPr id="11" name="Picture 10" descr="Accessibility checker in PowerPoint with missing alternative text errors reported">
            <a:extLst>
              <a:ext uri="{FF2B5EF4-FFF2-40B4-BE49-F238E27FC236}">
                <a16:creationId xmlns:a16="http://schemas.microsoft.com/office/drawing/2014/main" id="{F7EE7229-F0B6-43E2-A1A0-DB514EBF606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3553" y="2144128"/>
            <a:ext cx="2054555" cy="329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61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E5C47-550F-4FD1-B545-4CAE0BE35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Charts and SmartArt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0640C-BE19-4D58-9527-F929F7760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5687291" cy="3941763"/>
          </a:xfrm>
        </p:spPr>
        <p:txBody>
          <a:bodyPr/>
          <a:lstStyle/>
          <a:p>
            <a:r>
              <a:rPr lang="en-GB" dirty="0"/>
              <a:t>Insert alt text for the whole graphic via the </a:t>
            </a:r>
            <a:r>
              <a:rPr lang="en-GB" b="1" dirty="0"/>
              <a:t>Accessibility Checker</a:t>
            </a:r>
          </a:p>
          <a:p>
            <a:r>
              <a:rPr lang="en-GB" dirty="0"/>
              <a:t>Provide extended description via speaker notes or slides at the end of the presentation for tabular data if necessary</a:t>
            </a:r>
          </a:p>
        </p:txBody>
      </p:sp>
      <p:pic>
        <p:nvPicPr>
          <p:cNvPr id="5" name="Picture 4" descr="Chart in PowerPoint">
            <a:extLst>
              <a:ext uri="{FF2B5EF4-FFF2-40B4-BE49-F238E27FC236}">
                <a16:creationId xmlns:a16="http://schemas.microsoft.com/office/drawing/2014/main" id="{69020175-6B44-44EB-826E-986E15FA9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0509" y="2050045"/>
            <a:ext cx="3719055" cy="1684187"/>
          </a:xfrm>
          <a:prstGeom prst="rect">
            <a:avLst/>
          </a:prstGeom>
        </p:spPr>
      </p:pic>
      <p:pic>
        <p:nvPicPr>
          <p:cNvPr id="7" name="Picture 6" descr="SmartArt in PowerPoint">
            <a:extLst>
              <a:ext uri="{FF2B5EF4-FFF2-40B4-BE49-F238E27FC236}">
                <a16:creationId xmlns:a16="http://schemas.microsoft.com/office/drawing/2014/main" id="{B3753707-85EF-4DE0-A052-AF02AF16C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0509" y="3965400"/>
            <a:ext cx="3719055" cy="166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069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CE97F-4F9A-4E78-8B2E-E8592A6C2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SmartArt example</a:t>
            </a:r>
          </a:p>
        </p:txBody>
      </p:sp>
      <p:graphicFrame>
        <p:nvGraphicFramePr>
          <p:cNvPr id="5" name="Content Placeholder 4" descr="SmartArt is not accessible -&#10;Insert text into alt text field via accessibility checker (and speaker notes)">
            <a:extLst>
              <a:ext uri="{FF2B5EF4-FFF2-40B4-BE49-F238E27FC236}">
                <a16:creationId xmlns:a16="http://schemas.microsoft.com/office/drawing/2014/main" id="{BD9F38FD-8E5D-499D-B8C3-DC9C2EEA48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7427786"/>
              </p:ext>
            </p:extLst>
          </p:nvPr>
        </p:nvGraphicFramePr>
        <p:xfrm>
          <a:off x="609600" y="2515896"/>
          <a:ext cx="6614828" cy="2666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Chart 3" descr="pie chart &#10;grade A 58% &#10;">
            <a:extLst>
              <a:ext uri="{FF2B5EF4-FFF2-40B4-BE49-F238E27FC236}">
                <a16:creationId xmlns:a16="http://schemas.microsoft.com/office/drawing/2014/main" id="{A13CCB6D-EB5B-4340-BFF4-49D831224E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5948738"/>
              </p:ext>
            </p:extLst>
          </p:nvPr>
        </p:nvGraphicFramePr>
        <p:xfrm>
          <a:off x="7380545" y="2230877"/>
          <a:ext cx="3982452" cy="3236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818129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Use of colour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C0C0421-025D-4E04-8A63-2E9403054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37260"/>
            <a:ext cx="6332621" cy="394176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Ensure that colour is not the only way that information is communicated.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links should have some decoration (e.g. underlined) and charts shouldn’t rely on colour vision.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Remember text and graphics need good contrast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" name="Picture 2" descr="One link indicated by colour, one by colour and underline"/>
          <p:cNvPicPr>
            <a:picLocks noChangeAspect="1"/>
          </p:cNvPicPr>
          <p:nvPr/>
        </p:nvPicPr>
        <p:blipFill rotWithShape="1">
          <a:blip r:embed="rId3"/>
          <a:srcRect t="16974" r="3365" b="23203"/>
          <a:stretch/>
        </p:blipFill>
        <p:spPr>
          <a:xfrm>
            <a:off x="4905122" y="4804494"/>
            <a:ext cx="6649767" cy="980159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8" name="Picture 6" descr="Colour line graph, with indicators on data points.">
            <a:extLst>
              <a:ext uri="{FF2B5EF4-FFF2-40B4-BE49-F238E27FC236}">
                <a16:creationId xmlns:a16="http://schemas.microsoft.com/office/drawing/2014/main" id="{5DEBBF79-0723-4E48-992B-8EB2C58A9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7589" y="2037260"/>
            <a:ext cx="3907300" cy="2658027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566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3C9BD-3093-4FFE-A691-5D8E20DFE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Colour contrast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437EA-7E66-42D7-841B-D01D9A2FA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7496908" cy="3941763"/>
          </a:xfrm>
        </p:spPr>
        <p:txBody>
          <a:bodyPr/>
          <a:lstStyle/>
          <a:p>
            <a:r>
              <a:rPr lang="en-GB" sz="2400" dirty="0"/>
              <a:t>We’ve mentioned colour contrast for text in templates, but also consider contrast for images of text if used</a:t>
            </a:r>
          </a:p>
          <a:p>
            <a:r>
              <a:rPr lang="en-GB" sz="2400" dirty="0"/>
              <a:t>Non-text contrast – at least 3:1 contrast with adjacent colours for meaningful graphics such as elements in charts </a:t>
            </a:r>
          </a:p>
        </p:txBody>
      </p:sp>
      <p:graphicFrame>
        <p:nvGraphicFramePr>
          <p:cNvPr id="4" name="Chart 3" descr="Pie chart showing percentages of types of payment, BACS at 65%, CASH at 14% and Direct Debit (DD) at 21%">
            <a:extLst>
              <a:ext uri="{FF2B5EF4-FFF2-40B4-BE49-F238E27FC236}">
                <a16:creationId xmlns:a16="http://schemas.microsoft.com/office/drawing/2014/main" id="{F5C4DC0B-A5E0-4FD2-A57C-759BAC25FE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58604"/>
              </p:ext>
            </p:extLst>
          </p:nvPr>
        </p:nvGraphicFramePr>
        <p:xfrm>
          <a:off x="8106509" y="1978393"/>
          <a:ext cx="2901460" cy="3771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429475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Tables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0C3264-7172-4114-A9B4-5D0F91468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17052"/>
            <a:ext cx="6188242" cy="3941763"/>
          </a:xfrm>
        </p:spPr>
        <p:txBody>
          <a:bodyPr/>
          <a:lstStyle/>
          <a:p>
            <a:pPr>
              <a:spcBef>
                <a:spcPts val="4400"/>
              </a:spcBef>
              <a:spcAft>
                <a:spcPts val="1600"/>
              </a:spcAft>
            </a:pPr>
            <a:r>
              <a:rPr lang="en-GB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Use a simple table structure for data only</a:t>
            </a:r>
          </a:p>
          <a:p>
            <a:pPr>
              <a:spcBef>
                <a:spcPts val="4400"/>
              </a:spcBef>
              <a:spcAft>
                <a:spcPts val="1600"/>
              </a:spcAft>
            </a:pPr>
            <a:r>
              <a:rPr lang="en-GB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Use table headers:</a:t>
            </a:r>
            <a:endParaRPr lang="en-GB" sz="2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tabLst>
                <a:tab pos="609585" algn="l"/>
              </a:tabLst>
            </a:pPr>
            <a:r>
              <a:rPr lang="en-GB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Table Design &gt; Table Style Options </a:t>
            </a:r>
          </a:p>
          <a:p>
            <a:pPr lvl="1">
              <a:tabLst>
                <a:tab pos="609585" algn="l"/>
              </a:tabLst>
            </a:pPr>
            <a:r>
              <a:rPr lang="en-GB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Select </a:t>
            </a:r>
            <a:r>
              <a:rPr lang="en-GB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Header Row </a:t>
            </a:r>
            <a:r>
              <a:rPr lang="en-GB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 </a:t>
            </a:r>
            <a:r>
              <a:rPr lang="en-GB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First Column </a:t>
            </a:r>
            <a:r>
              <a:rPr lang="en-GB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(if row headers are in use)</a:t>
            </a:r>
          </a:p>
          <a:p>
            <a:pPr>
              <a:tabLst>
                <a:tab pos="609585" algn="l"/>
              </a:tabLst>
            </a:pPr>
            <a:endParaRPr lang="en-GB" sz="2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076" name="Picture 4" descr="Screenshot of the Header Row check box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15" b="1"/>
          <a:stretch/>
        </p:blipFill>
        <p:spPr bwMode="auto">
          <a:xfrm>
            <a:off x="7059001" y="2910004"/>
            <a:ext cx="4336399" cy="122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003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7C5FC-78EB-4D9B-B76B-904A50F15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50" y="2019121"/>
            <a:ext cx="5461950" cy="3045522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Ensure that the purpose of links is obvious and self-evident from tabbing onto them. </a:t>
            </a:r>
          </a:p>
          <a:p>
            <a:pPr marL="380990" indent="-380990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Where possible, enter a meaningful name into the text to display field.</a:t>
            </a:r>
          </a:p>
        </p:txBody>
      </p:sp>
      <p:pic>
        <p:nvPicPr>
          <p:cNvPr id="5" name="Picture 4" descr="Edit Hyperlink options including &quot;Test to display&quot;">
            <a:extLst>
              <a:ext uri="{FF2B5EF4-FFF2-40B4-BE49-F238E27FC236}">
                <a16:creationId xmlns:a16="http://schemas.microsoft.com/office/drawing/2014/main" id="{75F61D64-1786-BD8E-C2DA-045494231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077" y="2063680"/>
            <a:ext cx="5308873" cy="273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556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2FCE4-093C-4720-92FE-D9656D7CF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Embedded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D21F5-CCEC-42FE-940D-CEDF3ED9E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84400"/>
            <a:ext cx="10731911" cy="3941763"/>
          </a:xfrm>
        </p:spPr>
        <p:txBody>
          <a:bodyPr/>
          <a:lstStyle/>
          <a:p>
            <a:r>
              <a:rPr lang="en-GB" sz="3200" dirty="0"/>
              <a:t>Add alt text so people using screen readers will know the video is present	</a:t>
            </a:r>
          </a:p>
          <a:p>
            <a:r>
              <a:rPr lang="en-GB" sz="3200" dirty="0"/>
              <a:t>Make sure any embedded or linked media is accessible with captions, transcripts or audio description as required</a:t>
            </a:r>
          </a:p>
          <a:p>
            <a:r>
              <a:rPr lang="en-GB" sz="3200" dirty="0"/>
              <a:t>Include a transcript for embedded audio</a:t>
            </a:r>
          </a:p>
        </p:txBody>
      </p:sp>
    </p:spTree>
    <p:extLst>
      <p:ext uri="{BB962C8B-B14F-4D97-AF65-F5344CB8AC3E}">
        <p14:creationId xmlns:p14="http://schemas.microsoft.com/office/powerpoint/2010/main" val="29379942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412D2-AC15-4659-8118-27BC4CDEB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Animations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ADE3A-750D-41C3-8BE3-E502ED69F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10597116" cy="3941763"/>
          </a:xfrm>
        </p:spPr>
        <p:txBody>
          <a:bodyPr/>
          <a:lstStyle/>
          <a:p>
            <a:r>
              <a:rPr lang="en-GB" dirty="0"/>
              <a:t>Avoid flashing and blinking content</a:t>
            </a:r>
          </a:p>
          <a:p>
            <a:r>
              <a:rPr lang="en-GB" dirty="0"/>
              <a:t>Make sure any animations last no more than 5 seconds and consider if they are necessary</a:t>
            </a:r>
          </a:p>
          <a:p>
            <a:r>
              <a:rPr lang="en-GB" dirty="0"/>
              <a:t>Some types of motion may make people with vestibular disorders unwell</a:t>
            </a:r>
          </a:p>
        </p:txBody>
      </p:sp>
      <p:pic>
        <p:nvPicPr>
          <p:cNvPr id="5" name="Picture 4" descr="Animations bar in PowerPoint">
            <a:extLst>
              <a:ext uri="{FF2B5EF4-FFF2-40B4-BE49-F238E27FC236}">
                <a16:creationId xmlns:a16="http://schemas.microsoft.com/office/drawing/2014/main" id="{298DB2A6-4524-4582-A927-90C50ECC0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309" y="4504787"/>
            <a:ext cx="7625407" cy="106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968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0D6C-3B50-48C6-BA7C-107444F62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Narrated PowerPoint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6C63A-0979-4D17-B299-A0DA512FB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2184400"/>
            <a:ext cx="6896986" cy="3941763"/>
          </a:xfrm>
        </p:spPr>
        <p:txBody>
          <a:bodyPr/>
          <a:lstStyle/>
          <a:p>
            <a:r>
              <a:rPr lang="en-GB" dirty="0"/>
              <a:t>Some users may benefit from having a recorded version of the presentation provided with the slide deck</a:t>
            </a:r>
          </a:p>
          <a:p>
            <a:r>
              <a:rPr lang="en-GB" dirty="0"/>
              <a:t>PowerPoint has a Record Slide Show option which facilitates this</a:t>
            </a:r>
          </a:p>
          <a:p>
            <a:r>
              <a:rPr lang="en-GB" dirty="0"/>
              <a:t>Allows you to record narration and to re-record just one slide if necessary</a:t>
            </a:r>
          </a:p>
        </p:txBody>
      </p:sp>
      <p:pic>
        <p:nvPicPr>
          <p:cNvPr id="5" name="Picture 4" descr="Record Slide Show option in PowerPoint">
            <a:extLst>
              <a:ext uri="{FF2B5EF4-FFF2-40B4-BE49-F238E27FC236}">
                <a16:creationId xmlns:a16="http://schemas.microsoft.com/office/drawing/2014/main" id="{2C89CCB4-0671-4E18-B770-A57BC17E5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783" y="2626060"/>
            <a:ext cx="3767616" cy="240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283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298EF-E55E-4991-8B0E-671D7EB85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Setting metadata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904DC-B5A1-4F56-B06E-E6CC97D3B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659" y="2903268"/>
            <a:ext cx="4274127" cy="3198091"/>
          </a:xfrm>
        </p:spPr>
        <p:txBody>
          <a:bodyPr/>
          <a:lstStyle/>
          <a:p>
            <a:pPr marL="456565" indent="-456565"/>
            <a:r>
              <a:rPr lang="en-GB" sz="2650" dirty="0"/>
              <a:t>Add a descriptive title for the presentation via </a:t>
            </a:r>
            <a:r>
              <a:rPr lang="en-GB" sz="2650" b="1" dirty="0"/>
              <a:t>File &gt; Info &gt; Properties: Title</a:t>
            </a:r>
            <a:endParaRPr lang="en-US" sz="2650"/>
          </a:p>
          <a:p>
            <a:pPr marL="456565" indent="-456565"/>
            <a:endParaRPr lang="en-GB" sz="2650" b="1" dirty="0"/>
          </a:p>
        </p:txBody>
      </p:sp>
      <p:pic>
        <p:nvPicPr>
          <p:cNvPr id="5" name="Picture 4" descr="Adding a title to the presentation via the Info screen">
            <a:extLst>
              <a:ext uri="{FF2B5EF4-FFF2-40B4-BE49-F238E27FC236}">
                <a16:creationId xmlns:a16="http://schemas.microsoft.com/office/drawing/2014/main" id="{BF13F8B2-639C-4852-9D57-B9F695EEF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305" y="2657962"/>
            <a:ext cx="5830239" cy="218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395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6DED5-A638-4DE0-ADED-83E1E57C8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Microsoft PowerPoint accessibility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F6833-A006-4671-8674-41E6CD1CE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783" y="1991217"/>
            <a:ext cx="9860924" cy="394176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Golden Rules: </a:t>
            </a:r>
          </a:p>
          <a:p>
            <a:pPr marL="380990" indent="-38099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use descriptive titles and lists to provide meaningful structure</a:t>
            </a:r>
          </a:p>
          <a:p>
            <a:pPr marL="380990" indent="-38099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ensure that non-text content (e.g. images) have alternative text</a:t>
            </a:r>
          </a:p>
          <a:p>
            <a:pPr marL="380990" indent="-38099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check your reading order makes sense</a:t>
            </a:r>
          </a:p>
          <a:p>
            <a:pPr marL="380990" indent="-38099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use colour and meaningful hyperlink text to ensure perceivability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Microsoft: Make your PowerPoint presentations accessible to people with disabilities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5969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52844D0B-35A4-854A-89DC-1BF83C9A2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1"/>
            <a:ext cx="10972800" cy="3941233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@Mark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37E376-2002-0641-AB32-F71E4D442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009585"/>
            <a:ext cx="12192000" cy="3941233"/>
          </a:xfrm>
          <a:prstGeom prst="rect">
            <a:avLst/>
          </a:prstGeom>
          <a:solidFill>
            <a:srgbClr val="F3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241" name="Title 1">
            <a:extLst>
              <a:ext uri="{FF2B5EF4-FFF2-40B4-BE49-F238E27FC236}">
                <a16:creationId xmlns:a16="http://schemas.microsoft.com/office/drawing/2014/main" id="{8B2954F8-7730-D047-B055-3EFE2EAA8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795468"/>
            <a:ext cx="10822609" cy="1066800"/>
          </a:xfrm>
        </p:spPr>
        <p:txBody>
          <a:bodyPr anchor="ctr"/>
          <a:lstStyle/>
          <a:p>
            <a:pPr algn="ctr"/>
            <a:r>
              <a:rPr lang="en-GB" sz="3200"/>
              <a:t>Any questions so far?</a:t>
            </a:r>
            <a:endParaRPr lang="en-US" altLang="en-US" sz="533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Content Placeholder 5" descr="Man in a suite holding up a sign saying &quot;Questions?&quot;">
            <a:extLst>
              <a:ext uri="{FF2B5EF4-FFF2-40B4-BE49-F238E27FC236}">
                <a16:creationId xmlns:a16="http://schemas.microsoft.com/office/drawing/2014/main" id="{C791A73A-967F-1346-A3F8-2D6A70E901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95386" y="2092103"/>
            <a:ext cx="6601228" cy="371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5116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BD7F02-F273-6048-B315-7338A2E36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46221"/>
            <a:ext cx="12192000" cy="5711780"/>
          </a:xfrm>
          <a:prstGeom prst="rect">
            <a:avLst/>
          </a:prstGeom>
          <a:solidFill>
            <a:srgbClr val="F3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41" name="Title 1">
            <a:extLst>
              <a:ext uri="{FF2B5EF4-FFF2-40B4-BE49-F238E27FC236}">
                <a16:creationId xmlns:a16="http://schemas.microsoft.com/office/drawing/2014/main" id="{8B2954F8-7730-D047-B055-3EFE2EAA8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247842"/>
            <a:ext cx="10822609" cy="1066800"/>
          </a:xfrm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altLang="en-US" sz="5333" dirty="0">
                <a:latin typeface="Arial" panose="020B0604020202020204" pitchFamily="34" charset="0"/>
                <a:cs typeface="Arial" panose="020B0604020202020204" pitchFamily="34" charset="0"/>
              </a:rPr>
              <a:t>Poll 2</a:t>
            </a:r>
            <a:br>
              <a:rPr lang="en-US" altLang="en-US" sz="5333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Do you use the Microsoft Office Accessibility Checker on your own presentations?</a:t>
            </a:r>
            <a:endParaRPr lang="en-US" altLang="en-US" sz="53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B50100-E2D8-5340-8090-12581C157000}"/>
              </a:ext>
            </a:extLst>
          </p:cNvPr>
          <p:cNvSpPr/>
          <p:nvPr/>
        </p:nvSpPr>
        <p:spPr>
          <a:xfrm>
            <a:off x="3912152" y="4427185"/>
            <a:ext cx="4367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Sometimes</a:t>
            </a:r>
          </a:p>
        </p:txBody>
      </p:sp>
    </p:spTree>
    <p:extLst>
      <p:ext uri="{BB962C8B-B14F-4D97-AF65-F5344CB8AC3E}">
        <p14:creationId xmlns:p14="http://schemas.microsoft.com/office/powerpoint/2010/main" val="36460270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6DED5-A638-4DE0-ADED-83E1E57C8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Microsoft Office Accessibility Checker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F6833-A006-4671-8674-41E6CD1CE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658096"/>
            <a:ext cx="6899031" cy="394176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Accessibility Checker finds accessibility issues, explains why you should fix these issues and how to fix them. </a:t>
            </a:r>
            <a:r>
              <a:rPr lang="en-GB" b="1" dirty="0"/>
              <a:t>Review &gt; Check Accessibility.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4" descr="Check Accessibility menu item">
            <a:extLst>
              <a:ext uri="{FF2B5EF4-FFF2-40B4-BE49-F238E27FC236}">
                <a16:creationId xmlns:a16="http://schemas.microsoft.com/office/drawing/2014/main" id="{81D2543F-A8AA-42D8-909C-310FBA671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608" y="3429000"/>
            <a:ext cx="2149323" cy="186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creenshot of UI to open accessibility checker">
            <a:extLst>
              <a:ext uri="{FF2B5EF4-FFF2-40B4-BE49-F238E27FC236}">
                <a16:creationId xmlns:a16="http://schemas.microsoft.com/office/drawing/2014/main" id="{C9CF0327-DFC3-43AE-A079-94204D5B9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8631" y="2184400"/>
            <a:ext cx="4026107" cy="8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4652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882D0-7A0D-430F-9399-EB824F0A1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Converting PowerPoint to PDF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BBE34-554C-40BE-9E4C-2084BC108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8428074" cy="3941763"/>
          </a:xfrm>
        </p:spPr>
        <p:txBody>
          <a:bodyPr/>
          <a:lstStyle/>
          <a:p>
            <a:r>
              <a:rPr lang="en-GB" sz="2400" dirty="0"/>
              <a:t>If you have Acrobat installed, use the PDF maker with the Acrobat tab in the ribbon &gt; </a:t>
            </a:r>
            <a:r>
              <a:rPr lang="en-GB" sz="2400" b="1" dirty="0"/>
              <a:t>Create PDF</a:t>
            </a:r>
            <a:r>
              <a:rPr lang="en-GB" sz="2400" dirty="0"/>
              <a:t>.</a:t>
            </a:r>
            <a:r>
              <a:rPr lang="en-GB" sz="2400" b="1" dirty="0"/>
              <a:t> Show preferences &gt; “Enable accessibility and Reflow” </a:t>
            </a:r>
            <a:r>
              <a:rPr lang="en-GB" sz="2400" dirty="0"/>
              <a:t>needs to be checked</a:t>
            </a:r>
          </a:p>
          <a:p>
            <a:r>
              <a:rPr lang="en-GB" sz="2400" dirty="0"/>
              <a:t>Otherwise, use </a:t>
            </a:r>
            <a:r>
              <a:rPr lang="en-GB" sz="2400" b="1" dirty="0"/>
              <a:t>File &gt; Save a Copy &gt; PDF. </a:t>
            </a:r>
            <a:r>
              <a:rPr lang="en-GB" sz="2400" dirty="0"/>
              <a:t>Ensure </a:t>
            </a:r>
            <a:r>
              <a:rPr lang="en-GB" sz="2400" b="1" dirty="0"/>
              <a:t>Options &gt; “Document structure tags for accessibility”</a:t>
            </a:r>
            <a:r>
              <a:rPr lang="en-GB" sz="2400" dirty="0"/>
              <a:t> is checked</a:t>
            </a:r>
          </a:p>
          <a:p>
            <a:r>
              <a:rPr lang="en-GB" sz="2400" dirty="0"/>
              <a:t>Do not use </a:t>
            </a:r>
            <a:r>
              <a:rPr lang="en-GB" sz="2400" b="1" dirty="0"/>
              <a:t>File &gt; Print to PDF </a:t>
            </a:r>
            <a:r>
              <a:rPr lang="en-GB" sz="2400" dirty="0"/>
              <a:t>– tags and other accessibility information will not be included in the PDF.</a:t>
            </a:r>
          </a:p>
        </p:txBody>
      </p:sp>
      <p:pic>
        <p:nvPicPr>
          <p:cNvPr id="5" name="Picture 4" descr="Control to create PDF from ribbon in PowerPoint">
            <a:extLst>
              <a:ext uri="{FF2B5EF4-FFF2-40B4-BE49-F238E27FC236}">
                <a16:creationId xmlns:a16="http://schemas.microsoft.com/office/drawing/2014/main" id="{77F243CB-719C-41A9-999A-3EE4CFDA3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0446" y="3026422"/>
            <a:ext cx="1942883" cy="156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882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E20018-CAED-4696-9B8F-BC4AE168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0"/>
            <a:ext cx="10972800" cy="1069747"/>
          </a:xfrm>
        </p:spPr>
        <p:txBody>
          <a:bodyPr/>
          <a:lstStyle/>
          <a:p>
            <a:pPr algn="ctr"/>
            <a:r>
              <a:rPr lang="en-GB" sz="4400" dirty="0"/>
              <a:t>Delivering accessible presentations</a:t>
            </a: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7324140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413BE5-3F36-42FF-B15E-FD124279C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endParaRPr lang="en-GB" sz="2133" dirty="0"/>
          </a:p>
          <a:p>
            <a:endParaRPr lang="en-GB" sz="2133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5FE2C7-7588-9A4D-A557-BF3AA2BC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Inclusive communication for presentations</a:t>
            </a:r>
          </a:p>
        </p:txBody>
      </p:sp>
      <p:grpSp>
        <p:nvGrpSpPr>
          <p:cNvPr id="4" name="Group 3" descr="Vision Icon">
            <a:extLst>
              <a:ext uri="{FF2B5EF4-FFF2-40B4-BE49-F238E27FC236}">
                <a16:creationId xmlns:a16="http://schemas.microsoft.com/office/drawing/2014/main" id="{74832147-AE75-4269-8981-CEB79EABE34F}"/>
              </a:ext>
            </a:extLst>
          </p:cNvPr>
          <p:cNvGrpSpPr/>
          <p:nvPr/>
        </p:nvGrpSpPr>
        <p:grpSpPr>
          <a:xfrm>
            <a:off x="1518395" y="2979896"/>
            <a:ext cx="1417320" cy="1384744"/>
            <a:chOff x="965835" y="2983433"/>
            <a:chExt cx="1062990" cy="1038558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2B15C977-D06C-489F-A166-5592A7828E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8718" y="2983433"/>
              <a:ext cx="657225" cy="647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426347C-B4F6-49D7-9D4A-A3D4245AF13A}"/>
                </a:ext>
              </a:extLst>
            </p:cNvPr>
            <p:cNvSpPr txBox="1"/>
            <p:nvPr/>
          </p:nvSpPr>
          <p:spPr>
            <a:xfrm>
              <a:off x="965835" y="3744992"/>
              <a:ext cx="10629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Vision</a:t>
              </a:r>
            </a:p>
          </p:txBody>
        </p:sp>
      </p:grpSp>
      <p:grpSp>
        <p:nvGrpSpPr>
          <p:cNvPr id="7" name="Group 6" descr="Hearing and Communication Icon">
            <a:extLst>
              <a:ext uri="{FF2B5EF4-FFF2-40B4-BE49-F238E27FC236}">
                <a16:creationId xmlns:a16="http://schemas.microsoft.com/office/drawing/2014/main" id="{F03FACFA-F516-4685-9482-242C0F3118F7}"/>
              </a:ext>
            </a:extLst>
          </p:cNvPr>
          <p:cNvGrpSpPr/>
          <p:nvPr/>
        </p:nvGrpSpPr>
        <p:grpSpPr>
          <a:xfrm>
            <a:off x="3024351" y="2979896"/>
            <a:ext cx="2785743" cy="1661743"/>
            <a:chOff x="1920361" y="2983433"/>
            <a:chExt cx="2089307" cy="1246307"/>
          </a:xfrm>
        </p:grpSpPr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92E6D494-3B11-454A-949A-BD67E747F5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7461" y="2983433"/>
              <a:ext cx="666750" cy="638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D8118E4-204C-4D5F-A13C-DA92EC1CF2A5}"/>
                </a:ext>
              </a:extLst>
            </p:cNvPr>
            <p:cNvSpPr txBox="1"/>
            <p:nvPr/>
          </p:nvSpPr>
          <p:spPr>
            <a:xfrm>
              <a:off x="1920361" y="3744992"/>
              <a:ext cx="2089307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Hearing and Communication</a:t>
              </a:r>
            </a:p>
          </p:txBody>
        </p:sp>
      </p:grpSp>
      <p:grpSp>
        <p:nvGrpSpPr>
          <p:cNvPr id="10" name="Group 9" descr="Mobility / Touch Icon">
            <a:extLst>
              <a:ext uri="{FF2B5EF4-FFF2-40B4-BE49-F238E27FC236}">
                <a16:creationId xmlns:a16="http://schemas.microsoft.com/office/drawing/2014/main" id="{88A94E79-DB84-4374-ABC0-49E1A1856B60}"/>
              </a:ext>
            </a:extLst>
          </p:cNvPr>
          <p:cNvGrpSpPr/>
          <p:nvPr/>
        </p:nvGrpSpPr>
        <p:grpSpPr>
          <a:xfrm>
            <a:off x="5898730" y="2979896"/>
            <a:ext cx="2329181" cy="1384744"/>
            <a:chOff x="3804284" y="2983433"/>
            <a:chExt cx="1746886" cy="1038558"/>
          </a:xfrm>
        </p:grpSpPr>
        <p:pic>
          <p:nvPicPr>
            <p:cNvPr id="11" name="Picture 6">
              <a:extLst>
                <a:ext uri="{FF2B5EF4-FFF2-40B4-BE49-F238E27FC236}">
                  <a16:creationId xmlns:a16="http://schemas.microsoft.com/office/drawing/2014/main" id="{480F3898-AB5C-4128-87AC-DBB9106F2A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1721" y="2983433"/>
              <a:ext cx="657225" cy="628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168832-EA49-4FE4-9D1F-8A681635F6D9}"/>
                </a:ext>
              </a:extLst>
            </p:cNvPr>
            <p:cNvSpPr txBox="1"/>
            <p:nvPr/>
          </p:nvSpPr>
          <p:spPr>
            <a:xfrm>
              <a:off x="3804284" y="3744992"/>
              <a:ext cx="17468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Mobility / Touch</a:t>
              </a:r>
            </a:p>
          </p:txBody>
        </p:sp>
      </p:grpSp>
      <p:grpSp>
        <p:nvGrpSpPr>
          <p:cNvPr id="13" name="Group 12" descr="Cognition and Learning icon">
            <a:extLst>
              <a:ext uri="{FF2B5EF4-FFF2-40B4-BE49-F238E27FC236}">
                <a16:creationId xmlns:a16="http://schemas.microsoft.com/office/drawing/2014/main" id="{9A817118-EEAB-43A5-83E1-B9A8D3640C39}"/>
              </a:ext>
            </a:extLst>
          </p:cNvPr>
          <p:cNvGrpSpPr/>
          <p:nvPr/>
        </p:nvGrpSpPr>
        <p:grpSpPr>
          <a:xfrm>
            <a:off x="8316546" y="2979895"/>
            <a:ext cx="2985135" cy="1384744"/>
            <a:chOff x="5472829" y="2983433"/>
            <a:chExt cx="2238851" cy="1038558"/>
          </a:xfrm>
        </p:grpSpPr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FC3D05A7-7471-48F4-AC2D-8DB0AD8346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5647" y="2983433"/>
              <a:ext cx="657225" cy="647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49E46A5-9980-461B-A1CB-5D2AAB5598DA}"/>
                </a:ext>
              </a:extLst>
            </p:cNvPr>
            <p:cNvSpPr txBox="1"/>
            <p:nvPr/>
          </p:nvSpPr>
          <p:spPr>
            <a:xfrm>
              <a:off x="5472829" y="3744992"/>
              <a:ext cx="22388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Cognition and Learning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89968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5FE2C7-7588-9A4D-A557-BF3AA2BC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Inclusive communication: Vision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413BE5-3F36-42FF-B15E-FD124279C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9925878" cy="4030870"/>
          </a:xfrm>
        </p:spPr>
        <p:txBody>
          <a:bodyPr/>
          <a:lstStyle/>
          <a:p>
            <a:r>
              <a:rPr lang="en-GB" sz="2400" dirty="0"/>
              <a:t>Consider colour contrast and font size when creating your slide deck and accessibility for screen reader users (e.g. alternate text and reading order)</a:t>
            </a:r>
          </a:p>
          <a:p>
            <a:r>
              <a:rPr lang="en-GB" sz="2400" dirty="0"/>
              <a:t>Don’t assume participants can see your presentation. Cover the displayed text in what you say and describe any informative images you show onscreen (providing your own audio description)</a:t>
            </a:r>
          </a:p>
          <a:p>
            <a:r>
              <a:rPr lang="en-GB" sz="2400" dirty="0"/>
              <a:t>For online presentations, announce questions before you answer them and read out poll questions and results</a:t>
            </a:r>
          </a:p>
          <a:p>
            <a:pPr marL="0" indent="0">
              <a:buNone/>
            </a:pPr>
            <a:endParaRPr lang="en-GB" dirty="0"/>
          </a:p>
          <a:p>
            <a:endParaRPr lang="en-GB" sz="2133" dirty="0"/>
          </a:p>
          <a:p>
            <a:endParaRPr lang="en-GB" sz="2133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E146F4C-088D-45B4-A558-8B021D759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6100" y="2184400"/>
            <a:ext cx="8763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3517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BD7F02-F273-6048-B315-7338A2E36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46221"/>
            <a:ext cx="12192000" cy="5711780"/>
          </a:xfrm>
          <a:prstGeom prst="rect">
            <a:avLst/>
          </a:prstGeom>
          <a:solidFill>
            <a:srgbClr val="F3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41" name="Title 1">
            <a:extLst>
              <a:ext uri="{FF2B5EF4-FFF2-40B4-BE49-F238E27FC236}">
                <a16:creationId xmlns:a16="http://schemas.microsoft.com/office/drawing/2014/main" id="{8B2954F8-7730-D047-B055-3EFE2EAA8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247842"/>
            <a:ext cx="10822609" cy="1066800"/>
          </a:xfrm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altLang="en-US" sz="5333" dirty="0">
                <a:latin typeface="Arial" panose="020B0604020202020204" pitchFamily="34" charset="0"/>
                <a:cs typeface="Arial" panose="020B0604020202020204" pitchFamily="34" charset="0"/>
              </a:rPr>
              <a:t>Poll 3</a:t>
            </a:r>
            <a:br>
              <a:rPr lang="en-US" altLang="en-US" sz="5333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Have you ever used live captioners for presentations at your </a:t>
            </a:r>
            <a:r>
              <a:rPr lang="en-US" alt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altLang="en-US" sz="53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B50100-E2D8-5340-8090-12581C157000}"/>
              </a:ext>
            </a:extLst>
          </p:cNvPr>
          <p:cNvSpPr/>
          <p:nvPr/>
        </p:nvSpPr>
        <p:spPr>
          <a:xfrm>
            <a:off x="3912152" y="4427185"/>
            <a:ext cx="4367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5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Unsure</a:t>
            </a:r>
          </a:p>
        </p:txBody>
      </p:sp>
    </p:spTree>
    <p:extLst>
      <p:ext uri="{BB962C8B-B14F-4D97-AF65-F5344CB8AC3E}">
        <p14:creationId xmlns:p14="http://schemas.microsoft.com/office/powerpoint/2010/main" val="31571483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5FE2C7-7588-9A4D-A557-BF3AA2BC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Inclusive communication: Hearing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413BE5-3F36-42FF-B15E-FD124279C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9978887" cy="3941763"/>
          </a:xfrm>
        </p:spPr>
        <p:txBody>
          <a:bodyPr/>
          <a:lstStyle/>
          <a:p>
            <a:r>
              <a:rPr lang="en-GB" sz="2400" dirty="0"/>
              <a:t>For large in-person events, use a microphone and check the sound system  </a:t>
            </a:r>
          </a:p>
          <a:p>
            <a:r>
              <a:rPr lang="en-GB" sz="2400" dirty="0"/>
              <a:t>For online presentations, use a headset and check audio quality</a:t>
            </a:r>
          </a:p>
          <a:p>
            <a:r>
              <a:rPr lang="en-GB" sz="2400" dirty="0"/>
              <a:t>If sharing your face via video:</a:t>
            </a:r>
          </a:p>
          <a:p>
            <a:pPr lvl="1"/>
            <a:r>
              <a:rPr lang="en-GB" sz="2400" dirty="0"/>
              <a:t>Try to set up your face well lit</a:t>
            </a:r>
          </a:p>
          <a:p>
            <a:pPr lvl="1"/>
            <a:r>
              <a:rPr lang="en-GB" sz="2400" dirty="0"/>
              <a:t>Keep background uncluttered &amp; blur if possible </a:t>
            </a:r>
          </a:p>
          <a:p>
            <a:r>
              <a:rPr lang="en-GB" sz="2400" dirty="0"/>
              <a:t>Provide captioning – ideally use a human captioner for large events or where you know you will have attendees who require captioning</a:t>
            </a:r>
          </a:p>
          <a:p>
            <a:pPr marL="0" indent="0">
              <a:buNone/>
            </a:pPr>
            <a:endParaRPr lang="en-GB" sz="2133" dirty="0"/>
          </a:p>
          <a:p>
            <a:endParaRPr lang="en-GB" sz="2133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31B115-4907-4EF1-BD30-94438730C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2307" y="2184400"/>
            <a:ext cx="890093" cy="84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292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5FE2C7-7588-9A4D-A557-BF3AA2BC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PowerPoint captions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413BE5-3F36-42FF-B15E-FD124279C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9978887" cy="394176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To use </a:t>
            </a:r>
            <a:r>
              <a:rPr lang="en-GB" sz="2800"/>
              <a:t>PowerPoint’s built-in </a:t>
            </a:r>
            <a:r>
              <a:rPr lang="en-GB" sz="2800" dirty="0"/>
              <a:t>captions</a:t>
            </a:r>
          </a:p>
          <a:p>
            <a:r>
              <a:rPr lang="en-GB" sz="2800" dirty="0"/>
              <a:t>Slide Show &gt; Subtitle settings</a:t>
            </a:r>
          </a:p>
          <a:p>
            <a:r>
              <a:rPr lang="en-GB" sz="2800" dirty="0"/>
              <a:t>Ensure language settings are correct</a:t>
            </a:r>
          </a:p>
          <a:p>
            <a:pPr marL="0" indent="0">
              <a:buNone/>
            </a:pPr>
            <a:endParaRPr lang="en-GB" sz="2133" dirty="0"/>
          </a:p>
          <a:p>
            <a:pPr marL="0" indent="0">
              <a:buNone/>
            </a:pPr>
            <a:endParaRPr lang="en-GB" sz="2133" dirty="0"/>
          </a:p>
          <a:p>
            <a:endParaRPr lang="en-GB" sz="2133" dirty="0"/>
          </a:p>
        </p:txBody>
      </p:sp>
      <p:pic>
        <p:nvPicPr>
          <p:cNvPr id="6" name="Picture 5" descr="Subtitle settings in PowerPoint">
            <a:extLst>
              <a:ext uri="{FF2B5EF4-FFF2-40B4-BE49-F238E27FC236}">
                <a16:creationId xmlns:a16="http://schemas.microsoft.com/office/drawing/2014/main" id="{4614172D-B756-41F0-8CCA-D5385ABE5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7516" y="2212080"/>
            <a:ext cx="3601610" cy="349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801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5FE2C7-7588-9A4D-A557-BF3AA2BC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Inclusive communication: Mobility and touch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413BE5-3F36-42FF-B15E-FD124279C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9621078" cy="3941763"/>
          </a:xfrm>
        </p:spPr>
        <p:txBody>
          <a:bodyPr/>
          <a:lstStyle/>
          <a:p>
            <a:r>
              <a:rPr lang="en-GB" sz="3200" dirty="0"/>
              <a:t>For in-person presentations, ensure the meeting location is accessible</a:t>
            </a:r>
          </a:p>
          <a:p>
            <a:r>
              <a:rPr lang="en-GB" sz="3200" dirty="0"/>
              <a:t>For online presentations, use keyboard accessible conferencing platforms, like Zoom or Teams</a:t>
            </a:r>
          </a:p>
          <a:p>
            <a:r>
              <a:rPr lang="en-GB" sz="3200" dirty="0"/>
              <a:t>Allow sufficient time for users to answer polls and ask questions in Q&amp;A</a:t>
            </a:r>
          </a:p>
          <a:p>
            <a:endParaRPr lang="en-GB" dirty="0"/>
          </a:p>
          <a:p>
            <a:endParaRPr lang="en-GB" sz="2133" dirty="0"/>
          </a:p>
          <a:p>
            <a:endParaRPr lang="en-GB" sz="2133" dirty="0"/>
          </a:p>
          <a:p>
            <a:endParaRPr lang="en-GB" sz="2133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01BAB4-1ED2-4E80-A172-57EA8F74B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596" y="2184400"/>
            <a:ext cx="871804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7836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5FE2C7-7588-9A4D-A557-BF3AA2BC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Inclusive communication: Cognition &amp; learning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413BE5-3F36-42FF-B15E-FD124279C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0"/>
            <a:ext cx="9886122" cy="3941763"/>
          </a:xfrm>
        </p:spPr>
        <p:txBody>
          <a:bodyPr/>
          <a:lstStyle/>
          <a:p>
            <a:r>
              <a:rPr lang="en-GB" sz="2600" dirty="0"/>
              <a:t>Speak clearly and keep language simple</a:t>
            </a:r>
          </a:p>
          <a:p>
            <a:r>
              <a:rPr lang="en-GB" sz="2600" dirty="0"/>
              <a:t>Manage cognitive load – avoid overloading slides with information </a:t>
            </a:r>
          </a:p>
          <a:p>
            <a:r>
              <a:rPr lang="en-GB" sz="2600" dirty="0"/>
              <a:t>Pause between topics to give your audience time to process information</a:t>
            </a:r>
          </a:p>
          <a:p>
            <a:r>
              <a:rPr lang="en-GB" sz="2600" dirty="0"/>
              <a:t>Avoid overdoing animation </a:t>
            </a:r>
          </a:p>
          <a:p>
            <a:r>
              <a:rPr lang="en-GB" sz="2600" dirty="0"/>
              <a:t>Read out polls and questions &amp; allow sufficient time for people to answer</a:t>
            </a:r>
          </a:p>
          <a:p>
            <a:endParaRPr lang="en-GB" sz="2600" dirty="0"/>
          </a:p>
          <a:p>
            <a:endParaRPr lang="en-GB" sz="2133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5C5F39-F90D-419F-A341-5C50EF65C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500" y="2184400"/>
            <a:ext cx="877900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609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5FE2C7-7588-9A4D-A557-BF3AA2BC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Meeting etiquette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413BE5-3F36-42FF-B15E-FD124279C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/>
              <a:t>Ask your audience what they need in advance</a:t>
            </a:r>
          </a:p>
          <a:p>
            <a:r>
              <a:rPr lang="en-GB" sz="3200" dirty="0"/>
              <a:t>Explain what accessibility features are available at the beginning of the webinar</a:t>
            </a:r>
          </a:p>
          <a:p>
            <a:r>
              <a:rPr lang="en-GB" sz="3200" dirty="0"/>
              <a:t>Provide an accessible version of the slide deck to users</a:t>
            </a:r>
          </a:p>
          <a:p>
            <a:endParaRPr lang="en-GB" sz="2133" dirty="0"/>
          </a:p>
        </p:txBody>
      </p:sp>
    </p:spTree>
    <p:extLst>
      <p:ext uri="{BB962C8B-B14F-4D97-AF65-F5344CB8AC3E}">
        <p14:creationId xmlns:p14="http://schemas.microsoft.com/office/powerpoint/2010/main" val="131085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5FE2C7-7588-9A4D-A557-BF3AA2BC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Online platform considerations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413BE5-3F36-42FF-B15E-FD124279C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2184400"/>
            <a:ext cx="8122508" cy="3941763"/>
          </a:xfrm>
        </p:spPr>
        <p:txBody>
          <a:bodyPr/>
          <a:lstStyle/>
          <a:p>
            <a:r>
              <a:rPr lang="en-GB" sz="2133" dirty="0"/>
              <a:t>Zoom and Microsoft Teams are the conferencing systems that are widely regarded as the most accessible</a:t>
            </a:r>
          </a:p>
          <a:p>
            <a:r>
              <a:rPr lang="en-GB" sz="2133" dirty="0"/>
              <a:t>If you are using a different service</a:t>
            </a:r>
          </a:p>
          <a:p>
            <a:pPr lvl="1"/>
            <a:r>
              <a:rPr lang="en-GB" sz="2133" dirty="0"/>
              <a:t>Do some research on how accessible it is</a:t>
            </a:r>
          </a:p>
          <a:p>
            <a:pPr lvl="2"/>
            <a:r>
              <a:rPr lang="en-GB" sz="2133" dirty="0"/>
              <a:t>Keyboard accessibility</a:t>
            </a:r>
          </a:p>
          <a:p>
            <a:pPr lvl="2"/>
            <a:r>
              <a:rPr lang="en-GB" sz="2133" dirty="0"/>
              <a:t>Accessibility for screen readers</a:t>
            </a:r>
          </a:p>
          <a:p>
            <a:pPr lvl="2"/>
            <a:r>
              <a:rPr lang="en-GB" sz="2133" dirty="0"/>
              <a:t>Captioning capability</a:t>
            </a:r>
          </a:p>
          <a:p>
            <a:pPr lvl="1"/>
            <a:r>
              <a:rPr lang="en-GB" sz="2133" dirty="0"/>
              <a:t>Ask some people with relevant disabilities what they think</a:t>
            </a:r>
          </a:p>
          <a:p>
            <a:pPr lvl="1"/>
            <a:endParaRPr lang="en-GB" dirty="0"/>
          </a:p>
          <a:p>
            <a:pPr marL="478355" lvl="1" indent="0">
              <a:buNone/>
            </a:pPr>
            <a:endParaRPr lang="en-GB" sz="2133" dirty="0"/>
          </a:p>
          <a:p>
            <a:pPr marL="0" indent="0">
              <a:buNone/>
            </a:pPr>
            <a:endParaRPr lang="en-GB" sz="2133" dirty="0"/>
          </a:p>
          <a:p>
            <a:endParaRPr lang="en-GB" sz="2133" dirty="0"/>
          </a:p>
          <a:p>
            <a:endParaRPr lang="en-GB" sz="2133" dirty="0"/>
          </a:p>
        </p:txBody>
      </p:sp>
      <p:pic>
        <p:nvPicPr>
          <p:cNvPr id="4" name="Picture 3" descr="Zoom logo">
            <a:extLst>
              <a:ext uri="{FF2B5EF4-FFF2-40B4-BE49-F238E27FC236}">
                <a16:creationId xmlns:a16="http://schemas.microsoft.com/office/drawing/2014/main" id="{5EFD7A7B-5CCD-4E6E-904B-B1E5B1104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6861" y="2184400"/>
            <a:ext cx="2755539" cy="1717360"/>
          </a:xfrm>
          <a:prstGeom prst="rect">
            <a:avLst/>
          </a:prstGeom>
        </p:spPr>
      </p:pic>
      <p:pic>
        <p:nvPicPr>
          <p:cNvPr id="5" name="Picture 4" descr="Microsoft Teams logo">
            <a:extLst>
              <a:ext uri="{FF2B5EF4-FFF2-40B4-BE49-F238E27FC236}">
                <a16:creationId xmlns:a16="http://schemas.microsoft.com/office/drawing/2014/main" id="{070CF819-15A3-4DBC-93DF-4C4986DDE2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5791" y="3901760"/>
            <a:ext cx="2580732" cy="171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077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B9CF5-B5BA-43E3-AA56-438352EE3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3D41AE-E684-48B3-9F27-FBE56C947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31737"/>
            <a:ext cx="10972800" cy="394176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GB" sz="2400" dirty="0"/>
              <a:t>Use accessible templates for your presentations – check the accessibility of any organisational </a:t>
            </a:r>
            <a:r>
              <a:rPr lang="en-GB" sz="2400"/>
              <a:t>templates </a:t>
            </a:r>
          </a:p>
          <a:p>
            <a:pPr>
              <a:spcBef>
                <a:spcPts val="600"/>
              </a:spcBef>
            </a:pPr>
            <a:r>
              <a:rPr lang="en-GB" sz="2400"/>
              <a:t>Create accessible slide content: content </a:t>
            </a:r>
            <a:r>
              <a:rPr lang="en-GB" sz="2400" dirty="0"/>
              <a:t>structure, reading order, use </a:t>
            </a:r>
            <a:r>
              <a:rPr lang="en-GB" sz="2400"/>
              <a:t>of colour, alternative </a:t>
            </a:r>
            <a:r>
              <a:rPr lang="en-GB" sz="2400" dirty="0"/>
              <a:t>text for images</a:t>
            </a:r>
          </a:p>
          <a:p>
            <a:pPr>
              <a:spcBef>
                <a:spcPts val="600"/>
              </a:spcBef>
            </a:pPr>
            <a:r>
              <a:rPr lang="en-GB" sz="2400"/>
              <a:t>Deliver inclusive presentations: tell </a:t>
            </a:r>
            <a:r>
              <a:rPr lang="en-GB" sz="2400" dirty="0"/>
              <a:t>your audience about available accessibility options, describe </a:t>
            </a:r>
            <a:r>
              <a:rPr lang="en-GB" sz="2400"/>
              <a:t>informative images, give </a:t>
            </a:r>
            <a:r>
              <a:rPr lang="en-GB" sz="2400" dirty="0"/>
              <a:t>people sufficient time to use online reply options</a:t>
            </a:r>
          </a:p>
        </p:txBody>
      </p:sp>
    </p:spTree>
    <p:extLst>
      <p:ext uri="{BB962C8B-B14F-4D97-AF65-F5344CB8AC3E}">
        <p14:creationId xmlns:p14="http://schemas.microsoft.com/office/powerpoint/2010/main" val="4767268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B9CF5-B5BA-43E3-AA56-438352EE3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380" dirty="0"/>
              <a:t>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3D41AE-E684-48B3-9F27-FBE56C947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40833"/>
            <a:ext cx="10972800" cy="338723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GB" sz="2400" dirty="0">
                <a:hlinkClick r:id="rId3"/>
              </a:rPr>
              <a:t>Microsoft: Make your PowerPoint presentations accessible to people with disabilities</a:t>
            </a:r>
            <a:endParaRPr lang="en-GB" sz="2400" dirty="0"/>
          </a:p>
          <a:p>
            <a:pPr>
              <a:spcBef>
                <a:spcPts val="600"/>
              </a:spcBef>
            </a:pPr>
            <a:r>
              <a:rPr lang="en-GB" sz="2400" dirty="0">
                <a:hlinkClick r:id="rId4"/>
              </a:rPr>
              <a:t>Microsoft: Accessible PowerPoint template sampler</a:t>
            </a:r>
            <a:endParaRPr lang="en-GB" sz="2400" dirty="0"/>
          </a:p>
          <a:p>
            <a:pPr>
              <a:spcBef>
                <a:spcPts val="600"/>
              </a:spcBef>
            </a:pPr>
            <a:r>
              <a:rPr lang="en-GB" sz="2400" dirty="0">
                <a:hlinkClick r:id="rId5"/>
              </a:rPr>
              <a:t>WEBAIM: PowerPoint accessibility</a:t>
            </a:r>
            <a:endParaRPr lang="en-GB" sz="2400" dirty="0"/>
          </a:p>
          <a:p>
            <a:pPr>
              <a:spcBef>
                <a:spcPts val="600"/>
              </a:spcBef>
            </a:pPr>
            <a:r>
              <a:rPr lang="en-GB" sz="2400" dirty="0">
                <a:hlinkClick r:id="rId6"/>
              </a:rPr>
              <a:t>TPGi Colour Contrast Analyser</a:t>
            </a:r>
            <a:endParaRPr lang="en-GB" sz="2400" dirty="0"/>
          </a:p>
          <a:p>
            <a:pPr>
              <a:spcBef>
                <a:spcPts val="600"/>
              </a:spcBef>
            </a:pPr>
            <a:r>
              <a:rPr lang="en-GB" sz="2400" dirty="0">
                <a:hlinkClick r:id="rId7"/>
              </a:rPr>
              <a:t>WAI: How to make your presentations accessible for all</a:t>
            </a:r>
            <a:endParaRPr lang="en-GB" sz="2400" dirty="0"/>
          </a:p>
          <a:p>
            <a:pPr>
              <a:spcBef>
                <a:spcPts val="600"/>
              </a:spcBef>
            </a:pPr>
            <a:endParaRPr lang="en-GB" sz="2400" dirty="0"/>
          </a:p>
          <a:p>
            <a:pPr>
              <a:spcBef>
                <a:spcPts val="60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30607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52844D0B-35A4-854A-89DC-1BF83C9A2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4401"/>
            <a:ext cx="10972800" cy="3941233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@Mark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37E376-2002-0641-AB32-F71E4D442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009585"/>
            <a:ext cx="12192000" cy="3941233"/>
          </a:xfrm>
          <a:prstGeom prst="rect">
            <a:avLst/>
          </a:prstGeom>
          <a:solidFill>
            <a:srgbClr val="F3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241" name="Title 1">
            <a:extLst>
              <a:ext uri="{FF2B5EF4-FFF2-40B4-BE49-F238E27FC236}">
                <a16:creationId xmlns:a16="http://schemas.microsoft.com/office/drawing/2014/main" id="{8B2954F8-7730-D047-B055-3EFE2EAA8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795468"/>
            <a:ext cx="10822609" cy="1066800"/>
          </a:xfrm>
        </p:spPr>
        <p:txBody>
          <a:bodyPr anchor="ctr"/>
          <a:lstStyle/>
          <a:p>
            <a:pPr algn="ctr"/>
            <a:r>
              <a:rPr lang="en-GB" sz="3200"/>
              <a:t>Any questions so far?</a:t>
            </a:r>
            <a:endParaRPr lang="en-US" altLang="en-US" sz="533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Content Placeholder 5" descr="Man in a suite holding up a sign saying &quot;Questions?&quot;">
            <a:extLst>
              <a:ext uri="{FF2B5EF4-FFF2-40B4-BE49-F238E27FC236}">
                <a16:creationId xmlns:a16="http://schemas.microsoft.com/office/drawing/2014/main" id="{C791A73A-967F-1346-A3F8-2D6A70E901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95386" y="2092103"/>
            <a:ext cx="6601228" cy="371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5179227"/>
      </p:ext>
    </p:extLst>
  </p:cSld>
  <p:clrMapOvr>
    <a:masterClrMapping/>
  </p:clrMapOvr>
</p:sld>
</file>

<file path=ppt/theme/theme1.xml><?xml version="1.0" encoding="utf-8"?>
<a:theme xmlns:a="http://schemas.openxmlformats.org/drawingml/2006/main" name="AbilityNet Theme June 2014">
  <a:themeElements>
    <a:clrScheme name="AbilityNet">
      <a:dk1>
        <a:srgbClr val="005C6E"/>
      </a:dk1>
      <a:lt1>
        <a:sysClr val="window" lastClr="FFFFFF"/>
      </a:lt1>
      <a:dk2>
        <a:srgbClr val="1F497D"/>
      </a:dk2>
      <a:lt2>
        <a:srgbClr val="D8D8D8"/>
      </a:lt2>
      <a:accent1>
        <a:srgbClr val="005C6E"/>
      </a:accent1>
      <a:accent2>
        <a:srgbClr val="153566"/>
      </a:accent2>
      <a:accent3>
        <a:srgbClr val="461C68"/>
      </a:accent3>
      <a:accent4>
        <a:srgbClr val="7F1229"/>
      </a:accent4>
      <a:accent5>
        <a:srgbClr val="4DBEC9"/>
      </a:accent5>
      <a:accent6>
        <a:srgbClr val="3E7AD7"/>
      </a:accent6>
      <a:hlink>
        <a:srgbClr val="153566"/>
      </a:hlink>
      <a:folHlink>
        <a:srgbClr val="1535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bilityNet powerpoint template 4x3 V1 March 2018" id="{5B7310ED-77BD-E247-AB20-7C6FDFC2F53B}" vid="{39FC8AD2-E002-1842-9762-04B77B64AE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E9D656127F7B4381A8E8D4361E3765" ma:contentTypeVersion="15" ma:contentTypeDescription="Create a new document." ma:contentTypeScope="" ma:versionID="6b57f6f015bd245830e9af6b9e5a93c4">
  <xsd:schema xmlns:xsd="http://www.w3.org/2001/XMLSchema" xmlns:xs="http://www.w3.org/2001/XMLSchema" xmlns:p="http://schemas.microsoft.com/office/2006/metadata/properties" xmlns:ns2="2867fae3-c5b5-4a24-afd8-53bfdc08d9d5" xmlns:ns3="4449f381-b5f6-4c57-8ef1-49063a337a0a" targetNamespace="http://schemas.microsoft.com/office/2006/metadata/properties" ma:root="true" ma:fieldsID="32ff294fb14a4dabfc98edad800660c7" ns2:_="" ns3:_="">
    <xsd:import namespace="2867fae3-c5b5-4a24-afd8-53bfdc08d9d5"/>
    <xsd:import namespace="4449f381-b5f6-4c57-8ef1-49063a337a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7fae3-c5b5-4a24-afd8-53bfdc08d9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3d872fd-864d-485f-8d3d-6992e6eedb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49f381-b5f6-4c57-8ef1-49063a337a0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d7ac739-60b9-4359-a251-734e9ab6f691}" ma:internalName="TaxCatchAll" ma:showField="CatchAllData" ma:web="4449f381-b5f6-4c57-8ef1-49063a337a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7fae3-c5b5-4a24-afd8-53bfdc08d9d5">
      <Terms xmlns="http://schemas.microsoft.com/office/infopath/2007/PartnerControls"/>
    </lcf76f155ced4ddcb4097134ff3c332f>
    <TaxCatchAll xmlns="4449f381-b5f6-4c57-8ef1-49063a337a0a" xsi:nil="true"/>
  </documentManagement>
</p:properties>
</file>

<file path=customXml/itemProps1.xml><?xml version="1.0" encoding="utf-8"?>
<ds:datastoreItem xmlns:ds="http://schemas.openxmlformats.org/officeDocument/2006/customXml" ds:itemID="{A87B5662-E3BC-4F3E-AE00-0379D82EEF89}"/>
</file>

<file path=customXml/itemProps2.xml><?xml version="1.0" encoding="utf-8"?>
<ds:datastoreItem xmlns:ds="http://schemas.openxmlformats.org/officeDocument/2006/customXml" ds:itemID="{62C97D83-4845-463E-92AC-63C130F4F1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B1A4EF-847A-4F12-8DF2-7BABFED57693}">
  <ds:schemaRefs>
    <ds:schemaRef ds:uri="http://schemas.microsoft.com/office/2006/documentManagement/types"/>
    <ds:schemaRef ds:uri="http://purl.org/dc/terms/"/>
    <ds:schemaRef ds:uri="bbeb3e8a-adb0-4693-89cf-786fd4ac8a81"/>
    <ds:schemaRef ds:uri="http://purl.org/dc/elements/1.1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5ce6a5d4-ee8a-4ca2-8f69-cb97ab5128d6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1663</Words>
  <Application>Microsoft Office PowerPoint</Application>
  <PresentationFormat>Widescreen</PresentationFormat>
  <Paragraphs>254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Calibri</vt:lpstr>
      <vt:lpstr>Segoe UI</vt:lpstr>
      <vt:lpstr>AbilityNet Theme June 2014</vt:lpstr>
      <vt:lpstr>Creating and delivering accessible presentations with PowerPoint</vt:lpstr>
      <vt:lpstr>Welcome</vt:lpstr>
      <vt:lpstr>About AbilityNet</vt:lpstr>
      <vt:lpstr>Agenda</vt:lpstr>
      <vt:lpstr>Accessibility principles and standards</vt:lpstr>
      <vt:lpstr>Accessibility principles: POUR</vt:lpstr>
      <vt:lpstr>International accessibility standards</vt:lpstr>
      <vt:lpstr>Public Sector Bodies Accessibility Regulations</vt:lpstr>
      <vt:lpstr>Accessible PowerPoint templates</vt:lpstr>
      <vt:lpstr>Poll 1 Do you have accessible PowerPoint templates available in your organisation?</vt:lpstr>
      <vt:lpstr>Accessible template examples</vt:lpstr>
      <vt:lpstr>Accessible template requirements</vt:lpstr>
      <vt:lpstr>Slide Master view</vt:lpstr>
      <vt:lpstr>Fonts, size and text contrast</vt:lpstr>
      <vt:lpstr>Reading order for assistive technology</vt:lpstr>
      <vt:lpstr>Any questions so far?</vt:lpstr>
      <vt:lpstr>Accessible PowerPoint content</vt:lpstr>
      <vt:lpstr>Slide titles</vt:lpstr>
      <vt:lpstr>Bullets and lists</vt:lpstr>
      <vt:lpstr>Adding ALT text to graphics in PowerPoint</vt:lpstr>
      <vt:lpstr>Charts and SmartArt</vt:lpstr>
      <vt:lpstr>SmartArt example</vt:lpstr>
      <vt:lpstr>Use of colour</vt:lpstr>
      <vt:lpstr>Colour contrast</vt:lpstr>
      <vt:lpstr>Tables</vt:lpstr>
      <vt:lpstr>Links</vt:lpstr>
      <vt:lpstr>Embedded video</vt:lpstr>
      <vt:lpstr>Animations</vt:lpstr>
      <vt:lpstr>Narrated PowerPoint</vt:lpstr>
      <vt:lpstr>Setting metadata</vt:lpstr>
      <vt:lpstr>Microsoft PowerPoint accessibility</vt:lpstr>
      <vt:lpstr>Any questions so far?</vt:lpstr>
      <vt:lpstr>Poll 2 Do you use the Microsoft Office Accessibility Checker on your own presentations?</vt:lpstr>
      <vt:lpstr>Microsoft Office Accessibility Checker</vt:lpstr>
      <vt:lpstr>Converting PowerPoint to PDF</vt:lpstr>
      <vt:lpstr>Delivering accessible presentations</vt:lpstr>
      <vt:lpstr>Inclusive communication for presentations</vt:lpstr>
      <vt:lpstr>Inclusive communication: Vision</vt:lpstr>
      <vt:lpstr>Poll 3 Have you ever used live captioners for presentations at your organisation? </vt:lpstr>
      <vt:lpstr>Inclusive communication: Hearing</vt:lpstr>
      <vt:lpstr>PowerPoint captions</vt:lpstr>
      <vt:lpstr>Inclusive communication: Mobility and touch</vt:lpstr>
      <vt:lpstr>Inclusive communication: Cognition &amp; learning</vt:lpstr>
      <vt:lpstr>Meeting etiquette</vt:lpstr>
      <vt:lpstr>Online platform considerations</vt:lpstr>
      <vt:lpstr>Summary</vt:lpstr>
      <vt:lpstr>Resources</vt:lpstr>
      <vt:lpstr>Any questions so far?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Accessible presentations with PowerPoint</dc:title>
  <dc:creator/>
  <cp:lastModifiedBy/>
  <cp:revision>11</cp:revision>
  <dcterms:created xsi:type="dcterms:W3CDTF">2020-05-31T09:37:43Z</dcterms:created>
  <dcterms:modified xsi:type="dcterms:W3CDTF">2023-05-10T10:11:24Z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0x01010085E9D656127F7B4381A8E8D4361E3765</vt:lpwstr>
  </property>
</Properties>
</file>