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6" r:id="rId14"/>
    <p:sldId id="265"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5" r:id="rId29"/>
    <p:sldId id="280" r:id="rId30"/>
    <p:sldId id="281" r:id="rId31"/>
    <p:sldId id="282" r:id="rId32"/>
    <p:sldId id="283" r:id="rId33"/>
    <p:sldId id="284" r:id="rId34"/>
  </p:sldIdLst>
  <p:sldSz cx="18288000" cy="10287000"/>
  <p:notesSz cx="6858000" cy="9144000"/>
  <p:embeddedFontLst>
    <p:embeddedFont>
      <p:font typeface="Nunito Sans Black" panose="020B0604020202020204" charset="0"/>
      <p:regular r:id="rId35"/>
      <p:bold r:id="rId36"/>
    </p:embeddedFont>
    <p:embeddedFont>
      <p:font typeface="Nunito Sans Bold" panose="020B0604020202020204" charset="0"/>
      <p:regular r:id="rId37"/>
      <p:bold r:id="rId38"/>
    </p:embeddedFont>
    <p:embeddedFont>
      <p:font typeface="Source Sans Pro Bold" panose="020B0604020202020204" charset="0"/>
      <p:regular r:id="rId39"/>
      <p:bold r:id="rId40"/>
    </p:embeddedFont>
    <p:embeddedFont>
      <p:font typeface="Source Sans Pro" panose="020B0604020202020204" charset="0"/>
      <p:regular r:id="rId41"/>
      <p:bold r:id="rId42"/>
    </p:embeddedFont>
    <p:embeddedFont>
      <p:font typeface="Source Sans Pro Bold Italics" panose="020B0604020202020204" charset="0"/>
      <p:regular r:id="rId43"/>
      <p:bold r:id="rId44"/>
      <p:italic r:id="rId45"/>
      <p:boldItalic r:id="rId46"/>
    </p:embeddedFont>
    <p:embeddedFont>
      <p:font typeface="Nunito Sans Black Italics" panose="020B0604020202020204" charset="0"/>
      <p:regular r:id="rId47"/>
      <p:bold r:id="rId48"/>
      <p:italic r:id="rId49"/>
      <p:boldItalic r:id="rId50"/>
    </p:embeddedFont>
    <p:embeddedFont>
      <p:font typeface="Open Sans Light Bold" panose="020B0604020202020204" charset="0"/>
      <p:regular r:id="rId51"/>
      <p:bold r:id="rId52"/>
    </p:embeddedFont>
    <p:embeddedFont>
      <p:font typeface="Canva Sans Bold" panose="020B0604020202020204" charset="0"/>
      <p:regular r:id="rId53"/>
      <p:bold r:id="rId54"/>
    </p:embeddedFont>
    <p:embeddedFont>
      <p:font typeface="Nunito Sans Bold Bold" panose="020B0604020202020204" charset="0"/>
      <p:regular r:id="rId55"/>
      <p:bold r:id="rId56"/>
    </p:embeddedFon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F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638" autoAdjust="0"/>
  </p:normalViewPr>
  <p:slideViewPr>
    <p:cSldViewPr>
      <p:cViewPr varScale="1">
        <p:scale>
          <a:sx n="45" d="100"/>
          <a:sy n="45" d="100"/>
        </p:scale>
        <p:origin x="81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20" Type="http://schemas.openxmlformats.org/officeDocument/2006/relationships/slide" Target="slides/slide16.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3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2.svg"/><Relationship Id="rId7" Type="http://schemas.openxmlformats.org/officeDocument/2006/relationships/image" Target="../media/image10.png"/><Relationship Id="rId12" Type="http://schemas.openxmlformats.org/officeDocument/2006/relationships/image" Target="../media/image16.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2.png"/><Relationship Id="rId10" Type="http://schemas.openxmlformats.org/officeDocument/2006/relationships/image" Target="../media/image14.svg"/><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2.svg"/><Relationship Id="rId7" Type="http://schemas.openxmlformats.org/officeDocument/2006/relationships/image" Target="../media/image1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4.svg"/><Relationship Id="rId4" Type="http://schemas.openxmlformats.org/officeDocument/2006/relationships/image" Target="../media/image27.pn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2.svg"/><Relationship Id="rId7"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4.sv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2.svg"/><Relationship Id="rId7" Type="http://schemas.openxmlformats.org/officeDocument/2006/relationships/image" Target="../media/image22.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4.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22.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4.sv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22.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4.sv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6054"/>
          <a:stretch>
            <a:fillRect/>
          </a:stretch>
        </p:blipFill>
        <p:spPr>
          <a:xfrm>
            <a:off x="0" y="0"/>
            <a:ext cx="18288000" cy="10287000"/>
          </a:xfrm>
          <a:prstGeom prst="rect">
            <a:avLst/>
          </a:prstGeom>
        </p:spPr>
      </p:pic>
      <p:pic>
        <p:nvPicPr>
          <p:cNvPr id="3" name="Picture 3"/>
          <p:cNvPicPr>
            <a:picLocks noChangeAspect="1"/>
          </p:cNvPicPr>
          <p:nvPr/>
        </p:nvPicPr>
        <p:blipFill>
          <a:blip r:embed="rId3">
            <a:alphaModFix amt="90000"/>
          </a:blip>
          <a:srcRect l="5625" t="12421" r="5625" b="12421"/>
          <a:stretch>
            <a:fillRect/>
          </a:stretch>
        </p:blipFill>
        <p:spPr>
          <a:xfrm>
            <a:off x="1028700" y="1028700"/>
            <a:ext cx="16230600" cy="8229600"/>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8306533" y="1659932"/>
            <a:ext cx="1674935" cy="1674935"/>
          </a:xfrm>
          <a:prstGeom prst="rect">
            <a:avLst/>
          </a:prstGeom>
        </p:spPr>
      </p:pic>
      <p:sp>
        <p:nvSpPr>
          <p:cNvPr id="5" name="TextBox 5"/>
          <p:cNvSpPr txBox="1"/>
          <p:nvPr/>
        </p:nvSpPr>
        <p:spPr>
          <a:xfrm>
            <a:off x="1701913" y="4068631"/>
            <a:ext cx="14884173" cy="3207384"/>
          </a:xfrm>
          <a:prstGeom prst="rect">
            <a:avLst/>
          </a:prstGeom>
        </p:spPr>
        <p:txBody>
          <a:bodyPr lIns="0" tIns="0" rIns="0" bIns="0" rtlCol="0" anchor="t">
            <a:spAutoFit/>
          </a:bodyPr>
          <a:lstStyle/>
          <a:p>
            <a:pPr algn="ctr">
              <a:lnSpc>
                <a:spcPts val="6440"/>
              </a:lnSpc>
            </a:pPr>
            <a:r>
              <a:rPr lang="en-US" sz="4600" spc="763" dirty="0">
                <a:solidFill>
                  <a:srgbClr val="FFFFFF"/>
                </a:solidFill>
                <a:latin typeface="Nunito Sans Black"/>
              </a:rPr>
              <a:t>CAN WE IMPROVE TRACTOR SAFETY?</a:t>
            </a:r>
          </a:p>
          <a:p>
            <a:pPr algn="ctr">
              <a:lnSpc>
                <a:spcPts val="6440"/>
              </a:lnSpc>
            </a:pPr>
            <a:endParaRPr lang="en-US" sz="4600" spc="763" dirty="0">
              <a:solidFill>
                <a:srgbClr val="FFFFFF"/>
              </a:solidFill>
              <a:latin typeface="Nunito Sans Black"/>
            </a:endParaRPr>
          </a:p>
          <a:p>
            <a:pPr algn="ctr">
              <a:lnSpc>
                <a:spcPts val="6440"/>
              </a:lnSpc>
            </a:pPr>
            <a:r>
              <a:rPr lang="en-US" sz="4600" spc="763" dirty="0">
                <a:solidFill>
                  <a:srgbClr val="FFFFFF"/>
                </a:solidFill>
                <a:latin typeface="Nunito Sans Black"/>
              </a:rPr>
              <a:t>PRELIMINARY RESULTS FROM A PILOT SAFETY TRAINING PROGRAMME</a:t>
            </a:r>
          </a:p>
        </p:txBody>
      </p:sp>
      <p:sp>
        <p:nvSpPr>
          <p:cNvPr id="6" name="TextBox 6"/>
          <p:cNvSpPr txBox="1"/>
          <p:nvPr/>
        </p:nvSpPr>
        <p:spPr>
          <a:xfrm>
            <a:off x="4486809" y="8309194"/>
            <a:ext cx="9314383" cy="680847"/>
          </a:xfrm>
          <a:prstGeom prst="rect">
            <a:avLst/>
          </a:prstGeom>
        </p:spPr>
        <p:txBody>
          <a:bodyPr lIns="0" tIns="0" rIns="0" bIns="0" rtlCol="0" anchor="t">
            <a:spAutoFit/>
          </a:bodyPr>
          <a:lstStyle/>
          <a:p>
            <a:pPr algn="ctr">
              <a:lnSpc>
                <a:spcPts val="2709"/>
              </a:lnSpc>
            </a:pPr>
            <a:r>
              <a:rPr lang="en-US" sz="2100" dirty="0">
                <a:solidFill>
                  <a:srgbClr val="FFFFFF"/>
                </a:solidFill>
                <a:latin typeface="Nunito Sans Black"/>
              </a:rPr>
              <a:t>By Aswathi Surendran</a:t>
            </a:r>
          </a:p>
          <a:p>
            <a:pPr algn="ctr">
              <a:lnSpc>
                <a:spcPts val="2709"/>
              </a:lnSpc>
            </a:pPr>
            <a:r>
              <a:rPr lang="en-US" sz="2100" dirty="0">
                <a:solidFill>
                  <a:srgbClr val="FFFFFF"/>
                </a:solidFill>
                <a:latin typeface="Nunito Sans Black"/>
              </a:rPr>
              <a:t>University of Galway</a:t>
            </a: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02000" y="9389463"/>
            <a:ext cx="1988132" cy="719702"/>
          </a:xfrm>
          <a:prstGeom prst="rect">
            <a:avLst/>
          </a:prstGeom>
          <a:solidFill>
            <a:schemeClr val="bg1"/>
          </a:solid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352" t="25830" r="5797"/>
          <a:stretch>
            <a:fillRect/>
          </a:stretch>
        </p:blipFill>
        <p:spPr>
          <a:xfrm>
            <a:off x="0" y="0"/>
            <a:ext cx="18288000" cy="10287000"/>
          </a:xfrm>
          <a:prstGeom prst="rect">
            <a:avLst/>
          </a:prstGeom>
        </p:spPr>
      </p:pic>
      <p:grpSp>
        <p:nvGrpSpPr>
          <p:cNvPr id="3" name="Group 3"/>
          <p:cNvGrpSpPr/>
          <p:nvPr/>
        </p:nvGrpSpPr>
        <p:grpSpPr>
          <a:xfrm>
            <a:off x="1028700" y="1561301"/>
            <a:ext cx="16230600" cy="7315999"/>
            <a:chOff x="0" y="0"/>
            <a:chExt cx="6862939" cy="3093494"/>
          </a:xfrm>
        </p:grpSpPr>
        <p:sp>
          <p:nvSpPr>
            <p:cNvPr id="4" name="Freeform 4"/>
            <p:cNvSpPr/>
            <p:nvPr/>
          </p:nvSpPr>
          <p:spPr>
            <a:xfrm>
              <a:off x="0" y="0"/>
              <a:ext cx="6862939" cy="3093494"/>
            </a:xfrm>
            <a:custGeom>
              <a:avLst/>
              <a:gdLst/>
              <a:ahLst/>
              <a:cxnLst/>
              <a:rect l="l" t="t" r="r" b="b"/>
              <a:pathLst>
                <a:path w="6862939" h="3093494">
                  <a:moveTo>
                    <a:pt x="6738479" y="3093494"/>
                  </a:moveTo>
                  <a:lnTo>
                    <a:pt x="124460" y="3093494"/>
                  </a:lnTo>
                  <a:cubicBezTo>
                    <a:pt x="55880" y="3093494"/>
                    <a:pt x="0" y="3037614"/>
                    <a:pt x="0" y="2969034"/>
                  </a:cubicBezTo>
                  <a:lnTo>
                    <a:pt x="0" y="124460"/>
                  </a:lnTo>
                  <a:cubicBezTo>
                    <a:pt x="0" y="55880"/>
                    <a:pt x="55880" y="0"/>
                    <a:pt x="124460" y="0"/>
                  </a:cubicBezTo>
                  <a:lnTo>
                    <a:pt x="6738479" y="0"/>
                  </a:lnTo>
                  <a:cubicBezTo>
                    <a:pt x="6807059" y="0"/>
                    <a:pt x="6862939" y="55880"/>
                    <a:pt x="6862939" y="124460"/>
                  </a:cubicBezTo>
                  <a:lnTo>
                    <a:pt x="6862939" y="2969034"/>
                  </a:lnTo>
                  <a:cubicBezTo>
                    <a:pt x="6862939" y="3037614"/>
                    <a:pt x="6807059" y="3093494"/>
                    <a:pt x="6738479" y="3093494"/>
                  </a:cubicBezTo>
                  <a:close/>
                </a:path>
              </a:pathLst>
            </a:custGeom>
            <a:solidFill>
              <a:srgbClr val="FFFFFF"/>
            </a:solidFill>
          </p:spPr>
        </p:sp>
      </p:grpSp>
      <p:pic>
        <p:nvPicPr>
          <p:cNvPr id="5" name="Picture 5"/>
          <p:cNvPicPr>
            <a:picLocks noChangeAspect="1"/>
          </p:cNvPicPr>
          <p:nvPr/>
        </p:nvPicPr>
        <p:blipFill>
          <a:blip r:embed="rId3"/>
          <a:srcRect/>
          <a:stretch>
            <a:fillRect/>
          </a:stretch>
        </p:blipFill>
        <p:spPr>
          <a:xfrm>
            <a:off x="12738812" y="7333175"/>
            <a:ext cx="3450084" cy="1328130"/>
          </a:xfrm>
          <a:prstGeom prst="rect">
            <a:avLst/>
          </a:prstGeom>
        </p:spPr>
      </p:pic>
      <p:pic>
        <p:nvPicPr>
          <p:cNvPr id="6" name="Picture 6"/>
          <p:cNvPicPr>
            <a:picLocks noChangeAspect="1"/>
          </p:cNvPicPr>
          <p:nvPr/>
        </p:nvPicPr>
        <p:blipFill>
          <a:blip r:embed="rId4"/>
          <a:srcRect r="4470"/>
          <a:stretch>
            <a:fillRect/>
          </a:stretch>
        </p:blipFill>
        <p:spPr>
          <a:xfrm>
            <a:off x="7673455" y="7242510"/>
            <a:ext cx="3731856" cy="1418795"/>
          </a:xfrm>
          <a:prstGeom prst="rect">
            <a:avLst/>
          </a:prstGeom>
        </p:spPr>
      </p:pic>
      <p:pic>
        <p:nvPicPr>
          <p:cNvPr id="7" name="Picture 7"/>
          <p:cNvPicPr>
            <a:picLocks noChangeAspect="1"/>
          </p:cNvPicPr>
          <p:nvPr/>
        </p:nvPicPr>
        <p:blipFill>
          <a:blip r:embed="rId5"/>
          <a:srcRect l="6100" t="14668" r="6100" b="16135"/>
          <a:stretch>
            <a:fillRect/>
          </a:stretch>
        </p:blipFill>
        <p:spPr>
          <a:xfrm>
            <a:off x="2247794" y="7242510"/>
            <a:ext cx="4092161" cy="1219353"/>
          </a:xfrm>
          <a:prstGeom prst="rect">
            <a:avLst/>
          </a:prstGeom>
        </p:spPr>
      </p:pic>
      <p:sp>
        <p:nvSpPr>
          <p:cNvPr id="8" name="TextBox 8"/>
          <p:cNvSpPr txBox="1"/>
          <p:nvPr/>
        </p:nvSpPr>
        <p:spPr>
          <a:xfrm>
            <a:off x="2245835" y="2183786"/>
            <a:ext cx="9900768" cy="822325"/>
          </a:xfrm>
          <a:prstGeom prst="rect">
            <a:avLst/>
          </a:prstGeom>
        </p:spPr>
        <p:txBody>
          <a:bodyPr lIns="0" tIns="0" rIns="0" bIns="0" rtlCol="0" anchor="t">
            <a:spAutoFit/>
          </a:bodyPr>
          <a:lstStyle/>
          <a:p>
            <a:pPr>
              <a:lnSpc>
                <a:spcPts val="6079"/>
              </a:lnSpc>
            </a:pPr>
            <a:r>
              <a:rPr lang="en-US" sz="6399">
                <a:solidFill>
                  <a:srgbClr val="487307"/>
                </a:solidFill>
                <a:latin typeface="Nunito Sans Black"/>
              </a:rPr>
              <a:t>PROJECT TEAM</a:t>
            </a:r>
          </a:p>
        </p:txBody>
      </p:sp>
      <p:sp>
        <p:nvSpPr>
          <p:cNvPr id="9" name="TextBox 9"/>
          <p:cNvSpPr txBox="1"/>
          <p:nvPr/>
        </p:nvSpPr>
        <p:spPr>
          <a:xfrm>
            <a:off x="2247794" y="3226803"/>
            <a:ext cx="8030385" cy="3770263"/>
          </a:xfrm>
          <a:prstGeom prst="rect">
            <a:avLst/>
          </a:prstGeom>
        </p:spPr>
        <p:txBody>
          <a:bodyPr lIns="0" tIns="0" rIns="0" bIns="0" rtlCol="0" anchor="t">
            <a:spAutoFit/>
          </a:bodyPr>
          <a:lstStyle/>
          <a:p>
            <a:pPr>
              <a:lnSpc>
                <a:spcPts val="4227"/>
              </a:lnSpc>
            </a:pPr>
            <a:r>
              <a:rPr lang="en-US" sz="2799" dirty="0" err="1">
                <a:solidFill>
                  <a:srgbClr val="454717"/>
                </a:solidFill>
                <a:latin typeface="Nunito Sans Bold"/>
              </a:rPr>
              <a:t>Ms</a:t>
            </a:r>
            <a:r>
              <a:rPr lang="en-US" sz="2799" dirty="0">
                <a:solidFill>
                  <a:srgbClr val="454717"/>
                </a:solidFill>
                <a:latin typeface="Nunito Sans Bold"/>
              </a:rPr>
              <a:t> Aswathi Surendran</a:t>
            </a:r>
          </a:p>
          <a:p>
            <a:pPr>
              <a:lnSpc>
                <a:spcPts val="4227"/>
              </a:lnSpc>
            </a:pPr>
            <a:r>
              <a:rPr lang="en-US" sz="2799" dirty="0" err="1">
                <a:solidFill>
                  <a:srgbClr val="454717"/>
                </a:solidFill>
                <a:latin typeface="Nunito Sans Bold"/>
              </a:rPr>
              <a:t>Dr</a:t>
            </a:r>
            <a:r>
              <a:rPr lang="en-US" sz="2799" dirty="0">
                <a:solidFill>
                  <a:srgbClr val="454717"/>
                </a:solidFill>
                <a:latin typeface="Nunito Sans Bold"/>
              </a:rPr>
              <a:t> Jenny McSharry</a:t>
            </a:r>
          </a:p>
          <a:p>
            <a:pPr>
              <a:lnSpc>
                <a:spcPts val="4227"/>
              </a:lnSpc>
            </a:pPr>
            <a:r>
              <a:rPr lang="en-US" sz="2799" dirty="0" err="1" smtClean="0">
                <a:solidFill>
                  <a:srgbClr val="454717"/>
                </a:solidFill>
                <a:latin typeface="Nunito Sans Bold"/>
              </a:rPr>
              <a:t>Dr</a:t>
            </a:r>
            <a:r>
              <a:rPr lang="en-US" sz="2799" dirty="0" smtClean="0">
                <a:solidFill>
                  <a:srgbClr val="454717"/>
                </a:solidFill>
                <a:latin typeface="Nunito Sans Bold"/>
              </a:rPr>
              <a:t> Denis O’Hora</a:t>
            </a:r>
          </a:p>
          <a:p>
            <a:pPr>
              <a:lnSpc>
                <a:spcPts val="4227"/>
              </a:lnSpc>
            </a:pPr>
            <a:r>
              <a:rPr lang="en-US" sz="2799" dirty="0" err="1" smtClean="0">
                <a:solidFill>
                  <a:srgbClr val="454717"/>
                </a:solidFill>
                <a:latin typeface="Nunito Sans Bold"/>
              </a:rPr>
              <a:t>Dr</a:t>
            </a:r>
            <a:r>
              <a:rPr lang="en-US" sz="2799" dirty="0" smtClean="0">
                <a:solidFill>
                  <a:srgbClr val="454717"/>
                </a:solidFill>
                <a:latin typeface="Nunito Sans Bold"/>
              </a:rPr>
              <a:t> </a:t>
            </a:r>
            <a:r>
              <a:rPr lang="en-US" sz="2799" dirty="0">
                <a:solidFill>
                  <a:srgbClr val="454717"/>
                </a:solidFill>
                <a:latin typeface="Nunito Sans Bold"/>
              </a:rPr>
              <a:t>John McNamara</a:t>
            </a:r>
          </a:p>
          <a:p>
            <a:pPr>
              <a:lnSpc>
                <a:spcPts val="4227"/>
              </a:lnSpc>
            </a:pPr>
            <a:r>
              <a:rPr lang="en-US" sz="2799" dirty="0" err="1">
                <a:solidFill>
                  <a:srgbClr val="454717"/>
                </a:solidFill>
                <a:latin typeface="Nunito Sans Bold"/>
              </a:rPr>
              <a:t>Mr</a:t>
            </a:r>
            <a:r>
              <a:rPr lang="en-US" sz="2799" dirty="0">
                <a:solidFill>
                  <a:srgbClr val="454717"/>
                </a:solidFill>
                <a:latin typeface="Nunito Sans Bold"/>
              </a:rPr>
              <a:t> Francis Bligh MSc</a:t>
            </a:r>
          </a:p>
          <a:p>
            <a:pPr>
              <a:lnSpc>
                <a:spcPts val="4227"/>
              </a:lnSpc>
            </a:pPr>
            <a:r>
              <a:rPr lang="en-US" sz="2799" dirty="0" err="1">
                <a:solidFill>
                  <a:srgbClr val="454717"/>
                </a:solidFill>
                <a:latin typeface="Nunito Sans Bold"/>
              </a:rPr>
              <a:t>Dr</a:t>
            </a:r>
            <a:r>
              <a:rPr lang="en-US" sz="2799" dirty="0">
                <a:solidFill>
                  <a:srgbClr val="454717"/>
                </a:solidFill>
                <a:latin typeface="Nunito Sans Bold"/>
              </a:rPr>
              <a:t> David Meredith</a:t>
            </a:r>
          </a:p>
          <a:p>
            <a:pPr>
              <a:lnSpc>
                <a:spcPts val="4227"/>
              </a:lnSpc>
            </a:pPr>
            <a:r>
              <a:rPr lang="en-US" sz="2799" dirty="0" err="1">
                <a:solidFill>
                  <a:srgbClr val="454717"/>
                </a:solidFill>
                <a:latin typeface="Nunito Sans Bold"/>
              </a:rPr>
              <a:t>Dr</a:t>
            </a:r>
            <a:r>
              <a:rPr lang="en-US" sz="2799" dirty="0">
                <a:solidFill>
                  <a:srgbClr val="454717"/>
                </a:solidFill>
                <a:latin typeface="Nunito Sans Bold"/>
              </a:rPr>
              <a:t> Oonagh </a:t>
            </a:r>
            <a:r>
              <a:rPr lang="en-US" sz="2799" dirty="0" smtClean="0">
                <a:solidFill>
                  <a:srgbClr val="454717"/>
                </a:solidFill>
                <a:latin typeface="Nunito Sans Bold"/>
              </a:rPr>
              <a:t>Meade</a:t>
            </a:r>
            <a:endParaRPr lang="en-US" sz="2799" dirty="0">
              <a:solidFill>
                <a:srgbClr val="454717"/>
              </a:solidFill>
              <a:latin typeface="Nunito Sans Bol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4721108" y="1028700"/>
            <a:ext cx="7133784" cy="8442348"/>
          </a:xfrm>
          <a:prstGeom prst="rect">
            <a:avLst/>
          </a:prstGeom>
        </p:spPr>
      </p:pic>
      <p:pic>
        <p:nvPicPr>
          <p:cNvPr id="3" name="Picture 3"/>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3566892" y="1143000"/>
            <a:ext cx="7133784" cy="8442348"/>
          </a:xfrm>
          <a:prstGeom prst="rect">
            <a:avLst/>
          </a:prstGeom>
        </p:spPr>
      </p:pic>
      <p:grpSp>
        <p:nvGrpSpPr>
          <p:cNvPr id="4" name="Group 4"/>
          <p:cNvGrpSpPr/>
          <p:nvPr/>
        </p:nvGrpSpPr>
        <p:grpSpPr>
          <a:xfrm rot="-551543">
            <a:off x="944260" y="284522"/>
            <a:ext cx="3807933" cy="3807933"/>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DD00"/>
            </a:solidFill>
          </p:spPr>
        </p:sp>
      </p:grpSp>
      <p:grpSp>
        <p:nvGrpSpPr>
          <p:cNvPr id="6" name="Group 6"/>
          <p:cNvGrpSpPr/>
          <p:nvPr/>
        </p:nvGrpSpPr>
        <p:grpSpPr>
          <a:xfrm rot="-551543">
            <a:off x="3827419" y="1674912"/>
            <a:ext cx="3807933" cy="3807933"/>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4B80B"/>
            </a:solidFill>
          </p:spPr>
        </p:sp>
      </p:grpSp>
      <p:grpSp>
        <p:nvGrpSpPr>
          <p:cNvPr id="8" name="Group 8"/>
          <p:cNvGrpSpPr/>
          <p:nvPr/>
        </p:nvGrpSpPr>
        <p:grpSpPr>
          <a:xfrm rot="-551543">
            <a:off x="6710579" y="3065303"/>
            <a:ext cx="3807933" cy="3807933"/>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E7308"/>
            </a:solidFill>
          </p:spPr>
        </p:sp>
      </p:grpSp>
      <p:grpSp>
        <p:nvGrpSpPr>
          <p:cNvPr id="10" name="Group 10"/>
          <p:cNvGrpSpPr/>
          <p:nvPr/>
        </p:nvGrpSpPr>
        <p:grpSpPr>
          <a:xfrm rot="-551543">
            <a:off x="9545433" y="4911667"/>
            <a:ext cx="3807933" cy="3807933"/>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3AB055"/>
            </a:solidFill>
          </p:spPr>
        </p:sp>
      </p:grpSp>
      <p:grpSp>
        <p:nvGrpSpPr>
          <p:cNvPr id="12" name="Group 12"/>
          <p:cNvGrpSpPr/>
          <p:nvPr/>
        </p:nvGrpSpPr>
        <p:grpSpPr>
          <a:xfrm rot="-551543">
            <a:off x="12476897" y="5846084"/>
            <a:ext cx="3807933" cy="3807933"/>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28158"/>
            </a:solidFill>
          </p:spPr>
        </p:sp>
      </p:grpSp>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7426294">
            <a:off x="1270501" y="3960573"/>
            <a:ext cx="2880098" cy="2131272"/>
          </a:xfrm>
          <a:prstGeom prst="rect">
            <a:avLst/>
          </a:prstGeom>
        </p:spPr>
      </p:pic>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7426294">
            <a:off x="4183451" y="5358850"/>
            <a:ext cx="2880098" cy="2131272"/>
          </a:xfrm>
          <a:prstGeom prst="rect">
            <a:avLst/>
          </a:prstGeom>
        </p:spPr>
      </p:pic>
      <p:pic>
        <p:nvPicPr>
          <p:cNvPr id="16" name="Picture 16"/>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rot="-7426294">
            <a:off x="7096401" y="6757127"/>
            <a:ext cx="2880098" cy="2131272"/>
          </a:xfrm>
          <a:prstGeom prst="rect">
            <a:avLst/>
          </a:prstGeom>
        </p:spPr>
      </p:pic>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rot="-7426294">
            <a:off x="10009351" y="8155404"/>
            <a:ext cx="2880098" cy="2131272"/>
          </a:xfrm>
          <a:prstGeom prst="rect">
            <a:avLst/>
          </a:prstGeom>
        </p:spPr>
      </p:pic>
      <p:pic>
        <p:nvPicPr>
          <p:cNvPr id="18" name="Picture 18"/>
          <p:cNvPicPr>
            <a:picLocks noChangeAspect="1"/>
          </p:cNvPicPr>
          <p:nvPr/>
        </p:nvPicPr>
        <p:blipFill>
          <a:blip r:embed="rId12"/>
          <a:srcRect/>
          <a:stretch>
            <a:fillRect/>
          </a:stretch>
        </p:blipFill>
        <p:spPr>
          <a:xfrm>
            <a:off x="212164" y="8328211"/>
            <a:ext cx="1624132" cy="1605883"/>
          </a:xfrm>
          <a:prstGeom prst="rect">
            <a:avLst/>
          </a:prstGeom>
        </p:spPr>
      </p:pic>
      <p:sp>
        <p:nvSpPr>
          <p:cNvPr id="19" name="TextBox 19"/>
          <p:cNvSpPr txBox="1"/>
          <p:nvPr/>
        </p:nvSpPr>
        <p:spPr>
          <a:xfrm>
            <a:off x="8331504" y="949603"/>
            <a:ext cx="9314383" cy="1190615"/>
          </a:xfrm>
          <a:prstGeom prst="rect">
            <a:avLst/>
          </a:prstGeom>
        </p:spPr>
        <p:txBody>
          <a:bodyPr lIns="0" tIns="0" rIns="0" bIns="0" rtlCol="0" anchor="t">
            <a:spAutoFit/>
          </a:bodyPr>
          <a:lstStyle/>
          <a:p>
            <a:pPr algn="ctr">
              <a:lnSpc>
                <a:spcPts val="8834"/>
              </a:lnSpc>
            </a:pPr>
            <a:r>
              <a:rPr lang="en-US" sz="9299">
                <a:solidFill>
                  <a:srgbClr val="487307"/>
                </a:solidFill>
                <a:latin typeface="Nunito Sans Black"/>
              </a:rPr>
              <a:t>PROGRESSION</a:t>
            </a:r>
          </a:p>
        </p:txBody>
      </p:sp>
      <p:sp>
        <p:nvSpPr>
          <p:cNvPr id="20" name="TextBox 20"/>
          <p:cNvSpPr txBox="1"/>
          <p:nvPr/>
        </p:nvSpPr>
        <p:spPr>
          <a:xfrm>
            <a:off x="1388012" y="1698745"/>
            <a:ext cx="2920430" cy="602367"/>
          </a:xfrm>
          <a:prstGeom prst="rect">
            <a:avLst/>
          </a:prstGeom>
        </p:spPr>
        <p:txBody>
          <a:bodyPr lIns="0" tIns="0" rIns="0" bIns="0" rtlCol="0" anchor="t">
            <a:spAutoFit/>
          </a:bodyPr>
          <a:lstStyle/>
          <a:p>
            <a:pPr algn="ctr">
              <a:lnSpc>
                <a:spcPts val="2340"/>
              </a:lnSpc>
            </a:pPr>
            <a:r>
              <a:rPr lang="en-US" sz="2340">
                <a:solidFill>
                  <a:srgbClr val="454717"/>
                </a:solidFill>
                <a:latin typeface="Open Sans Light Bold"/>
              </a:rPr>
              <a:t>Who needs to do what, differently? </a:t>
            </a:r>
          </a:p>
        </p:txBody>
      </p:sp>
      <p:sp>
        <p:nvSpPr>
          <p:cNvPr id="21" name="TextBox 21"/>
          <p:cNvSpPr txBox="1"/>
          <p:nvPr/>
        </p:nvSpPr>
        <p:spPr>
          <a:xfrm>
            <a:off x="4252312" y="2742061"/>
            <a:ext cx="2920430" cy="1488192"/>
          </a:xfrm>
          <a:prstGeom prst="rect">
            <a:avLst/>
          </a:prstGeom>
        </p:spPr>
        <p:txBody>
          <a:bodyPr lIns="0" tIns="0" rIns="0" bIns="0" rtlCol="0" anchor="t">
            <a:spAutoFit/>
          </a:bodyPr>
          <a:lstStyle/>
          <a:p>
            <a:pPr algn="ctr">
              <a:lnSpc>
                <a:spcPts val="2340"/>
              </a:lnSpc>
            </a:pPr>
            <a:r>
              <a:rPr lang="en-US" sz="2340">
                <a:solidFill>
                  <a:srgbClr val="454717"/>
                </a:solidFill>
                <a:latin typeface="Open Sans Light Bold"/>
              </a:rPr>
              <a:t>Which barriers and enablers need to be addressed – Farmers’ perspective</a:t>
            </a:r>
          </a:p>
        </p:txBody>
      </p:sp>
      <p:sp>
        <p:nvSpPr>
          <p:cNvPr id="22" name="TextBox 22"/>
          <p:cNvSpPr txBox="1"/>
          <p:nvPr/>
        </p:nvSpPr>
        <p:spPr>
          <a:xfrm>
            <a:off x="7154330" y="3781696"/>
            <a:ext cx="2920430" cy="2017967"/>
          </a:xfrm>
          <a:prstGeom prst="rect">
            <a:avLst/>
          </a:prstGeom>
        </p:spPr>
        <p:txBody>
          <a:bodyPr lIns="0" tIns="0" rIns="0" bIns="0" rtlCol="0" anchor="t">
            <a:spAutoFit/>
          </a:bodyPr>
          <a:lstStyle/>
          <a:p>
            <a:pPr algn="ctr">
              <a:lnSpc>
                <a:spcPts val="2340"/>
              </a:lnSpc>
            </a:pPr>
            <a:r>
              <a:rPr lang="en-US" sz="2340" dirty="0">
                <a:solidFill>
                  <a:srgbClr val="FFFFFF"/>
                </a:solidFill>
                <a:latin typeface="Open Sans Light Bold"/>
              </a:rPr>
              <a:t>What are the potential </a:t>
            </a:r>
            <a:r>
              <a:rPr lang="en-US" sz="2340" dirty="0" err="1">
                <a:solidFill>
                  <a:srgbClr val="FFFFFF"/>
                </a:solidFill>
                <a:latin typeface="Open Sans Light Bold"/>
              </a:rPr>
              <a:t>behaviour</a:t>
            </a:r>
            <a:r>
              <a:rPr lang="en-US" sz="2340" dirty="0">
                <a:solidFill>
                  <a:srgbClr val="FFFFFF"/>
                </a:solidFill>
                <a:latin typeface="Open Sans Light Bold"/>
              </a:rPr>
              <a:t> change techniques and mode(s) of delivery  - with stakeholders and experts</a:t>
            </a:r>
          </a:p>
        </p:txBody>
      </p:sp>
      <p:sp>
        <p:nvSpPr>
          <p:cNvPr id="23" name="TextBox 23"/>
          <p:cNvSpPr txBox="1"/>
          <p:nvPr/>
        </p:nvSpPr>
        <p:spPr>
          <a:xfrm>
            <a:off x="9989185" y="5866338"/>
            <a:ext cx="2920430" cy="1158188"/>
          </a:xfrm>
          <a:prstGeom prst="rect">
            <a:avLst/>
          </a:prstGeom>
        </p:spPr>
        <p:txBody>
          <a:bodyPr lIns="0" tIns="0" rIns="0" bIns="0" rtlCol="0" anchor="t">
            <a:spAutoFit/>
          </a:bodyPr>
          <a:lstStyle/>
          <a:p>
            <a:pPr algn="ctr">
              <a:lnSpc>
                <a:spcPts val="2340"/>
              </a:lnSpc>
            </a:pPr>
            <a:r>
              <a:rPr lang="en-US" sz="2340">
                <a:solidFill>
                  <a:srgbClr val="FFFFFF"/>
                </a:solidFill>
                <a:latin typeface="Open Sans Light Bold"/>
              </a:rPr>
              <a:t>How can behaviour change be measured and understood? </a:t>
            </a:r>
          </a:p>
        </p:txBody>
      </p:sp>
      <p:sp>
        <p:nvSpPr>
          <p:cNvPr id="24" name="TextBox 24"/>
          <p:cNvSpPr txBox="1"/>
          <p:nvPr/>
        </p:nvSpPr>
        <p:spPr>
          <a:xfrm>
            <a:off x="12988695" y="7554074"/>
            <a:ext cx="2920430" cy="585002"/>
          </a:xfrm>
          <a:prstGeom prst="rect">
            <a:avLst/>
          </a:prstGeom>
        </p:spPr>
        <p:txBody>
          <a:bodyPr lIns="0" tIns="0" rIns="0" bIns="0" rtlCol="0" anchor="t">
            <a:spAutoFit/>
          </a:bodyPr>
          <a:lstStyle/>
          <a:p>
            <a:pPr algn="ctr">
              <a:lnSpc>
                <a:spcPts val="2340"/>
              </a:lnSpc>
            </a:pPr>
            <a:r>
              <a:rPr lang="en-US" sz="2340" dirty="0">
                <a:solidFill>
                  <a:srgbClr val="FFFFFF"/>
                </a:solidFill>
                <a:latin typeface="Open Sans Light Bold"/>
              </a:rPr>
              <a:t>Feasibility study</a:t>
            </a:r>
          </a:p>
          <a:p>
            <a:pPr algn="ctr">
              <a:lnSpc>
                <a:spcPts val="2340"/>
              </a:lnSpc>
            </a:pPr>
            <a:endParaRPr lang="en-US" sz="2340" dirty="0">
              <a:solidFill>
                <a:srgbClr val="FFFFFF"/>
              </a:solidFill>
              <a:latin typeface="Open Sans Light Bold"/>
            </a:endParaRPr>
          </a:p>
        </p:txBody>
      </p:sp>
      <p:sp>
        <p:nvSpPr>
          <p:cNvPr id="25" name="TextBox 25"/>
          <p:cNvSpPr txBox="1"/>
          <p:nvPr/>
        </p:nvSpPr>
        <p:spPr>
          <a:xfrm>
            <a:off x="-1223775" y="9865779"/>
            <a:ext cx="4504951" cy="402590"/>
          </a:xfrm>
          <a:prstGeom prst="rect">
            <a:avLst/>
          </a:prstGeom>
        </p:spPr>
        <p:txBody>
          <a:bodyPr lIns="0" tIns="0" rIns="0" bIns="0" rtlCol="0" anchor="t">
            <a:spAutoFit/>
          </a:bodyPr>
          <a:lstStyle/>
          <a:p>
            <a:pPr algn="ctr">
              <a:lnSpc>
                <a:spcPts val="1599"/>
              </a:lnSpc>
            </a:pPr>
            <a:endParaRPr/>
          </a:p>
          <a:p>
            <a:pPr algn="ctr">
              <a:lnSpc>
                <a:spcPts val="1599"/>
              </a:lnSpc>
            </a:pPr>
            <a:r>
              <a:rPr lang="en-US" sz="1599">
                <a:solidFill>
                  <a:srgbClr val="141414"/>
                </a:solidFill>
                <a:latin typeface="Open Sans Light Bold"/>
              </a:rPr>
              <a:t>https://osf.io/ayxvs/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3183647" y="4886016"/>
            <a:ext cx="7133784" cy="8442348"/>
          </a:xfrm>
          <a:prstGeom prst="rect">
            <a:avLst/>
          </a:prstGeom>
        </p:spPr>
      </p:pic>
      <p:grpSp>
        <p:nvGrpSpPr>
          <p:cNvPr id="3" name="Group 3"/>
          <p:cNvGrpSpPr>
            <a:grpSpLocks noChangeAspect="1"/>
          </p:cNvGrpSpPr>
          <p:nvPr/>
        </p:nvGrpSpPr>
        <p:grpSpPr>
          <a:xfrm>
            <a:off x="383245" y="3780706"/>
            <a:ext cx="8976057" cy="5048969"/>
            <a:chOff x="0" y="0"/>
            <a:chExt cx="11289030" cy="6350000"/>
          </a:xfrm>
        </p:grpSpPr>
        <p:sp>
          <p:nvSpPr>
            <p:cNvPr id="4" name="Freeform 4"/>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t="-9228" b="-9228"/>
              </a:stretch>
            </a:blipFill>
          </p:spPr>
        </p:sp>
      </p:grpSp>
      <p:sp>
        <p:nvSpPr>
          <p:cNvPr id="5" name="TextBox 5"/>
          <p:cNvSpPr txBox="1"/>
          <p:nvPr/>
        </p:nvSpPr>
        <p:spPr>
          <a:xfrm>
            <a:off x="813624" y="2004781"/>
            <a:ext cx="8115300" cy="1035050"/>
          </a:xfrm>
          <a:prstGeom prst="rect">
            <a:avLst/>
          </a:prstGeom>
        </p:spPr>
        <p:txBody>
          <a:bodyPr lIns="0" tIns="0" rIns="0" bIns="0" rtlCol="0" anchor="t">
            <a:spAutoFit/>
          </a:bodyPr>
          <a:lstStyle/>
          <a:p>
            <a:pPr>
              <a:lnSpc>
                <a:spcPts val="7600"/>
              </a:lnSpc>
            </a:pPr>
            <a:r>
              <a:rPr lang="en-US" sz="8000">
                <a:solidFill>
                  <a:srgbClr val="487307"/>
                </a:solidFill>
                <a:latin typeface="Nunito Sans Black"/>
              </a:rPr>
              <a:t>OBJECTIVES</a:t>
            </a:r>
          </a:p>
        </p:txBody>
      </p:sp>
      <p:sp>
        <p:nvSpPr>
          <p:cNvPr id="6" name="TextBox 6"/>
          <p:cNvSpPr txBox="1"/>
          <p:nvPr/>
        </p:nvSpPr>
        <p:spPr>
          <a:xfrm>
            <a:off x="10121059" y="1938106"/>
            <a:ext cx="1456862" cy="6096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01</a:t>
            </a:r>
          </a:p>
        </p:txBody>
      </p:sp>
      <p:grpSp>
        <p:nvGrpSpPr>
          <p:cNvPr id="7" name="Group 7"/>
          <p:cNvGrpSpPr/>
          <p:nvPr/>
        </p:nvGrpSpPr>
        <p:grpSpPr>
          <a:xfrm>
            <a:off x="383245" y="0"/>
            <a:ext cx="8330602" cy="1228585"/>
            <a:chOff x="0" y="0"/>
            <a:chExt cx="5055647" cy="745600"/>
          </a:xfrm>
        </p:grpSpPr>
        <p:sp>
          <p:nvSpPr>
            <p:cNvPr id="8" name="Freeform 8"/>
            <p:cNvSpPr/>
            <p:nvPr/>
          </p:nvSpPr>
          <p:spPr>
            <a:xfrm>
              <a:off x="0" y="0"/>
              <a:ext cx="5055647" cy="745600"/>
            </a:xfrm>
            <a:custGeom>
              <a:avLst/>
              <a:gdLst/>
              <a:ahLst/>
              <a:cxnLst/>
              <a:rect l="l" t="t" r="r" b="b"/>
              <a:pathLst>
                <a:path w="5055647" h="745600">
                  <a:moveTo>
                    <a:pt x="4931187" y="745600"/>
                  </a:moveTo>
                  <a:lnTo>
                    <a:pt x="124460" y="745600"/>
                  </a:lnTo>
                  <a:cubicBezTo>
                    <a:pt x="55880" y="745600"/>
                    <a:pt x="0" y="689720"/>
                    <a:pt x="0" y="621140"/>
                  </a:cubicBezTo>
                  <a:lnTo>
                    <a:pt x="0" y="124460"/>
                  </a:lnTo>
                  <a:cubicBezTo>
                    <a:pt x="0" y="55880"/>
                    <a:pt x="55880" y="0"/>
                    <a:pt x="124460" y="0"/>
                  </a:cubicBezTo>
                  <a:lnTo>
                    <a:pt x="4931187" y="0"/>
                  </a:lnTo>
                  <a:cubicBezTo>
                    <a:pt x="4999767" y="0"/>
                    <a:pt x="5055647" y="55880"/>
                    <a:pt x="5055647" y="124460"/>
                  </a:cubicBezTo>
                  <a:lnTo>
                    <a:pt x="5055647" y="621140"/>
                  </a:lnTo>
                  <a:cubicBezTo>
                    <a:pt x="5055647" y="689720"/>
                    <a:pt x="4999767" y="745600"/>
                    <a:pt x="4931187" y="745600"/>
                  </a:cubicBezTo>
                  <a:close/>
                </a:path>
              </a:pathLst>
            </a:custGeom>
            <a:solidFill>
              <a:srgbClr val="487307"/>
            </a:solidFill>
          </p:spPr>
        </p:sp>
      </p:grpSp>
      <p:sp>
        <p:nvSpPr>
          <p:cNvPr id="9" name="TextBox 9"/>
          <p:cNvSpPr txBox="1"/>
          <p:nvPr/>
        </p:nvSpPr>
        <p:spPr>
          <a:xfrm>
            <a:off x="660877" y="9343537"/>
            <a:ext cx="8419783" cy="454025"/>
          </a:xfrm>
          <a:prstGeom prst="rect">
            <a:avLst/>
          </a:prstGeom>
        </p:spPr>
        <p:txBody>
          <a:bodyPr lIns="0" tIns="0" rIns="0" bIns="0" rtlCol="0" anchor="t">
            <a:spAutoFit/>
          </a:bodyPr>
          <a:lstStyle/>
          <a:p>
            <a:pPr algn="ctr">
              <a:lnSpc>
                <a:spcPts val="3774"/>
              </a:lnSpc>
              <a:spcBef>
                <a:spcPct val="0"/>
              </a:spcBef>
            </a:pPr>
            <a:r>
              <a:rPr lang="en-US" sz="2499" dirty="0">
                <a:solidFill>
                  <a:srgbClr val="454717"/>
                </a:solidFill>
                <a:latin typeface="Source Sans Pro Bold"/>
              </a:rPr>
              <a:t>Trial </a:t>
            </a:r>
            <a:r>
              <a:rPr lang="en-US" sz="2000" dirty="0">
                <a:solidFill>
                  <a:srgbClr val="454717"/>
                </a:solidFill>
                <a:latin typeface="Source Sans Pro Bold"/>
              </a:rPr>
              <a:t>registration</a:t>
            </a:r>
            <a:r>
              <a:rPr lang="en-US" sz="2499" dirty="0">
                <a:solidFill>
                  <a:srgbClr val="454717"/>
                </a:solidFill>
                <a:latin typeface="Source Sans Pro Bold"/>
              </a:rPr>
              <a:t>: https://</a:t>
            </a:r>
            <a:r>
              <a:rPr lang="en-US" sz="2499" dirty="0" err="1">
                <a:solidFill>
                  <a:srgbClr val="454717"/>
                </a:solidFill>
                <a:latin typeface="Source Sans Pro Bold"/>
              </a:rPr>
              <a:t>www.isrctn.com</a:t>
            </a:r>
            <a:r>
              <a:rPr lang="en-US" sz="2499" dirty="0">
                <a:solidFill>
                  <a:srgbClr val="454717"/>
                </a:solidFill>
                <a:latin typeface="Source Sans Pro Bold"/>
              </a:rPr>
              <a:t>/ISRCTN22219089</a:t>
            </a:r>
          </a:p>
        </p:txBody>
      </p:sp>
      <p:sp>
        <p:nvSpPr>
          <p:cNvPr id="10" name="TextBox 10"/>
          <p:cNvSpPr txBox="1"/>
          <p:nvPr/>
        </p:nvSpPr>
        <p:spPr>
          <a:xfrm>
            <a:off x="9906695" y="4239642"/>
            <a:ext cx="8114974" cy="3401568"/>
          </a:xfrm>
          <a:prstGeom prst="rect">
            <a:avLst/>
          </a:prstGeom>
        </p:spPr>
        <p:txBody>
          <a:bodyPr lIns="0" tIns="0" rIns="0" bIns="0" rtlCol="0" anchor="t">
            <a:spAutoFit/>
          </a:bodyPr>
          <a:lstStyle/>
          <a:p>
            <a:pPr>
              <a:lnSpc>
                <a:spcPts val="5436"/>
              </a:lnSpc>
              <a:spcBef>
                <a:spcPct val="0"/>
              </a:spcBef>
            </a:pPr>
            <a:r>
              <a:rPr lang="en-US" sz="3600">
                <a:solidFill>
                  <a:srgbClr val="128158"/>
                </a:solidFill>
                <a:latin typeface="Source Sans Pro Bold"/>
              </a:rPr>
              <a:t>Equip farmers with knowledge, skills, and resources to adopt preventive safety behaviours to address tractor-related blind spots at their farms and improve farm safety.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3183647" y="4886016"/>
            <a:ext cx="7133784" cy="8442348"/>
          </a:xfrm>
          <a:prstGeom prst="rect">
            <a:avLst/>
          </a:prstGeom>
        </p:spPr>
      </p:pic>
      <p:grpSp>
        <p:nvGrpSpPr>
          <p:cNvPr id="3" name="Group 3"/>
          <p:cNvGrpSpPr>
            <a:grpSpLocks noChangeAspect="1"/>
          </p:cNvGrpSpPr>
          <p:nvPr/>
        </p:nvGrpSpPr>
        <p:grpSpPr>
          <a:xfrm>
            <a:off x="1028700" y="4143770"/>
            <a:ext cx="8330602" cy="4685905"/>
            <a:chOff x="0" y="0"/>
            <a:chExt cx="11289030" cy="6350000"/>
          </a:xfrm>
        </p:grpSpPr>
        <p:sp>
          <p:nvSpPr>
            <p:cNvPr id="4" name="Freeform 4"/>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t="-9228" b="-9228"/>
              </a:stretch>
            </a:blipFill>
          </p:spPr>
        </p:sp>
      </p:grpSp>
      <p:sp>
        <p:nvSpPr>
          <p:cNvPr id="5" name="TextBox 5"/>
          <p:cNvSpPr txBox="1"/>
          <p:nvPr/>
        </p:nvSpPr>
        <p:spPr>
          <a:xfrm>
            <a:off x="1139785" y="2120669"/>
            <a:ext cx="8115300" cy="1035050"/>
          </a:xfrm>
          <a:prstGeom prst="rect">
            <a:avLst/>
          </a:prstGeom>
        </p:spPr>
        <p:txBody>
          <a:bodyPr lIns="0" tIns="0" rIns="0" bIns="0" rtlCol="0" anchor="t">
            <a:spAutoFit/>
          </a:bodyPr>
          <a:lstStyle/>
          <a:p>
            <a:pPr>
              <a:lnSpc>
                <a:spcPts val="7600"/>
              </a:lnSpc>
            </a:pPr>
            <a:r>
              <a:rPr lang="en-US" sz="8000">
                <a:solidFill>
                  <a:srgbClr val="487307"/>
                </a:solidFill>
                <a:latin typeface="Nunito Sans Black"/>
              </a:rPr>
              <a:t>INTERVENTION</a:t>
            </a:r>
          </a:p>
        </p:txBody>
      </p:sp>
      <p:grpSp>
        <p:nvGrpSpPr>
          <p:cNvPr id="6" name="Group 6"/>
          <p:cNvGrpSpPr/>
          <p:nvPr/>
        </p:nvGrpSpPr>
        <p:grpSpPr>
          <a:xfrm>
            <a:off x="10121059" y="1457325"/>
            <a:ext cx="1456862" cy="1456862"/>
            <a:chOff x="0" y="0"/>
            <a:chExt cx="1942483" cy="1942483"/>
          </a:xfrm>
        </p:grpSpPr>
        <p:grpSp>
          <p:nvGrpSpPr>
            <p:cNvPr id="7" name="Group 7"/>
            <p:cNvGrpSpPr/>
            <p:nvPr/>
          </p:nvGrpSpPr>
          <p:grpSpPr>
            <a:xfrm>
              <a:off x="0" y="0"/>
              <a:ext cx="1942483" cy="1942483"/>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9" name="TextBox 9"/>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01</a:t>
              </a:r>
            </a:p>
          </p:txBody>
        </p:sp>
      </p:grpSp>
      <p:sp>
        <p:nvSpPr>
          <p:cNvPr id="10" name="TextBox 10"/>
          <p:cNvSpPr txBox="1"/>
          <p:nvPr/>
        </p:nvSpPr>
        <p:spPr>
          <a:xfrm>
            <a:off x="11963609" y="1950870"/>
            <a:ext cx="6043037" cy="507873"/>
          </a:xfrm>
          <a:prstGeom prst="rect">
            <a:avLst/>
          </a:prstGeom>
        </p:spPr>
        <p:txBody>
          <a:bodyPr lIns="0" tIns="0" rIns="0" bIns="0" rtlCol="0" anchor="t">
            <a:spAutoFit/>
          </a:bodyPr>
          <a:lstStyle/>
          <a:p>
            <a:pPr>
              <a:lnSpc>
                <a:spcPts val="3996"/>
              </a:lnSpc>
            </a:pPr>
            <a:r>
              <a:rPr lang="en-US" sz="3600">
                <a:solidFill>
                  <a:srgbClr val="487307"/>
                </a:solidFill>
                <a:latin typeface="Nunito Sans Bold"/>
              </a:rPr>
              <a:t>Peer-2-Peer Demonstration</a:t>
            </a:r>
          </a:p>
        </p:txBody>
      </p:sp>
      <p:sp>
        <p:nvSpPr>
          <p:cNvPr id="11" name="TextBox 11"/>
          <p:cNvSpPr txBox="1"/>
          <p:nvPr/>
        </p:nvSpPr>
        <p:spPr>
          <a:xfrm>
            <a:off x="11963609" y="7866357"/>
            <a:ext cx="4680229" cy="507873"/>
          </a:xfrm>
          <a:prstGeom prst="rect">
            <a:avLst/>
          </a:prstGeom>
        </p:spPr>
        <p:txBody>
          <a:bodyPr lIns="0" tIns="0" rIns="0" bIns="0" rtlCol="0" anchor="t">
            <a:spAutoFit/>
          </a:bodyPr>
          <a:lstStyle/>
          <a:p>
            <a:pPr>
              <a:lnSpc>
                <a:spcPts val="3996"/>
              </a:lnSpc>
            </a:pPr>
            <a:r>
              <a:rPr lang="en-US" sz="3600">
                <a:solidFill>
                  <a:srgbClr val="487307"/>
                </a:solidFill>
                <a:latin typeface="Nunito Sans Bold"/>
              </a:rPr>
              <a:t>Demonstration kit</a:t>
            </a:r>
          </a:p>
        </p:txBody>
      </p:sp>
      <p:sp>
        <p:nvSpPr>
          <p:cNvPr id="12" name="TextBox 12"/>
          <p:cNvSpPr txBox="1"/>
          <p:nvPr/>
        </p:nvSpPr>
        <p:spPr>
          <a:xfrm>
            <a:off x="11963609" y="5642116"/>
            <a:ext cx="4680229" cy="1012698"/>
          </a:xfrm>
          <a:prstGeom prst="rect">
            <a:avLst/>
          </a:prstGeom>
        </p:spPr>
        <p:txBody>
          <a:bodyPr lIns="0" tIns="0" rIns="0" bIns="0" rtlCol="0" anchor="t">
            <a:spAutoFit/>
          </a:bodyPr>
          <a:lstStyle/>
          <a:p>
            <a:pPr>
              <a:lnSpc>
                <a:spcPts val="3996"/>
              </a:lnSpc>
            </a:pPr>
            <a:r>
              <a:rPr lang="en-US" sz="3600">
                <a:solidFill>
                  <a:srgbClr val="487307"/>
                </a:solidFill>
                <a:latin typeface="Nunito Sans Bold"/>
              </a:rPr>
              <a:t>Safety training procedure agreement</a:t>
            </a:r>
          </a:p>
        </p:txBody>
      </p:sp>
      <p:grpSp>
        <p:nvGrpSpPr>
          <p:cNvPr id="13" name="Group 13"/>
          <p:cNvGrpSpPr/>
          <p:nvPr/>
        </p:nvGrpSpPr>
        <p:grpSpPr>
          <a:xfrm>
            <a:off x="10121059" y="3429154"/>
            <a:ext cx="1456862" cy="1456862"/>
            <a:chOff x="0" y="0"/>
            <a:chExt cx="1942483" cy="1942483"/>
          </a:xfrm>
        </p:grpSpPr>
        <p:grpSp>
          <p:nvGrpSpPr>
            <p:cNvPr id="14" name="Group 14"/>
            <p:cNvGrpSpPr/>
            <p:nvPr/>
          </p:nvGrpSpPr>
          <p:grpSpPr>
            <a:xfrm>
              <a:off x="0" y="0"/>
              <a:ext cx="1942483" cy="1942483"/>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16" name="TextBox 16"/>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02</a:t>
              </a:r>
            </a:p>
          </p:txBody>
        </p:sp>
      </p:grpSp>
      <p:grpSp>
        <p:nvGrpSpPr>
          <p:cNvPr id="17" name="Group 17"/>
          <p:cNvGrpSpPr/>
          <p:nvPr/>
        </p:nvGrpSpPr>
        <p:grpSpPr>
          <a:xfrm>
            <a:off x="10121059" y="5400984"/>
            <a:ext cx="1456862" cy="1456862"/>
            <a:chOff x="0" y="0"/>
            <a:chExt cx="1942483" cy="1942483"/>
          </a:xfrm>
        </p:grpSpPr>
        <p:grpSp>
          <p:nvGrpSpPr>
            <p:cNvPr id="18" name="Group 18"/>
            <p:cNvGrpSpPr/>
            <p:nvPr/>
          </p:nvGrpSpPr>
          <p:grpSpPr>
            <a:xfrm>
              <a:off x="0" y="0"/>
              <a:ext cx="1942483" cy="1942483"/>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20" name="TextBox 20"/>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03</a:t>
              </a:r>
            </a:p>
          </p:txBody>
        </p:sp>
      </p:grpSp>
      <p:grpSp>
        <p:nvGrpSpPr>
          <p:cNvPr id="21" name="Group 21"/>
          <p:cNvGrpSpPr/>
          <p:nvPr/>
        </p:nvGrpSpPr>
        <p:grpSpPr>
          <a:xfrm>
            <a:off x="10121059" y="7372813"/>
            <a:ext cx="1456862" cy="1456862"/>
            <a:chOff x="0" y="0"/>
            <a:chExt cx="1942483" cy="1942483"/>
          </a:xfrm>
        </p:grpSpPr>
        <p:grpSp>
          <p:nvGrpSpPr>
            <p:cNvPr id="22" name="Group 22"/>
            <p:cNvGrpSpPr/>
            <p:nvPr/>
          </p:nvGrpSpPr>
          <p:grpSpPr>
            <a:xfrm>
              <a:off x="0" y="0"/>
              <a:ext cx="1942483" cy="1942483"/>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24" name="TextBox 24"/>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04</a:t>
              </a:r>
            </a:p>
          </p:txBody>
        </p:sp>
      </p:grpSp>
      <p:sp>
        <p:nvSpPr>
          <p:cNvPr id="25" name="TextBox 25"/>
          <p:cNvSpPr txBox="1"/>
          <p:nvPr/>
        </p:nvSpPr>
        <p:spPr>
          <a:xfrm>
            <a:off x="11963609" y="3670286"/>
            <a:ext cx="4680229" cy="1012698"/>
          </a:xfrm>
          <a:prstGeom prst="rect">
            <a:avLst/>
          </a:prstGeom>
        </p:spPr>
        <p:txBody>
          <a:bodyPr lIns="0" tIns="0" rIns="0" bIns="0" rtlCol="0" anchor="t">
            <a:spAutoFit/>
          </a:bodyPr>
          <a:lstStyle/>
          <a:p>
            <a:pPr>
              <a:lnSpc>
                <a:spcPts val="3996"/>
              </a:lnSpc>
            </a:pPr>
            <a:r>
              <a:rPr lang="en-US" sz="3600">
                <a:solidFill>
                  <a:srgbClr val="487307"/>
                </a:solidFill>
                <a:latin typeface="Nunito Sans Bold"/>
              </a:rPr>
              <a:t>Facilitated discussion session</a:t>
            </a:r>
          </a:p>
        </p:txBody>
      </p:sp>
      <p:grpSp>
        <p:nvGrpSpPr>
          <p:cNvPr id="26" name="Group 26"/>
          <p:cNvGrpSpPr/>
          <p:nvPr/>
        </p:nvGrpSpPr>
        <p:grpSpPr>
          <a:xfrm>
            <a:off x="1028700" y="-199885"/>
            <a:ext cx="8330602" cy="1228585"/>
            <a:chOff x="0" y="0"/>
            <a:chExt cx="5055647" cy="745600"/>
          </a:xfrm>
        </p:grpSpPr>
        <p:sp>
          <p:nvSpPr>
            <p:cNvPr id="27" name="Freeform 27"/>
            <p:cNvSpPr/>
            <p:nvPr/>
          </p:nvSpPr>
          <p:spPr>
            <a:xfrm>
              <a:off x="0" y="0"/>
              <a:ext cx="5055647" cy="745600"/>
            </a:xfrm>
            <a:custGeom>
              <a:avLst/>
              <a:gdLst/>
              <a:ahLst/>
              <a:cxnLst/>
              <a:rect l="l" t="t" r="r" b="b"/>
              <a:pathLst>
                <a:path w="5055647" h="745600">
                  <a:moveTo>
                    <a:pt x="4931187" y="745600"/>
                  </a:moveTo>
                  <a:lnTo>
                    <a:pt x="124460" y="745600"/>
                  </a:lnTo>
                  <a:cubicBezTo>
                    <a:pt x="55880" y="745600"/>
                    <a:pt x="0" y="689720"/>
                    <a:pt x="0" y="621140"/>
                  </a:cubicBezTo>
                  <a:lnTo>
                    <a:pt x="0" y="124460"/>
                  </a:lnTo>
                  <a:cubicBezTo>
                    <a:pt x="0" y="55880"/>
                    <a:pt x="55880" y="0"/>
                    <a:pt x="124460" y="0"/>
                  </a:cubicBezTo>
                  <a:lnTo>
                    <a:pt x="4931187" y="0"/>
                  </a:lnTo>
                  <a:cubicBezTo>
                    <a:pt x="4999767" y="0"/>
                    <a:pt x="5055647" y="55880"/>
                    <a:pt x="5055647" y="124460"/>
                  </a:cubicBezTo>
                  <a:lnTo>
                    <a:pt x="5055647" y="621140"/>
                  </a:lnTo>
                  <a:cubicBezTo>
                    <a:pt x="5055647" y="689720"/>
                    <a:pt x="4999767" y="745600"/>
                    <a:pt x="4931187" y="745600"/>
                  </a:cubicBezTo>
                  <a:close/>
                </a:path>
              </a:pathLst>
            </a:custGeom>
            <a:solidFill>
              <a:srgbClr val="487307"/>
            </a:solidFill>
          </p:spPr>
        </p:sp>
      </p:grpSp>
      <p:sp>
        <p:nvSpPr>
          <p:cNvPr id="28" name="TextBox 28"/>
          <p:cNvSpPr txBox="1"/>
          <p:nvPr/>
        </p:nvSpPr>
        <p:spPr>
          <a:xfrm>
            <a:off x="963567" y="9147783"/>
            <a:ext cx="8419783" cy="432298"/>
          </a:xfrm>
          <a:prstGeom prst="rect">
            <a:avLst/>
          </a:prstGeom>
        </p:spPr>
        <p:txBody>
          <a:bodyPr lIns="0" tIns="0" rIns="0" bIns="0" rtlCol="0" anchor="t">
            <a:spAutoFit/>
          </a:bodyPr>
          <a:lstStyle/>
          <a:p>
            <a:pPr algn="ctr">
              <a:lnSpc>
                <a:spcPts val="3774"/>
              </a:lnSpc>
              <a:spcBef>
                <a:spcPct val="0"/>
              </a:spcBef>
            </a:pPr>
            <a:r>
              <a:rPr lang="en-US" sz="2000" dirty="0">
                <a:solidFill>
                  <a:srgbClr val="454717"/>
                </a:solidFill>
                <a:latin typeface="Source Sans Pro Bold"/>
              </a:rPr>
              <a:t>Trial registration: https://</a:t>
            </a:r>
            <a:r>
              <a:rPr lang="en-US" sz="2000" dirty="0" err="1">
                <a:solidFill>
                  <a:srgbClr val="454717"/>
                </a:solidFill>
                <a:latin typeface="Source Sans Pro Bold"/>
              </a:rPr>
              <a:t>www.isrctn.com</a:t>
            </a:r>
            <a:r>
              <a:rPr lang="en-US" sz="2000" dirty="0">
                <a:solidFill>
                  <a:srgbClr val="454717"/>
                </a:solidFill>
                <a:latin typeface="Source Sans Pro Bold"/>
              </a:rPr>
              <a:t>/ISRCTN22219089</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71866" y="4430926"/>
            <a:ext cx="7117220" cy="717126"/>
            <a:chOff x="0" y="0"/>
            <a:chExt cx="9489627" cy="956168"/>
          </a:xfrm>
        </p:grpSpPr>
        <p:sp>
          <p:nvSpPr>
            <p:cNvPr id="3" name="AutoShape 3"/>
            <p:cNvSpPr/>
            <p:nvPr/>
          </p:nvSpPr>
          <p:spPr>
            <a:xfrm>
              <a:off x="1829450" y="566984"/>
              <a:ext cx="7660178" cy="0"/>
            </a:xfrm>
            <a:prstGeom prst="line">
              <a:avLst/>
            </a:prstGeom>
            <a:ln w="88900" cap="rnd">
              <a:solidFill>
                <a:srgbClr val="487307">
                  <a:alpha val="49804"/>
                </a:srgbClr>
              </a:solidFill>
              <a:prstDash val="solid"/>
              <a:headEnd type="none" w="sm" len="sm"/>
              <a:tailEnd type="none" w="sm" len="sm"/>
            </a:ln>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0" y="0"/>
              <a:ext cx="1287768" cy="956168"/>
            </a:xfrm>
            <a:prstGeom prst="rect">
              <a:avLst/>
            </a:prstGeom>
          </p:spPr>
        </p:pic>
      </p:grpSp>
      <p:pic>
        <p:nvPicPr>
          <p:cNvPr id="5" name="Picture 5"/>
          <p:cNvPicPr>
            <a:picLocks noChangeAspect="1"/>
          </p:cNvPicPr>
          <p:nvPr/>
        </p:nvPicPr>
        <p:blipFill>
          <a:blip r:embed="rId4"/>
          <a:srcRect/>
          <a:stretch>
            <a:fillRect/>
          </a:stretch>
        </p:blipFill>
        <p:spPr>
          <a:xfrm>
            <a:off x="772998" y="3117089"/>
            <a:ext cx="8064302" cy="6073877"/>
          </a:xfrm>
          <a:prstGeom prst="rect">
            <a:avLst/>
          </a:prstGeom>
        </p:spPr>
      </p:pic>
      <p:sp>
        <p:nvSpPr>
          <p:cNvPr id="6" name="TextBox 6"/>
          <p:cNvSpPr txBox="1"/>
          <p:nvPr/>
        </p:nvSpPr>
        <p:spPr>
          <a:xfrm>
            <a:off x="2286262" y="1360363"/>
            <a:ext cx="13715476" cy="1035050"/>
          </a:xfrm>
          <a:prstGeom prst="rect">
            <a:avLst/>
          </a:prstGeom>
        </p:spPr>
        <p:txBody>
          <a:bodyPr lIns="0" tIns="0" rIns="0" bIns="0" rtlCol="0" anchor="t">
            <a:spAutoFit/>
          </a:bodyPr>
          <a:lstStyle/>
          <a:p>
            <a:pPr>
              <a:lnSpc>
                <a:spcPts val="7600"/>
              </a:lnSpc>
            </a:pPr>
            <a:r>
              <a:rPr lang="en-US" sz="7200" dirty="0">
                <a:solidFill>
                  <a:srgbClr val="487307"/>
                </a:solidFill>
                <a:latin typeface="Nunito Sans Black"/>
              </a:rPr>
              <a:t>Peer-2-Peer</a:t>
            </a:r>
            <a:r>
              <a:rPr lang="en-US" sz="8000" dirty="0">
                <a:solidFill>
                  <a:srgbClr val="487307"/>
                </a:solidFill>
                <a:latin typeface="Nunito Sans Black"/>
              </a:rPr>
              <a:t> Demonstration</a:t>
            </a:r>
          </a:p>
        </p:txBody>
      </p:sp>
      <p:sp>
        <p:nvSpPr>
          <p:cNvPr id="7" name="TextBox 7"/>
          <p:cNvSpPr txBox="1"/>
          <p:nvPr/>
        </p:nvSpPr>
        <p:spPr>
          <a:xfrm>
            <a:off x="11525804" y="3255993"/>
            <a:ext cx="5163282" cy="648843"/>
          </a:xfrm>
          <a:prstGeom prst="rect">
            <a:avLst/>
          </a:prstGeom>
        </p:spPr>
        <p:txBody>
          <a:bodyPr lIns="0" tIns="0" rIns="0" bIns="0" rtlCol="0" anchor="t">
            <a:spAutoFit/>
          </a:bodyPr>
          <a:lstStyle/>
          <a:p>
            <a:pPr>
              <a:lnSpc>
                <a:spcPts val="5436"/>
              </a:lnSpc>
            </a:pPr>
            <a:r>
              <a:rPr lang="en-US" sz="3600">
                <a:solidFill>
                  <a:srgbClr val="6E7308"/>
                </a:solidFill>
                <a:latin typeface="Nunito Sans Bold"/>
              </a:rPr>
              <a:t>Estimating the distance</a:t>
            </a:r>
          </a:p>
        </p:txBody>
      </p:sp>
      <p:sp>
        <p:nvSpPr>
          <p:cNvPr id="8" name="TextBox 8"/>
          <p:cNvSpPr txBox="1"/>
          <p:nvPr/>
        </p:nvSpPr>
        <p:spPr>
          <a:xfrm>
            <a:off x="9667116" y="5230524"/>
            <a:ext cx="8068230" cy="2955979"/>
          </a:xfrm>
          <a:prstGeom prst="rect">
            <a:avLst/>
          </a:prstGeom>
        </p:spPr>
        <p:txBody>
          <a:bodyPr lIns="0" tIns="0" rIns="0" bIns="0" rtlCol="0" anchor="t">
            <a:spAutoFit/>
          </a:bodyPr>
          <a:lstStyle/>
          <a:p>
            <a:pPr>
              <a:lnSpc>
                <a:spcPts val="3940"/>
              </a:lnSpc>
            </a:pPr>
            <a:r>
              <a:rPr lang="en-US" sz="2609" dirty="0">
                <a:solidFill>
                  <a:srgbClr val="6E7308"/>
                </a:solidFill>
                <a:latin typeface="Source Sans Pro Bold"/>
              </a:rPr>
              <a:t>I found the demonstration fantastic. And the distances is done out for you. You know you were able to read out the speed. You were able to stand at it. And it was surprising the distances as the speed went up on the tractor the distance it took to stop. And I’d say it surprised a lot of the rest of them as well. </a:t>
            </a:r>
          </a:p>
        </p:txBody>
      </p:sp>
      <p:grpSp>
        <p:nvGrpSpPr>
          <p:cNvPr id="9" name="Group 9"/>
          <p:cNvGrpSpPr/>
          <p:nvPr/>
        </p:nvGrpSpPr>
        <p:grpSpPr>
          <a:xfrm>
            <a:off x="10642217" y="8186503"/>
            <a:ext cx="7140754" cy="717126"/>
            <a:chOff x="0" y="0"/>
            <a:chExt cx="9521005" cy="956168"/>
          </a:xfrm>
        </p:grpSpPr>
        <p:sp>
          <p:nvSpPr>
            <p:cNvPr id="10" name="AutoShape 10"/>
            <p:cNvSpPr/>
            <p:nvPr/>
          </p:nvSpPr>
          <p:spPr>
            <a:xfrm>
              <a:off x="0" y="389184"/>
              <a:ext cx="7660178" cy="0"/>
            </a:xfrm>
            <a:prstGeom prst="line">
              <a:avLst/>
            </a:prstGeom>
            <a:ln w="88900" cap="rnd">
              <a:solidFill>
                <a:srgbClr val="487307">
                  <a:alpha val="49804"/>
                </a:srgbClr>
              </a:solidFill>
              <a:prstDash val="solid"/>
              <a:headEnd type="none" w="sm" len="sm"/>
              <a:tailEnd type="none" w="sm" len="sm"/>
            </a:ln>
          </p:spPr>
        </p:sp>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8233237" y="0"/>
              <a:ext cx="1287768" cy="956168"/>
            </a:xfrm>
            <a:prstGeom prst="rect">
              <a:avLst/>
            </a:prstGeom>
          </p:spPr>
        </p:pic>
      </p:grpSp>
      <p:grpSp>
        <p:nvGrpSpPr>
          <p:cNvPr id="12" name="Group 12"/>
          <p:cNvGrpSpPr/>
          <p:nvPr/>
        </p:nvGrpSpPr>
        <p:grpSpPr>
          <a:xfrm>
            <a:off x="10122273" y="3117089"/>
            <a:ext cx="1000465" cy="1000465"/>
            <a:chOff x="0" y="0"/>
            <a:chExt cx="1333953" cy="1333953"/>
          </a:xfrm>
        </p:grpSpPr>
        <p:grpSp>
          <p:nvGrpSpPr>
            <p:cNvPr id="13" name="Group 13"/>
            <p:cNvGrpSpPr/>
            <p:nvPr/>
          </p:nvGrpSpPr>
          <p:grpSpPr>
            <a:xfrm>
              <a:off x="0" y="0"/>
              <a:ext cx="1333953" cy="1333953"/>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15" name="TextBox 15"/>
            <p:cNvSpPr txBox="1"/>
            <p:nvPr/>
          </p:nvSpPr>
          <p:spPr>
            <a:xfrm>
              <a:off x="0" y="411763"/>
              <a:ext cx="1333953" cy="586628"/>
            </a:xfrm>
            <a:prstGeom prst="rect">
              <a:avLst/>
            </a:prstGeom>
          </p:spPr>
          <p:txBody>
            <a:bodyPr lIns="0" tIns="0" rIns="0" bIns="0" rtlCol="0" anchor="t">
              <a:spAutoFit/>
            </a:bodyPr>
            <a:lstStyle/>
            <a:p>
              <a:pPr algn="ctr">
                <a:lnSpc>
                  <a:spcPts val="3131"/>
                </a:lnSpc>
              </a:pPr>
              <a:r>
                <a:rPr lang="en-US" sz="3296">
                  <a:solidFill>
                    <a:srgbClr val="FFFFFF"/>
                  </a:solidFill>
                  <a:latin typeface="Nunito Sans Black"/>
                </a:rPr>
                <a:t>1.1</a:t>
              </a:r>
            </a:p>
          </p:txBody>
        </p:sp>
      </p:grpSp>
      <p:grpSp>
        <p:nvGrpSpPr>
          <p:cNvPr id="16" name="Group 16"/>
          <p:cNvGrpSpPr/>
          <p:nvPr/>
        </p:nvGrpSpPr>
        <p:grpSpPr>
          <a:xfrm>
            <a:off x="-228514" y="-325834"/>
            <a:ext cx="18745028" cy="1088195"/>
            <a:chOff x="0" y="0"/>
            <a:chExt cx="11375918" cy="660400"/>
          </a:xfrm>
        </p:grpSpPr>
        <p:sp>
          <p:nvSpPr>
            <p:cNvPr id="17" name="Freeform 17"/>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sp>
        <p:nvSpPr>
          <p:cNvPr id="19" name="TextBox 5"/>
          <p:cNvSpPr txBox="1"/>
          <p:nvPr/>
        </p:nvSpPr>
        <p:spPr>
          <a:xfrm>
            <a:off x="10361950" y="4743461"/>
            <a:ext cx="1008698" cy="500137"/>
          </a:xfrm>
          <a:prstGeom prst="rect">
            <a:avLst/>
          </a:prstGeom>
        </p:spPr>
        <p:txBody>
          <a:bodyPr wrap="square" lIns="0" tIns="0" rIns="0" bIns="0" rtlCol="0" anchor="t">
            <a:spAutoFit/>
          </a:bodyPr>
          <a:lstStyle/>
          <a:p>
            <a:pPr algn="ctr">
              <a:lnSpc>
                <a:spcPts val="4559"/>
              </a:lnSpc>
            </a:pPr>
            <a:endParaRPr lang="en-US" sz="1500" dirty="0">
              <a:solidFill>
                <a:srgbClr val="FFFFFF"/>
              </a:solidFill>
              <a:latin typeface="Nunito Sans Black"/>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435016"/>
            <a:ext cx="9242302" cy="7851984"/>
            <a:chOff x="0" y="0"/>
            <a:chExt cx="12323069" cy="10469313"/>
          </a:xfrm>
        </p:grpSpPr>
        <p:sp>
          <p:nvSpPr>
            <p:cNvPr id="3" name="AutoShape 3"/>
            <p:cNvSpPr/>
            <p:nvPr/>
          </p:nvSpPr>
          <p:spPr>
            <a:xfrm>
              <a:off x="2218816" y="664471"/>
              <a:ext cx="8977264" cy="0"/>
            </a:xfrm>
            <a:prstGeom prst="line">
              <a:avLst/>
            </a:prstGeom>
            <a:ln w="104185" cap="rnd">
              <a:solidFill>
                <a:srgbClr val="487307">
                  <a:alpha val="49804"/>
                </a:srgbClr>
              </a:solidFill>
              <a:prstDash val="solid"/>
              <a:headEnd type="none" w="sm" len="sm"/>
              <a:tailEnd type="none" w="sm" len="sm"/>
            </a:ln>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74812" y="0"/>
              <a:ext cx="1509187" cy="1120571"/>
            </a:xfrm>
            <a:prstGeom prst="rect">
              <a:avLst/>
            </a:prstGeom>
          </p:spPr>
        </p:pic>
        <p:sp>
          <p:nvSpPr>
            <p:cNvPr id="5" name="TextBox 5"/>
            <p:cNvSpPr txBox="1"/>
            <p:nvPr/>
          </p:nvSpPr>
          <p:spPr>
            <a:xfrm>
              <a:off x="0" y="2007890"/>
              <a:ext cx="12323069" cy="7082222"/>
            </a:xfrm>
            <a:prstGeom prst="rect">
              <a:avLst/>
            </a:prstGeom>
          </p:spPr>
          <p:txBody>
            <a:bodyPr lIns="0" tIns="0" rIns="0" bIns="0" rtlCol="0" anchor="t">
              <a:spAutoFit/>
            </a:bodyPr>
            <a:lstStyle/>
            <a:p>
              <a:pPr algn="just">
                <a:lnSpc>
                  <a:spcPts val="4247"/>
                </a:lnSpc>
              </a:pPr>
              <a:r>
                <a:rPr lang="en-US" sz="2812" dirty="0">
                  <a:solidFill>
                    <a:srgbClr val="6E7308"/>
                  </a:solidFill>
                  <a:latin typeface="Source Sans Pro Bold"/>
                </a:rPr>
                <a:t>And it showed a lot of the things that you know I’ll be honest I didn’t </a:t>
              </a:r>
              <a:r>
                <a:rPr lang="en-US" sz="2812" dirty="0" err="1">
                  <a:solidFill>
                    <a:srgbClr val="6E7308"/>
                  </a:solidFill>
                  <a:latin typeface="Source Sans Pro Bold"/>
                </a:rPr>
                <a:t>realise</a:t>
              </a:r>
              <a:r>
                <a:rPr lang="en-US" sz="2812" dirty="0">
                  <a:solidFill>
                    <a:srgbClr val="6E7308"/>
                  </a:solidFill>
                  <a:latin typeface="Source Sans Pro Bold"/>
                </a:rPr>
                <a:t> and I’m all my life driving tractors, that somebody can be standing so near to you and that they don’t have to be a child and there’s a blind spot. That’s what I found. You know so again I would go to say you know there’s a lot of common sense in this. And I think that’s where the advantage was for someone was that if the course was longer in a classroom some of the lads that we would be employing wouldn’t have been interested in doing it.</a:t>
              </a:r>
            </a:p>
          </p:txBody>
        </p:sp>
        <p:sp>
          <p:nvSpPr>
            <p:cNvPr id="6" name="AutoShape 6"/>
            <p:cNvSpPr/>
            <p:nvPr/>
          </p:nvSpPr>
          <p:spPr>
            <a:xfrm>
              <a:off x="38039" y="9804842"/>
              <a:ext cx="8977264" cy="0"/>
            </a:xfrm>
            <a:prstGeom prst="line">
              <a:avLst/>
            </a:prstGeom>
            <a:ln w="104185" cap="rnd">
              <a:solidFill>
                <a:srgbClr val="487307">
                  <a:alpha val="49804"/>
                </a:srgbClr>
              </a:solidFill>
              <a:prstDash val="solid"/>
              <a:headEnd type="none" w="sm" len="sm"/>
              <a:tailEnd type="none" w="sm" len="sm"/>
            </a:ln>
          </p:spPr>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9686894" y="9348742"/>
              <a:ext cx="1509187" cy="1120571"/>
            </a:xfrm>
            <a:prstGeom prst="rect">
              <a:avLst/>
            </a:prstGeom>
          </p:spPr>
        </p:pic>
      </p:grpSp>
      <p:grpSp>
        <p:nvGrpSpPr>
          <p:cNvPr id="8" name="Group 8"/>
          <p:cNvGrpSpPr/>
          <p:nvPr/>
        </p:nvGrpSpPr>
        <p:grpSpPr>
          <a:xfrm>
            <a:off x="10931198" y="2366733"/>
            <a:ext cx="1000465" cy="1000465"/>
            <a:chOff x="0" y="0"/>
            <a:chExt cx="1333953" cy="1333953"/>
          </a:xfrm>
        </p:grpSpPr>
        <p:grpSp>
          <p:nvGrpSpPr>
            <p:cNvPr id="9" name="Group 9"/>
            <p:cNvGrpSpPr/>
            <p:nvPr/>
          </p:nvGrpSpPr>
          <p:grpSpPr>
            <a:xfrm>
              <a:off x="0" y="0"/>
              <a:ext cx="1333953" cy="1333953"/>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11" name="TextBox 11"/>
            <p:cNvSpPr txBox="1"/>
            <p:nvPr/>
          </p:nvSpPr>
          <p:spPr>
            <a:xfrm>
              <a:off x="0" y="411763"/>
              <a:ext cx="1333953" cy="586628"/>
            </a:xfrm>
            <a:prstGeom prst="rect">
              <a:avLst/>
            </a:prstGeom>
          </p:spPr>
          <p:txBody>
            <a:bodyPr lIns="0" tIns="0" rIns="0" bIns="0" rtlCol="0" anchor="t">
              <a:spAutoFit/>
            </a:bodyPr>
            <a:lstStyle/>
            <a:p>
              <a:pPr algn="ctr">
                <a:lnSpc>
                  <a:spcPts val="3131"/>
                </a:lnSpc>
              </a:pPr>
              <a:r>
                <a:rPr lang="en-US" sz="3296">
                  <a:solidFill>
                    <a:srgbClr val="FFFFFF"/>
                  </a:solidFill>
                  <a:latin typeface="Nunito Sans Black"/>
                </a:rPr>
                <a:t>1.2</a:t>
              </a:r>
            </a:p>
          </p:txBody>
        </p:sp>
      </p:grpSp>
      <p:pic>
        <p:nvPicPr>
          <p:cNvPr id="12" name="Picture 12"/>
          <p:cNvPicPr>
            <a:picLocks noChangeAspect="1"/>
          </p:cNvPicPr>
          <p:nvPr/>
        </p:nvPicPr>
        <p:blipFill>
          <a:blip r:embed="rId4"/>
          <a:srcRect b="3459"/>
          <a:stretch>
            <a:fillRect/>
          </a:stretch>
        </p:blipFill>
        <p:spPr>
          <a:xfrm>
            <a:off x="10832977" y="3676020"/>
            <a:ext cx="7226423" cy="6268080"/>
          </a:xfrm>
          <a:prstGeom prst="rect">
            <a:avLst/>
          </a:prstGeom>
        </p:spPr>
      </p:pic>
      <p:sp>
        <p:nvSpPr>
          <p:cNvPr id="13" name="TextBox 13"/>
          <p:cNvSpPr txBox="1"/>
          <p:nvPr/>
        </p:nvSpPr>
        <p:spPr>
          <a:xfrm>
            <a:off x="12496800" y="2435016"/>
            <a:ext cx="5163282" cy="648843"/>
          </a:xfrm>
          <a:prstGeom prst="rect">
            <a:avLst/>
          </a:prstGeom>
        </p:spPr>
        <p:txBody>
          <a:bodyPr lIns="0" tIns="0" rIns="0" bIns="0" rtlCol="0" anchor="t">
            <a:spAutoFit/>
          </a:bodyPr>
          <a:lstStyle/>
          <a:p>
            <a:pPr>
              <a:lnSpc>
                <a:spcPts val="5436"/>
              </a:lnSpc>
            </a:pPr>
            <a:r>
              <a:rPr lang="en-US" sz="3600" dirty="0">
                <a:solidFill>
                  <a:srgbClr val="6E7308"/>
                </a:solidFill>
                <a:latin typeface="Nunito Sans Bold"/>
              </a:rPr>
              <a:t>Identify blind spots </a:t>
            </a:r>
          </a:p>
        </p:txBody>
      </p:sp>
      <p:sp>
        <p:nvSpPr>
          <p:cNvPr id="14" name="TextBox 14"/>
          <p:cNvSpPr txBox="1"/>
          <p:nvPr/>
        </p:nvSpPr>
        <p:spPr>
          <a:xfrm>
            <a:off x="2568022" y="1218015"/>
            <a:ext cx="13715476" cy="1035050"/>
          </a:xfrm>
          <a:prstGeom prst="rect">
            <a:avLst/>
          </a:prstGeom>
        </p:spPr>
        <p:txBody>
          <a:bodyPr lIns="0" tIns="0" rIns="0" bIns="0" rtlCol="0" anchor="t">
            <a:spAutoFit/>
          </a:bodyPr>
          <a:lstStyle/>
          <a:p>
            <a:pPr>
              <a:lnSpc>
                <a:spcPts val="7600"/>
              </a:lnSpc>
            </a:pPr>
            <a:r>
              <a:rPr lang="en-US" sz="8000" dirty="0">
                <a:solidFill>
                  <a:srgbClr val="487307"/>
                </a:solidFill>
                <a:latin typeface="Nunito Sans Black"/>
              </a:rPr>
              <a:t>Peer-2-Peer </a:t>
            </a:r>
            <a:r>
              <a:rPr lang="en-US" sz="7200" dirty="0">
                <a:solidFill>
                  <a:srgbClr val="487307"/>
                </a:solidFill>
                <a:latin typeface="Nunito Sans Black"/>
              </a:rPr>
              <a:t>Demonstration</a:t>
            </a:r>
          </a:p>
        </p:txBody>
      </p:sp>
      <p:grpSp>
        <p:nvGrpSpPr>
          <p:cNvPr id="15" name="Group 15"/>
          <p:cNvGrpSpPr/>
          <p:nvPr/>
        </p:nvGrpSpPr>
        <p:grpSpPr>
          <a:xfrm>
            <a:off x="-228514" y="-325834"/>
            <a:ext cx="18745028" cy="1088195"/>
            <a:chOff x="0" y="0"/>
            <a:chExt cx="11375918" cy="660400"/>
          </a:xfrm>
        </p:grpSpPr>
        <p:sp>
          <p:nvSpPr>
            <p:cNvPr id="16" name="Freeform 16"/>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828800" y="-647700"/>
            <a:ext cx="7133784" cy="8442348"/>
          </a:xfrm>
          <a:prstGeom prst="rect">
            <a:avLst/>
          </a:prstGeom>
        </p:spPr>
      </p:pic>
      <p:pic>
        <p:nvPicPr>
          <p:cNvPr id="3" name="Picture 3"/>
          <p:cNvPicPr>
            <a:picLocks noChangeAspect="1"/>
          </p:cNvPicPr>
          <p:nvPr/>
        </p:nvPicPr>
        <p:blipFill>
          <a:blip r:embed="rId4"/>
          <a:srcRect l="5683" r="3682"/>
          <a:stretch>
            <a:fillRect/>
          </a:stretch>
        </p:blipFill>
        <p:spPr>
          <a:xfrm>
            <a:off x="8534400" y="0"/>
            <a:ext cx="9753599" cy="10287000"/>
          </a:xfrm>
          <a:prstGeom prst="rect">
            <a:avLst/>
          </a:prstGeom>
        </p:spPr>
      </p:pic>
      <p:sp>
        <p:nvSpPr>
          <p:cNvPr id="4" name="TextBox 4"/>
          <p:cNvSpPr txBox="1"/>
          <p:nvPr/>
        </p:nvSpPr>
        <p:spPr>
          <a:xfrm>
            <a:off x="842509" y="8421773"/>
            <a:ext cx="4833682" cy="1035050"/>
          </a:xfrm>
          <a:prstGeom prst="rect">
            <a:avLst/>
          </a:prstGeom>
        </p:spPr>
        <p:txBody>
          <a:bodyPr lIns="0" tIns="0" rIns="0" bIns="0" rtlCol="0" anchor="t">
            <a:spAutoFit/>
          </a:bodyPr>
          <a:lstStyle/>
          <a:p>
            <a:pPr>
              <a:lnSpc>
                <a:spcPts val="7600"/>
              </a:lnSpc>
            </a:pPr>
            <a:r>
              <a:rPr lang="en-US" sz="8000" dirty="0">
                <a:solidFill>
                  <a:srgbClr val="487307"/>
                </a:solidFill>
                <a:latin typeface="Nunito Sans Black"/>
              </a:rPr>
              <a:t>POSTER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7200" y="2305311"/>
            <a:ext cx="3641406" cy="2605151"/>
          </a:xfrm>
          <a:prstGeom prst="rect">
            <a:avLst/>
          </a:prstGeom>
        </p:spPr>
        <p:txBody>
          <a:bodyPr wrap="square" lIns="0" tIns="0" rIns="0" bIns="0" rtlCol="0" anchor="t">
            <a:spAutoFit/>
          </a:bodyPr>
          <a:lstStyle/>
          <a:p>
            <a:pPr>
              <a:lnSpc>
                <a:spcPts val="6832"/>
              </a:lnSpc>
            </a:pPr>
            <a:r>
              <a:rPr lang="en-US" sz="5600" dirty="0">
                <a:solidFill>
                  <a:srgbClr val="6E7308"/>
                </a:solidFill>
                <a:latin typeface="Nunito Sans Black"/>
              </a:rPr>
              <a:t>Facilitated Discussion Session</a:t>
            </a:r>
          </a:p>
        </p:txBody>
      </p:sp>
      <p:grpSp>
        <p:nvGrpSpPr>
          <p:cNvPr id="3" name="Group 3"/>
          <p:cNvGrpSpPr>
            <a:grpSpLocks noChangeAspect="1"/>
          </p:cNvGrpSpPr>
          <p:nvPr/>
        </p:nvGrpSpPr>
        <p:grpSpPr>
          <a:xfrm>
            <a:off x="13889479" y="429695"/>
            <a:ext cx="3741465" cy="5612198"/>
            <a:chOff x="0" y="0"/>
            <a:chExt cx="6350000" cy="9525000"/>
          </a:xfrm>
        </p:grpSpPr>
        <p:sp>
          <p:nvSpPr>
            <p:cNvPr id="4" name="Freeform 4"/>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alphaModFix amt="79000"/>
              </a:blip>
              <a:stretch>
                <a:fillRect l="-62570" r="-62570"/>
              </a:stretch>
            </a:blipFill>
          </p:spPr>
        </p:sp>
      </p:grpSp>
      <p:grpSp>
        <p:nvGrpSpPr>
          <p:cNvPr id="5" name="Group 5"/>
          <p:cNvGrpSpPr>
            <a:grpSpLocks noChangeAspect="1"/>
          </p:cNvGrpSpPr>
          <p:nvPr/>
        </p:nvGrpSpPr>
        <p:grpSpPr>
          <a:xfrm>
            <a:off x="4343400" y="419100"/>
            <a:ext cx="3653386" cy="5612198"/>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alphaModFix amt="79000"/>
              </a:blip>
              <a:stretch>
                <a:fillRect l="-83333" r="-83333"/>
              </a:stretch>
            </a:blipFill>
          </p:spPr>
        </p:sp>
      </p:grpSp>
      <p:grpSp>
        <p:nvGrpSpPr>
          <p:cNvPr id="9" name="Group 9"/>
          <p:cNvGrpSpPr/>
          <p:nvPr/>
        </p:nvGrpSpPr>
        <p:grpSpPr>
          <a:xfrm>
            <a:off x="4191000" y="6640161"/>
            <a:ext cx="3741465" cy="2612078"/>
            <a:chOff x="0" y="0"/>
            <a:chExt cx="4988620" cy="3482771"/>
          </a:xfrm>
        </p:grpSpPr>
        <p:sp>
          <p:nvSpPr>
            <p:cNvPr id="10" name="TextBox 10"/>
            <p:cNvSpPr txBox="1"/>
            <p:nvPr/>
          </p:nvSpPr>
          <p:spPr>
            <a:xfrm>
              <a:off x="0" y="38100"/>
              <a:ext cx="4988620" cy="689864"/>
            </a:xfrm>
            <a:prstGeom prst="rect">
              <a:avLst/>
            </a:prstGeom>
          </p:spPr>
          <p:txBody>
            <a:bodyPr lIns="0" tIns="0" rIns="0" bIns="0" rtlCol="0" anchor="t">
              <a:spAutoFit/>
            </a:bodyPr>
            <a:lstStyle/>
            <a:p>
              <a:pPr algn="ctr">
                <a:lnSpc>
                  <a:spcPts val="3996"/>
                </a:lnSpc>
              </a:pPr>
              <a:r>
                <a:rPr lang="en-US" sz="3600">
                  <a:solidFill>
                    <a:srgbClr val="487307"/>
                  </a:solidFill>
                  <a:latin typeface="Nunito Sans Black Bold"/>
                </a:rPr>
                <a:t>1.</a:t>
              </a:r>
            </a:p>
          </p:txBody>
        </p:sp>
        <p:sp>
          <p:nvSpPr>
            <p:cNvPr id="11" name="TextBox 11"/>
            <p:cNvSpPr txBox="1"/>
            <p:nvPr/>
          </p:nvSpPr>
          <p:spPr>
            <a:xfrm>
              <a:off x="342334" y="805103"/>
              <a:ext cx="4273904" cy="2677668"/>
            </a:xfrm>
            <a:prstGeom prst="rect">
              <a:avLst/>
            </a:prstGeom>
          </p:spPr>
          <p:txBody>
            <a:bodyPr lIns="0" tIns="0" rIns="0" bIns="0" rtlCol="0" anchor="t">
              <a:spAutoFit/>
            </a:bodyPr>
            <a:lstStyle/>
            <a:p>
              <a:pPr algn="ctr">
                <a:lnSpc>
                  <a:spcPts val="4076"/>
                </a:lnSpc>
              </a:pPr>
              <a:r>
                <a:rPr lang="en-US" sz="2699" dirty="0">
                  <a:solidFill>
                    <a:srgbClr val="487307"/>
                  </a:solidFill>
                  <a:latin typeface="Source Sans Pro Bold"/>
                </a:rPr>
                <a:t>List possible obstacles to achieving your safety goals </a:t>
              </a:r>
            </a:p>
          </p:txBody>
        </p:sp>
      </p:grpSp>
      <p:grpSp>
        <p:nvGrpSpPr>
          <p:cNvPr id="12" name="Group 12"/>
          <p:cNvGrpSpPr/>
          <p:nvPr/>
        </p:nvGrpSpPr>
        <p:grpSpPr>
          <a:xfrm>
            <a:off x="9072400" y="17318"/>
            <a:ext cx="3741465" cy="2612078"/>
            <a:chOff x="0" y="0"/>
            <a:chExt cx="4988620" cy="3482771"/>
          </a:xfrm>
        </p:grpSpPr>
        <p:sp>
          <p:nvSpPr>
            <p:cNvPr id="13" name="TextBox 13"/>
            <p:cNvSpPr txBox="1"/>
            <p:nvPr/>
          </p:nvSpPr>
          <p:spPr>
            <a:xfrm>
              <a:off x="0" y="38100"/>
              <a:ext cx="4988620" cy="689864"/>
            </a:xfrm>
            <a:prstGeom prst="rect">
              <a:avLst/>
            </a:prstGeom>
          </p:spPr>
          <p:txBody>
            <a:bodyPr lIns="0" tIns="0" rIns="0" bIns="0" rtlCol="0" anchor="t">
              <a:spAutoFit/>
            </a:bodyPr>
            <a:lstStyle/>
            <a:p>
              <a:pPr algn="ctr">
                <a:lnSpc>
                  <a:spcPts val="3996"/>
                </a:lnSpc>
              </a:pPr>
              <a:r>
                <a:rPr lang="en-US" sz="3600">
                  <a:solidFill>
                    <a:srgbClr val="487307"/>
                  </a:solidFill>
                  <a:latin typeface="Nunito Sans Black Bold"/>
                </a:rPr>
                <a:t>2.</a:t>
              </a:r>
            </a:p>
          </p:txBody>
        </p:sp>
        <p:sp>
          <p:nvSpPr>
            <p:cNvPr id="14" name="TextBox 14"/>
            <p:cNvSpPr txBox="1"/>
            <p:nvPr/>
          </p:nvSpPr>
          <p:spPr>
            <a:xfrm>
              <a:off x="388882" y="805103"/>
              <a:ext cx="4055697" cy="2677668"/>
            </a:xfrm>
            <a:prstGeom prst="rect">
              <a:avLst/>
            </a:prstGeom>
          </p:spPr>
          <p:txBody>
            <a:bodyPr lIns="0" tIns="0" rIns="0" bIns="0" rtlCol="0" anchor="t">
              <a:spAutoFit/>
            </a:bodyPr>
            <a:lstStyle/>
            <a:p>
              <a:pPr algn="ctr">
                <a:lnSpc>
                  <a:spcPts val="4076"/>
                </a:lnSpc>
              </a:pPr>
              <a:r>
                <a:rPr lang="en-US" sz="2699" dirty="0">
                  <a:solidFill>
                    <a:srgbClr val="487307"/>
                  </a:solidFill>
                  <a:latin typeface="Source Sans Pro Bold"/>
                </a:rPr>
                <a:t>List possible solutions to overcome the obstacles </a:t>
              </a:r>
            </a:p>
          </p:txBody>
        </p:sp>
      </p:grpSp>
      <p:grpSp>
        <p:nvGrpSpPr>
          <p:cNvPr id="15" name="Group 15"/>
          <p:cNvGrpSpPr/>
          <p:nvPr/>
        </p:nvGrpSpPr>
        <p:grpSpPr>
          <a:xfrm>
            <a:off x="13889479" y="6595769"/>
            <a:ext cx="3741465" cy="2684341"/>
            <a:chOff x="0" y="0"/>
            <a:chExt cx="4988620" cy="3579121"/>
          </a:xfrm>
        </p:grpSpPr>
        <p:sp>
          <p:nvSpPr>
            <p:cNvPr id="16" name="TextBox 16"/>
            <p:cNvSpPr txBox="1"/>
            <p:nvPr/>
          </p:nvSpPr>
          <p:spPr>
            <a:xfrm>
              <a:off x="0" y="38100"/>
              <a:ext cx="4988620" cy="689864"/>
            </a:xfrm>
            <a:prstGeom prst="rect">
              <a:avLst/>
            </a:prstGeom>
          </p:spPr>
          <p:txBody>
            <a:bodyPr lIns="0" tIns="0" rIns="0" bIns="0" rtlCol="0" anchor="t">
              <a:spAutoFit/>
            </a:bodyPr>
            <a:lstStyle/>
            <a:p>
              <a:pPr algn="ctr">
                <a:lnSpc>
                  <a:spcPts val="3996"/>
                </a:lnSpc>
              </a:pPr>
              <a:r>
                <a:rPr lang="en-US" sz="3600">
                  <a:solidFill>
                    <a:srgbClr val="487307"/>
                  </a:solidFill>
                  <a:latin typeface="Nunito Sans Black Bold"/>
                </a:rPr>
                <a:t>3.</a:t>
              </a:r>
            </a:p>
          </p:txBody>
        </p:sp>
        <p:sp>
          <p:nvSpPr>
            <p:cNvPr id="17" name="TextBox 17"/>
            <p:cNvSpPr txBox="1"/>
            <p:nvPr/>
          </p:nvSpPr>
          <p:spPr>
            <a:xfrm>
              <a:off x="368075" y="795578"/>
              <a:ext cx="4620546" cy="2783544"/>
            </a:xfrm>
            <a:prstGeom prst="rect">
              <a:avLst/>
            </a:prstGeom>
          </p:spPr>
          <p:txBody>
            <a:bodyPr lIns="0" tIns="0" rIns="0" bIns="0" rtlCol="0" anchor="t">
              <a:spAutoFit/>
            </a:bodyPr>
            <a:lstStyle/>
            <a:p>
              <a:pPr algn="ctr">
                <a:lnSpc>
                  <a:spcPts val="4227"/>
                </a:lnSpc>
              </a:pPr>
              <a:r>
                <a:rPr lang="en-US" sz="2799" dirty="0">
                  <a:solidFill>
                    <a:srgbClr val="487307"/>
                  </a:solidFill>
                  <a:latin typeface="Source Sans Pro Bold"/>
                </a:rPr>
                <a:t>List possible strategies to perform the safety goals and address blind spots </a:t>
              </a:r>
            </a:p>
          </p:txBody>
        </p:sp>
      </p:grpSp>
      <p:grpSp>
        <p:nvGrpSpPr>
          <p:cNvPr id="18" name="Group 18"/>
          <p:cNvGrpSpPr/>
          <p:nvPr/>
        </p:nvGrpSpPr>
        <p:grpSpPr>
          <a:xfrm>
            <a:off x="559294" y="-294877"/>
            <a:ext cx="3523908" cy="2023691"/>
            <a:chOff x="0" y="0"/>
            <a:chExt cx="2138577" cy="1228131"/>
          </a:xfrm>
        </p:grpSpPr>
        <p:sp>
          <p:nvSpPr>
            <p:cNvPr id="19" name="Freeform 19"/>
            <p:cNvSpPr/>
            <p:nvPr/>
          </p:nvSpPr>
          <p:spPr>
            <a:xfrm>
              <a:off x="0" y="0"/>
              <a:ext cx="2138577" cy="1228131"/>
            </a:xfrm>
            <a:custGeom>
              <a:avLst/>
              <a:gdLst/>
              <a:ahLst/>
              <a:cxnLst/>
              <a:rect l="l" t="t" r="r" b="b"/>
              <a:pathLst>
                <a:path w="2138577" h="1228131">
                  <a:moveTo>
                    <a:pt x="2014117" y="1228131"/>
                  </a:moveTo>
                  <a:lnTo>
                    <a:pt x="124460" y="1228131"/>
                  </a:lnTo>
                  <a:cubicBezTo>
                    <a:pt x="55880" y="1228131"/>
                    <a:pt x="0" y="1172251"/>
                    <a:pt x="0" y="1103671"/>
                  </a:cubicBezTo>
                  <a:lnTo>
                    <a:pt x="0" y="124460"/>
                  </a:lnTo>
                  <a:cubicBezTo>
                    <a:pt x="0" y="55880"/>
                    <a:pt x="55880" y="0"/>
                    <a:pt x="124460" y="0"/>
                  </a:cubicBezTo>
                  <a:lnTo>
                    <a:pt x="2014117" y="0"/>
                  </a:lnTo>
                  <a:cubicBezTo>
                    <a:pt x="2082697" y="0"/>
                    <a:pt x="2138577" y="55880"/>
                    <a:pt x="2138577" y="124460"/>
                  </a:cubicBezTo>
                  <a:lnTo>
                    <a:pt x="2138577" y="1103671"/>
                  </a:lnTo>
                  <a:cubicBezTo>
                    <a:pt x="2138577" y="1172251"/>
                    <a:pt x="2082697" y="1228131"/>
                    <a:pt x="2014117" y="1228131"/>
                  </a:cubicBezTo>
                  <a:close/>
                </a:path>
              </a:pathLst>
            </a:custGeom>
            <a:solidFill>
              <a:srgbClr val="487307"/>
            </a:solidFill>
          </p:spPr>
        </p:sp>
      </p:grpSp>
      <p:grpSp>
        <p:nvGrpSpPr>
          <p:cNvPr id="20" name="Group 20"/>
          <p:cNvGrpSpPr/>
          <p:nvPr/>
        </p:nvGrpSpPr>
        <p:grpSpPr>
          <a:xfrm>
            <a:off x="603157" y="5332152"/>
            <a:ext cx="3523908" cy="5078063"/>
            <a:chOff x="0" y="0"/>
            <a:chExt cx="2138577" cy="3081757"/>
          </a:xfrm>
        </p:grpSpPr>
        <p:sp>
          <p:nvSpPr>
            <p:cNvPr id="21" name="Freeform 21"/>
            <p:cNvSpPr/>
            <p:nvPr/>
          </p:nvSpPr>
          <p:spPr>
            <a:xfrm>
              <a:off x="0" y="0"/>
              <a:ext cx="2138577" cy="3081757"/>
            </a:xfrm>
            <a:custGeom>
              <a:avLst/>
              <a:gdLst/>
              <a:ahLst/>
              <a:cxnLst/>
              <a:rect l="l" t="t" r="r" b="b"/>
              <a:pathLst>
                <a:path w="2138577" h="3081757">
                  <a:moveTo>
                    <a:pt x="2014117" y="3081757"/>
                  </a:moveTo>
                  <a:lnTo>
                    <a:pt x="124460" y="3081757"/>
                  </a:lnTo>
                  <a:cubicBezTo>
                    <a:pt x="55880" y="3081757"/>
                    <a:pt x="0" y="3025877"/>
                    <a:pt x="0" y="2957297"/>
                  </a:cubicBezTo>
                  <a:lnTo>
                    <a:pt x="0" y="124460"/>
                  </a:lnTo>
                  <a:cubicBezTo>
                    <a:pt x="0" y="55880"/>
                    <a:pt x="55880" y="0"/>
                    <a:pt x="124460" y="0"/>
                  </a:cubicBezTo>
                  <a:lnTo>
                    <a:pt x="2014117" y="0"/>
                  </a:lnTo>
                  <a:cubicBezTo>
                    <a:pt x="2082697" y="0"/>
                    <a:pt x="2138577" y="55880"/>
                    <a:pt x="2138577" y="124460"/>
                  </a:cubicBezTo>
                  <a:lnTo>
                    <a:pt x="2138577" y="2957297"/>
                  </a:lnTo>
                  <a:cubicBezTo>
                    <a:pt x="2138577" y="3025877"/>
                    <a:pt x="2082697" y="3081757"/>
                    <a:pt x="2014117" y="3081757"/>
                  </a:cubicBezTo>
                  <a:close/>
                </a:path>
              </a:pathLst>
            </a:custGeom>
            <a:solidFill>
              <a:srgbClr val="487307"/>
            </a:solidFill>
          </p:spPr>
        </p:sp>
      </p:grpSp>
      <p:pic>
        <p:nvPicPr>
          <p:cNvPr id="23" name="Picture 8"/>
          <p:cNvPicPr>
            <a:picLocks noChangeAspect="1"/>
          </p:cNvPicPr>
          <p:nvPr/>
        </p:nvPicPr>
        <p:blipFill>
          <a:blip r:embed="rId4"/>
          <a:srcRect/>
          <a:stretch>
            <a:fillRect/>
          </a:stretch>
        </p:blipFill>
        <p:spPr>
          <a:xfrm>
            <a:off x="8148800" y="2857499"/>
            <a:ext cx="5643400" cy="716280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6485" y="4315126"/>
            <a:ext cx="8004215" cy="1456862"/>
            <a:chOff x="0" y="0"/>
            <a:chExt cx="10672286" cy="1942483"/>
          </a:xfrm>
        </p:grpSpPr>
        <p:grpSp>
          <p:nvGrpSpPr>
            <p:cNvPr id="3" name="Group 3"/>
            <p:cNvGrpSpPr/>
            <p:nvPr/>
          </p:nvGrpSpPr>
          <p:grpSpPr>
            <a:xfrm>
              <a:off x="0" y="0"/>
              <a:ext cx="1942483" cy="1942483"/>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5" name="TextBox 5"/>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dirty="0">
                  <a:solidFill>
                    <a:srgbClr val="FFFFFF"/>
                  </a:solidFill>
                  <a:latin typeface="Nunito Sans Black"/>
                </a:rPr>
                <a:t>01</a:t>
              </a:r>
            </a:p>
          </p:txBody>
        </p:sp>
        <p:sp>
          <p:nvSpPr>
            <p:cNvPr id="6" name="TextBox 6"/>
            <p:cNvSpPr txBox="1"/>
            <p:nvPr/>
          </p:nvSpPr>
          <p:spPr>
            <a:xfrm>
              <a:off x="2614904" y="308809"/>
              <a:ext cx="8057383" cy="1362964"/>
            </a:xfrm>
            <a:prstGeom prst="rect">
              <a:avLst/>
            </a:prstGeom>
          </p:spPr>
          <p:txBody>
            <a:bodyPr lIns="0" tIns="0" rIns="0" bIns="0" rtlCol="0" anchor="t">
              <a:spAutoFit/>
            </a:bodyPr>
            <a:lstStyle/>
            <a:p>
              <a:pPr>
                <a:lnSpc>
                  <a:spcPts val="3996"/>
                </a:lnSpc>
              </a:pPr>
              <a:r>
                <a:rPr lang="en-US" sz="3600">
                  <a:solidFill>
                    <a:srgbClr val="487307"/>
                  </a:solidFill>
                  <a:latin typeface="Nunito Sans Bold"/>
                </a:rPr>
                <a:t>Setting customized safety goals</a:t>
              </a:r>
            </a:p>
          </p:txBody>
        </p:sp>
      </p:grpSp>
      <p:grpSp>
        <p:nvGrpSpPr>
          <p:cNvPr id="7" name="Group 7"/>
          <p:cNvGrpSpPr/>
          <p:nvPr/>
        </p:nvGrpSpPr>
        <p:grpSpPr>
          <a:xfrm>
            <a:off x="816485" y="6686771"/>
            <a:ext cx="7246528" cy="1456862"/>
            <a:chOff x="0" y="0"/>
            <a:chExt cx="9662037" cy="1942483"/>
          </a:xfrm>
        </p:grpSpPr>
        <p:grpSp>
          <p:nvGrpSpPr>
            <p:cNvPr id="8" name="Group 8"/>
            <p:cNvGrpSpPr/>
            <p:nvPr/>
          </p:nvGrpSpPr>
          <p:grpSpPr>
            <a:xfrm>
              <a:off x="0" y="0"/>
              <a:ext cx="1942483" cy="1942483"/>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10" name="TextBox 10"/>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02</a:t>
              </a:r>
            </a:p>
          </p:txBody>
        </p:sp>
        <p:sp>
          <p:nvSpPr>
            <p:cNvPr id="11" name="TextBox 11"/>
            <p:cNvSpPr txBox="1"/>
            <p:nvPr/>
          </p:nvSpPr>
          <p:spPr>
            <a:xfrm>
              <a:off x="2614904" y="645359"/>
              <a:ext cx="7047134" cy="689864"/>
            </a:xfrm>
            <a:prstGeom prst="rect">
              <a:avLst/>
            </a:prstGeom>
          </p:spPr>
          <p:txBody>
            <a:bodyPr lIns="0" tIns="0" rIns="0" bIns="0" rtlCol="0" anchor="t">
              <a:spAutoFit/>
            </a:bodyPr>
            <a:lstStyle/>
            <a:p>
              <a:pPr>
                <a:lnSpc>
                  <a:spcPts val="3996"/>
                </a:lnSpc>
              </a:pPr>
              <a:r>
                <a:rPr lang="en-US" sz="3600" dirty="0">
                  <a:solidFill>
                    <a:srgbClr val="487307"/>
                  </a:solidFill>
                  <a:latin typeface="Nunito Sans Bold"/>
                </a:rPr>
                <a:t>Peer-to-peer agreement</a:t>
              </a:r>
            </a:p>
          </p:txBody>
        </p:sp>
      </p:grpSp>
      <p:grpSp>
        <p:nvGrpSpPr>
          <p:cNvPr id="12" name="Group 12"/>
          <p:cNvGrpSpPr/>
          <p:nvPr/>
        </p:nvGrpSpPr>
        <p:grpSpPr>
          <a:xfrm>
            <a:off x="-153754" y="-199885"/>
            <a:ext cx="8330602" cy="1228585"/>
            <a:chOff x="0" y="0"/>
            <a:chExt cx="5055647" cy="745600"/>
          </a:xfrm>
        </p:grpSpPr>
        <p:sp>
          <p:nvSpPr>
            <p:cNvPr id="13" name="Freeform 13"/>
            <p:cNvSpPr/>
            <p:nvPr/>
          </p:nvSpPr>
          <p:spPr>
            <a:xfrm>
              <a:off x="0" y="0"/>
              <a:ext cx="5055647" cy="745600"/>
            </a:xfrm>
            <a:custGeom>
              <a:avLst/>
              <a:gdLst/>
              <a:ahLst/>
              <a:cxnLst/>
              <a:rect l="l" t="t" r="r" b="b"/>
              <a:pathLst>
                <a:path w="5055647" h="745600">
                  <a:moveTo>
                    <a:pt x="4931187" y="745600"/>
                  </a:moveTo>
                  <a:lnTo>
                    <a:pt x="124460" y="745600"/>
                  </a:lnTo>
                  <a:cubicBezTo>
                    <a:pt x="55880" y="745600"/>
                    <a:pt x="0" y="689720"/>
                    <a:pt x="0" y="621140"/>
                  </a:cubicBezTo>
                  <a:lnTo>
                    <a:pt x="0" y="124460"/>
                  </a:lnTo>
                  <a:cubicBezTo>
                    <a:pt x="0" y="55880"/>
                    <a:pt x="55880" y="0"/>
                    <a:pt x="124460" y="0"/>
                  </a:cubicBezTo>
                  <a:lnTo>
                    <a:pt x="4931187" y="0"/>
                  </a:lnTo>
                  <a:cubicBezTo>
                    <a:pt x="4999767" y="0"/>
                    <a:pt x="5055647" y="55880"/>
                    <a:pt x="5055647" y="124460"/>
                  </a:cubicBezTo>
                  <a:lnTo>
                    <a:pt x="5055647" y="621140"/>
                  </a:lnTo>
                  <a:cubicBezTo>
                    <a:pt x="5055647" y="689720"/>
                    <a:pt x="4999767" y="745600"/>
                    <a:pt x="4931187" y="745600"/>
                  </a:cubicBezTo>
                  <a:close/>
                </a:path>
              </a:pathLst>
            </a:custGeom>
            <a:solidFill>
              <a:srgbClr val="487307"/>
            </a:solidFill>
          </p:spPr>
        </p:sp>
      </p:grpSp>
      <p:pic>
        <p:nvPicPr>
          <p:cNvPr id="14" name="Picture 14"/>
          <p:cNvPicPr>
            <a:picLocks noChangeAspect="1"/>
          </p:cNvPicPr>
          <p:nvPr/>
        </p:nvPicPr>
        <p:blipFill>
          <a:blip r:embed="rId2"/>
          <a:srcRect l="4013"/>
          <a:stretch>
            <a:fillRect/>
          </a:stretch>
        </p:blipFill>
        <p:spPr>
          <a:xfrm>
            <a:off x="8382000" y="-60319"/>
            <a:ext cx="9906000" cy="10287000"/>
          </a:xfrm>
          <a:prstGeom prst="rect">
            <a:avLst/>
          </a:prstGeom>
        </p:spPr>
      </p:pic>
      <p:sp>
        <p:nvSpPr>
          <p:cNvPr id="15" name="TextBox 15"/>
          <p:cNvSpPr txBox="1"/>
          <p:nvPr/>
        </p:nvSpPr>
        <p:spPr>
          <a:xfrm>
            <a:off x="228600" y="1976969"/>
            <a:ext cx="8115300" cy="1418463"/>
          </a:xfrm>
          <a:prstGeom prst="rect">
            <a:avLst/>
          </a:prstGeom>
        </p:spPr>
        <p:txBody>
          <a:bodyPr lIns="0" tIns="0" rIns="0" bIns="0" rtlCol="0" anchor="t">
            <a:spAutoFit/>
          </a:bodyPr>
          <a:lstStyle/>
          <a:p>
            <a:pPr>
              <a:lnSpc>
                <a:spcPts val="5586"/>
              </a:lnSpc>
            </a:pPr>
            <a:r>
              <a:rPr lang="en-US" sz="4900" dirty="0">
                <a:solidFill>
                  <a:srgbClr val="F29F05"/>
                </a:solidFill>
                <a:latin typeface="Nunito Sans Black"/>
              </a:rPr>
              <a:t>SAFETY TRAINING PROCEDURE AGREEMENT</a:t>
            </a:r>
          </a:p>
        </p:txBody>
      </p:sp>
      <p:grpSp>
        <p:nvGrpSpPr>
          <p:cNvPr id="16" name="Group 16"/>
          <p:cNvGrpSpPr/>
          <p:nvPr/>
        </p:nvGrpSpPr>
        <p:grpSpPr>
          <a:xfrm>
            <a:off x="-153754" y="9058415"/>
            <a:ext cx="8330602" cy="1228585"/>
            <a:chOff x="0" y="0"/>
            <a:chExt cx="5055647" cy="745600"/>
          </a:xfrm>
        </p:grpSpPr>
        <p:sp>
          <p:nvSpPr>
            <p:cNvPr id="17" name="Freeform 17"/>
            <p:cNvSpPr/>
            <p:nvPr/>
          </p:nvSpPr>
          <p:spPr>
            <a:xfrm>
              <a:off x="0" y="0"/>
              <a:ext cx="5055647" cy="745600"/>
            </a:xfrm>
            <a:custGeom>
              <a:avLst/>
              <a:gdLst/>
              <a:ahLst/>
              <a:cxnLst/>
              <a:rect l="l" t="t" r="r" b="b"/>
              <a:pathLst>
                <a:path w="5055647" h="745600">
                  <a:moveTo>
                    <a:pt x="4931187" y="745600"/>
                  </a:moveTo>
                  <a:lnTo>
                    <a:pt x="124460" y="745600"/>
                  </a:lnTo>
                  <a:cubicBezTo>
                    <a:pt x="55880" y="745600"/>
                    <a:pt x="0" y="689720"/>
                    <a:pt x="0" y="621140"/>
                  </a:cubicBezTo>
                  <a:lnTo>
                    <a:pt x="0" y="124460"/>
                  </a:lnTo>
                  <a:cubicBezTo>
                    <a:pt x="0" y="55880"/>
                    <a:pt x="55880" y="0"/>
                    <a:pt x="124460" y="0"/>
                  </a:cubicBezTo>
                  <a:lnTo>
                    <a:pt x="4931187" y="0"/>
                  </a:lnTo>
                  <a:cubicBezTo>
                    <a:pt x="4999767" y="0"/>
                    <a:pt x="5055647" y="55880"/>
                    <a:pt x="5055647" y="124460"/>
                  </a:cubicBezTo>
                  <a:lnTo>
                    <a:pt x="5055647" y="621140"/>
                  </a:lnTo>
                  <a:cubicBezTo>
                    <a:pt x="5055647" y="689720"/>
                    <a:pt x="4999767" y="745600"/>
                    <a:pt x="4931187" y="745600"/>
                  </a:cubicBezTo>
                  <a:close/>
                </a:path>
              </a:pathLst>
            </a:custGeom>
            <a:solidFill>
              <a:srgbClr val="487307"/>
            </a:solidFill>
          </p:spPr>
        </p:sp>
      </p:grpSp>
      <p:grpSp>
        <p:nvGrpSpPr>
          <p:cNvPr id="18" name="Group 2"/>
          <p:cNvGrpSpPr/>
          <p:nvPr/>
        </p:nvGrpSpPr>
        <p:grpSpPr>
          <a:xfrm>
            <a:off x="816485" y="4311888"/>
            <a:ext cx="8004215" cy="1456862"/>
            <a:chOff x="0" y="0"/>
            <a:chExt cx="10672286" cy="1942483"/>
          </a:xfrm>
        </p:grpSpPr>
        <p:grpSp>
          <p:nvGrpSpPr>
            <p:cNvPr id="19" name="Group 3"/>
            <p:cNvGrpSpPr/>
            <p:nvPr/>
          </p:nvGrpSpPr>
          <p:grpSpPr>
            <a:xfrm>
              <a:off x="0" y="0"/>
              <a:ext cx="1942483" cy="1942483"/>
              <a:chOff x="0" y="0"/>
              <a:chExt cx="6350000" cy="6350000"/>
            </a:xfrm>
          </p:grpSpPr>
          <p:sp>
            <p:nvSpPr>
              <p:cNvPr id="22"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87307"/>
              </a:solidFill>
            </p:spPr>
          </p:sp>
        </p:grpSp>
        <p:sp>
          <p:nvSpPr>
            <p:cNvPr id="20" name="TextBox 5"/>
            <p:cNvSpPr txBox="1"/>
            <p:nvPr/>
          </p:nvSpPr>
          <p:spPr>
            <a:xfrm>
              <a:off x="0" y="602941"/>
              <a:ext cx="1942483" cy="850900"/>
            </a:xfrm>
            <a:prstGeom prst="rect">
              <a:avLst/>
            </a:prstGeom>
          </p:spPr>
          <p:txBody>
            <a:bodyPr lIns="0" tIns="0" rIns="0" bIns="0" rtlCol="0" anchor="t">
              <a:spAutoFit/>
            </a:bodyPr>
            <a:lstStyle/>
            <a:p>
              <a:pPr algn="ctr">
                <a:lnSpc>
                  <a:spcPts val="4559"/>
                </a:lnSpc>
              </a:pPr>
              <a:r>
                <a:rPr lang="en-US" sz="4800" dirty="0">
                  <a:solidFill>
                    <a:srgbClr val="FFFFFF"/>
                  </a:solidFill>
                  <a:latin typeface="Nunito Sans Black"/>
                </a:rPr>
                <a:t>01</a:t>
              </a:r>
            </a:p>
          </p:txBody>
        </p:sp>
        <p:sp>
          <p:nvSpPr>
            <p:cNvPr id="21" name="TextBox 6"/>
            <p:cNvSpPr txBox="1"/>
            <p:nvPr/>
          </p:nvSpPr>
          <p:spPr>
            <a:xfrm>
              <a:off x="2614904" y="308809"/>
              <a:ext cx="8057383" cy="1362964"/>
            </a:xfrm>
            <a:prstGeom prst="rect">
              <a:avLst/>
            </a:prstGeom>
          </p:spPr>
          <p:txBody>
            <a:bodyPr lIns="0" tIns="0" rIns="0" bIns="0" rtlCol="0" anchor="t">
              <a:spAutoFit/>
            </a:bodyPr>
            <a:lstStyle/>
            <a:p>
              <a:pPr>
                <a:lnSpc>
                  <a:spcPts val="3996"/>
                </a:lnSpc>
              </a:pPr>
              <a:r>
                <a:rPr lang="en-US" sz="3600" dirty="0">
                  <a:solidFill>
                    <a:srgbClr val="487307"/>
                  </a:solidFill>
                  <a:latin typeface="Nunito Sans Bold"/>
                </a:rPr>
                <a:t>Setting customized safety goals</a:t>
              </a:r>
            </a:p>
          </p:txBody>
        </p:sp>
      </p:grpSp>
      <p:pic>
        <p:nvPicPr>
          <p:cNvPr id="23" name="Picture 22"/>
          <p:cNvPicPr>
            <a:picLocks noChangeAspect="1"/>
          </p:cNvPicPr>
          <p:nvPr/>
        </p:nvPicPr>
        <p:blipFill>
          <a:blip r:embed="rId3"/>
          <a:stretch>
            <a:fillRect/>
          </a:stretch>
        </p:blipFill>
        <p:spPr>
          <a:xfrm>
            <a:off x="8820698" y="7999246"/>
            <a:ext cx="8933901" cy="240205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656318" y="1497680"/>
            <a:ext cx="4164652" cy="558594"/>
            <a:chOff x="0" y="0"/>
            <a:chExt cx="5552869" cy="744792"/>
          </a:xfrm>
        </p:grpSpPr>
        <p:sp>
          <p:nvSpPr>
            <p:cNvPr id="3" name="AutoShape 3"/>
            <p:cNvSpPr/>
            <p:nvPr/>
          </p:nvSpPr>
          <p:spPr>
            <a:xfrm>
              <a:off x="1425021" y="444517"/>
              <a:ext cx="4127848" cy="0"/>
            </a:xfrm>
            <a:prstGeom prst="line">
              <a:avLst/>
            </a:prstGeom>
            <a:ln w="63500" cap="rnd">
              <a:solidFill>
                <a:srgbClr val="487307">
                  <a:alpha val="49804"/>
                </a:srgbClr>
              </a:solidFill>
              <a:prstDash val="solid"/>
              <a:headEnd type="none" w="sm" len="sm"/>
              <a:tailEnd type="none" w="sm" len="sm"/>
            </a:ln>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0" y="0"/>
              <a:ext cx="1003087" cy="744792"/>
            </a:xfrm>
            <a:prstGeom prst="rect">
              <a:avLst/>
            </a:prstGeom>
          </p:spPr>
        </p:pic>
      </p:grpSp>
      <p:grpSp>
        <p:nvGrpSpPr>
          <p:cNvPr id="5" name="Group 5"/>
          <p:cNvGrpSpPr/>
          <p:nvPr/>
        </p:nvGrpSpPr>
        <p:grpSpPr>
          <a:xfrm>
            <a:off x="656318" y="8132240"/>
            <a:ext cx="4164652" cy="558594"/>
            <a:chOff x="0" y="0"/>
            <a:chExt cx="5552869" cy="744792"/>
          </a:xfrm>
        </p:grpSpPr>
        <p:sp>
          <p:nvSpPr>
            <p:cNvPr id="6" name="AutoShape 6"/>
            <p:cNvSpPr/>
            <p:nvPr/>
          </p:nvSpPr>
          <p:spPr>
            <a:xfrm>
              <a:off x="0" y="306022"/>
              <a:ext cx="4103407" cy="0"/>
            </a:xfrm>
            <a:prstGeom prst="line">
              <a:avLst/>
            </a:prstGeom>
            <a:ln w="63500" cap="rnd">
              <a:solidFill>
                <a:srgbClr val="487307">
                  <a:alpha val="49804"/>
                </a:srgbClr>
              </a:solidFill>
              <a:prstDash val="solid"/>
              <a:headEnd type="none" w="sm" len="sm"/>
              <a:tailEnd type="none" w="sm" len="sm"/>
            </a:ln>
          </p:spPr>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549782" y="0"/>
              <a:ext cx="1003087" cy="744792"/>
            </a:xfrm>
            <a:prstGeom prst="rect">
              <a:avLst/>
            </a:prstGeom>
          </p:spPr>
        </p:pic>
      </p:grpSp>
      <p:pic>
        <p:nvPicPr>
          <p:cNvPr id="8" name="Picture 8"/>
          <p:cNvPicPr>
            <a:picLocks noChangeAspect="1"/>
          </p:cNvPicPr>
          <p:nvPr/>
        </p:nvPicPr>
        <p:blipFill>
          <a:blip r:embed="rId4"/>
          <a:srcRect/>
          <a:stretch>
            <a:fillRect/>
          </a:stretch>
        </p:blipFill>
        <p:spPr>
          <a:xfrm>
            <a:off x="5648716" y="1875463"/>
            <a:ext cx="6990568" cy="6536073"/>
          </a:xfrm>
          <a:prstGeom prst="rect">
            <a:avLst/>
          </a:prstGeom>
        </p:spPr>
      </p:pic>
      <p:sp>
        <p:nvSpPr>
          <p:cNvPr id="9" name="TextBox 9"/>
          <p:cNvSpPr txBox="1"/>
          <p:nvPr/>
        </p:nvSpPr>
        <p:spPr>
          <a:xfrm>
            <a:off x="656318" y="2250149"/>
            <a:ext cx="4673272" cy="5842889"/>
          </a:xfrm>
          <a:prstGeom prst="rect">
            <a:avLst/>
          </a:prstGeom>
        </p:spPr>
        <p:txBody>
          <a:bodyPr lIns="0" tIns="0" rIns="0" bIns="0" rtlCol="0" anchor="t">
            <a:spAutoFit/>
          </a:bodyPr>
          <a:lstStyle/>
          <a:p>
            <a:pPr algn="just">
              <a:lnSpc>
                <a:spcPts val="4227"/>
              </a:lnSpc>
            </a:pPr>
            <a:r>
              <a:rPr lang="en-US" sz="2799">
                <a:solidFill>
                  <a:srgbClr val="6E7308"/>
                </a:solidFill>
                <a:latin typeface="Source Sans Pro Bold"/>
              </a:rPr>
              <a:t>And the first time I was called over you know and I was delighted. There is, there’s definitely learning from that. And then sure you have to hear the younger person’s point of view as well which is good. Yeah. Because there’s not a day you’ll go out but you’ll learn something new I think definitely anyway.</a:t>
            </a:r>
          </a:p>
        </p:txBody>
      </p:sp>
      <p:grpSp>
        <p:nvGrpSpPr>
          <p:cNvPr id="10" name="Group 10"/>
          <p:cNvGrpSpPr/>
          <p:nvPr/>
        </p:nvGrpSpPr>
        <p:grpSpPr>
          <a:xfrm>
            <a:off x="-228514" y="-325834"/>
            <a:ext cx="18745028" cy="1088195"/>
            <a:chOff x="0" y="0"/>
            <a:chExt cx="11375918" cy="660400"/>
          </a:xfrm>
        </p:grpSpPr>
        <p:sp>
          <p:nvSpPr>
            <p:cNvPr id="11" name="Freeform 11"/>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12" name="Group 12"/>
          <p:cNvGrpSpPr/>
          <p:nvPr/>
        </p:nvGrpSpPr>
        <p:grpSpPr>
          <a:xfrm>
            <a:off x="0" y="9525962"/>
            <a:ext cx="18745028" cy="1088195"/>
            <a:chOff x="0" y="0"/>
            <a:chExt cx="11375918" cy="660400"/>
          </a:xfrm>
        </p:grpSpPr>
        <p:sp>
          <p:nvSpPr>
            <p:cNvPr id="13" name="Freeform 13"/>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14" name="Group 14"/>
          <p:cNvGrpSpPr/>
          <p:nvPr/>
        </p:nvGrpSpPr>
        <p:grpSpPr>
          <a:xfrm>
            <a:off x="13283520" y="1497680"/>
            <a:ext cx="4164652" cy="558594"/>
            <a:chOff x="0" y="0"/>
            <a:chExt cx="5552869" cy="744792"/>
          </a:xfrm>
        </p:grpSpPr>
        <p:sp>
          <p:nvSpPr>
            <p:cNvPr id="15" name="AutoShape 15"/>
            <p:cNvSpPr/>
            <p:nvPr/>
          </p:nvSpPr>
          <p:spPr>
            <a:xfrm>
              <a:off x="1425021" y="444517"/>
              <a:ext cx="4127848" cy="0"/>
            </a:xfrm>
            <a:prstGeom prst="line">
              <a:avLst/>
            </a:prstGeom>
            <a:ln w="63500" cap="rnd">
              <a:solidFill>
                <a:srgbClr val="487307">
                  <a:alpha val="49804"/>
                </a:srgbClr>
              </a:solidFill>
              <a:prstDash val="solid"/>
              <a:headEnd type="none" w="sm" len="sm"/>
              <a:tailEnd type="none" w="sm" len="sm"/>
            </a:ln>
          </p:spPr>
        </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0" y="0"/>
              <a:ext cx="1003087" cy="744792"/>
            </a:xfrm>
            <a:prstGeom prst="rect">
              <a:avLst/>
            </a:prstGeom>
          </p:spPr>
        </p:pic>
      </p:grpSp>
      <p:grpSp>
        <p:nvGrpSpPr>
          <p:cNvPr id="17" name="Group 17"/>
          <p:cNvGrpSpPr/>
          <p:nvPr/>
        </p:nvGrpSpPr>
        <p:grpSpPr>
          <a:xfrm>
            <a:off x="13283520" y="8177112"/>
            <a:ext cx="4164652" cy="558594"/>
            <a:chOff x="0" y="0"/>
            <a:chExt cx="5552869" cy="744792"/>
          </a:xfrm>
        </p:grpSpPr>
        <p:sp>
          <p:nvSpPr>
            <p:cNvPr id="18" name="AutoShape 18"/>
            <p:cNvSpPr/>
            <p:nvPr/>
          </p:nvSpPr>
          <p:spPr>
            <a:xfrm>
              <a:off x="0" y="306022"/>
              <a:ext cx="4103407" cy="0"/>
            </a:xfrm>
            <a:prstGeom prst="line">
              <a:avLst/>
            </a:prstGeom>
            <a:ln w="63500" cap="rnd">
              <a:solidFill>
                <a:srgbClr val="487307">
                  <a:alpha val="49804"/>
                </a:srgbClr>
              </a:solidFill>
              <a:prstDash val="solid"/>
              <a:headEnd type="none" w="sm" len="sm"/>
              <a:tailEnd type="none" w="sm" len="sm"/>
            </a:ln>
          </p:spPr>
        </p:sp>
        <p:pic>
          <p:nvPicPr>
            <p:cNvPr id="19" name="Picture 19"/>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549782" y="0"/>
              <a:ext cx="1003087" cy="744792"/>
            </a:xfrm>
            <a:prstGeom prst="rect">
              <a:avLst/>
            </a:prstGeom>
          </p:spPr>
        </p:pic>
      </p:grpSp>
      <p:sp>
        <p:nvSpPr>
          <p:cNvPr id="20" name="TextBox 20"/>
          <p:cNvSpPr txBox="1"/>
          <p:nvPr/>
        </p:nvSpPr>
        <p:spPr>
          <a:xfrm>
            <a:off x="13283520" y="2180099"/>
            <a:ext cx="4416720" cy="5697180"/>
          </a:xfrm>
          <a:prstGeom prst="rect">
            <a:avLst/>
          </a:prstGeom>
        </p:spPr>
        <p:txBody>
          <a:bodyPr lIns="0" tIns="0" rIns="0" bIns="0" rtlCol="0" anchor="t">
            <a:spAutoFit/>
          </a:bodyPr>
          <a:lstStyle/>
          <a:p>
            <a:pPr algn="just">
              <a:lnSpc>
                <a:spcPts val="3507"/>
              </a:lnSpc>
            </a:pPr>
            <a:r>
              <a:rPr lang="en-US" sz="2806">
                <a:solidFill>
                  <a:srgbClr val="6E7308"/>
                </a:solidFill>
                <a:latin typeface="Source Sans Pro Bold"/>
              </a:rPr>
              <a:t>Well I always feel a discussion after a demonstration like that is very important. I thought it was a good healthy discussion. There was one or two suggestions went around. Yeah I always think a discussion is good after a demonstration and I thought that one was a good discussion we had as well.</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357467" y="3156683"/>
            <a:ext cx="4164652" cy="5483794"/>
            <a:chOff x="0" y="0"/>
            <a:chExt cx="5552869" cy="7311726"/>
          </a:xfrm>
        </p:grpSpPr>
        <p:sp>
          <p:nvSpPr>
            <p:cNvPr id="3" name="AutoShape 3"/>
            <p:cNvSpPr/>
            <p:nvPr/>
          </p:nvSpPr>
          <p:spPr>
            <a:xfrm>
              <a:off x="1425021" y="444517"/>
              <a:ext cx="4127848" cy="0"/>
            </a:xfrm>
            <a:prstGeom prst="line">
              <a:avLst/>
            </a:prstGeom>
            <a:ln w="63500" cap="rnd">
              <a:solidFill>
                <a:srgbClr val="487307">
                  <a:alpha val="49804"/>
                </a:srgbClr>
              </a:solidFill>
              <a:prstDash val="solid"/>
              <a:headEnd type="none" w="sm" len="sm"/>
              <a:tailEnd type="none" w="sm" len="sm"/>
            </a:ln>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0" y="0"/>
              <a:ext cx="1003087" cy="744792"/>
            </a:xfrm>
            <a:prstGeom prst="rect">
              <a:avLst/>
            </a:prstGeom>
          </p:spPr>
        </p:pic>
        <p:sp>
          <p:nvSpPr>
            <p:cNvPr id="5" name="AutoShape 5"/>
            <p:cNvSpPr/>
            <p:nvPr/>
          </p:nvSpPr>
          <p:spPr>
            <a:xfrm>
              <a:off x="0" y="6872956"/>
              <a:ext cx="4103407" cy="0"/>
            </a:xfrm>
            <a:prstGeom prst="line">
              <a:avLst/>
            </a:prstGeom>
            <a:ln w="63500" cap="rnd">
              <a:solidFill>
                <a:srgbClr val="487307">
                  <a:alpha val="49804"/>
                </a:srgbClr>
              </a:solidFill>
              <a:prstDash val="solid"/>
              <a:headEnd type="none" w="sm" len="sm"/>
              <a:tailEnd type="none" w="sm" len="sm"/>
            </a:ln>
          </p:spPr>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549782" y="6566934"/>
              <a:ext cx="1003087" cy="744792"/>
            </a:xfrm>
            <a:prstGeom prst="rect">
              <a:avLst/>
            </a:prstGeom>
          </p:spPr>
        </p:pic>
        <p:sp>
          <p:nvSpPr>
            <p:cNvPr id="7" name="TextBox 7"/>
            <p:cNvSpPr txBox="1"/>
            <p:nvPr/>
          </p:nvSpPr>
          <p:spPr>
            <a:xfrm>
              <a:off x="0" y="1201992"/>
              <a:ext cx="5552869" cy="4827016"/>
            </a:xfrm>
            <a:prstGeom prst="rect">
              <a:avLst/>
            </a:prstGeom>
          </p:spPr>
          <p:txBody>
            <a:bodyPr lIns="0" tIns="0" rIns="0" bIns="0" rtlCol="0" anchor="t">
              <a:spAutoFit/>
            </a:bodyPr>
            <a:lstStyle/>
            <a:p>
              <a:pPr algn="just">
                <a:lnSpc>
                  <a:spcPts val="3624"/>
                </a:lnSpc>
              </a:pPr>
              <a:r>
                <a:rPr lang="en-US" sz="2400">
                  <a:solidFill>
                    <a:srgbClr val="6E7308"/>
                  </a:solidFill>
                  <a:latin typeface="Source Sans Pro Bold"/>
                </a:rPr>
                <a:t>That gave us the kind of ownership and responsibility that we had to do the tasks. The next time I saw him, we could say to each other had we done it or not. It gave us the ownership of what we had to do. That was important.</a:t>
              </a:r>
            </a:p>
          </p:txBody>
        </p:sp>
      </p:grpSp>
      <p:grpSp>
        <p:nvGrpSpPr>
          <p:cNvPr id="8" name="Group 8"/>
          <p:cNvGrpSpPr/>
          <p:nvPr/>
        </p:nvGrpSpPr>
        <p:grpSpPr>
          <a:xfrm>
            <a:off x="-228514" y="-325834"/>
            <a:ext cx="18745028" cy="1088195"/>
            <a:chOff x="0" y="0"/>
            <a:chExt cx="11375918" cy="660400"/>
          </a:xfrm>
        </p:grpSpPr>
        <p:sp>
          <p:nvSpPr>
            <p:cNvPr id="9" name="Freeform 9"/>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10" name="Group 10"/>
          <p:cNvGrpSpPr/>
          <p:nvPr/>
        </p:nvGrpSpPr>
        <p:grpSpPr>
          <a:xfrm>
            <a:off x="-228514" y="9322883"/>
            <a:ext cx="18745028" cy="1088195"/>
            <a:chOff x="0" y="0"/>
            <a:chExt cx="11375918" cy="660400"/>
          </a:xfrm>
        </p:grpSpPr>
        <p:sp>
          <p:nvSpPr>
            <p:cNvPr id="11" name="Freeform 11"/>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sp>
        <p:nvSpPr>
          <p:cNvPr id="12" name="AutoShape 12"/>
          <p:cNvSpPr/>
          <p:nvPr/>
        </p:nvSpPr>
        <p:spPr>
          <a:xfrm>
            <a:off x="8293357" y="3852163"/>
            <a:ext cx="3095886" cy="0"/>
          </a:xfrm>
          <a:prstGeom prst="line">
            <a:avLst/>
          </a:prstGeom>
          <a:ln w="47625" cap="rnd">
            <a:solidFill>
              <a:srgbClr val="487307">
                <a:alpha val="49804"/>
              </a:srgbClr>
            </a:solidFill>
            <a:prstDash val="solid"/>
            <a:headEnd type="none" w="sm" len="sm"/>
            <a:tailEnd type="none" w="sm" len="sm"/>
          </a:ln>
        </p:spPr>
      </p:sp>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7224591" y="3518776"/>
            <a:ext cx="752315" cy="558594"/>
          </a:xfrm>
          <a:prstGeom prst="rect">
            <a:avLst/>
          </a:prstGeom>
        </p:spPr>
      </p:pic>
      <p:sp>
        <p:nvSpPr>
          <p:cNvPr id="14" name="AutoShape 14"/>
          <p:cNvSpPr/>
          <p:nvPr/>
        </p:nvSpPr>
        <p:spPr>
          <a:xfrm>
            <a:off x="7224591" y="7975276"/>
            <a:ext cx="3077555" cy="0"/>
          </a:xfrm>
          <a:prstGeom prst="line">
            <a:avLst/>
          </a:prstGeom>
          <a:ln w="47625" cap="rnd">
            <a:solidFill>
              <a:srgbClr val="487307">
                <a:alpha val="49804"/>
              </a:srgbClr>
            </a:solidFill>
            <a:prstDash val="solid"/>
            <a:headEnd type="none" w="sm" len="sm"/>
            <a:tailEnd type="none" w="sm" len="sm"/>
          </a:ln>
        </p:spPr>
      </p:sp>
      <p:pic>
        <p:nvPicPr>
          <p:cNvPr id="15" name="Picture 15"/>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636928" y="7719792"/>
            <a:ext cx="752315" cy="558594"/>
          </a:xfrm>
          <a:prstGeom prst="rect">
            <a:avLst/>
          </a:prstGeom>
        </p:spPr>
      </p:pic>
      <p:sp>
        <p:nvSpPr>
          <p:cNvPr id="16" name="TextBox 16"/>
          <p:cNvSpPr txBox="1"/>
          <p:nvPr/>
        </p:nvSpPr>
        <p:spPr>
          <a:xfrm>
            <a:off x="7224591" y="4401219"/>
            <a:ext cx="4164652" cy="3182112"/>
          </a:xfrm>
          <a:prstGeom prst="rect">
            <a:avLst/>
          </a:prstGeom>
        </p:spPr>
        <p:txBody>
          <a:bodyPr lIns="0" tIns="0" rIns="0" bIns="0" rtlCol="0" anchor="t">
            <a:spAutoFit/>
          </a:bodyPr>
          <a:lstStyle/>
          <a:p>
            <a:pPr algn="just">
              <a:lnSpc>
                <a:spcPts val="3624"/>
              </a:lnSpc>
              <a:spcBef>
                <a:spcPct val="0"/>
              </a:spcBef>
            </a:pPr>
            <a:r>
              <a:rPr lang="en-US" sz="2400">
                <a:solidFill>
                  <a:srgbClr val="6E7308"/>
                </a:solidFill>
                <a:latin typeface="Source Sans Pro Bold"/>
              </a:rPr>
              <a:t>Call your peers in 2 weeks time and I think there’d be no problem doing that after being there for a couple of hours because you know people were comfortable with each other.</a:t>
            </a:r>
          </a:p>
        </p:txBody>
      </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0800000">
            <a:off x="13094648" y="3156683"/>
            <a:ext cx="752315" cy="558594"/>
          </a:xfrm>
          <a:prstGeom prst="rect">
            <a:avLst/>
          </a:prstGeom>
        </p:spPr>
      </p:pic>
      <p:grpSp>
        <p:nvGrpSpPr>
          <p:cNvPr id="18" name="Group 18"/>
          <p:cNvGrpSpPr/>
          <p:nvPr/>
        </p:nvGrpSpPr>
        <p:grpSpPr>
          <a:xfrm>
            <a:off x="13094648" y="8081884"/>
            <a:ext cx="4164652" cy="558594"/>
            <a:chOff x="0" y="0"/>
            <a:chExt cx="5552869" cy="744792"/>
          </a:xfrm>
        </p:grpSpPr>
        <p:sp>
          <p:nvSpPr>
            <p:cNvPr id="19" name="AutoShape 19"/>
            <p:cNvSpPr/>
            <p:nvPr/>
          </p:nvSpPr>
          <p:spPr>
            <a:xfrm>
              <a:off x="0" y="306022"/>
              <a:ext cx="4103407" cy="0"/>
            </a:xfrm>
            <a:prstGeom prst="line">
              <a:avLst/>
            </a:prstGeom>
            <a:ln w="63500" cap="rnd">
              <a:solidFill>
                <a:srgbClr val="487307">
                  <a:alpha val="49804"/>
                </a:srgbClr>
              </a:solidFill>
              <a:prstDash val="solid"/>
              <a:headEnd type="none" w="sm" len="sm"/>
              <a:tailEnd type="none" w="sm" len="sm"/>
            </a:ln>
          </p:spPr>
        </p:sp>
        <p:pic>
          <p:nvPicPr>
            <p:cNvPr id="20" name="Picture 20"/>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4549782" y="0"/>
              <a:ext cx="1003087" cy="744792"/>
            </a:xfrm>
            <a:prstGeom prst="rect">
              <a:avLst/>
            </a:prstGeom>
          </p:spPr>
        </p:pic>
      </p:grpSp>
      <p:sp>
        <p:nvSpPr>
          <p:cNvPr id="21" name="TextBox 21"/>
          <p:cNvSpPr txBox="1"/>
          <p:nvPr/>
        </p:nvSpPr>
        <p:spPr>
          <a:xfrm>
            <a:off x="13094648" y="3878764"/>
            <a:ext cx="4164652" cy="4096512"/>
          </a:xfrm>
          <a:prstGeom prst="rect">
            <a:avLst/>
          </a:prstGeom>
        </p:spPr>
        <p:txBody>
          <a:bodyPr lIns="0" tIns="0" rIns="0" bIns="0" rtlCol="0" anchor="t">
            <a:spAutoFit/>
          </a:bodyPr>
          <a:lstStyle/>
          <a:p>
            <a:pPr algn="just">
              <a:lnSpc>
                <a:spcPts val="3624"/>
              </a:lnSpc>
            </a:pPr>
            <a:r>
              <a:rPr lang="en-US" sz="2400">
                <a:solidFill>
                  <a:srgbClr val="6E7308"/>
                </a:solidFill>
                <a:latin typeface="Source Sans Pro Bold"/>
              </a:rPr>
              <a:t>It was good to make a plan I think. It makes it more real and it gives you kind of guidelines to follow. Whereas when you say you’re going doing something unless you put it down on paper sometimes it doesn’t actually happen.</a:t>
            </a:r>
          </a:p>
        </p:txBody>
      </p:sp>
      <p:sp>
        <p:nvSpPr>
          <p:cNvPr id="22" name="TextBox 22"/>
          <p:cNvSpPr txBox="1"/>
          <p:nvPr/>
        </p:nvSpPr>
        <p:spPr>
          <a:xfrm>
            <a:off x="1354534" y="1703491"/>
            <a:ext cx="15904766" cy="823722"/>
          </a:xfrm>
          <a:prstGeom prst="rect">
            <a:avLst/>
          </a:prstGeom>
        </p:spPr>
        <p:txBody>
          <a:bodyPr lIns="0" tIns="0" rIns="0" bIns="0" rtlCol="0" anchor="t">
            <a:spAutoFit/>
          </a:bodyPr>
          <a:lstStyle/>
          <a:p>
            <a:pPr>
              <a:lnSpc>
                <a:spcPts val="6384"/>
              </a:lnSpc>
            </a:pPr>
            <a:r>
              <a:rPr lang="en-US" sz="5600" dirty="0">
                <a:solidFill>
                  <a:srgbClr val="F29F05"/>
                </a:solidFill>
                <a:latin typeface="Nunito Sans Black"/>
              </a:rPr>
              <a:t>SAFETY </a:t>
            </a:r>
            <a:r>
              <a:rPr lang="en-US" sz="5400" dirty="0">
                <a:solidFill>
                  <a:srgbClr val="F29F05"/>
                </a:solidFill>
                <a:latin typeface="Nunito Sans Black"/>
              </a:rPr>
              <a:t>TRAINING</a:t>
            </a:r>
            <a:r>
              <a:rPr lang="en-US" sz="5600" dirty="0">
                <a:solidFill>
                  <a:srgbClr val="F29F05"/>
                </a:solidFill>
                <a:latin typeface="Nunito Sans Black"/>
              </a:rPr>
              <a:t> PROCEDURE AGREEMENT</a:t>
            </a:r>
          </a:p>
        </p:txBody>
      </p:sp>
      <p:sp>
        <p:nvSpPr>
          <p:cNvPr id="23" name="AutoShape 23"/>
          <p:cNvSpPr/>
          <p:nvPr/>
        </p:nvSpPr>
        <p:spPr>
          <a:xfrm>
            <a:off x="14163414" y="3518776"/>
            <a:ext cx="3095886" cy="0"/>
          </a:xfrm>
          <a:prstGeom prst="line">
            <a:avLst/>
          </a:prstGeom>
          <a:ln w="47625" cap="rnd">
            <a:solidFill>
              <a:srgbClr val="487307">
                <a:alpha val="49804"/>
              </a:srgbClr>
            </a:solidFill>
            <a:prstDash val="solid"/>
            <a:headEnd type="none" w="sm" len="sm"/>
            <a:tailEnd type="none" w="sm" len="sm"/>
          </a:ln>
        </p:spPr>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780637" y="-1558448"/>
            <a:ext cx="7133784" cy="8442348"/>
          </a:xfrm>
          <a:prstGeom prst="rect">
            <a:avLst/>
          </a:prstGeom>
        </p:spPr>
      </p:pic>
      <p:sp>
        <p:nvSpPr>
          <p:cNvPr id="4" name="TextBox 4"/>
          <p:cNvSpPr txBox="1"/>
          <p:nvPr/>
        </p:nvSpPr>
        <p:spPr>
          <a:xfrm>
            <a:off x="338778" y="8036809"/>
            <a:ext cx="7087030" cy="2089740"/>
          </a:xfrm>
          <a:prstGeom prst="rect">
            <a:avLst/>
          </a:prstGeom>
        </p:spPr>
        <p:txBody>
          <a:bodyPr lIns="0" tIns="0" rIns="0" bIns="0" rtlCol="0" anchor="t">
            <a:spAutoFit/>
          </a:bodyPr>
          <a:lstStyle/>
          <a:p>
            <a:pPr>
              <a:lnSpc>
                <a:spcPts val="8421"/>
              </a:lnSpc>
            </a:pPr>
            <a:r>
              <a:rPr lang="en-US" sz="6015">
                <a:solidFill>
                  <a:srgbClr val="487307"/>
                </a:solidFill>
                <a:latin typeface="Nunito Sans Black"/>
              </a:rPr>
              <a:t>DEMONSTRATION KIT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7000" y="190500"/>
            <a:ext cx="7848600" cy="99360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74540" y="3446185"/>
            <a:ext cx="576967" cy="57696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3204970" y="3446185"/>
            <a:ext cx="576967" cy="576967"/>
          </a:xfrm>
          <a:prstGeom prst="rect">
            <a:avLst/>
          </a:prstGeom>
        </p:spPr>
      </p:pic>
      <p:sp>
        <p:nvSpPr>
          <p:cNvPr id="4" name="AutoShape 4"/>
          <p:cNvSpPr/>
          <p:nvPr/>
        </p:nvSpPr>
        <p:spPr>
          <a:xfrm rot="5400000">
            <a:off x="3796471" y="6049201"/>
            <a:ext cx="5253656" cy="0"/>
          </a:xfrm>
          <a:prstGeom prst="line">
            <a:avLst/>
          </a:prstGeom>
          <a:ln w="47625" cap="rnd">
            <a:solidFill>
              <a:srgbClr val="000000">
                <a:alpha val="9804"/>
              </a:srgbClr>
            </a:solidFill>
            <a:prstDash val="solid"/>
            <a:headEnd type="none" w="sm" len="sm"/>
            <a:tailEnd type="none" w="sm" len="sm"/>
          </a:ln>
        </p:spPr>
      </p:sp>
      <p:sp>
        <p:nvSpPr>
          <p:cNvPr id="5" name="AutoShape 5"/>
          <p:cNvSpPr/>
          <p:nvPr/>
        </p:nvSpPr>
        <p:spPr>
          <a:xfrm rot="5400000">
            <a:off x="9261686" y="6049201"/>
            <a:ext cx="5253656" cy="0"/>
          </a:xfrm>
          <a:prstGeom prst="line">
            <a:avLst/>
          </a:prstGeom>
          <a:ln w="47625" cap="rnd">
            <a:solidFill>
              <a:srgbClr val="000000">
                <a:alpha val="9804"/>
              </a:srgbClr>
            </a:solidFill>
            <a:prstDash val="solid"/>
            <a:headEnd type="none" w="sm" len="sm"/>
            <a:tailEnd type="none" w="sm" len="sm"/>
          </a:ln>
        </p:spPr>
      </p:sp>
      <p:sp>
        <p:nvSpPr>
          <p:cNvPr id="6" name="TextBox 6"/>
          <p:cNvSpPr txBox="1"/>
          <p:nvPr/>
        </p:nvSpPr>
        <p:spPr>
          <a:xfrm>
            <a:off x="2778743" y="1996645"/>
            <a:ext cx="12730514" cy="1035050"/>
          </a:xfrm>
          <a:prstGeom prst="rect">
            <a:avLst/>
          </a:prstGeom>
        </p:spPr>
        <p:txBody>
          <a:bodyPr lIns="0" tIns="0" rIns="0" bIns="0" rtlCol="0" anchor="t">
            <a:spAutoFit/>
          </a:bodyPr>
          <a:lstStyle/>
          <a:p>
            <a:pPr algn="ctr">
              <a:lnSpc>
                <a:spcPts val="7600"/>
              </a:lnSpc>
            </a:pPr>
            <a:r>
              <a:rPr lang="en-US" sz="8000">
                <a:solidFill>
                  <a:srgbClr val="6E7308"/>
                </a:solidFill>
                <a:latin typeface="Nunito Sans Black"/>
              </a:rPr>
              <a:t>EVALUATION</a:t>
            </a:r>
          </a:p>
        </p:txBody>
      </p:sp>
      <p:grpSp>
        <p:nvGrpSpPr>
          <p:cNvPr id="7" name="Group 7"/>
          <p:cNvGrpSpPr/>
          <p:nvPr/>
        </p:nvGrpSpPr>
        <p:grpSpPr>
          <a:xfrm>
            <a:off x="6727613" y="4023152"/>
            <a:ext cx="4919169" cy="4285488"/>
            <a:chOff x="0" y="0"/>
            <a:chExt cx="6558892" cy="5713984"/>
          </a:xfrm>
        </p:grpSpPr>
        <p:grpSp>
          <p:nvGrpSpPr>
            <p:cNvPr id="8" name="Group 8"/>
            <p:cNvGrpSpPr/>
            <p:nvPr/>
          </p:nvGrpSpPr>
          <p:grpSpPr>
            <a:xfrm>
              <a:off x="902794" y="0"/>
              <a:ext cx="4868498" cy="4114800"/>
              <a:chOff x="0" y="0"/>
              <a:chExt cx="961679" cy="812800"/>
            </a:xfrm>
          </p:grpSpPr>
          <p:sp>
            <p:nvSpPr>
              <p:cNvPr id="9" name="Freeform 9"/>
              <p:cNvSpPr/>
              <p:nvPr/>
            </p:nvSpPr>
            <p:spPr>
              <a:xfrm>
                <a:off x="0" y="0"/>
                <a:ext cx="961679" cy="812800"/>
              </a:xfrm>
              <a:custGeom>
                <a:avLst/>
                <a:gdLst/>
                <a:ahLst/>
                <a:cxnLst/>
                <a:rect l="l" t="t" r="r" b="b"/>
                <a:pathLst>
                  <a:path w="961679" h="812800">
                    <a:moveTo>
                      <a:pt x="0" y="0"/>
                    </a:moveTo>
                    <a:lnTo>
                      <a:pt x="961679" y="0"/>
                    </a:lnTo>
                    <a:lnTo>
                      <a:pt x="961679" y="812800"/>
                    </a:lnTo>
                    <a:lnTo>
                      <a:pt x="0" y="812800"/>
                    </a:lnTo>
                    <a:close/>
                  </a:path>
                </a:pathLst>
              </a:custGeom>
              <a:solidFill>
                <a:srgbClr val="487307"/>
              </a:solidFill>
            </p:spPr>
          </p:sp>
          <p:sp>
            <p:nvSpPr>
              <p:cNvPr id="10" name="TextBox 10"/>
              <p:cNvSpPr txBox="1"/>
              <p:nvPr/>
            </p:nvSpPr>
            <p:spPr>
              <a:xfrm>
                <a:off x="0" y="47625"/>
                <a:ext cx="812800" cy="765175"/>
              </a:xfrm>
              <a:prstGeom prst="rect">
                <a:avLst/>
              </a:prstGeom>
            </p:spPr>
            <p:txBody>
              <a:bodyPr lIns="50800" tIns="50800" rIns="50800" bIns="50800" rtlCol="0" anchor="ctr"/>
              <a:lstStyle/>
              <a:p>
                <a:pPr algn="ctr">
                  <a:lnSpc>
                    <a:spcPts val="2340"/>
                  </a:lnSpc>
                </a:pPr>
                <a:endParaRPr/>
              </a:p>
            </p:txBody>
          </p:sp>
        </p:gr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264353" y="857861"/>
              <a:ext cx="4030186" cy="2579319"/>
            </a:xfrm>
            <a:prstGeom prst="rect">
              <a:avLst/>
            </a:prstGeom>
          </p:spPr>
        </p:pic>
        <p:sp>
          <p:nvSpPr>
            <p:cNvPr id="12" name="TextBox 12"/>
            <p:cNvSpPr txBox="1"/>
            <p:nvPr/>
          </p:nvSpPr>
          <p:spPr>
            <a:xfrm>
              <a:off x="0" y="5096891"/>
              <a:ext cx="6558892" cy="617093"/>
            </a:xfrm>
            <a:prstGeom prst="rect">
              <a:avLst/>
            </a:prstGeom>
          </p:spPr>
          <p:txBody>
            <a:bodyPr lIns="0" tIns="0" rIns="0" bIns="0" rtlCol="0" anchor="t">
              <a:spAutoFit/>
            </a:bodyPr>
            <a:lstStyle/>
            <a:p>
              <a:pPr algn="ctr">
                <a:lnSpc>
                  <a:spcPts val="3552"/>
                </a:lnSpc>
              </a:pPr>
              <a:r>
                <a:rPr lang="en-US" sz="3200" dirty="0">
                  <a:solidFill>
                    <a:srgbClr val="487307"/>
                  </a:solidFill>
                  <a:latin typeface="Nunito Sans Bold"/>
                </a:rPr>
                <a:t>SMS Survey</a:t>
              </a:r>
            </a:p>
          </p:txBody>
        </p:sp>
      </p:grpSp>
      <p:grpSp>
        <p:nvGrpSpPr>
          <p:cNvPr id="13" name="Group 13"/>
          <p:cNvGrpSpPr/>
          <p:nvPr/>
        </p:nvGrpSpPr>
        <p:grpSpPr>
          <a:xfrm>
            <a:off x="12150451" y="4023152"/>
            <a:ext cx="4919169" cy="4285488"/>
            <a:chOff x="0" y="0"/>
            <a:chExt cx="6558892" cy="5713984"/>
          </a:xfrm>
        </p:grpSpPr>
        <p:grpSp>
          <p:nvGrpSpPr>
            <p:cNvPr id="14" name="Group 14"/>
            <p:cNvGrpSpPr/>
            <p:nvPr/>
          </p:nvGrpSpPr>
          <p:grpSpPr>
            <a:xfrm>
              <a:off x="902794" y="0"/>
              <a:ext cx="4868498" cy="4114800"/>
              <a:chOff x="0" y="0"/>
              <a:chExt cx="961679" cy="812800"/>
            </a:xfrm>
          </p:grpSpPr>
          <p:sp>
            <p:nvSpPr>
              <p:cNvPr id="15" name="Freeform 15"/>
              <p:cNvSpPr/>
              <p:nvPr/>
            </p:nvSpPr>
            <p:spPr>
              <a:xfrm>
                <a:off x="0" y="0"/>
                <a:ext cx="961679" cy="812800"/>
              </a:xfrm>
              <a:custGeom>
                <a:avLst/>
                <a:gdLst/>
                <a:ahLst/>
                <a:cxnLst/>
                <a:rect l="l" t="t" r="r" b="b"/>
                <a:pathLst>
                  <a:path w="961679" h="812800">
                    <a:moveTo>
                      <a:pt x="0" y="0"/>
                    </a:moveTo>
                    <a:lnTo>
                      <a:pt x="961679" y="0"/>
                    </a:lnTo>
                    <a:lnTo>
                      <a:pt x="961679" y="812800"/>
                    </a:lnTo>
                    <a:lnTo>
                      <a:pt x="0" y="812800"/>
                    </a:lnTo>
                    <a:close/>
                  </a:path>
                </a:pathLst>
              </a:custGeom>
              <a:solidFill>
                <a:srgbClr val="487307"/>
              </a:solidFill>
            </p:spPr>
          </p:sp>
          <p:sp>
            <p:nvSpPr>
              <p:cNvPr id="16" name="TextBox 16"/>
              <p:cNvSpPr txBox="1"/>
              <p:nvPr/>
            </p:nvSpPr>
            <p:spPr>
              <a:xfrm>
                <a:off x="0" y="47625"/>
                <a:ext cx="812800" cy="765175"/>
              </a:xfrm>
              <a:prstGeom prst="rect">
                <a:avLst/>
              </a:prstGeom>
            </p:spPr>
            <p:txBody>
              <a:bodyPr lIns="50800" tIns="50800" rIns="50800" bIns="50800" rtlCol="0" anchor="ctr"/>
              <a:lstStyle/>
              <a:p>
                <a:pPr algn="ctr">
                  <a:lnSpc>
                    <a:spcPts val="2340"/>
                  </a:lnSpc>
                </a:pPr>
                <a:endParaRPr/>
              </a:p>
            </p:txBody>
          </p:sp>
        </p:grpSp>
        <p:pic>
          <p:nvPicPr>
            <p:cNvPr id="17" name="Picture 1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a:off x="1258394" y="279698"/>
              <a:ext cx="4307883" cy="3775272"/>
            </a:xfrm>
            <a:prstGeom prst="rect">
              <a:avLst/>
            </a:prstGeom>
          </p:spPr>
        </p:pic>
        <p:sp>
          <p:nvSpPr>
            <p:cNvPr id="18" name="TextBox 18"/>
            <p:cNvSpPr txBox="1"/>
            <p:nvPr/>
          </p:nvSpPr>
          <p:spPr>
            <a:xfrm>
              <a:off x="0" y="5096891"/>
              <a:ext cx="6558892" cy="617093"/>
            </a:xfrm>
            <a:prstGeom prst="rect">
              <a:avLst/>
            </a:prstGeom>
          </p:spPr>
          <p:txBody>
            <a:bodyPr lIns="0" tIns="0" rIns="0" bIns="0" rtlCol="0" anchor="t">
              <a:spAutoFit/>
            </a:bodyPr>
            <a:lstStyle/>
            <a:p>
              <a:pPr algn="ctr">
                <a:lnSpc>
                  <a:spcPts val="3552"/>
                </a:lnSpc>
              </a:pPr>
              <a:r>
                <a:rPr lang="en-US" sz="3200">
                  <a:solidFill>
                    <a:srgbClr val="487307"/>
                  </a:solidFill>
                  <a:latin typeface="Nunito Sans Bold"/>
                </a:rPr>
                <a:t>Personal interview</a:t>
              </a:r>
            </a:p>
          </p:txBody>
        </p:sp>
      </p:grpSp>
      <p:grpSp>
        <p:nvGrpSpPr>
          <p:cNvPr id="19" name="Group 19"/>
          <p:cNvGrpSpPr/>
          <p:nvPr/>
        </p:nvGrpSpPr>
        <p:grpSpPr>
          <a:xfrm>
            <a:off x="1218379" y="4023152"/>
            <a:ext cx="4919169" cy="4285488"/>
            <a:chOff x="0" y="0"/>
            <a:chExt cx="6558892" cy="5713984"/>
          </a:xfrm>
        </p:grpSpPr>
        <p:grpSp>
          <p:nvGrpSpPr>
            <p:cNvPr id="20" name="Group 20"/>
            <p:cNvGrpSpPr/>
            <p:nvPr/>
          </p:nvGrpSpPr>
          <p:grpSpPr>
            <a:xfrm>
              <a:off x="901900" y="0"/>
              <a:ext cx="4868498" cy="4114800"/>
              <a:chOff x="0" y="0"/>
              <a:chExt cx="961679" cy="812800"/>
            </a:xfrm>
          </p:grpSpPr>
          <p:sp>
            <p:nvSpPr>
              <p:cNvPr id="21" name="Freeform 21"/>
              <p:cNvSpPr/>
              <p:nvPr/>
            </p:nvSpPr>
            <p:spPr>
              <a:xfrm>
                <a:off x="0" y="0"/>
                <a:ext cx="961679" cy="812800"/>
              </a:xfrm>
              <a:custGeom>
                <a:avLst/>
                <a:gdLst/>
                <a:ahLst/>
                <a:cxnLst/>
                <a:rect l="l" t="t" r="r" b="b"/>
                <a:pathLst>
                  <a:path w="961679" h="812800">
                    <a:moveTo>
                      <a:pt x="0" y="0"/>
                    </a:moveTo>
                    <a:lnTo>
                      <a:pt x="961679" y="0"/>
                    </a:lnTo>
                    <a:lnTo>
                      <a:pt x="961679" y="812800"/>
                    </a:lnTo>
                    <a:lnTo>
                      <a:pt x="0" y="812800"/>
                    </a:lnTo>
                    <a:close/>
                  </a:path>
                </a:pathLst>
              </a:custGeom>
              <a:solidFill>
                <a:srgbClr val="487307"/>
              </a:solidFill>
            </p:spPr>
          </p:sp>
          <p:sp>
            <p:nvSpPr>
              <p:cNvPr id="22" name="TextBox 22"/>
              <p:cNvSpPr txBox="1"/>
              <p:nvPr/>
            </p:nvSpPr>
            <p:spPr>
              <a:xfrm>
                <a:off x="0" y="47625"/>
                <a:ext cx="812800" cy="765175"/>
              </a:xfrm>
              <a:prstGeom prst="rect">
                <a:avLst/>
              </a:prstGeom>
            </p:spPr>
            <p:txBody>
              <a:bodyPr lIns="50800" tIns="50800" rIns="50800" bIns="50800" rtlCol="0" anchor="ctr"/>
              <a:lstStyle/>
              <a:p>
                <a:pPr algn="ctr">
                  <a:lnSpc>
                    <a:spcPts val="2340"/>
                  </a:lnSpc>
                </a:pPr>
                <a:endParaRPr/>
              </a:p>
            </p:txBody>
          </p:sp>
        </p:grpSp>
        <p:pic>
          <p:nvPicPr>
            <p:cNvPr id="23" name="Picture 2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rcRect/>
            <a:stretch>
              <a:fillRect/>
            </a:stretch>
          </p:blipFill>
          <p:spPr>
            <a:xfrm>
              <a:off x="901386" y="59830"/>
              <a:ext cx="4756120" cy="3995141"/>
            </a:xfrm>
            <a:prstGeom prst="rect">
              <a:avLst/>
            </a:prstGeom>
          </p:spPr>
        </p:pic>
        <p:sp>
          <p:nvSpPr>
            <p:cNvPr id="24" name="TextBox 24"/>
            <p:cNvSpPr txBox="1"/>
            <p:nvPr/>
          </p:nvSpPr>
          <p:spPr>
            <a:xfrm>
              <a:off x="0" y="5096891"/>
              <a:ext cx="6558892" cy="617093"/>
            </a:xfrm>
            <a:prstGeom prst="rect">
              <a:avLst/>
            </a:prstGeom>
          </p:spPr>
          <p:txBody>
            <a:bodyPr lIns="0" tIns="0" rIns="0" bIns="0" rtlCol="0" anchor="t">
              <a:spAutoFit/>
            </a:bodyPr>
            <a:lstStyle/>
            <a:p>
              <a:pPr algn="ctr">
                <a:lnSpc>
                  <a:spcPts val="3552"/>
                </a:lnSpc>
              </a:pPr>
              <a:r>
                <a:rPr lang="en-US" sz="3200">
                  <a:solidFill>
                    <a:srgbClr val="487307"/>
                  </a:solidFill>
                  <a:latin typeface="Nunito Sans Bold"/>
                </a:rPr>
                <a:t>Exit Survey</a:t>
              </a:r>
            </a:p>
          </p:txBody>
        </p:sp>
      </p:grpSp>
      <p:grpSp>
        <p:nvGrpSpPr>
          <p:cNvPr id="25" name="Group 25"/>
          <p:cNvGrpSpPr/>
          <p:nvPr/>
        </p:nvGrpSpPr>
        <p:grpSpPr>
          <a:xfrm>
            <a:off x="-228514" y="9322883"/>
            <a:ext cx="18745028" cy="1088195"/>
            <a:chOff x="0" y="0"/>
            <a:chExt cx="11375918" cy="660400"/>
          </a:xfrm>
        </p:grpSpPr>
        <p:sp>
          <p:nvSpPr>
            <p:cNvPr id="26" name="Freeform 26"/>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27" name="Group 27"/>
          <p:cNvGrpSpPr/>
          <p:nvPr/>
        </p:nvGrpSpPr>
        <p:grpSpPr>
          <a:xfrm>
            <a:off x="-228514" y="-59495"/>
            <a:ext cx="18745028" cy="1088195"/>
            <a:chOff x="0" y="0"/>
            <a:chExt cx="11375918" cy="660400"/>
          </a:xfrm>
        </p:grpSpPr>
        <p:sp>
          <p:nvSpPr>
            <p:cNvPr id="28" name="Freeform 28"/>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202223" y="6146025"/>
            <a:ext cx="18692446" cy="4140975"/>
            <a:chOff x="0" y="0"/>
            <a:chExt cx="7903905" cy="1750968"/>
          </a:xfrm>
        </p:grpSpPr>
        <p:sp>
          <p:nvSpPr>
            <p:cNvPr id="3" name="Freeform 3"/>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4" name="TextBox 4"/>
          <p:cNvSpPr txBox="1"/>
          <p:nvPr/>
        </p:nvSpPr>
        <p:spPr>
          <a:xfrm>
            <a:off x="3090088" y="1598050"/>
            <a:ext cx="12107825" cy="1377950"/>
          </a:xfrm>
          <a:prstGeom prst="rect">
            <a:avLst/>
          </a:prstGeom>
        </p:spPr>
        <p:txBody>
          <a:bodyPr lIns="0" tIns="0" rIns="0" bIns="0" rtlCol="0" anchor="t">
            <a:spAutoFit/>
          </a:bodyPr>
          <a:lstStyle/>
          <a:p>
            <a:pPr>
              <a:lnSpc>
                <a:spcPts val="11200"/>
              </a:lnSpc>
            </a:pPr>
            <a:r>
              <a:rPr lang="en-US" sz="8000">
                <a:solidFill>
                  <a:srgbClr val="6E7308"/>
                </a:solidFill>
                <a:latin typeface="Nunito Sans Black"/>
              </a:rPr>
              <a:t>OUTCOME: FEASIBILITY </a:t>
            </a:r>
          </a:p>
        </p:txBody>
      </p:sp>
      <p:grpSp>
        <p:nvGrpSpPr>
          <p:cNvPr id="5" name="Group 5"/>
          <p:cNvGrpSpPr/>
          <p:nvPr/>
        </p:nvGrpSpPr>
        <p:grpSpPr>
          <a:xfrm>
            <a:off x="2750967" y="4809392"/>
            <a:ext cx="5005992" cy="4448908"/>
            <a:chOff x="0" y="0"/>
            <a:chExt cx="2153544" cy="1913890"/>
          </a:xfrm>
        </p:grpSpPr>
        <p:sp>
          <p:nvSpPr>
            <p:cNvPr id="6" name="Freeform 6"/>
            <p:cNvSpPr/>
            <p:nvPr/>
          </p:nvSpPr>
          <p:spPr>
            <a:xfrm>
              <a:off x="0" y="0"/>
              <a:ext cx="2153544" cy="1913890"/>
            </a:xfrm>
            <a:custGeom>
              <a:avLst/>
              <a:gdLst/>
              <a:ahLst/>
              <a:cxnLst/>
              <a:rect l="l" t="t" r="r" b="b"/>
              <a:pathLst>
                <a:path w="2153544" h="1913890">
                  <a:moveTo>
                    <a:pt x="2029084" y="1913890"/>
                  </a:moveTo>
                  <a:lnTo>
                    <a:pt x="124460" y="1913890"/>
                  </a:lnTo>
                  <a:cubicBezTo>
                    <a:pt x="55880" y="1913890"/>
                    <a:pt x="0" y="1858010"/>
                    <a:pt x="0" y="1789430"/>
                  </a:cubicBezTo>
                  <a:lnTo>
                    <a:pt x="0" y="124460"/>
                  </a:lnTo>
                  <a:cubicBezTo>
                    <a:pt x="0" y="55880"/>
                    <a:pt x="55880" y="0"/>
                    <a:pt x="124460" y="0"/>
                  </a:cubicBezTo>
                  <a:lnTo>
                    <a:pt x="2029084" y="0"/>
                  </a:lnTo>
                  <a:cubicBezTo>
                    <a:pt x="2097664" y="0"/>
                    <a:pt x="2153544" y="55880"/>
                    <a:pt x="2153544" y="124460"/>
                  </a:cubicBezTo>
                  <a:lnTo>
                    <a:pt x="2153544" y="1789430"/>
                  </a:lnTo>
                  <a:cubicBezTo>
                    <a:pt x="2153544" y="1858010"/>
                    <a:pt x="2097664" y="1913890"/>
                    <a:pt x="2029084" y="1913890"/>
                  </a:cubicBezTo>
                  <a:close/>
                </a:path>
              </a:pathLst>
            </a:custGeom>
            <a:solidFill>
              <a:srgbClr val="F29F05"/>
            </a:solidFill>
          </p:spPr>
        </p:sp>
      </p:grpSp>
      <p:sp>
        <p:nvSpPr>
          <p:cNvPr id="7" name="TextBox 7"/>
          <p:cNvSpPr txBox="1"/>
          <p:nvPr/>
        </p:nvSpPr>
        <p:spPr>
          <a:xfrm>
            <a:off x="3456391" y="5961712"/>
            <a:ext cx="3595146" cy="2029968"/>
          </a:xfrm>
          <a:prstGeom prst="rect">
            <a:avLst/>
          </a:prstGeom>
        </p:spPr>
        <p:txBody>
          <a:bodyPr lIns="0" tIns="0" rIns="0" bIns="0" rtlCol="0" anchor="t">
            <a:spAutoFit/>
          </a:bodyPr>
          <a:lstStyle/>
          <a:p>
            <a:pPr algn="ctr">
              <a:lnSpc>
                <a:spcPts val="5436"/>
              </a:lnSpc>
            </a:pPr>
            <a:r>
              <a:rPr lang="en-US" sz="3600">
                <a:solidFill>
                  <a:srgbClr val="FFFFFF"/>
                </a:solidFill>
                <a:latin typeface="Source Sans Pro Bold"/>
              </a:rPr>
              <a:t>Can we recruit and retain the participants? </a:t>
            </a:r>
          </a:p>
        </p:txBody>
      </p:sp>
      <p:grpSp>
        <p:nvGrpSpPr>
          <p:cNvPr id="8" name="Group 8"/>
          <p:cNvGrpSpPr/>
          <p:nvPr/>
        </p:nvGrpSpPr>
        <p:grpSpPr>
          <a:xfrm>
            <a:off x="10191920" y="4809392"/>
            <a:ext cx="5005992" cy="4448908"/>
            <a:chOff x="0" y="0"/>
            <a:chExt cx="2153544" cy="1913890"/>
          </a:xfrm>
        </p:grpSpPr>
        <p:sp>
          <p:nvSpPr>
            <p:cNvPr id="9" name="Freeform 9"/>
            <p:cNvSpPr/>
            <p:nvPr/>
          </p:nvSpPr>
          <p:spPr>
            <a:xfrm>
              <a:off x="0" y="0"/>
              <a:ext cx="2153544" cy="1913890"/>
            </a:xfrm>
            <a:custGeom>
              <a:avLst/>
              <a:gdLst/>
              <a:ahLst/>
              <a:cxnLst/>
              <a:rect l="l" t="t" r="r" b="b"/>
              <a:pathLst>
                <a:path w="2153544" h="1913890">
                  <a:moveTo>
                    <a:pt x="2029084" y="1913890"/>
                  </a:moveTo>
                  <a:lnTo>
                    <a:pt x="124460" y="1913890"/>
                  </a:lnTo>
                  <a:cubicBezTo>
                    <a:pt x="55880" y="1913890"/>
                    <a:pt x="0" y="1858010"/>
                    <a:pt x="0" y="1789430"/>
                  </a:cubicBezTo>
                  <a:lnTo>
                    <a:pt x="0" y="124460"/>
                  </a:lnTo>
                  <a:cubicBezTo>
                    <a:pt x="0" y="55880"/>
                    <a:pt x="55880" y="0"/>
                    <a:pt x="124460" y="0"/>
                  </a:cubicBezTo>
                  <a:lnTo>
                    <a:pt x="2029084" y="0"/>
                  </a:lnTo>
                  <a:cubicBezTo>
                    <a:pt x="2097664" y="0"/>
                    <a:pt x="2153544" y="55880"/>
                    <a:pt x="2153544" y="124460"/>
                  </a:cubicBezTo>
                  <a:lnTo>
                    <a:pt x="2153544" y="1789430"/>
                  </a:lnTo>
                  <a:cubicBezTo>
                    <a:pt x="2153544" y="1858010"/>
                    <a:pt x="2097664" y="1913890"/>
                    <a:pt x="2029084" y="1913890"/>
                  </a:cubicBezTo>
                  <a:close/>
                </a:path>
              </a:pathLst>
            </a:custGeom>
            <a:solidFill>
              <a:srgbClr val="F29F05"/>
            </a:solidFill>
          </p:spPr>
        </p:sp>
      </p:grpSp>
      <p:sp>
        <p:nvSpPr>
          <p:cNvPr id="10" name="TextBox 10"/>
          <p:cNvSpPr txBox="1"/>
          <p:nvPr/>
        </p:nvSpPr>
        <p:spPr>
          <a:xfrm>
            <a:off x="10618056" y="5226177"/>
            <a:ext cx="4223541" cy="3401568"/>
          </a:xfrm>
          <a:prstGeom prst="rect">
            <a:avLst/>
          </a:prstGeom>
        </p:spPr>
        <p:txBody>
          <a:bodyPr lIns="0" tIns="0" rIns="0" bIns="0" rtlCol="0" anchor="t">
            <a:spAutoFit/>
          </a:bodyPr>
          <a:lstStyle/>
          <a:p>
            <a:pPr algn="ctr">
              <a:lnSpc>
                <a:spcPts val="5436"/>
              </a:lnSpc>
            </a:pPr>
            <a:r>
              <a:rPr lang="en-US" sz="3600">
                <a:solidFill>
                  <a:srgbClr val="FFFFFF"/>
                </a:solidFill>
                <a:latin typeface="Source Sans Pro Bold"/>
              </a:rPr>
              <a:t>Is the structure of the programme realistic, clear and reasonable for the participants?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202223" y="6146025"/>
            <a:ext cx="18692446" cy="4140975"/>
            <a:chOff x="0" y="0"/>
            <a:chExt cx="7903905" cy="1750968"/>
          </a:xfrm>
        </p:grpSpPr>
        <p:sp>
          <p:nvSpPr>
            <p:cNvPr id="3" name="Freeform 3"/>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4" name="TextBox 4"/>
          <p:cNvSpPr txBox="1"/>
          <p:nvPr/>
        </p:nvSpPr>
        <p:spPr>
          <a:xfrm>
            <a:off x="3881400" y="1727909"/>
            <a:ext cx="10525201" cy="1377950"/>
          </a:xfrm>
          <a:prstGeom prst="rect">
            <a:avLst/>
          </a:prstGeom>
        </p:spPr>
        <p:txBody>
          <a:bodyPr lIns="0" tIns="0" rIns="0" bIns="0" rtlCol="0" anchor="t">
            <a:spAutoFit/>
          </a:bodyPr>
          <a:lstStyle/>
          <a:p>
            <a:pPr>
              <a:lnSpc>
                <a:spcPts val="11200"/>
              </a:lnSpc>
            </a:pPr>
            <a:r>
              <a:rPr lang="en-US" sz="8000">
                <a:solidFill>
                  <a:srgbClr val="6E7308"/>
                </a:solidFill>
                <a:latin typeface="Nunito Sans Black"/>
              </a:rPr>
              <a:t>OUTCOME: FIDELITY </a:t>
            </a:r>
          </a:p>
        </p:txBody>
      </p:sp>
      <p:grpSp>
        <p:nvGrpSpPr>
          <p:cNvPr id="5" name="Group 5"/>
          <p:cNvGrpSpPr/>
          <p:nvPr/>
        </p:nvGrpSpPr>
        <p:grpSpPr>
          <a:xfrm>
            <a:off x="1028700" y="4914076"/>
            <a:ext cx="5005992" cy="4448908"/>
            <a:chOff x="0" y="0"/>
            <a:chExt cx="2153544" cy="1913890"/>
          </a:xfrm>
        </p:grpSpPr>
        <p:sp>
          <p:nvSpPr>
            <p:cNvPr id="6" name="Freeform 6"/>
            <p:cNvSpPr/>
            <p:nvPr/>
          </p:nvSpPr>
          <p:spPr>
            <a:xfrm>
              <a:off x="0" y="0"/>
              <a:ext cx="2153544" cy="1913890"/>
            </a:xfrm>
            <a:custGeom>
              <a:avLst/>
              <a:gdLst/>
              <a:ahLst/>
              <a:cxnLst/>
              <a:rect l="l" t="t" r="r" b="b"/>
              <a:pathLst>
                <a:path w="2153544" h="1913890">
                  <a:moveTo>
                    <a:pt x="2029084" y="1913890"/>
                  </a:moveTo>
                  <a:lnTo>
                    <a:pt x="124460" y="1913890"/>
                  </a:lnTo>
                  <a:cubicBezTo>
                    <a:pt x="55880" y="1913890"/>
                    <a:pt x="0" y="1858010"/>
                    <a:pt x="0" y="1789430"/>
                  </a:cubicBezTo>
                  <a:lnTo>
                    <a:pt x="0" y="124460"/>
                  </a:lnTo>
                  <a:cubicBezTo>
                    <a:pt x="0" y="55880"/>
                    <a:pt x="55880" y="0"/>
                    <a:pt x="124460" y="0"/>
                  </a:cubicBezTo>
                  <a:lnTo>
                    <a:pt x="2029084" y="0"/>
                  </a:lnTo>
                  <a:cubicBezTo>
                    <a:pt x="2097664" y="0"/>
                    <a:pt x="2153544" y="55880"/>
                    <a:pt x="2153544" y="124460"/>
                  </a:cubicBezTo>
                  <a:lnTo>
                    <a:pt x="2153544" y="1789430"/>
                  </a:lnTo>
                  <a:cubicBezTo>
                    <a:pt x="2153544" y="1858010"/>
                    <a:pt x="2097664" y="1913890"/>
                    <a:pt x="2029084" y="1913890"/>
                  </a:cubicBezTo>
                  <a:close/>
                </a:path>
              </a:pathLst>
            </a:custGeom>
            <a:solidFill>
              <a:srgbClr val="F29F05"/>
            </a:solidFill>
          </p:spPr>
        </p:sp>
      </p:grpSp>
      <p:sp>
        <p:nvSpPr>
          <p:cNvPr id="7" name="TextBox 7"/>
          <p:cNvSpPr txBox="1"/>
          <p:nvPr/>
        </p:nvSpPr>
        <p:spPr>
          <a:xfrm>
            <a:off x="1734123" y="5723496"/>
            <a:ext cx="3595146" cy="2715768"/>
          </a:xfrm>
          <a:prstGeom prst="rect">
            <a:avLst/>
          </a:prstGeom>
        </p:spPr>
        <p:txBody>
          <a:bodyPr lIns="0" tIns="0" rIns="0" bIns="0" rtlCol="0" anchor="t">
            <a:spAutoFit/>
          </a:bodyPr>
          <a:lstStyle/>
          <a:p>
            <a:pPr algn="ctr">
              <a:lnSpc>
                <a:spcPts val="5436"/>
              </a:lnSpc>
            </a:pPr>
            <a:r>
              <a:rPr lang="en-US" sz="3600">
                <a:solidFill>
                  <a:srgbClr val="FFFFFF"/>
                </a:solidFill>
                <a:latin typeface="Source Sans Pro Bold"/>
              </a:rPr>
              <a:t>Could the intervention be delivered as per protocol?</a:t>
            </a:r>
          </a:p>
        </p:txBody>
      </p:sp>
      <p:grpSp>
        <p:nvGrpSpPr>
          <p:cNvPr id="8" name="Group 8"/>
          <p:cNvGrpSpPr/>
          <p:nvPr/>
        </p:nvGrpSpPr>
        <p:grpSpPr>
          <a:xfrm>
            <a:off x="12253308" y="4809392"/>
            <a:ext cx="5005992" cy="4448908"/>
            <a:chOff x="0" y="0"/>
            <a:chExt cx="2153544" cy="1913890"/>
          </a:xfrm>
        </p:grpSpPr>
        <p:sp>
          <p:nvSpPr>
            <p:cNvPr id="9" name="Freeform 9"/>
            <p:cNvSpPr/>
            <p:nvPr/>
          </p:nvSpPr>
          <p:spPr>
            <a:xfrm>
              <a:off x="0" y="0"/>
              <a:ext cx="2153544" cy="1913890"/>
            </a:xfrm>
            <a:custGeom>
              <a:avLst/>
              <a:gdLst/>
              <a:ahLst/>
              <a:cxnLst/>
              <a:rect l="l" t="t" r="r" b="b"/>
              <a:pathLst>
                <a:path w="2153544" h="1913890">
                  <a:moveTo>
                    <a:pt x="2029084" y="1913890"/>
                  </a:moveTo>
                  <a:lnTo>
                    <a:pt x="124460" y="1913890"/>
                  </a:lnTo>
                  <a:cubicBezTo>
                    <a:pt x="55880" y="1913890"/>
                    <a:pt x="0" y="1858010"/>
                    <a:pt x="0" y="1789430"/>
                  </a:cubicBezTo>
                  <a:lnTo>
                    <a:pt x="0" y="124460"/>
                  </a:lnTo>
                  <a:cubicBezTo>
                    <a:pt x="0" y="55880"/>
                    <a:pt x="55880" y="0"/>
                    <a:pt x="124460" y="0"/>
                  </a:cubicBezTo>
                  <a:lnTo>
                    <a:pt x="2029084" y="0"/>
                  </a:lnTo>
                  <a:cubicBezTo>
                    <a:pt x="2097664" y="0"/>
                    <a:pt x="2153544" y="55880"/>
                    <a:pt x="2153544" y="124460"/>
                  </a:cubicBezTo>
                  <a:lnTo>
                    <a:pt x="2153544" y="1789430"/>
                  </a:lnTo>
                  <a:cubicBezTo>
                    <a:pt x="2153544" y="1858010"/>
                    <a:pt x="2097664" y="1913890"/>
                    <a:pt x="2029084" y="1913890"/>
                  </a:cubicBezTo>
                  <a:close/>
                </a:path>
              </a:pathLst>
            </a:custGeom>
            <a:solidFill>
              <a:srgbClr val="F29F05"/>
            </a:solidFill>
          </p:spPr>
        </p:sp>
      </p:grpSp>
      <p:sp>
        <p:nvSpPr>
          <p:cNvPr id="10" name="TextBox 10"/>
          <p:cNvSpPr txBox="1"/>
          <p:nvPr/>
        </p:nvSpPr>
        <p:spPr>
          <a:xfrm>
            <a:off x="12875721" y="5618812"/>
            <a:ext cx="3771251" cy="2715768"/>
          </a:xfrm>
          <a:prstGeom prst="rect">
            <a:avLst/>
          </a:prstGeom>
        </p:spPr>
        <p:txBody>
          <a:bodyPr lIns="0" tIns="0" rIns="0" bIns="0" rtlCol="0" anchor="t">
            <a:spAutoFit/>
          </a:bodyPr>
          <a:lstStyle/>
          <a:p>
            <a:pPr algn="ctr">
              <a:lnSpc>
                <a:spcPts val="5436"/>
              </a:lnSpc>
            </a:pPr>
            <a:r>
              <a:rPr lang="en-US" sz="3600">
                <a:solidFill>
                  <a:srgbClr val="FFFFFF"/>
                </a:solidFill>
                <a:latin typeface="Source Sans Pro Bold"/>
              </a:rPr>
              <a:t>Did the participants enact the intervention successfully?</a:t>
            </a:r>
          </a:p>
        </p:txBody>
      </p:sp>
      <p:grpSp>
        <p:nvGrpSpPr>
          <p:cNvPr id="11" name="Group 11"/>
          <p:cNvGrpSpPr/>
          <p:nvPr/>
        </p:nvGrpSpPr>
        <p:grpSpPr>
          <a:xfrm>
            <a:off x="6641004" y="4914076"/>
            <a:ext cx="5005992" cy="4448908"/>
            <a:chOff x="0" y="0"/>
            <a:chExt cx="2153544" cy="1913890"/>
          </a:xfrm>
        </p:grpSpPr>
        <p:sp>
          <p:nvSpPr>
            <p:cNvPr id="12" name="Freeform 12"/>
            <p:cNvSpPr/>
            <p:nvPr/>
          </p:nvSpPr>
          <p:spPr>
            <a:xfrm>
              <a:off x="0" y="0"/>
              <a:ext cx="2153544" cy="1913890"/>
            </a:xfrm>
            <a:custGeom>
              <a:avLst/>
              <a:gdLst/>
              <a:ahLst/>
              <a:cxnLst/>
              <a:rect l="l" t="t" r="r" b="b"/>
              <a:pathLst>
                <a:path w="2153544" h="1913890">
                  <a:moveTo>
                    <a:pt x="2029084" y="1913890"/>
                  </a:moveTo>
                  <a:lnTo>
                    <a:pt x="124460" y="1913890"/>
                  </a:lnTo>
                  <a:cubicBezTo>
                    <a:pt x="55880" y="1913890"/>
                    <a:pt x="0" y="1858010"/>
                    <a:pt x="0" y="1789430"/>
                  </a:cubicBezTo>
                  <a:lnTo>
                    <a:pt x="0" y="124460"/>
                  </a:lnTo>
                  <a:cubicBezTo>
                    <a:pt x="0" y="55880"/>
                    <a:pt x="55880" y="0"/>
                    <a:pt x="124460" y="0"/>
                  </a:cubicBezTo>
                  <a:lnTo>
                    <a:pt x="2029084" y="0"/>
                  </a:lnTo>
                  <a:cubicBezTo>
                    <a:pt x="2097664" y="0"/>
                    <a:pt x="2153544" y="55880"/>
                    <a:pt x="2153544" y="124460"/>
                  </a:cubicBezTo>
                  <a:lnTo>
                    <a:pt x="2153544" y="1789430"/>
                  </a:lnTo>
                  <a:cubicBezTo>
                    <a:pt x="2153544" y="1858010"/>
                    <a:pt x="2097664" y="1913890"/>
                    <a:pt x="2029084" y="1913890"/>
                  </a:cubicBezTo>
                  <a:close/>
                </a:path>
              </a:pathLst>
            </a:custGeom>
            <a:solidFill>
              <a:srgbClr val="F29F05"/>
            </a:solidFill>
          </p:spPr>
        </p:sp>
      </p:grpSp>
      <p:sp>
        <p:nvSpPr>
          <p:cNvPr id="13" name="TextBox 13"/>
          <p:cNvSpPr txBox="1"/>
          <p:nvPr/>
        </p:nvSpPr>
        <p:spPr>
          <a:xfrm>
            <a:off x="7264968" y="5723496"/>
            <a:ext cx="3758064" cy="2715768"/>
          </a:xfrm>
          <a:prstGeom prst="rect">
            <a:avLst/>
          </a:prstGeom>
        </p:spPr>
        <p:txBody>
          <a:bodyPr lIns="0" tIns="0" rIns="0" bIns="0" rtlCol="0" anchor="t">
            <a:spAutoFit/>
          </a:bodyPr>
          <a:lstStyle/>
          <a:p>
            <a:pPr algn="ctr">
              <a:lnSpc>
                <a:spcPts val="5436"/>
              </a:lnSpc>
            </a:pPr>
            <a:r>
              <a:rPr lang="en-US" sz="3600">
                <a:solidFill>
                  <a:srgbClr val="FFFFFF"/>
                </a:solidFill>
                <a:latin typeface="Source Sans Pro Bold"/>
              </a:rPr>
              <a:t>Were participants capable to complete the tasks?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8438" r="12013"/>
          <a:stretch>
            <a:fillRect/>
          </a:stretch>
        </p:blipFill>
        <p:spPr>
          <a:xfrm>
            <a:off x="1633821" y="2853107"/>
            <a:ext cx="6481597" cy="6808065"/>
          </a:xfrm>
          <a:prstGeom prst="rect">
            <a:avLst/>
          </a:prstGeom>
        </p:spPr>
      </p:pic>
      <p:graphicFrame>
        <p:nvGraphicFramePr>
          <p:cNvPr id="3" name="Table 3"/>
          <p:cNvGraphicFramePr>
            <a:graphicFrameLocks noGrp="1"/>
          </p:cNvGraphicFramePr>
          <p:nvPr/>
        </p:nvGraphicFramePr>
        <p:xfrm>
          <a:off x="9993720" y="3911155"/>
          <a:ext cx="6935703" cy="4095751"/>
        </p:xfrm>
        <a:graphic>
          <a:graphicData uri="http://schemas.openxmlformats.org/drawingml/2006/table">
            <a:tbl>
              <a:tblPr/>
              <a:tblGrid>
                <a:gridCol w="4228431">
                  <a:extLst>
                    <a:ext uri="{9D8B030D-6E8A-4147-A177-3AD203B41FA5}">
                      <a16:colId xmlns:a16="http://schemas.microsoft.com/office/drawing/2014/main" val="20000"/>
                    </a:ext>
                  </a:extLst>
                </a:gridCol>
                <a:gridCol w="2707272">
                  <a:extLst>
                    <a:ext uri="{9D8B030D-6E8A-4147-A177-3AD203B41FA5}">
                      <a16:colId xmlns:a16="http://schemas.microsoft.com/office/drawing/2014/main" val="20001"/>
                    </a:ext>
                  </a:extLst>
                </a:gridCol>
              </a:tblGrid>
              <a:tr h="1028745">
                <a:tc>
                  <a:txBody>
                    <a:bodyPr/>
                    <a:lstStyle/>
                    <a:p>
                      <a:pPr algn="l">
                        <a:defRPr/>
                      </a:pPr>
                      <a:r>
                        <a:rPr lang="en-US" sz="2799">
                          <a:solidFill>
                            <a:srgbClr val="FFFFFF"/>
                          </a:solidFill>
                          <a:latin typeface="Nunito Sans Bold Bold"/>
                        </a:rPr>
                        <a:t>Dairy</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487307"/>
                    </a:solidFill>
                  </a:tcPr>
                </a:tc>
                <a:tc>
                  <a:txBody>
                    <a:bodyPr/>
                    <a:lstStyle/>
                    <a:p>
                      <a:pPr algn="l">
                        <a:defRPr/>
                      </a:pPr>
                      <a:r>
                        <a:rPr lang="en-US" sz="2799">
                          <a:solidFill>
                            <a:srgbClr val="FFFFFF"/>
                          </a:solidFill>
                          <a:latin typeface="Nunito Sans Bold Bold"/>
                        </a:rPr>
                        <a:t>12</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487307"/>
                    </a:solidFill>
                  </a:tcPr>
                </a:tc>
                <a:extLst>
                  <a:ext uri="{0D108BD9-81ED-4DB2-BD59-A6C34878D82A}">
                    <a16:rowId xmlns:a16="http://schemas.microsoft.com/office/drawing/2014/main" val="10000"/>
                  </a:ext>
                </a:extLst>
              </a:tr>
              <a:tr h="1028745">
                <a:tc>
                  <a:txBody>
                    <a:bodyPr/>
                    <a:lstStyle/>
                    <a:p>
                      <a:pPr algn="l">
                        <a:defRPr/>
                      </a:pPr>
                      <a:r>
                        <a:rPr lang="en-US" sz="2799">
                          <a:solidFill>
                            <a:srgbClr val="000000"/>
                          </a:solidFill>
                          <a:latin typeface="Nunito Sans Bold"/>
                        </a:rPr>
                        <a:t>Beef</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DD00"/>
                    </a:solidFill>
                  </a:tcPr>
                </a:tc>
                <a:tc>
                  <a:txBody>
                    <a:bodyPr/>
                    <a:lstStyle/>
                    <a:p>
                      <a:pPr algn="l">
                        <a:defRPr/>
                      </a:pPr>
                      <a:r>
                        <a:rPr lang="en-US" sz="2799">
                          <a:solidFill>
                            <a:srgbClr val="000000"/>
                          </a:solidFill>
                          <a:latin typeface="Nunito Sans Bold"/>
                        </a:rPr>
                        <a:t>11</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DD00"/>
                    </a:solidFill>
                  </a:tcPr>
                </a:tc>
                <a:extLst>
                  <a:ext uri="{0D108BD9-81ED-4DB2-BD59-A6C34878D82A}">
                    <a16:rowId xmlns:a16="http://schemas.microsoft.com/office/drawing/2014/main" val="10001"/>
                  </a:ext>
                </a:extLst>
              </a:tr>
              <a:tr h="1009516">
                <a:tc>
                  <a:txBody>
                    <a:bodyPr/>
                    <a:lstStyle/>
                    <a:p>
                      <a:pPr algn="l">
                        <a:defRPr/>
                      </a:pPr>
                      <a:r>
                        <a:rPr lang="en-US" sz="2799">
                          <a:solidFill>
                            <a:srgbClr val="FFFFFF"/>
                          </a:solidFill>
                          <a:latin typeface="Nunito Sans Bold"/>
                        </a:rPr>
                        <a:t>Tillage</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487307"/>
                    </a:solidFill>
                  </a:tcPr>
                </a:tc>
                <a:tc>
                  <a:txBody>
                    <a:bodyPr/>
                    <a:lstStyle/>
                    <a:p>
                      <a:pPr algn="l">
                        <a:defRPr/>
                      </a:pPr>
                      <a:r>
                        <a:rPr lang="en-US" sz="2799">
                          <a:solidFill>
                            <a:srgbClr val="FFFFFF"/>
                          </a:solidFill>
                          <a:latin typeface="Nunito Sans Bold"/>
                        </a:rPr>
                        <a:t>3</a:t>
                      </a:r>
                      <a:endParaRPr lang="en-US" sz="110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487307"/>
                    </a:solidFill>
                  </a:tcPr>
                </a:tc>
                <a:extLst>
                  <a:ext uri="{0D108BD9-81ED-4DB2-BD59-A6C34878D82A}">
                    <a16:rowId xmlns:a16="http://schemas.microsoft.com/office/drawing/2014/main" val="10002"/>
                  </a:ext>
                </a:extLst>
              </a:tr>
              <a:tr h="1028745">
                <a:tc>
                  <a:txBody>
                    <a:bodyPr/>
                    <a:lstStyle/>
                    <a:p>
                      <a:pPr algn="l">
                        <a:defRPr/>
                      </a:pPr>
                      <a:r>
                        <a:rPr lang="en-US" sz="2799" dirty="0">
                          <a:solidFill>
                            <a:srgbClr val="000000"/>
                          </a:solidFill>
                          <a:latin typeface="Nunito Sans Bold"/>
                        </a:rPr>
                        <a:t>Sheep</a:t>
                      </a:r>
                      <a:endParaRPr lang="en-US" sz="1100" dirty="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DD00"/>
                    </a:solidFill>
                  </a:tcPr>
                </a:tc>
                <a:tc>
                  <a:txBody>
                    <a:bodyPr/>
                    <a:lstStyle/>
                    <a:p>
                      <a:pPr algn="l">
                        <a:defRPr/>
                      </a:pPr>
                      <a:r>
                        <a:rPr lang="en-US" sz="2799" dirty="0">
                          <a:solidFill>
                            <a:srgbClr val="000000"/>
                          </a:solidFill>
                          <a:latin typeface="Nunito Sans Bold"/>
                        </a:rPr>
                        <a:t>4</a:t>
                      </a:r>
                      <a:endParaRPr lang="en-US" sz="1100" dirty="0"/>
                    </a:p>
                  </a:txBody>
                  <a:tcP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DD00"/>
                    </a:solidFill>
                  </a:tcPr>
                </a:tc>
                <a:extLst>
                  <a:ext uri="{0D108BD9-81ED-4DB2-BD59-A6C34878D82A}">
                    <a16:rowId xmlns:a16="http://schemas.microsoft.com/office/drawing/2014/main" val="10003"/>
                  </a:ext>
                </a:extLst>
              </a:tr>
            </a:tbl>
          </a:graphicData>
        </a:graphic>
      </p:graphicFrame>
      <p:grpSp>
        <p:nvGrpSpPr>
          <p:cNvPr id="4" name="Group 4"/>
          <p:cNvGrpSpPr/>
          <p:nvPr/>
        </p:nvGrpSpPr>
        <p:grpSpPr>
          <a:xfrm>
            <a:off x="-202223" y="-1562100"/>
            <a:ext cx="18692446" cy="4140975"/>
            <a:chOff x="0" y="0"/>
            <a:chExt cx="7903905" cy="1750968"/>
          </a:xfrm>
        </p:grpSpPr>
        <p:sp>
          <p:nvSpPr>
            <p:cNvPr id="5" name="Freeform 5"/>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6" name="TextBox 6"/>
          <p:cNvSpPr txBox="1"/>
          <p:nvPr/>
        </p:nvSpPr>
        <p:spPr>
          <a:xfrm>
            <a:off x="1028700" y="911338"/>
            <a:ext cx="16420667" cy="859851"/>
          </a:xfrm>
          <a:prstGeom prst="rect">
            <a:avLst/>
          </a:prstGeom>
        </p:spPr>
        <p:txBody>
          <a:bodyPr lIns="0" tIns="0" rIns="0" bIns="0" rtlCol="0" anchor="t">
            <a:spAutoFit/>
          </a:bodyPr>
          <a:lstStyle/>
          <a:p>
            <a:pPr>
              <a:lnSpc>
                <a:spcPts val="6270"/>
              </a:lnSpc>
            </a:pPr>
            <a:r>
              <a:rPr lang="en-US" sz="6000" dirty="0">
                <a:solidFill>
                  <a:srgbClr val="FFFFFF"/>
                </a:solidFill>
                <a:latin typeface="Nunito Sans Black"/>
              </a:rPr>
              <a:t>RESULTS</a:t>
            </a:r>
            <a:r>
              <a:rPr lang="en-US" sz="6600" dirty="0">
                <a:solidFill>
                  <a:srgbClr val="FFFFFF"/>
                </a:solidFill>
                <a:latin typeface="Nunito Sans Black"/>
              </a:rPr>
              <a:t>: RECRUITMENT &amp; RETENTION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404446" y="-1650726"/>
            <a:ext cx="18692446" cy="4140975"/>
            <a:chOff x="0" y="0"/>
            <a:chExt cx="7903905" cy="1750968"/>
          </a:xfrm>
        </p:grpSpPr>
        <p:sp>
          <p:nvSpPr>
            <p:cNvPr id="3" name="Freeform 3"/>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4" name="TextBox 4"/>
          <p:cNvSpPr txBox="1"/>
          <p:nvPr/>
        </p:nvSpPr>
        <p:spPr>
          <a:xfrm>
            <a:off x="1028700" y="911338"/>
            <a:ext cx="16420667" cy="859851"/>
          </a:xfrm>
          <a:prstGeom prst="rect">
            <a:avLst/>
          </a:prstGeom>
        </p:spPr>
        <p:txBody>
          <a:bodyPr lIns="0" tIns="0" rIns="0" bIns="0" rtlCol="0" anchor="t">
            <a:spAutoFit/>
          </a:bodyPr>
          <a:lstStyle/>
          <a:p>
            <a:pPr>
              <a:lnSpc>
                <a:spcPts val="6270"/>
              </a:lnSpc>
            </a:pPr>
            <a:r>
              <a:rPr lang="en-US" sz="6600" dirty="0">
                <a:solidFill>
                  <a:srgbClr val="FFFFFF"/>
                </a:solidFill>
                <a:latin typeface="Nunito Sans Black"/>
              </a:rPr>
              <a:t>RESULTS: RECRUITMENT &amp; </a:t>
            </a:r>
            <a:r>
              <a:rPr lang="en-US" sz="6000" dirty="0">
                <a:solidFill>
                  <a:srgbClr val="FFFFFF"/>
                </a:solidFill>
                <a:latin typeface="Nunito Sans Black"/>
              </a:rPr>
              <a:t>RETENTION</a:t>
            </a:r>
          </a:p>
        </p:txBody>
      </p:sp>
      <p:grpSp>
        <p:nvGrpSpPr>
          <p:cNvPr id="5" name="Group 5"/>
          <p:cNvGrpSpPr/>
          <p:nvPr/>
        </p:nvGrpSpPr>
        <p:grpSpPr>
          <a:xfrm>
            <a:off x="5562628" y="2961098"/>
            <a:ext cx="7352607" cy="6744597"/>
            <a:chOff x="0" y="0"/>
            <a:chExt cx="9803476" cy="8992796"/>
          </a:xfrm>
        </p:grpSpPr>
        <p:sp>
          <p:nvSpPr>
            <p:cNvPr id="6" name="TextBox 6"/>
            <p:cNvSpPr txBox="1"/>
            <p:nvPr/>
          </p:nvSpPr>
          <p:spPr>
            <a:xfrm>
              <a:off x="4351546" y="-66675"/>
              <a:ext cx="2090032" cy="452873"/>
            </a:xfrm>
            <a:prstGeom prst="rect">
              <a:avLst/>
            </a:prstGeom>
          </p:spPr>
          <p:txBody>
            <a:bodyPr lIns="0" tIns="0" rIns="0" bIns="0" rtlCol="0" anchor="t">
              <a:spAutoFit/>
            </a:bodyPr>
            <a:lstStyle/>
            <a:p>
              <a:pPr algn="l">
                <a:lnSpc>
                  <a:spcPts val="2717"/>
                </a:lnSpc>
              </a:pPr>
              <a:r>
                <a:rPr lang="en-US" sz="1941">
                  <a:solidFill>
                    <a:srgbClr val="128158"/>
                  </a:solidFill>
                  <a:latin typeface="Canva Sans Bold"/>
                </a:rPr>
                <a:t>Participant #</a:t>
              </a:r>
            </a:p>
          </p:txBody>
        </p:sp>
        <p:grpSp>
          <p:nvGrpSpPr>
            <p:cNvPr id="7" name="Group 7"/>
            <p:cNvGrpSpPr>
              <a:grpSpLocks noChangeAspect="1"/>
            </p:cNvGrpSpPr>
            <p:nvPr/>
          </p:nvGrpSpPr>
          <p:grpSpPr>
            <a:xfrm>
              <a:off x="4105037" y="131472"/>
              <a:ext cx="123255" cy="123255"/>
              <a:chOff x="3470374" y="-619760"/>
              <a:chExt cx="152400" cy="152400"/>
            </a:xfrm>
          </p:grpSpPr>
          <p:sp>
            <p:nvSpPr>
              <p:cNvPr id="8" name="Freeform 8"/>
              <p:cNvSpPr/>
              <p:nvPr/>
            </p:nvSpPr>
            <p:spPr>
              <a:xfrm>
                <a:off x="3470374" y="-619760"/>
                <a:ext cx="152400" cy="152400"/>
              </a:xfrm>
              <a:custGeom>
                <a:avLst/>
                <a:gdLst/>
                <a:ahLst/>
                <a:cxnLst/>
                <a:rect l="l" t="t" r="r" b="b"/>
                <a:pathLst>
                  <a:path w="152400" h="152400">
                    <a:moveTo>
                      <a:pt x="152400" y="139700"/>
                    </a:moveTo>
                    <a:lnTo>
                      <a:pt x="152400" y="12700"/>
                    </a:lnTo>
                    <a:cubicBezTo>
                      <a:pt x="152400" y="5686"/>
                      <a:pt x="146714" y="0"/>
                      <a:pt x="139700" y="0"/>
                    </a:cubicBezTo>
                    <a:lnTo>
                      <a:pt x="12700" y="0"/>
                    </a:lnTo>
                    <a:cubicBezTo>
                      <a:pt x="5686" y="0"/>
                      <a:pt x="0" y="5686"/>
                      <a:pt x="0" y="12700"/>
                    </a:cubicBezTo>
                    <a:lnTo>
                      <a:pt x="0" y="139700"/>
                    </a:lnTo>
                    <a:cubicBezTo>
                      <a:pt x="0" y="146714"/>
                      <a:pt x="5686" y="152400"/>
                      <a:pt x="12700" y="152400"/>
                    </a:cubicBezTo>
                    <a:lnTo>
                      <a:pt x="139700" y="152400"/>
                    </a:lnTo>
                    <a:cubicBezTo>
                      <a:pt x="146714" y="152400"/>
                      <a:pt x="152400" y="146714"/>
                      <a:pt x="152400" y="139700"/>
                    </a:cubicBezTo>
                    <a:close/>
                  </a:path>
                </a:pathLst>
              </a:custGeom>
              <a:solidFill>
                <a:srgbClr val="FFDD00"/>
              </a:solidFill>
            </p:spPr>
          </p:sp>
        </p:grpSp>
        <p:grpSp>
          <p:nvGrpSpPr>
            <p:cNvPr id="9" name="Group 9"/>
            <p:cNvGrpSpPr>
              <a:grpSpLocks noChangeAspect="1"/>
            </p:cNvGrpSpPr>
            <p:nvPr/>
          </p:nvGrpSpPr>
          <p:grpSpPr>
            <a:xfrm>
              <a:off x="1298346" y="632707"/>
              <a:ext cx="8319686" cy="7809551"/>
              <a:chOff x="0" y="0"/>
              <a:chExt cx="10287000" cy="9656236"/>
            </a:xfrm>
          </p:grpSpPr>
          <p:sp>
            <p:nvSpPr>
              <p:cNvPr id="10" name="Freeform 10"/>
              <p:cNvSpPr/>
              <p:nvPr/>
            </p:nvSpPr>
            <p:spPr>
              <a:xfrm>
                <a:off x="-6350" y="0"/>
                <a:ext cx="10299700" cy="9656236"/>
              </a:xfrm>
              <a:custGeom>
                <a:avLst/>
                <a:gdLst/>
                <a:ahLst/>
                <a:cxnLst/>
                <a:rect l="l" t="t" r="r" b="b"/>
                <a:pathLst>
                  <a:path w="10299700" h="9656236">
                    <a:moveTo>
                      <a:pt x="0" y="0"/>
                    </a:moveTo>
                    <a:lnTo>
                      <a:pt x="12700" y="0"/>
                    </a:lnTo>
                    <a:lnTo>
                      <a:pt x="12700" y="9656236"/>
                    </a:lnTo>
                    <a:lnTo>
                      <a:pt x="0" y="9656236"/>
                    </a:lnTo>
                    <a:close/>
                    <a:moveTo>
                      <a:pt x="3429000" y="0"/>
                    </a:moveTo>
                    <a:lnTo>
                      <a:pt x="3441700" y="0"/>
                    </a:lnTo>
                    <a:lnTo>
                      <a:pt x="3441700" y="9656236"/>
                    </a:lnTo>
                    <a:lnTo>
                      <a:pt x="3429000" y="9656236"/>
                    </a:lnTo>
                    <a:close/>
                    <a:moveTo>
                      <a:pt x="6858000" y="0"/>
                    </a:moveTo>
                    <a:lnTo>
                      <a:pt x="6870700" y="0"/>
                    </a:lnTo>
                    <a:lnTo>
                      <a:pt x="6870700" y="9656236"/>
                    </a:lnTo>
                    <a:lnTo>
                      <a:pt x="6858000" y="9656236"/>
                    </a:lnTo>
                    <a:close/>
                    <a:moveTo>
                      <a:pt x="10287000" y="0"/>
                    </a:moveTo>
                    <a:lnTo>
                      <a:pt x="10299700" y="0"/>
                    </a:lnTo>
                    <a:lnTo>
                      <a:pt x="10299700" y="9656236"/>
                    </a:lnTo>
                    <a:lnTo>
                      <a:pt x="10287000" y="9656236"/>
                    </a:lnTo>
                    <a:close/>
                  </a:path>
                </a:pathLst>
              </a:custGeom>
              <a:solidFill>
                <a:srgbClr val="128158">
                  <a:alpha val="24706"/>
                </a:srgbClr>
              </a:solidFill>
            </p:spPr>
          </p:sp>
        </p:grpSp>
        <p:sp>
          <p:nvSpPr>
            <p:cNvPr id="11" name="TextBox 11"/>
            <p:cNvSpPr txBox="1"/>
            <p:nvPr/>
          </p:nvSpPr>
          <p:spPr>
            <a:xfrm>
              <a:off x="1183678" y="8539923"/>
              <a:ext cx="229337"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0</a:t>
              </a:r>
            </a:p>
          </p:txBody>
        </p:sp>
        <p:sp>
          <p:nvSpPr>
            <p:cNvPr id="12" name="TextBox 12"/>
            <p:cNvSpPr txBox="1"/>
            <p:nvPr/>
          </p:nvSpPr>
          <p:spPr>
            <a:xfrm>
              <a:off x="3972714" y="8539923"/>
              <a:ext cx="197721"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5</a:t>
              </a:r>
            </a:p>
          </p:txBody>
        </p:sp>
        <p:sp>
          <p:nvSpPr>
            <p:cNvPr id="13" name="TextBox 13"/>
            <p:cNvSpPr txBox="1"/>
            <p:nvPr/>
          </p:nvSpPr>
          <p:spPr>
            <a:xfrm>
              <a:off x="6643552" y="8539923"/>
              <a:ext cx="402503"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10</a:t>
              </a:r>
            </a:p>
          </p:txBody>
        </p:sp>
        <p:sp>
          <p:nvSpPr>
            <p:cNvPr id="14" name="TextBox 14"/>
            <p:cNvSpPr txBox="1"/>
            <p:nvPr/>
          </p:nvSpPr>
          <p:spPr>
            <a:xfrm>
              <a:off x="9432589" y="8539923"/>
              <a:ext cx="370887"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15</a:t>
              </a:r>
            </a:p>
          </p:txBody>
        </p:sp>
        <p:sp>
          <p:nvSpPr>
            <p:cNvPr id="15" name="TextBox 15"/>
            <p:cNvSpPr txBox="1"/>
            <p:nvPr/>
          </p:nvSpPr>
          <p:spPr>
            <a:xfrm>
              <a:off x="194993" y="1275912"/>
              <a:ext cx="939014"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Diary </a:t>
              </a:r>
            </a:p>
          </p:txBody>
        </p:sp>
        <p:sp>
          <p:nvSpPr>
            <p:cNvPr id="16" name="TextBox 16"/>
            <p:cNvSpPr txBox="1"/>
            <p:nvPr/>
          </p:nvSpPr>
          <p:spPr>
            <a:xfrm>
              <a:off x="314396" y="3277110"/>
              <a:ext cx="819611"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Beef </a:t>
              </a:r>
            </a:p>
          </p:txBody>
        </p:sp>
        <p:sp>
          <p:nvSpPr>
            <p:cNvPr id="17" name="TextBox 17"/>
            <p:cNvSpPr txBox="1"/>
            <p:nvPr/>
          </p:nvSpPr>
          <p:spPr>
            <a:xfrm>
              <a:off x="0" y="5278307"/>
              <a:ext cx="1134007"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Tillage </a:t>
              </a:r>
            </a:p>
          </p:txBody>
        </p:sp>
        <p:sp>
          <p:nvSpPr>
            <p:cNvPr id="18" name="TextBox 18"/>
            <p:cNvSpPr txBox="1"/>
            <p:nvPr/>
          </p:nvSpPr>
          <p:spPr>
            <a:xfrm>
              <a:off x="50714" y="7279505"/>
              <a:ext cx="1083292"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Sheep </a:t>
              </a:r>
            </a:p>
          </p:txBody>
        </p:sp>
        <p:grpSp>
          <p:nvGrpSpPr>
            <p:cNvPr id="19" name="Group 19"/>
            <p:cNvGrpSpPr>
              <a:grpSpLocks noChangeAspect="1"/>
            </p:cNvGrpSpPr>
            <p:nvPr/>
          </p:nvGrpSpPr>
          <p:grpSpPr>
            <a:xfrm>
              <a:off x="1298346" y="632707"/>
              <a:ext cx="6660885" cy="7809551"/>
              <a:chOff x="0" y="0"/>
              <a:chExt cx="8235950" cy="9656236"/>
            </a:xfrm>
          </p:grpSpPr>
          <p:sp>
            <p:nvSpPr>
              <p:cNvPr id="20" name="Freeform 20"/>
              <p:cNvSpPr/>
              <p:nvPr/>
            </p:nvSpPr>
            <p:spPr>
              <a:xfrm>
                <a:off x="0" y="0"/>
                <a:ext cx="8235950" cy="2233005"/>
              </a:xfrm>
              <a:custGeom>
                <a:avLst/>
                <a:gdLst/>
                <a:ahLst/>
                <a:cxnLst/>
                <a:rect l="l" t="t" r="r" b="b"/>
                <a:pathLst>
                  <a:path w="8235950" h="2233005">
                    <a:moveTo>
                      <a:pt x="0" y="0"/>
                    </a:moveTo>
                    <a:lnTo>
                      <a:pt x="8057310" y="0"/>
                    </a:lnTo>
                    <a:cubicBezTo>
                      <a:pt x="8155970" y="0"/>
                      <a:pt x="8235950" y="79980"/>
                      <a:pt x="8235950" y="178640"/>
                    </a:cubicBezTo>
                    <a:lnTo>
                      <a:pt x="8235950" y="2054364"/>
                    </a:lnTo>
                    <a:cubicBezTo>
                      <a:pt x="8235950" y="2153024"/>
                      <a:pt x="8155970" y="2233005"/>
                      <a:pt x="8057310" y="2233005"/>
                    </a:cubicBezTo>
                    <a:lnTo>
                      <a:pt x="0" y="2233005"/>
                    </a:lnTo>
                    <a:close/>
                  </a:path>
                </a:pathLst>
              </a:custGeom>
              <a:solidFill>
                <a:srgbClr val="FFDD00"/>
              </a:solidFill>
            </p:spPr>
          </p:sp>
          <p:sp>
            <p:nvSpPr>
              <p:cNvPr id="21" name="Freeform 21"/>
              <p:cNvSpPr/>
              <p:nvPr/>
            </p:nvSpPr>
            <p:spPr>
              <a:xfrm>
                <a:off x="0" y="2474410"/>
                <a:ext cx="7550150" cy="2233005"/>
              </a:xfrm>
              <a:custGeom>
                <a:avLst/>
                <a:gdLst/>
                <a:ahLst/>
                <a:cxnLst/>
                <a:rect l="l" t="t" r="r" b="b"/>
                <a:pathLst>
                  <a:path w="7550150" h="2233005">
                    <a:moveTo>
                      <a:pt x="0" y="0"/>
                    </a:moveTo>
                    <a:lnTo>
                      <a:pt x="7371510" y="0"/>
                    </a:lnTo>
                    <a:cubicBezTo>
                      <a:pt x="7470170" y="0"/>
                      <a:pt x="7550150" y="79981"/>
                      <a:pt x="7550150" y="178641"/>
                    </a:cubicBezTo>
                    <a:lnTo>
                      <a:pt x="7550150" y="2054365"/>
                    </a:lnTo>
                    <a:cubicBezTo>
                      <a:pt x="7550150" y="2153025"/>
                      <a:pt x="7470170" y="2233005"/>
                      <a:pt x="7371510" y="2233005"/>
                    </a:cubicBezTo>
                    <a:lnTo>
                      <a:pt x="0" y="2233005"/>
                    </a:lnTo>
                    <a:close/>
                  </a:path>
                </a:pathLst>
              </a:custGeom>
              <a:solidFill>
                <a:srgbClr val="FFDD00"/>
              </a:solidFill>
            </p:spPr>
          </p:sp>
          <p:sp>
            <p:nvSpPr>
              <p:cNvPr id="22" name="Freeform 22"/>
              <p:cNvSpPr/>
              <p:nvPr/>
            </p:nvSpPr>
            <p:spPr>
              <a:xfrm>
                <a:off x="0" y="4948821"/>
                <a:ext cx="2063750" cy="2233004"/>
              </a:xfrm>
              <a:custGeom>
                <a:avLst/>
                <a:gdLst/>
                <a:ahLst/>
                <a:cxnLst/>
                <a:rect l="l" t="t" r="r" b="b"/>
                <a:pathLst>
                  <a:path w="2063750" h="2233004">
                    <a:moveTo>
                      <a:pt x="0" y="0"/>
                    </a:moveTo>
                    <a:lnTo>
                      <a:pt x="1885110" y="0"/>
                    </a:lnTo>
                    <a:cubicBezTo>
                      <a:pt x="1932488" y="0"/>
                      <a:pt x="1977926" y="18821"/>
                      <a:pt x="2011428" y="52323"/>
                    </a:cubicBezTo>
                    <a:cubicBezTo>
                      <a:pt x="2044929" y="85824"/>
                      <a:pt x="2063750" y="131262"/>
                      <a:pt x="2063750" y="178640"/>
                    </a:cubicBezTo>
                    <a:lnTo>
                      <a:pt x="2063750" y="2054364"/>
                    </a:lnTo>
                    <a:cubicBezTo>
                      <a:pt x="2063750" y="2153025"/>
                      <a:pt x="1983770" y="2233004"/>
                      <a:pt x="1885110" y="2233004"/>
                    </a:cubicBezTo>
                    <a:lnTo>
                      <a:pt x="0" y="2233004"/>
                    </a:lnTo>
                    <a:close/>
                  </a:path>
                </a:pathLst>
              </a:custGeom>
              <a:solidFill>
                <a:srgbClr val="FFDD00"/>
              </a:solidFill>
            </p:spPr>
          </p:sp>
          <p:sp>
            <p:nvSpPr>
              <p:cNvPr id="23" name="Freeform 23"/>
              <p:cNvSpPr/>
              <p:nvPr/>
            </p:nvSpPr>
            <p:spPr>
              <a:xfrm>
                <a:off x="0" y="7423231"/>
                <a:ext cx="2749550" cy="2233005"/>
              </a:xfrm>
              <a:custGeom>
                <a:avLst/>
                <a:gdLst/>
                <a:ahLst/>
                <a:cxnLst/>
                <a:rect l="l" t="t" r="r" b="b"/>
                <a:pathLst>
                  <a:path w="2749550" h="2233005">
                    <a:moveTo>
                      <a:pt x="0" y="0"/>
                    </a:moveTo>
                    <a:lnTo>
                      <a:pt x="2570910" y="0"/>
                    </a:lnTo>
                    <a:cubicBezTo>
                      <a:pt x="2669570" y="0"/>
                      <a:pt x="2749550" y="79980"/>
                      <a:pt x="2749550" y="178641"/>
                    </a:cubicBezTo>
                    <a:lnTo>
                      <a:pt x="2749550" y="2054365"/>
                    </a:lnTo>
                    <a:cubicBezTo>
                      <a:pt x="2749550" y="2153026"/>
                      <a:pt x="2669570" y="2233005"/>
                      <a:pt x="2570910" y="2233005"/>
                    </a:cubicBezTo>
                    <a:lnTo>
                      <a:pt x="0" y="2233005"/>
                    </a:lnTo>
                    <a:close/>
                  </a:path>
                </a:pathLst>
              </a:custGeom>
              <a:solidFill>
                <a:srgbClr val="FFDD00"/>
              </a:solidFill>
            </p:spPr>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cstate="print">
            <a:alphaModFix amt="5000"/>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694257" y="3516552"/>
            <a:ext cx="5419079" cy="6413111"/>
          </a:xfrm>
          <a:prstGeom prst="rect">
            <a:avLst/>
          </a:prstGeom>
        </p:spPr>
      </p:pic>
      <p:grpSp>
        <p:nvGrpSpPr>
          <p:cNvPr id="5" name="Group 5"/>
          <p:cNvGrpSpPr/>
          <p:nvPr/>
        </p:nvGrpSpPr>
        <p:grpSpPr>
          <a:xfrm rot="-551543">
            <a:off x="673545" y="2710821"/>
            <a:ext cx="2892643" cy="2892643"/>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DD00"/>
            </a:solidFill>
          </p:spPr>
        </p:sp>
      </p:grpSp>
      <p:grpSp>
        <p:nvGrpSpPr>
          <p:cNvPr id="7" name="Group 7"/>
          <p:cNvGrpSpPr/>
          <p:nvPr/>
        </p:nvGrpSpPr>
        <p:grpSpPr>
          <a:xfrm rot="-551543">
            <a:off x="2863696" y="3767012"/>
            <a:ext cx="2892643" cy="2892643"/>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4B80B"/>
            </a:solidFill>
          </p:spPr>
        </p:sp>
      </p:grpSp>
      <p:grpSp>
        <p:nvGrpSpPr>
          <p:cNvPr id="9" name="Group 9"/>
          <p:cNvGrpSpPr/>
          <p:nvPr/>
        </p:nvGrpSpPr>
        <p:grpSpPr>
          <a:xfrm rot="-551543">
            <a:off x="5053848" y="4823202"/>
            <a:ext cx="2892643" cy="2892643"/>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6E7308"/>
            </a:solidFill>
          </p:spPr>
        </p:sp>
      </p:grpSp>
      <p:grpSp>
        <p:nvGrpSpPr>
          <p:cNvPr id="11" name="Group 11"/>
          <p:cNvGrpSpPr/>
          <p:nvPr/>
        </p:nvGrpSpPr>
        <p:grpSpPr>
          <a:xfrm rot="-551543">
            <a:off x="7243999" y="5879393"/>
            <a:ext cx="2892643" cy="2892643"/>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3AB055"/>
            </a:solidFill>
          </p:spPr>
        </p:sp>
      </p:gr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7426294">
            <a:off x="921369" y="5503281"/>
            <a:ext cx="2187826" cy="1618991"/>
          </a:xfrm>
          <a:prstGeom prst="rect">
            <a:avLst/>
          </a:prstGeom>
        </p:spPr>
      </p:pic>
      <p:pic>
        <p:nvPicPr>
          <p:cNvPr id="14" name="Picture 14"/>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7426294">
            <a:off x="3134151" y="6565463"/>
            <a:ext cx="2187826" cy="1618991"/>
          </a:xfrm>
          <a:prstGeom prst="rect">
            <a:avLst/>
          </a:prstGeom>
        </p:spPr>
      </p:pic>
      <p:pic>
        <p:nvPicPr>
          <p:cNvPr id="15" name="Picture 15"/>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rot="-7426294">
            <a:off x="5346932" y="7627644"/>
            <a:ext cx="2187826" cy="1618991"/>
          </a:xfrm>
          <a:prstGeom prst="rect">
            <a:avLst/>
          </a:prstGeom>
        </p:spPr>
      </p:pic>
      <p:sp>
        <p:nvSpPr>
          <p:cNvPr id="16" name="TextBox 16"/>
          <p:cNvSpPr txBox="1"/>
          <p:nvPr/>
        </p:nvSpPr>
        <p:spPr>
          <a:xfrm>
            <a:off x="1073655" y="3451557"/>
            <a:ext cx="1992697" cy="1197241"/>
          </a:xfrm>
          <a:prstGeom prst="rect">
            <a:avLst/>
          </a:prstGeom>
        </p:spPr>
        <p:txBody>
          <a:bodyPr lIns="0" tIns="0" rIns="0" bIns="0" rtlCol="0" anchor="t">
            <a:spAutoFit/>
          </a:bodyPr>
          <a:lstStyle/>
          <a:p>
            <a:pPr algn="ctr">
              <a:lnSpc>
                <a:spcPts val="2493"/>
              </a:lnSpc>
            </a:pPr>
            <a:r>
              <a:rPr lang="en-US" sz="2493">
                <a:solidFill>
                  <a:srgbClr val="454717"/>
                </a:solidFill>
                <a:latin typeface="Open Sans Light Bold"/>
              </a:rPr>
              <a:t>Recruitment</a:t>
            </a:r>
          </a:p>
          <a:p>
            <a:pPr algn="ctr">
              <a:lnSpc>
                <a:spcPts val="1596"/>
              </a:lnSpc>
            </a:pPr>
            <a:endParaRPr lang="en-US" sz="2493">
              <a:solidFill>
                <a:srgbClr val="454717"/>
              </a:solidFill>
              <a:latin typeface="Open Sans Light Bold"/>
            </a:endParaRPr>
          </a:p>
          <a:p>
            <a:pPr algn="ctr">
              <a:lnSpc>
                <a:spcPts val="3897"/>
              </a:lnSpc>
            </a:pPr>
            <a:r>
              <a:rPr lang="en-US" sz="3897">
                <a:solidFill>
                  <a:srgbClr val="454717"/>
                </a:solidFill>
                <a:latin typeface="Open Sans Light Bold"/>
              </a:rPr>
              <a:t>20</a:t>
            </a:r>
          </a:p>
          <a:p>
            <a:pPr algn="ctr">
              <a:lnSpc>
                <a:spcPts val="1596"/>
              </a:lnSpc>
            </a:pPr>
            <a:endParaRPr lang="en-US" sz="3897">
              <a:solidFill>
                <a:srgbClr val="454717"/>
              </a:solidFill>
              <a:latin typeface="Open Sans Light Bold"/>
            </a:endParaRPr>
          </a:p>
        </p:txBody>
      </p:sp>
      <p:sp>
        <p:nvSpPr>
          <p:cNvPr id="17" name="TextBox 17"/>
          <p:cNvSpPr txBox="1"/>
          <p:nvPr/>
        </p:nvSpPr>
        <p:spPr>
          <a:xfrm>
            <a:off x="5390937" y="5582481"/>
            <a:ext cx="2218463" cy="1421709"/>
          </a:xfrm>
          <a:prstGeom prst="rect">
            <a:avLst/>
          </a:prstGeom>
        </p:spPr>
        <p:txBody>
          <a:bodyPr lIns="0" tIns="0" rIns="0" bIns="0" rtlCol="0" anchor="t">
            <a:spAutoFit/>
          </a:bodyPr>
          <a:lstStyle/>
          <a:p>
            <a:pPr algn="ctr">
              <a:lnSpc>
                <a:spcPts val="2490"/>
              </a:lnSpc>
            </a:pPr>
            <a:r>
              <a:rPr lang="en-US" sz="2490" dirty="0">
                <a:solidFill>
                  <a:srgbClr val="FFFFFF"/>
                </a:solidFill>
                <a:latin typeface="Open Sans Light Bold"/>
              </a:rPr>
              <a:t>Completed safety goals</a:t>
            </a:r>
          </a:p>
          <a:p>
            <a:pPr algn="ctr">
              <a:lnSpc>
                <a:spcPts val="1777"/>
              </a:lnSpc>
            </a:pPr>
            <a:endParaRPr lang="en-US" sz="2490" dirty="0">
              <a:solidFill>
                <a:srgbClr val="FFFFFF"/>
              </a:solidFill>
              <a:latin typeface="Open Sans Light Bold"/>
            </a:endParaRPr>
          </a:p>
          <a:p>
            <a:pPr algn="ctr">
              <a:lnSpc>
                <a:spcPts val="4340"/>
              </a:lnSpc>
            </a:pPr>
            <a:r>
              <a:rPr lang="en-US" sz="4340" dirty="0">
                <a:solidFill>
                  <a:srgbClr val="FFFFFF"/>
                </a:solidFill>
                <a:latin typeface="Open Sans Light Bold"/>
              </a:rPr>
              <a:t>18</a:t>
            </a:r>
          </a:p>
        </p:txBody>
      </p:sp>
      <p:sp>
        <p:nvSpPr>
          <p:cNvPr id="19" name="TextBox 19"/>
          <p:cNvSpPr txBox="1"/>
          <p:nvPr/>
        </p:nvSpPr>
        <p:spPr>
          <a:xfrm>
            <a:off x="3296271" y="4521674"/>
            <a:ext cx="2218463" cy="1294265"/>
          </a:xfrm>
          <a:prstGeom prst="rect">
            <a:avLst/>
          </a:prstGeom>
        </p:spPr>
        <p:txBody>
          <a:bodyPr lIns="0" tIns="0" rIns="0" bIns="0" rtlCol="0" anchor="t">
            <a:spAutoFit/>
          </a:bodyPr>
          <a:lstStyle/>
          <a:p>
            <a:pPr algn="ctr">
              <a:lnSpc>
                <a:spcPts val="2489"/>
              </a:lnSpc>
            </a:pPr>
            <a:r>
              <a:rPr lang="en-US" sz="2489">
                <a:solidFill>
                  <a:srgbClr val="454717"/>
                </a:solidFill>
                <a:latin typeface="Open Sans Light Bold"/>
              </a:rPr>
              <a:t>Attended</a:t>
            </a:r>
          </a:p>
          <a:p>
            <a:pPr algn="ctr">
              <a:lnSpc>
                <a:spcPts val="1777"/>
              </a:lnSpc>
            </a:pPr>
            <a:endParaRPr lang="en-US" sz="2489">
              <a:solidFill>
                <a:srgbClr val="454717"/>
              </a:solidFill>
              <a:latin typeface="Open Sans Light Bold"/>
            </a:endParaRPr>
          </a:p>
          <a:p>
            <a:pPr algn="ctr">
              <a:lnSpc>
                <a:spcPts val="4339"/>
              </a:lnSpc>
            </a:pPr>
            <a:r>
              <a:rPr lang="en-US" sz="4339">
                <a:solidFill>
                  <a:srgbClr val="454717"/>
                </a:solidFill>
                <a:latin typeface="Open Sans Light Bold"/>
              </a:rPr>
              <a:t>19</a:t>
            </a:r>
          </a:p>
          <a:p>
            <a:pPr algn="ctr">
              <a:lnSpc>
                <a:spcPts val="1777"/>
              </a:lnSpc>
            </a:pPr>
            <a:endParaRPr lang="en-US" sz="4339">
              <a:solidFill>
                <a:srgbClr val="454717"/>
              </a:solidFill>
              <a:latin typeface="Open Sans Light Bold"/>
            </a:endParaRPr>
          </a:p>
        </p:txBody>
      </p:sp>
      <p:sp>
        <p:nvSpPr>
          <p:cNvPr id="20" name="TextBox 20"/>
          <p:cNvSpPr txBox="1"/>
          <p:nvPr/>
        </p:nvSpPr>
        <p:spPr>
          <a:xfrm>
            <a:off x="7594643" y="6629912"/>
            <a:ext cx="2218463" cy="1109950"/>
          </a:xfrm>
          <a:prstGeom prst="rect">
            <a:avLst/>
          </a:prstGeom>
        </p:spPr>
        <p:txBody>
          <a:bodyPr lIns="0" tIns="0" rIns="0" bIns="0" rtlCol="0" anchor="t">
            <a:spAutoFit/>
          </a:bodyPr>
          <a:lstStyle/>
          <a:p>
            <a:pPr algn="ctr">
              <a:lnSpc>
                <a:spcPts val="2490"/>
              </a:lnSpc>
            </a:pPr>
            <a:r>
              <a:rPr lang="en-US" sz="2490" dirty="0">
                <a:solidFill>
                  <a:srgbClr val="FFFFFF"/>
                </a:solidFill>
                <a:latin typeface="Open Sans Light Bold"/>
              </a:rPr>
              <a:t>Evaluation</a:t>
            </a:r>
          </a:p>
          <a:p>
            <a:pPr algn="ctr">
              <a:lnSpc>
                <a:spcPts val="1777"/>
              </a:lnSpc>
            </a:pPr>
            <a:endParaRPr lang="en-US" sz="2490" dirty="0">
              <a:solidFill>
                <a:srgbClr val="FFFFFF"/>
              </a:solidFill>
              <a:latin typeface="Open Sans Light Bold"/>
            </a:endParaRPr>
          </a:p>
          <a:p>
            <a:pPr algn="ctr">
              <a:lnSpc>
                <a:spcPts val="4340"/>
              </a:lnSpc>
            </a:pPr>
            <a:r>
              <a:rPr lang="en-US" sz="4340" dirty="0">
                <a:solidFill>
                  <a:srgbClr val="FFFFFF"/>
                </a:solidFill>
                <a:latin typeface="Open Sans Light Bold"/>
              </a:rPr>
              <a:t>17</a:t>
            </a:r>
          </a:p>
        </p:txBody>
      </p:sp>
      <p:grpSp>
        <p:nvGrpSpPr>
          <p:cNvPr id="21" name="Group 21"/>
          <p:cNvGrpSpPr/>
          <p:nvPr/>
        </p:nvGrpSpPr>
        <p:grpSpPr>
          <a:xfrm>
            <a:off x="-404446" y="-2070487"/>
            <a:ext cx="18692446" cy="4140975"/>
            <a:chOff x="0" y="0"/>
            <a:chExt cx="7903905" cy="1750968"/>
          </a:xfrm>
        </p:grpSpPr>
        <p:sp>
          <p:nvSpPr>
            <p:cNvPr id="22" name="Freeform 22"/>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23" name="TextBox 23"/>
          <p:cNvSpPr txBox="1"/>
          <p:nvPr/>
        </p:nvSpPr>
        <p:spPr>
          <a:xfrm>
            <a:off x="1340827" y="703643"/>
            <a:ext cx="15201900" cy="838203"/>
          </a:xfrm>
          <a:prstGeom prst="rect">
            <a:avLst/>
          </a:prstGeom>
        </p:spPr>
        <p:txBody>
          <a:bodyPr wrap="square" lIns="0" tIns="0" rIns="0" bIns="0" rtlCol="0" anchor="t">
            <a:spAutoFit/>
          </a:bodyPr>
          <a:lstStyle/>
          <a:p>
            <a:pPr>
              <a:lnSpc>
                <a:spcPts val="6270"/>
              </a:lnSpc>
            </a:pPr>
            <a:r>
              <a:rPr lang="en-US" sz="6000" dirty="0">
                <a:solidFill>
                  <a:srgbClr val="FFFFFF"/>
                </a:solidFill>
                <a:latin typeface="Nunito Sans Black"/>
              </a:rPr>
              <a:t>RESULTS: RECRUITMENT &amp; RETENTION</a:t>
            </a:r>
          </a:p>
        </p:txBody>
      </p:sp>
      <p:grpSp>
        <p:nvGrpSpPr>
          <p:cNvPr id="24" name="Group 5"/>
          <p:cNvGrpSpPr/>
          <p:nvPr/>
        </p:nvGrpSpPr>
        <p:grpSpPr>
          <a:xfrm>
            <a:off x="10591800" y="2238884"/>
            <a:ext cx="7352607" cy="6744597"/>
            <a:chOff x="0" y="0"/>
            <a:chExt cx="9803476" cy="8992796"/>
          </a:xfrm>
        </p:grpSpPr>
        <p:sp>
          <p:nvSpPr>
            <p:cNvPr id="25" name="TextBox 6"/>
            <p:cNvSpPr txBox="1"/>
            <p:nvPr/>
          </p:nvSpPr>
          <p:spPr>
            <a:xfrm>
              <a:off x="4351546" y="-66675"/>
              <a:ext cx="2090032" cy="452873"/>
            </a:xfrm>
            <a:prstGeom prst="rect">
              <a:avLst/>
            </a:prstGeom>
          </p:spPr>
          <p:txBody>
            <a:bodyPr lIns="0" tIns="0" rIns="0" bIns="0" rtlCol="0" anchor="t">
              <a:spAutoFit/>
            </a:bodyPr>
            <a:lstStyle/>
            <a:p>
              <a:pPr algn="l">
                <a:lnSpc>
                  <a:spcPts val="2717"/>
                </a:lnSpc>
              </a:pPr>
              <a:r>
                <a:rPr lang="en-US" sz="1941" dirty="0">
                  <a:solidFill>
                    <a:srgbClr val="128158"/>
                  </a:solidFill>
                  <a:latin typeface="Canva Sans Bold"/>
                </a:rPr>
                <a:t>Participant #</a:t>
              </a:r>
            </a:p>
          </p:txBody>
        </p:sp>
        <p:grpSp>
          <p:nvGrpSpPr>
            <p:cNvPr id="26" name="Group 7"/>
            <p:cNvGrpSpPr>
              <a:grpSpLocks noChangeAspect="1"/>
            </p:cNvGrpSpPr>
            <p:nvPr/>
          </p:nvGrpSpPr>
          <p:grpSpPr>
            <a:xfrm>
              <a:off x="4105037" y="131472"/>
              <a:ext cx="123255" cy="123255"/>
              <a:chOff x="3470374" y="-619760"/>
              <a:chExt cx="152400" cy="152400"/>
            </a:xfrm>
          </p:grpSpPr>
          <p:sp>
            <p:nvSpPr>
              <p:cNvPr id="42" name="Freeform 8"/>
              <p:cNvSpPr/>
              <p:nvPr/>
            </p:nvSpPr>
            <p:spPr>
              <a:xfrm>
                <a:off x="3470374" y="-619760"/>
                <a:ext cx="152400" cy="152400"/>
              </a:xfrm>
              <a:custGeom>
                <a:avLst/>
                <a:gdLst/>
                <a:ahLst/>
                <a:cxnLst/>
                <a:rect l="l" t="t" r="r" b="b"/>
                <a:pathLst>
                  <a:path w="152400" h="152400">
                    <a:moveTo>
                      <a:pt x="152400" y="139700"/>
                    </a:moveTo>
                    <a:lnTo>
                      <a:pt x="152400" y="12700"/>
                    </a:lnTo>
                    <a:cubicBezTo>
                      <a:pt x="152400" y="5686"/>
                      <a:pt x="146714" y="0"/>
                      <a:pt x="139700" y="0"/>
                    </a:cubicBezTo>
                    <a:lnTo>
                      <a:pt x="12700" y="0"/>
                    </a:lnTo>
                    <a:cubicBezTo>
                      <a:pt x="5686" y="0"/>
                      <a:pt x="0" y="5686"/>
                      <a:pt x="0" y="12700"/>
                    </a:cubicBezTo>
                    <a:lnTo>
                      <a:pt x="0" y="139700"/>
                    </a:lnTo>
                    <a:cubicBezTo>
                      <a:pt x="0" y="146714"/>
                      <a:pt x="5686" y="152400"/>
                      <a:pt x="12700" y="152400"/>
                    </a:cubicBezTo>
                    <a:lnTo>
                      <a:pt x="139700" y="152400"/>
                    </a:lnTo>
                    <a:cubicBezTo>
                      <a:pt x="146714" y="152400"/>
                      <a:pt x="152400" y="146714"/>
                      <a:pt x="152400" y="139700"/>
                    </a:cubicBezTo>
                    <a:close/>
                  </a:path>
                </a:pathLst>
              </a:custGeom>
              <a:solidFill>
                <a:srgbClr val="FFDD00"/>
              </a:solidFill>
            </p:spPr>
          </p:sp>
        </p:grpSp>
        <p:grpSp>
          <p:nvGrpSpPr>
            <p:cNvPr id="27" name="Group 9"/>
            <p:cNvGrpSpPr>
              <a:grpSpLocks noChangeAspect="1"/>
            </p:cNvGrpSpPr>
            <p:nvPr/>
          </p:nvGrpSpPr>
          <p:grpSpPr>
            <a:xfrm>
              <a:off x="1298346" y="632707"/>
              <a:ext cx="8319686" cy="7809551"/>
              <a:chOff x="0" y="0"/>
              <a:chExt cx="10287000" cy="9656236"/>
            </a:xfrm>
          </p:grpSpPr>
          <p:sp>
            <p:nvSpPr>
              <p:cNvPr id="41" name="Freeform 10"/>
              <p:cNvSpPr/>
              <p:nvPr/>
            </p:nvSpPr>
            <p:spPr>
              <a:xfrm>
                <a:off x="-6350" y="0"/>
                <a:ext cx="10299700" cy="9656236"/>
              </a:xfrm>
              <a:custGeom>
                <a:avLst/>
                <a:gdLst/>
                <a:ahLst/>
                <a:cxnLst/>
                <a:rect l="l" t="t" r="r" b="b"/>
                <a:pathLst>
                  <a:path w="10299700" h="9656236">
                    <a:moveTo>
                      <a:pt x="0" y="0"/>
                    </a:moveTo>
                    <a:lnTo>
                      <a:pt x="12700" y="0"/>
                    </a:lnTo>
                    <a:lnTo>
                      <a:pt x="12700" y="9656236"/>
                    </a:lnTo>
                    <a:lnTo>
                      <a:pt x="0" y="9656236"/>
                    </a:lnTo>
                    <a:close/>
                    <a:moveTo>
                      <a:pt x="3429000" y="0"/>
                    </a:moveTo>
                    <a:lnTo>
                      <a:pt x="3441700" y="0"/>
                    </a:lnTo>
                    <a:lnTo>
                      <a:pt x="3441700" y="9656236"/>
                    </a:lnTo>
                    <a:lnTo>
                      <a:pt x="3429000" y="9656236"/>
                    </a:lnTo>
                    <a:close/>
                    <a:moveTo>
                      <a:pt x="6858000" y="0"/>
                    </a:moveTo>
                    <a:lnTo>
                      <a:pt x="6870700" y="0"/>
                    </a:lnTo>
                    <a:lnTo>
                      <a:pt x="6870700" y="9656236"/>
                    </a:lnTo>
                    <a:lnTo>
                      <a:pt x="6858000" y="9656236"/>
                    </a:lnTo>
                    <a:close/>
                    <a:moveTo>
                      <a:pt x="10287000" y="0"/>
                    </a:moveTo>
                    <a:lnTo>
                      <a:pt x="10299700" y="0"/>
                    </a:lnTo>
                    <a:lnTo>
                      <a:pt x="10299700" y="9656236"/>
                    </a:lnTo>
                    <a:lnTo>
                      <a:pt x="10287000" y="9656236"/>
                    </a:lnTo>
                    <a:close/>
                  </a:path>
                </a:pathLst>
              </a:custGeom>
              <a:solidFill>
                <a:srgbClr val="128158">
                  <a:alpha val="24706"/>
                </a:srgbClr>
              </a:solidFill>
            </p:spPr>
          </p:sp>
        </p:grpSp>
        <p:sp>
          <p:nvSpPr>
            <p:cNvPr id="28" name="TextBox 11"/>
            <p:cNvSpPr txBox="1"/>
            <p:nvPr/>
          </p:nvSpPr>
          <p:spPr>
            <a:xfrm>
              <a:off x="1183678" y="8539923"/>
              <a:ext cx="229337"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0</a:t>
              </a:r>
            </a:p>
          </p:txBody>
        </p:sp>
        <p:sp>
          <p:nvSpPr>
            <p:cNvPr id="29" name="TextBox 12"/>
            <p:cNvSpPr txBox="1"/>
            <p:nvPr/>
          </p:nvSpPr>
          <p:spPr>
            <a:xfrm>
              <a:off x="3972714" y="8539923"/>
              <a:ext cx="197721"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5</a:t>
              </a:r>
            </a:p>
          </p:txBody>
        </p:sp>
        <p:sp>
          <p:nvSpPr>
            <p:cNvPr id="30" name="TextBox 13"/>
            <p:cNvSpPr txBox="1"/>
            <p:nvPr/>
          </p:nvSpPr>
          <p:spPr>
            <a:xfrm>
              <a:off x="6643552" y="8539923"/>
              <a:ext cx="402503"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10</a:t>
              </a:r>
            </a:p>
          </p:txBody>
        </p:sp>
        <p:sp>
          <p:nvSpPr>
            <p:cNvPr id="31" name="TextBox 14"/>
            <p:cNvSpPr txBox="1"/>
            <p:nvPr/>
          </p:nvSpPr>
          <p:spPr>
            <a:xfrm>
              <a:off x="9432589" y="8539923"/>
              <a:ext cx="370887" cy="452873"/>
            </a:xfrm>
            <a:prstGeom prst="rect">
              <a:avLst/>
            </a:prstGeom>
          </p:spPr>
          <p:txBody>
            <a:bodyPr lIns="0" tIns="0" rIns="0" bIns="0" rtlCol="0" anchor="t">
              <a:spAutoFit/>
            </a:bodyPr>
            <a:lstStyle/>
            <a:p>
              <a:pPr algn="ctr">
                <a:lnSpc>
                  <a:spcPts val="2717"/>
                </a:lnSpc>
              </a:pPr>
              <a:r>
                <a:rPr lang="en-US" sz="1941">
                  <a:solidFill>
                    <a:srgbClr val="128158"/>
                  </a:solidFill>
                  <a:latin typeface="Canva Sans Bold"/>
                </a:rPr>
                <a:t>15</a:t>
              </a:r>
            </a:p>
          </p:txBody>
        </p:sp>
        <p:sp>
          <p:nvSpPr>
            <p:cNvPr id="32" name="TextBox 15"/>
            <p:cNvSpPr txBox="1"/>
            <p:nvPr/>
          </p:nvSpPr>
          <p:spPr>
            <a:xfrm>
              <a:off x="194993" y="1275912"/>
              <a:ext cx="939014"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Diary </a:t>
              </a:r>
            </a:p>
          </p:txBody>
        </p:sp>
        <p:sp>
          <p:nvSpPr>
            <p:cNvPr id="33" name="TextBox 16"/>
            <p:cNvSpPr txBox="1"/>
            <p:nvPr/>
          </p:nvSpPr>
          <p:spPr>
            <a:xfrm>
              <a:off x="314396" y="3277110"/>
              <a:ext cx="819611"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Beef </a:t>
              </a:r>
            </a:p>
          </p:txBody>
        </p:sp>
        <p:sp>
          <p:nvSpPr>
            <p:cNvPr id="34" name="TextBox 17"/>
            <p:cNvSpPr txBox="1"/>
            <p:nvPr/>
          </p:nvSpPr>
          <p:spPr>
            <a:xfrm>
              <a:off x="0" y="5278307"/>
              <a:ext cx="1134007"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Tillage </a:t>
              </a:r>
            </a:p>
          </p:txBody>
        </p:sp>
        <p:sp>
          <p:nvSpPr>
            <p:cNvPr id="35" name="TextBox 18"/>
            <p:cNvSpPr txBox="1"/>
            <p:nvPr/>
          </p:nvSpPr>
          <p:spPr>
            <a:xfrm>
              <a:off x="50714" y="7279505"/>
              <a:ext cx="1083292" cy="452873"/>
            </a:xfrm>
            <a:prstGeom prst="rect">
              <a:avLst/>
            </a:prstGeom>
          </p:spPr>
          <p:txBody>
            <a:bodyPr lIns="0" tIns="0" rIns="0" bIns="0" rtlCol="0" anchor="t">
              <a:spAutoFit/>
            </a:bodyPr>
            <a:lstStyle/>
            <a:p>
              <a:pPr algn="r">
                <a:lnSpc>
                  <a:spcPts val="2717"/>
                </a:lnSpc>
              </a:pPr>
              <a:r>
                <a:rPr lang="en-US" sz="1941">
                  <a:solidFill>
                    <a:srgbClr val="128158"/>
                  </a:solidFill>
                  <a:latin typeface="Canva Sans Bold"/>
                </a:rPr>
                <a:t>Sheep </a:t>
              </a:r>
            </a:p>
          </p:txBody>
        </p:sp>
        <p:grpSp>
          <p:nvGrpSpPr>
            <p:cNvPr id="36" name="Group 19"/>
            <p:cNvGrpSpPr>
              <a:grpSpLocks noChangeAspect="1"/>
            </p:cNvGrpSpPr>
            <p:nvPr/>
          </p:nvGrpSpPr>
          <p:grpSpPr>
            <a:xfrm>
              <a:off x="1298346" y="632707"/>
              <a:ext cx="6660885" cy="7809551"/>
              <a:chOff x="0" y="0"/>
              <a:chExt cx="8235950" cy="9656236"/>
            </a:xfrm>
          </p:grpSpPr>
          <p:sp>
            <p:nvSpPr>
              <p:cNvPr id="37" name="Freeform 20"/>
              <p:cNvSpPr/>
              <p:nvPr/>
            </p:nvSpPr>
            <p:spPr>
              <a:xfrm>
                <a:off x="0" y="0"/>
                <a:ext cx="8235950" cy="2233005"/>
              </a:xfrm>
              <a:custGeom>
                <a:avLst/>
                <a:gdLst/>
                <a:ahLst/>
                <a:cxnLst/>
                <a:rect l="l" t="t" r="r" b="b"/>
                <a:pathLst>
                  <a:path w="8235950" h="2233005">
                    <a:moveTo>
                      <a:pt x="0" y="0"/>
                    </a:moveTo>
                    <a:lnTo>
                      <a:pt x="8057310" y="0"/>
                    </a:lnTo>
                    <a:cubicBezTo>
                      <a:pt x="8155970" y="0"/>
                      <a:pt x="8235950" y="79980"/>
                      <a:pt x="8235950" y="178640"/>
                    </a:cubicBezTo>
                    <a:lnTo>
                      <a:pt x="8235950" y="2054364"/>
                    </a:lnTo>
                    <a:cubicBezTo>
                      <a:pt x="8235950" y="2153024"/>
                      <a:pt x="8155970" y="2233005"/>
                      <a:pt x="8057310" y="2233005"/>
                    </a:cubicBezTo>
                    <a:lnTo>
                      <a:pt x="0" y="2233005"/>
                    </a:lnTo>
                    <a:close/>
                  </a:path>
                </a:pathLst>
              </a:custGeom>
              <a:solidFill>
                <a:srgbClr val="FFDD00"/>
              </a:solidFill>
            </p:spPr>
          </p:sp>
          <p:sp>
            <p:nvSpPr>
              <p:cNvPr id="38" name="Freeform 21"/>
              <p:cNvSpPr/>
              <p:nvPr/>
            </p:nvSpPr>
            <p:spPr>
              <a:xfrm>
                <a:off x="0" y="2474410"/>
                <a:ext cx="7550150" cy="2233005"/>
              </a:xfrm>
              <a:custGeom>
                <a:avLst/>
                <a:gdLst/>
                <a:ahLst/>
                <a:cxnLst/>
                <a:rect l="l" t="t" r="r" b="b"/>
                <a:pathLst>
                  <a:path w="7550150" h="2233005">
                    <a:moveTo>
                      <a:pt x="0" y="0"/>
                    </a:moveTo>
                    <a:lnTo>
                      <a:pt x="7371510" y="0"/>
                    </a:lnTo>
                    <a:cubicBezTo>
                      <a:pt x="7470170" y="0"/>
                      <a:pt x="7550150" y="79981"/>
                      <a:pt x="7550150" y="178641"/>
                    </a:cubicBezTo>
                    <a:lnTo>
                      <a:pt x="7550150" y="2054365"/>
                    </a:lnTo>
                    <a:cubicBezTo>
                      <a:pt x="7550150" y="2153025"/>
                      <a:pt x="7470170" y="2233005"/>
                      <a:pt x="7371510" y="2233005"/>
                    </a:cubicBezTo>
                    <a:lnTo>
                      <a:pt x="0" y="2233005"/>
                    </a:lnTo>
                    <a:close/>
                  </a:path>
                </a:pathLst>
              </a:custGeom>
              <a:solidFill>
                <a:srgbClr val="FFDD00"/>
              </a:solidFill>
            </p:spPr>
          </p:sp>
          <p:sp>
            <p:nvSpPr>
              <p:cNvPr id="39" name="Freeform 22"/>
              <p:cNvSpPr/>
              <p:nvPr/>
            </p:nvSpPr>
            <p:spPr>
              <a:xfrm>
                <a:off x="0" y="4948821"/>
                <a:ext cx="2063750" cy="2233004"/>
              </a:xfrm>
              <a:custGeom>
                <a:avLst/>
                <a:gdLst/>
                <a:ahLst/>
                <a:cxnLst/>
                <a:rect l="l" t="t" r="r" b="b"/>
                <a:pathLst>
                  <a:path w="2063750" h="2233004">
                    <a:moveTo>
                      <a:pt x="0" y="0"/>
                    </a:moveTo>
                    <a:lnTo>
                      <a:pt x="1885110" y="0"/>
                    </a:lnTo>
                    <a:cubicBezTo>
                      <a:pt x="1932488" y="0"/>
                      <a:pt x="1977926" y="18821"/>
                      <a:pt x="2011428" y="52323"/>
                    </a:cubicBezTo>
                    <a:cubicBezTo>
                      <a:pt x="2044929" y="85824"/>
                      <a:pt x="2063750" y="131262"/>
                      <a:pt x="2063750" y="178640"/>
                    </a:cubicBezTo>
                    <a:lnTo>
                      <a:pt x="2063750" y="2054364"/>
                    </a:lnTo>
                    <a:cubicBezTo>
                      <a:pt x="2063750" y="2153025"/>
                      <a:pt x="1983770" y="2233004"/>
                      <a:pt x="1885110" y="2233004"/>
                    </a:cubicBezTo>
                    <a:lnTo>
                      <a:pt x="0" y="2233004"/>
                    </a:lnTo>
                    <a:close/>
                  </a:path>
                </a:pathLst>
              </a:custGeom>
              <a:solidFill>
                <a:srgbClr val="FFDD00"/>
              </a:solidFill>
            </p:spPr>
          </p:sp>
          <p:sp>
            <p:nvSpPr>
              <p:cNvPr id="40" name="Freeform 23"/>
              <p:cNvSpPr/>
              <p:nvPr/>
            </p:nvSpPr>
            <p:spPr>
              <a:xfrm>
                <a:off x="0" y="7423231"/>
                <a:ext cx="2749550" cy="2233005"/>
              </a:xfrm>
              <a:custGeom>
                <a:avLst/>
                <a:gdLst/>
                <a:ahLst/>
                <a:cxnLst/>
                <a:rect l="l" t="t" r="r" b="b"/>
                <a:pathLst>
                  <a:path w="2749550" h="2233005">
                    <a:moveTo>
                      <a:pt x="0" y="0"/>
                    </a:moveTo>
                    <a:lnTo>
                      <a:pt x="2570910" y="0"/>
                    </a:lnTo>
                    <a:cubicBezTo>
                      <a:pt x="2669570" y="0"/>
                      <a:pt x="2749550" y="79980"/>
                      <a:pt x="2749550" y="178641"/>
                    </a:cubicBezTo>
                    <a:lnTo>
                      <a:pt x="2749550" y="2054365"/>
                    </a:lnTo>
                    <a:cubicBezTo>
                      <a:pt x="2749550" y="2153026"/>
                      <a:pt x="2669570" y="2233005"/>
                      <a:pt x="2570910" y="2233005"/>
                    </a:cubicBezTo>
                    <a:lnTo>
                      <a:pt x="0" y="2233005"/>
                    </a:lnTo>
                    <a:close/>
                  </a:path>
                </a:pathLst>
              </a:custGeom>
              <a:solidFill>
                <a:srgbClr val="FFDD00"/>
              </a:solidFill>
            </p:spPr>
          </p: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202223" y="6146025"/>
            <a:ext cx="18692446" cy="4140975"/>
            <a:chOff x="0" y="0"/>
            <a:chExt cx="7903905" cy="1750968"/>
          </a:xfrm>
        </p:grpSpPr>
        <p:sp>
          <p:nvSpPr>
            <p:cNvPr id="3" name="Freeform 3"/>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4" name="TextBox 4"/>
          <p:cNvSpPr txBox="1"/>
          <p:nvPr/>
        </p:nvSpPr>
        <p:spPr>
          <a:xfrm>
            <a:off x="2118310" y="1774456"/>
            <a:ext cx="14086105" cy="1377950"/>
          </a:xfrm>
          <a:prstGeom prst="rect">
            <a:avLst/>
          </a:prstGeom>
        </p:spPr>
        <p:txBody>
          <a:bodyPr lIns="0" tIns="0" rIns="0" bIns="0" rtlCol="0" anchor="t">
            <a:spAutoFit/>
          </a:bodyPr>
          <a:lstStyle/>
          <a:p>
            <a:pPr>
              <a:lnSpc>
                <a:spcPts val="11200"/>
              </a:lnSpc>
            </a:pPr>
            <a:r>
              <a:rPr lang="en-US" sz="8000">
                <a:solidFill>
                  <a:srgbClr val="6E7308"/>
                </a:solidFill>
                <a:latin typeface="Nunito Sans Black"/>
              </a:rPr>
              <a:t>OUTCOME: ACCEPTABILITY</a:t>
            </a:r>
          </a:p>
        </p:txBody>
      </p:sp>
      <p:grpSp>
        <p:nvGrpSpPr>
          <p:cNvPr id="5" name="Group 5"/>
          <p:cNvGrpSpPr/>
          <p:nvPr/>
        </p:nvGrpSpPr>
        <p:grpSpPr>
          <a:xfrm>
            <a:off x="419860" y="4809392"/>
            <a:ext cx="3330273" cy="4448908"/>
            <a:chOff x="0" y="0"/>
            <a:chExt cx="1432661" cy="1913890"/>
          </a:xfrm>
        </p:grpSpPr>
        <p:sp>
          <p:nvSpPr>
            <p:cNvPr id="6" name="Freeform 6"/>
            <p:cNvSpPr/>
            <p:nvPr/>
          </p:nvSpPr>
          <p:spPr>
            <a:xfrm>
              <a:off x="0" y="0"/>
              <a:ext cx="1432661" cy="1913890"/>
            </a:xfrm>
            <a:custGeom>
              <a:avLst/>
              <a:gdLst/>
              <a:ahLst/>
              <a:cxnLst/>
              <a:rect l="l" t="t" r="r" b="b"/>
              <a:pathLst>
                <a:path w="1432661" h="1913890">
                  <a:moveTo>
                    <a:pt x="1308201" y="1913890"/>
                  </a:moveTo>
                  <a:lnTo>
                    <a:pt x="124460" y="1913890"/>
                  </a:lnTo>
                  <a:cubicBezTo>
                    <a:pt x="55880" y="1913890"/>
                    <a:pt x="0" y="1858010"/>
                    <a:pt x="0" y="1789430"/>
                  </a:cubicBezTo>
                  <a:lnTo>
                    <a:pt x="0" y="124460"/>
                  </a:lnTo>
                  <a:cubicBezTo>
                    <a:pt x="0" y="55880"/>
                    <a:pt x="55880" y="0"/>
                    <a:pt x="124460" y="0"/>
                  </a:cubicBezTo>
                  <a:lnTo>
                    <a:pt x="1308201" y="0"/>
                  </a:lnTo>
                  <a:cubicBezTo>
                    <a:pt x="1376781" y="0"/>
                    <a:pt x="1432661" y="55880"/>
                    <a:pt x="1432661" y="124460"/>
                  </a:cubicBezTo>
                  <a:lnTo>
                    <a:pt x="1432661" y="1789430"/>
                  </a:lnTo>
                  <a:cubicBezTo>
                    <a:pt x="1432661" y="1858010"/>
                    <a:pt x="1376781" y="1913890"/>
                    <a:pt x="1308201" y="1913890"/>
                  </a:cubicBezTo>
                  <a:close/>
                </a:path>
              </a:pathLst>
            </a:custGeom>
            <a:solidFill>
              <a:srgbClr val="F29F05"/>
            </a:solidFill>
          </p:spPr>
        </p:sp>
      </p:grpSp>
      <p:sp>
        <p:nvSpPr>
          <p:cNvPr id="7" name="TextBox 7"/>
          <p:cNvSpPr txBox="1"/>
          <p:nvPr/>
        </p:nvSpPr>
        <p:spPr>
          <a:xfrm>
            <a:off x="799449" y="5294962"/>
            <a:ext cx="2571095" cy="3017266"/>
          </a:xfrm>
          <a:prstGeom prst="rect">
            <a:avLst/>
          </a:prstGeom>
        </p:spPr>
        <p:txBody>
          <a:bodyPr lIns="0" tIns="0" rIns="0" bIns="0" rtlCol="0" anchor="t">
            <a:spAutoFit/>
          </a:bodyPr>
          <a:lstStyle/>
          <a:p>
            <a:pPr algn="ctr">
              <a:lnSpc>
                <a:spcPts val="4832"/>
              </a:lnSpc>
            </a:pPr>
            <a:r>
              <a:rPr lang="en-US" sz="3200">
                <a:solidFill>
                  <a:srgbClr val="FFFFFF"/>
                </a:solidFill>
                <a:latin typeface="Source Sans Pro Bold"/>
              </a:rPr>
              <a:t>What was the participants feedback about the programme?</a:t>
            </a:r>
          </a:p>
        </p:txBody>
      </p:sp>
      <p:grpSp>
        <p:nvGrpSpPr>
          <p:cNvPr id="8" name="Group 8"/>
          <p:cNvGrpSpPr/>
          <p:nvPr/>
        </p:nvGrpSpPr>
        <p:grpSpPr>
          <a:xfrm>
            <a:off x="3946973" y="4809392"/>
            <a:ext cx="3330273" cy="4448908"/>
            <a:chOff x="0" y="0"/>
            <a:chExt cx="1432661" cy="1913890"/>
          </a:xfrm>
        </p:grpSpPr>
        <p:sp>
          <p:nvSpPr>
            <p:cNvPr id="9" name="Freeform 9"/>
            <p:cNvSpPr/>
            <p:nvPr/>
          </p:nvSpPr>
          <p:spPr>
            <a:xfrm>
              <a:off x="0" y="0"/>
              <a:ext cx="1432661" cy="1913890"/>
            </a:xfrm>
            <a:custGeom>
              <a:avLst/>
              <a:gdLst/>
              <a:ahLst/>
              <a:cxnLst/>
              <a:rect l="l" t="t" r="r" b="b"/>
              <a:pathLst>
                <a:path w="1432661" h="1913890">
                  <a:moveTo>
                    <a:pt x="1308201" y="1913890"/>
                  </a:moveTo>
                  <a:lnTo>
                    <a:pt x="124460" y="1913890"/>
                  </a:lnTo>
                  <a:cubicBezTo>
                    <a:pt x="55880" y="1913890"/>
                    <a:pt x="0" y="1858010"/>
                    <a:pt x="0" y="1789430"/>
                  </a:cubicBezTo>
                  <a:lnTo>
                    <a:pt x="0" y="124460"/>
                  </a:lnTo>
                  <a:cubicBezTo>
                    <a:pt x="0" y="55880"/>
                    <a:pt x="55880" y="0"/>
                    <a:pt x="124460" y="0"/>
                  </a:cubicBezTo>
                  <a:lnTo>
                    <a:pt x="1308201" y="0"/>
                  </a:lnTo>
                  <a:cubicBezTo>
                    <a:pt x="1376781" y="0"/>
                    <a:pt x="1432661" y="55880"/>
                    <a:pt x="1432661" y="124460"/>
                  </a:cubicBezTo>
                  <a:lnTo>
                    <a:pt x="1432661" y="1789430"/>
                  </a:lnTo>
                  <a:cubicBezTo>
                    <a:pt x="1432661" y="1858010"/>
                    <a:pt x="1376781" y="1913890"/>
                    <a:pt x="1308201" y="1913890"/>
                  </a:cubicBezTo>
                  <a:close/>
                </a:path>
              </a:pathLst>
            </a:custGeom>
            <a:solidFill>
              <a:srgbClr val="F29F05"/>
            </a:solidFill>
          </p:spPr>
        </p:sp>
      </p:grpSp>
      <p:sp>
        <p:nvSpPr>
          <p:cNvPr id="10" name="TextBox 10"/>
          <p:cNvSpPr txBox="1"/>
          <p:nvPr/>
        </p:nvSpPr>
        <p:spPr>
          <a:xfrm>
            <a:off x="4326562" y="5294962"/>
            <a:ext cx="2571095" cy="2407666"/>
          </a:xfrm>
          <a:prstGeom prst="rect">
            <a:avLst/>
          </a:prstGeom>
        </p:spPr>
        <p:txBody>
          <a:bodyPr lIns="0" tIns="0" rIns="0" bIns="0" rtlCol="0" anchor="t">
            <a:spAutoFit/>
          </a:bodyPr>
          <a:lstStyle/>
          <a:p>
            <a:pPr algn="ctr">
              <a:lnSpc>
                <a:spcPts val="4832"/>
              </a:lnSpc>
            </a:pPr>
            <a:r>
              <a:rPr lang="en-US" sz="3200">
                <a:solidFill>
                  <a:srgbClr val="FFFFFF"/>
                </a:solidFill>
                <a:latin typeface="Source Sans Pro Bold"/>
              </a:rPr>
              <a:t>Was the programme easy to understand?</a:t>
            </a:r>
          </a:p>
        </p:txBody>
      </p:sp>
      <p:grpSp>
        <p:nvGrpSpPr>
          <p:cNvPr id="11" name="Group 11"/>
          <p:cNvGrpSpPr/>
          <p:nvPr/>
        </p:nvGrpSpPr>
        <p:grpSpPr>
          <a:xfrm>
            <a:off x="7477271" y="4809392"/>
            <a:ext cx="3330273" cy="4448908"/>
            <a:chOff x="0" y="0"/>
            <a:chExt cx="1432661" cy="1913890"/>
          </a:xfrm>
        </p:grpSpPr>
        <p:sp>
          <p:nvSpPr>
            <p:cNvPr id="12" name="Freeform 12"/>
            <p:cNvSpPr/>
            <p:nvPr/>
          </p:nvSpPr>
          <p:spPr>
            <a:xfrm>
              <a:off x="0" y="0"/>
              <a:ext cx="1432661" cy="1913890"/>
            </a:xfrm>
            <a:custGeom>
              <a:avLst/>
              <a:gdLst/>
              <a:ahLst/>
              <a:cxnLst/>
              <a:rect l="l" t="t" r="r" b="b"/>
              <a:pathLst>
                <a:path w="1432661" h="1913890">
                  <a:moveTo>
                    <a:pt x="1308201" y="1913890"/>
                  </a:moveTo>
                  <a:lnTo>
                    <a:pt x="124460" y="1913890"/>
                  </a:lnTo>
                  <a:cubicBezTo>
                    <a:pt x="55880" y="1913890"/>
                    <a:pt x="0" y="1858010"/>
                    <a:pt x="0" y="1789430"/>
                  </a:cubicBezTo>
                  <a:lnTo>
                    <a:pt x="0" y="124460"/>
                  </a:lnTo>
                  <a:cubicBezTo>
                    <a:pt x="0" y="55880"/>
                    <a:pt x="55880" y="0"/>
                    <a:pt x="124460" y="0"/>
                  </a:cubicBezTo>
                  <a:lnTo>
                    <a:pt x="1308201" y="0"/>
                  </a:lnTo>
                  <a:cubicBezTo>
                    <a:pt x="1376781" y="0"/>
                    <a:pt x="1432661" y="55880"/>
                    <a:pt x="1432661" y="124460"/>
                  </a:cubicBezTo>
                  <a:lnTo>
                    <a:pt x="1432661" y="1789430"/>
                  </a:lnTo>
                  <a:cubicBezTo>
                    <a:pt x="1432661" y="1858010"/>
                    <a:pt x="1376781" y="1913890"/>
                    <a:pt x="1308201" y="1913890"/>
                  </a:cubicBezTo>
                  <a:close/>
                </a:path>
              </a:pathLst>
            </a:custGeom>
            <a:solidFill>
              <a:srgbClr val="F29F05"/>
            </a:solidFill>
          </p:spPr>
        </p:sp>
      </p:grpSp>
      <p:sp>
        <p:nvSpPr>
          <p:cNvPr id="13" name="TextBox 13"/>
          <p:cNvSpPr txBox="1"/>
          <p:nvPr/>
        </p:nvSpPr>
        <p:spPr>
          <a:xfrm>
            <a:off x="7856860" y="5172788"/>
            <a:ext cx="2571095" cy="3626866"/>
          </a:xfrm>
          <a:prstGeom prst="rect">
            <a:avLst/>
          </a:prstGeom>
        </p:spPr>
        <p:txBody>
          <a:bodyPr lIns="0" tIns="0" rIns="0" bIns="0" rtlCol="0" anchor="t">
            <a:spAutoFit/>
          </a:bodyPr>
          <a:lstStyle/>
          <a:p>
            <a:pPr algn="ctr">
              <a:lnSpc>
                <a:spcPts val="4832"/>
              </a:lnSpc>
            </a:pPr>
            <a:r>
              <a:rPr lang="en-US" sz="3200">
                <a:solidFill>
                  <a:srgbClr val="FFFFFF"/>
                </a:solidFill>
                <a:latin typeface="Source Sans Pro Bold"/>
              </a:rPr>
              <a:t>How did the participants feel about performing the tasks themselves?</a:t>
            </a:r>
          </a:p>
        </p:txBody>
      </p:sp>
      <p:grpSp>
        <p:nvGrpSpPr>
          <p:cNvPr id="14" name="Group 14"/>
          <p:cNvGrpSpPr/>
          <p:nvPr/>
        </p:nvGrpSpPr>
        <p:grpSpPr>
          <a:xfrm>
            <a:off x="11007569" y="4809392"/>
            <a:ext cx="3330273" cy="4448908"/>
            <a:chOff x="0" y="0"/>
            <a:chExt cx="1432661" cy="1913890"/>
          </a:xfrm>
        </p:grpSpPr>
        <p:sp>
          <p:nvSpPr>
            <p:cNvPr id="15" name="Freeform 15"/>
            <p:cNvSpPr/>
            <p:nvPr/>
          </p:nvSpPr>
          <p:spPr>
            <a:xfrm>
              <a:off x="0" y="0"/>
              <a:ext cx="1432661" cy="1913890"/>
            </a:xfrm>
            <a:custGeom>
              <a:avLst/>
              <a:gdLst/>
              <a:ahLst/>
              <a:cxnLst/>
              <a:rect l="l" t="t" r="r" b="b"/>
              <a:pathLst>
                <a:path w="1432661" h="1913890">
                  <a:moveTo>
                    <a:pt x="1308201" y="1913890"/>
                  </a:moveTo>
                  <a:lnTo>
                    <a:pt x="124460" y="1913890"/>
                  </a:lnTo>
                  <a:cubicBezTo>
                    <a:pt x="55880" y="1913890"/>
                    <a:pt x="0" y="1858010"/>
                    <a:pt x="0" y="1789430"/>
                  </a:cubicBezTo>
                  <a:lnTo>
                    <a:pt x="0" y="124460"/>
                  </a:lnTo>
                  <a:cubicBezTo>
                    <a:pt x="0" y="55880"/>
                    <a:pt x="55880" y="0"/>
                    <a:pt x="124460" y="0"/>
                  </a:cubicBezTo>
                  <a:lnTo>
                    <a:pt x="1308201" y="0"/>
                  </a:lnTo>
                  <a:cubicBezTo>
                    <a:pt x="1376781" y="0"/>
                    <a:pt x="1432661" y="55880"/>
                    <a:pt x="1432661" y="124460"/>
                  </a:cubicBezTo>
                  <a:lnTo>
                    <a:pt x="1432661" y="1789430"/>
                  </a:lnTo>
                  <a:cubicBezTo>
                    <a:pt x="1432661" y="1858010"/>
                    <a:pt x="1376781" y="1913890"/>
                    <a:pt x="1308201" y="1913890"/>
                  </a:cubicBezTo>
                  <a:close/>
                </a:path>
              </a:pathLst>
            </a:custGeom>
            <a:solidFill>
              <a:srgbClr val="F29F05"/>
            </a:solidFill>
          </p:spPr>
        </p:sp>
      </p:grpSp>
      <p:sp>
        <p:nvSpPr>
          <p:cNvPr id="16" name="TextBox 16"/>
          <p:cNvSpPr txBox="1"/>
          <p:nvPr/>
        </p:nvSpPr>
        <p:spPr>
          <a:xfrm>
            <a:off x="11387158" y="5294962"/>
            <a:ext cx="2571095" cy="3017266"/>
          </a:xfrm>
          <a:prstGeom prst="rect">
            <a:avLst/>
          </a:prstGeom>
        </p:spPr>
        <p:txBody>
          <a:bodyPr lIns="0" tIns="0" rIns="0" bIns="0" rtlCol="0" anchor="t">
            <a:spAutoFit/>
          </a:bodyPr>
          <a:lstStyle/>
          <a:p>
            <a:pPr algn="ctr">
              <a:lnSpc>
                <a:spcPts val="4832"/>
              </a:lnSpc>
            </a:pPr>
            <a:r>
              <a:rPr lang="en-US" sz="3200">
                <a:solidFill>
                  <a:srgbClr val="FFFFFF"/>
                </a:solidFill>
                <a:latin typeface="Source Sans Pro Bold"/>
              </a:rPr>
              <a:t>What were the benefits the participants perceived?</a:t>
            </a:r>
          </a:p>
        </p:txBody>
      </p:sp>
      <p:grpSp>
        <p:nvGrpSpPr>
          <p:cNvPr id="17" name="Group 17"/>
          <p:cNvGrpSpPr/>
          <p:nvPr/>
        </p:nvGrpSpPr>
        <p:grpSpPr>
          <a:xfrm>
            <a:off x="14537867" y="4809392"/>
            <a:ext cx="3330273" cy="4448908"/>
            <a:chOff x="0" y="0"/>
            <a:chExt cx="1432661" cy="1913890"/>
          </a:xfrm>
        </p:grpSpPr>
        <p:sp>
          <p:nvSpPr>
            <p:cNvPr id="18" name="Freeform 18"/>
            <p:cNvSpPr/>
            <p:nvPr/>
          </p:nvSpPr>
          <p:spPr>
            <a:xfrm>
              <a:off x="0" y="0"/>
              <a:ext cx="1432661" cy="1913890"/>
            </a:xfrm>
            <a:custGeom>
              <a:avLst/>
              <a:gdLst/>
              <a:ahLst/>
              <a:cxnLst/>
              <a:rect l="l" t="t" r="r" b="b"/>
              <a:pathLst>
                <a:path w="1432661" h="1913890">
                  <a:moveTo>
                    <a:pt x="1308201" y="1913890"/>
                  </a:moveTo>
                  <a:lnTo>
                    <a:pt x="124460" y="1913890"/>
                  </a:lnTo>
                  <a:cubicBezTo>
                    <a:pt x="55880" y="1913890"/>
                    <a:pt x="0" y="1858010"/>
                    <a:pt x="0" y="1789430"/>
                  </a:cubicBezTo>
                  <a:lnTo>
                    <a:pt x="0" y="124460"/>
                  </a:lnTo>
                  <a:cubicBezTo>
                    <a:pt x="0" y="55880"/>
                    <a:pt x="55880" y="0"/>
                    <a:pt x="124460" y="0"/>
                  </a:cubicBezTo>
                  <a:lnTo>
                    <a:pt x="1308201" y="0"/>
                  </a:lnTo>
                  <a:cubicBezTo>
                    <a:pt x="1376781" y="0"/>
                    <a:pt x="1432661" y="55880"/>
                    <a:pt x="1432661" y="124460"/>
                  </a:cubicBezTo>
                  <a:lnTo>
                    <a:pt x="1432661" y="1789430"/>
                  </a:lnTo>
                  <a:cubicBezTo>
                    <a:pt x="1432661" y="1858010"/>
                    <a:pt x="1376781" y="1913890"/>
                    <a:pt x="1308201" y="1913890"/>
                  </a:cubicBezTo>
                  <a:close/>
                </a:path>
              </a:pathLst>
            </a:custGeom>
            <a:solidFill>
              <a:srgbClr val="F29F05"/>
            </a:solidFill>
          </p:spPr>
        </p:sp>
      </p:grpSp>
      <p:sp>
        <p:nvSpPr>
          <p:cNvPr id="19" name="TextBox 19"/>
          <p:cNvSpPr txBox="1"/>
          <p:nvPr/>
        </p:nvSpPr>
        <p:spPr>
          <a:xfrm>
            <a:off x="14918867" y="5172788"/>
            <a:ext cx="2571095" cy="3626866"/>
          </a:xfrm>
          <a:prstGeom prst="rect">
            <a:avLst/>
          </a:prstGeom>
        </p:spPr>
        <p:txBody>
          <a:bodyPr lIns="0" tIns="0" rIns="0" bIns="0" rtlCol="0" anchor="t">
            <a:spAutoFit/>
          </a:bodyPr>
          <a:lstStyle/>
          <a:p>
            <a:pPr algn="ctr">
              <a:lnSpc>
                <a:spcPts val="4832"/>
              </a:lnSpc>
            </a:pPr>
            <a:r>
              <a:rPr lang="en-US" sz="3200">
                <a:solidFill>
                  <a:srgbClr val="FFFFFF"/>
                </a:solidFill>
                <a:latin typeface="Source Sans Pro Bold"/>
              </a:rPr>
              <a:t>To what extent did the participant feel that strategy was effective?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74540" y="3446185"/>
            <a:ext cx="576967" cy="57696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3204970" y="3446185"/>
            <a:ext cx="576967" cy="576967"/>
          </a:xfrm>
          <a:prstGeom prst="rect">
            <a:avLst/>
          </a:prstGeom>
        </p:spPr>
      </p:pic>
      <p:sp>
        <p:nvSpPr>
          <p:cNvPr id="4" name="AutoShape 4"/>
          <p:cNvSpPr/>
          <p:nvPr/>
        </p:nvSpPr>
        <p:spPr>
          <a:xfrm rot="5400000">
            <a:off x="3796471" y="6049201"/>
            <a:ext cx="5253656" cy="0"/>
          </a:xfrm>
          <a:prstGeom prst="line">
            <a:avLst/>
          </a:prstGeom>
          <a:ln w="47625" cap="rnd">
            <a:solidFill>
              <a:srgbClr val="000000">
                <a:alpha val="9804"/>
              </a:srgbClr>
            </a:solidFill>
            <a:prstDash val="solid"/>
            <a:headEnd type="none" w="sm" len="sm"/>
            <a:tailEnd type="none" w="sm" len="sm"/>
          </a:ln>
        </p:spPr>
      </p:sp>
      <p:sp>
        <p:nvSpPr>
          <p:cNvPr id="5" name="AutoShape 5"/>
          <p:cNvSpPr/>
          <p:nvPr/>
        </p:nvSpPr>
        <p:spPr>
          <a:xfrm rot="5400000">
            <a:off x="9261686" y="6049201"/>
            <a:ext cx="5253656" cy="0"/>
          </a:xfrm>
          <a:prstGeom prst="line">
            <a:avLst/>
          </a:prstGeom>
          <a:ln w="47625" cap="rnd">
            <a:solidFill>
              <a:srgbClr val="000000">
                <a:alpha val="9804"/>
              </a:srgbClr>
            </a:solidFill>
            <a:prstDash val="solid"/>
            <a:headEnd type="none" w="sm" len="sm"/>
            <a:tailEnd type="none" w="sm" len="sm"/>
          </a:ln>
        </p:spPr>
      </p:sp>
      <p:grpSp>
        <p:nvGrpSpPr>
          <p:cNvPr id="6" name="Group 6"/>
          <p:cNvGrpSpPr/>
          <p:nvPr/>
        </p:nvGrpSpPr>
        <p:grpSpPr>
          <a:xfrm>
            <a:off x="-228514" y="9322883"/>
            <a:ext cx="18745028" cy="1088195"/>
            <a:chOff x="0" y="0"/>
            <a:chExt cx="11375918" cy="660400"/>
          </a:xfrm>
        </p:grpSpPr>
        <p:sp>
          <p:nvSpPr>
            <p:cNvPr id="7" name="Freeform 7"/>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8" name="Group 8"/>
          <p:cNvGrpSpPr/>
          <p:nvPr/>
        </p:nvGrpSpPr>
        <p:grpSpPr>
          <a:xfrm>
            <a:off x="-228514" y="9525"/>
            <a:ext cx="20042961" cy="1522595"/>
            <a:chOff x="0" y="0"/>
            <a:chExt cx="11375918" cy="864189"/>
          </a:xfrm>
        </p:grpSpPr>
        <p:sp>
          <p:nvSpPr>
            <p:cNvPr id="9" name="Freeform 9"/>
            <p:cNvSpPr/>
            <p:nvPr/>
          </p:nvSpPr>
          <p:spPr>
            <a:xfrm>
              <a:off x="0" y="0"/>
              <a:ext cx="11375918" cy="864189"/>
            </a:xfrm>
            <a:custGeom>
              <a:avLst/>
              <a:gdLst/>
              <a:ahLst/>
              <a:cxnLst/>
              <a:rect l="l" t="t" r="r" b="b"/>
              <a:pathLst>
                <a:path w="11375918" h="864189">
                  <a:moveTo>
                    <a:pt x="11251458" y="864189"/>
                  </a:moveTo>
                  <a:lnTo>
                    <a:pt x="124460" y="864189"/>
                  </a:lnTo>
                  <a:cubicBezTo>
                    <a:pt x="55880" y="864189"/>
                    <a:pt x="0" y="808309"/>
                    <a:pt x="0" y="739729"/>
                  </a:cubicBezTo>
                  <a:lnTo>
                    <a:pt x="0" y="124460"/>
                  </a:lnTo>
                  <a:cubicBezTo>
                    <a:pt x="0" y="55880"/>
                    <a:pt x="55880" y="0"/>
                    <a:pt x="124460" y="0"/>
                  </a:cubicBezTo>
                  <a:lnTo>
                    <a:pt x="11251458" y="0"/>
                  </a:lnTo>
                  <a:cubicBezTo>
                    <a:pt x="11320038" y="0"/>
                    <a:pt x="11375918" y="55880"/>
                    <a:pt x="11375918" y="124460"/>
                  </a:cubicBezTo>
                  <a:lnTo>
                    <a:pt x="11375918" y="739729"/>
                  </a:lnTo>
                  <a:cubicBezTo>
                    <a:pt x="11375918" y="808309"/>
                    <a:pt x="11320038" y="864189"/>
                    <a:pt x="11251458" y="864189"/>
                  </a:cubicBezTo>
                  <a:close/>
                </a:path>
              </a:pathLst>
            </a:custGeom>
            <a:solidFill>
              <a:srgbClr val="487307"/>
            </a:solidFill>
          </p:spPr>
        </p:sp>
      </p:grpSp>
      <p:sp>
        <p:nvSpPr>
          <p:cNvPr id="10" name="TextBox 10"/>
          <p:cNvSpPr txBox="1"/>
          <p:nvPr/>
        </p:nvSpPr>
        <p:spPr>
          <a:xfrm>
            <a:off x="860112" y="573078"/>
            <a:ext cx="16567776" cy="481214"/>
          </a:xfrm>
          <a:prstGeom prst="rect">
            <a:avLst/>
          </a:prstGeom>
        </p:spPr>
        <p:txBody>
          <a:bodyPr lIns="0" tIns="0" rIns="0" bIns="0" rtlCol="0" anchor="t">
            <a:spAutoFit/>
          </a:bodyPr>
          <a:lstStyle/>
          <a:p>
            <a:pPr algn="ctr">
              <a:lnSpc>
                <a:spcPts val="3555"/>
              </a:lnSpc>
            </a:pPr>
            <a:r>
              <a:rPr lang="en-US" sz="3742">
                <a:solidFill>
                  <a:srgbClr val="FFFFFF"/>
                </a:solidFill>
                <a:latin typeface="Nunito Sans Black"/>
              </a:rPr>
              <a:t>HOW DO YOU APPRECIATE VARIOUS ASPECTS OF THE PROGRAM?</a:t>
            </a:r>
          </a:p>
        </p:txBody>
      </p:sp>
      <p:grpSp>
        <p:nvGrpSpPr>
          <p:cNvPr id="11" name="Group 11"/>
          <p:cNvGrpSpPr/>
          <p:nvPr/>
        </p:nvGrpSpPr>
        <p:grpSpPr>
          <a:xfrm>
            <a:off x="829633" y="2198656"/>
            <a:ext cx="16628734" cy="6457691"/>
            <a:chOff x="0" y="0"/>
            <a:chExt cx="22171646" cy="8610255"/>
          </a:xfrm>
        </p:grpSpPr>
        <p:sp>
          <p:nvSpPr>
            <p:cNvPr id="12" name="TextBox 12"/>
            <p:cNvSpPr txBox="1"/>
            <p:nvPr/>
          </p:nvSpPr>
          <p:spPr>
            <a:xfrm>
              <a:off x="11544980" y="-76200"/>
              <a:ext cx="1324134" cy="578686"/>
            </a:xfrm>
            <a:prstGeom prst="rect">
              <a:avLst/>
            </a:prstGeom>
          </p:spPr>
          <p:txBody>
            <a:bodyPr lIns="0" tIns="0" rIns="0" bIns="0" rtlCol="0" anchor="t">
              <a:spAutoFit/>
            </a:bodyPr>
            <a:lstStyle/>
            <a:p>
              <a:pPr algn="l">
                <a:lnSpc>
                  <a:spcPts val="3464"/>
                </a:lnSpc>
              </a:pPr>
              <a:r>
                <a:rPr lang="en-US" sz="2474">
                  <a:solidFill>
                    <a:srgbClr val="487307"/>
                  </a:solidFill>
                  <a:latin typeface="Canva Sans Bold"/>
                </a:rPr>
                <a:t>Useful</a:t>
              </a:r>
            </a:p>
          </p:txBody>
        </p:sp>
        <p:sp>
          <p:nvSpPr>
            <p:cNvPr id="13" name="TextBox 13"/>
            <p:cNvSpPr txBox="1"/>
            <p:nvPr/>
          </p:nvSpPr>
          <p:spPr>
            <a:xfrm>
              <a:off x="13325974" y="-76200"/>
              <a:ext cx="2371614" cy="578686"/>
            </a:xfrm>
            <a:prstGeom prst="rect">
              <a:avLst/>
            </a:prstGeom>
          </p:spPr>
          <p:txBody>
            <a:bodyPr lIns="0" tIns="0" rIns="0" bIns="0" rtlCol="0" anchor="t">
              <a:spAutoFit/>
            </a:bodyPr>
            <a:lstStyle/>
            <a:p>
              <a:pPr algn="l">
                <a:lnSpc>
                  <a:spcPts val="3464"/>
                </a:lnSpc>
              </a:pPr>
              <a:r>
                <a:rPr lang="en-US" sz="2474">
                  <a:solidFill>
                    <a:srgbClr val="487307"/>
                  </a:solidFill>
                  <a:latin typeface="Canva Sans Bold"/>
                </a:rPr>
                <a:t>Very Useful</a:t>
              </a:r>
            </a:p>
          </p:txBody>
        </p:sp>
        <p:grpSp>
          <p:nvGrpSpPr>
            <p:cNvPr id="14" name="Group 14"/>
            <p:cNvGrpSpPr>
              <a:grpSpLocks noChangeAspect="1"/>
            </p:cNvGrpSpPr>
            <p:nvPr/>
          </p:nvGrpSpPr>
          <p:grpSpPr>
            <a:xfrm>
              <a:off x="11362235" y="205557"/>
              <a:ext cx="1872367" cy="91372"/>
              <a:chOff x="9669081" y="-800050"/>
              <a:chExt cx="3122930" cy="152400"/>
            </a:xfrm>
          </p:grpSpPr>
          <p:sp>
            <p:nvSpPr>
              <p:cNvPr id="15" name="Freeform 15"/>
              <p:cNvSpPr/>
              <p:nvPr/>
            </p:nvSpPr>
            <p:spPr>
              <a:xfrm>
                <a:off x="9669081" y="-800050"/>
                <a:ext cx="152400" cy="152400"/>
              </a:xfrm>
              <a:custGeom>
                <a:avLst/>
                <a:gdLst/>
                <a:ahLst/>
                <a:cxnLst/>
                <a:rect l="l" t="t" r="r" b="b"/>
                <a:pathLst>
                  <a:path w="152400" h="152400">
                    <a:moveTo>
                      <a:pt x="152400" y="139700"/>
                    </a:moveTo>
                    <a:lnTo>
                      <a:pt x="152400" y="12700"/>
                    </a:lnTo>
                    <a:cubicBezTo>
                      <a:pt x="152400" y="5686"/>
                      <a:pt x="146714" y="0"/>
                      <a:pt x="139700" y="0"/>
                    </a:cubicBezTo>
                    <a:lnTo>
                      <a:pt x="12700" y="0"/>
                    </a:lnTo>
                    <a:cubicBezTo>
                      <a:pt x="5686" y="0"/>
                      <a:pt x="0" y="5686"/>
                      <a:pt x="0" y="12700"/>
                    </a:cubicBezTo>
                    <a:lnTo>
                      <a:pt x="0" y="139700"/>
                    </a:lnTo>
                    <a:cubicBezTo>
                      <a:pt x="0" y="146714"/>
                      <a:pt x="5686" y="152400"/>
                      <a:pt x="12700" y="152400"/>
                    </a:cubicBezTo>
                    <a:lnTo>
                      <a:pt x="139700" y="152400"/>
                    </a:lnTo>
                    <a:cubicBezTo>
                      <a:pt x="146714" y="152400"/>
                      <a:pt x="152400" y="146714"/>
                      <a:pt x="152400" y="139700"/>
                    </a:cubicBezTo>
                    <a:close/>
                  </a:path>
                </a:pathLst>
              </a:custGeom>
              <a:solidFill>
                <a:srgbClr val="F29F05"/>
              </a:solidFill>
            </p:spPr>
          </p:sp>
          <p:sp>
            <p:nvSpPr>
              <p:cNvPr id="16" name="Freeform 16"/>
              <p:cNvSpPr/>
              <p:nvPr/>
            </p:nvSpPr>
            <p:spPr>
              <a:xfrm>
                <a:off x="12639611" y="-800050"/>
                <a:ext cx="152400" cy="152400"/>
              </a:xfrm>
              <a:custGeom>
                <a:avLst/>
                <a:gdLst/>
                <a:ahLst/>
                <a:cxnLst/>
                <a:rect l="l" t="t" r="r" b="b"/>
                <a:pathLst>
                  <a:path w="152400" h="152400">
                    <a:moveTo>
                      <a:pt x="152400" y="139700"/>
                    </a:moveTo>
                    <a:lnTo>
                      <a:pt x="152400" y="12700"/>
                    </a:lnTo>
                    <a:cubicBezTo>
                      <a:pt x="152400" y="5686"/>
                      <a:pt x="146715" y="0"/>
                      <a:pt x="139700" y="0"/>
                    </a:cubicBezTo>
                    <a:lnTo>
                      <a:pt x="12700" y="0"/>
                    </a:lnTo>
                    <a:cubicBezTo>
                      <a:pt x="5686" y="0"/>
                      <a:pt x="0" y="5686"/>
                      <a:pt x="0" y="12700"/>
                    </a:cubicBezTo>
                    <a:lnTo>
                      <a:pt x="0" y="139700"/>
                    </a:lnTo>
                    <a:cubicBezTo>
                      <a:pt x="0" y="146714"/>
                      <a:pt x="5686" y="152400"/>
                      <a:pt x="12700" y="152400"/>
                    </a:cubicBezTo>
                    <a:lnTo>
                      <a:pt x="139700" y="152400"/>
                    </a:lnTo>
                    <a:cubicBezTo>
                      <a:pt x="146715" y="152400"/>
                      <a:pt x="152400" y="146714"/>
                      <a:pt x="152400" y="139700"/>
                    </a:cubicBezTo>
                    <a:close/>
                  </a:path>
                </a:pathLst>
              </a:custGeom>
              <a:solidFill>
                <a:srgbClr val="487307"/>
              </a:solidFill>
            </p:spPr>
          </p:sp>
        </p:grpSp>
        <p:grpSp>
          <p:nvGrpSpPr>
            <p:cNvPr id="17" name="Group 17"/>
            <p:cNvGrpSpPr>
              <a:grpSpLocks noChangeAspect="1"/>
            </p:cNvGrpSpPr>
            <p:nvPr/>
          </p:nvGrpSpPr>
          <p:grpSpPr>
            <a:xfrm>
              <a:off x="5565094" y="685230"/>
              <a:ext cx="16203753" cy="7212993"/>
              <a:chOff x="0" y="0"/>
              <a:chExt cx="27026319" cy="12030586"/>
            </a:xfrm>
          </p:grpSpPr>
          <p:sp>
            <p:nvSpPr>
              <p:cNvPr id="18" name="Freeform 18"/>
              <p:cNvSpPr/>
              <p:nvPr/>
            </p:nvSpPr>
            <p:spPr>
              <a:xfrm>
                <a:off x="-6350" y="0"/>
                <a:ext cx="27039019" cy="12030586"/>
              </a:xfrm>
              <a:custGeom>
                <a:avLst/>
                <a:gdLst/>
                <a:ahLst/>
                <a:cxnLst/>
                <a:rect l="l" t="t" r="r" b="b"/>
                <a:pathLst>
                  <a:path w="27039019" h="12030586">
                    <a:moveTo>
                      <a:pt x="0" y="0"/>
                    </a:moveTo>
                    <a:lnTo>
                      <a:pt x="12700" y="0"/>
                    </a:lnTo>
                    <a:lnTo>
                      <a:pt x="12700" y="12030586"/>
                    </a:lnTo>
                    <a:lnTo>
                      <a:pt x="0" y="12030586"/>
                    </a:lnTo>
                    <a:close/>
                    <a:moveTo>
                      <a:pt x="6756580" y="0"/>
                    </a:moveTo>
                    <a:lnTo>
                      <a:pt x="6769280" y="0"/>
                    </a:lnTo>
                    <a:lnTo>
                      <a:pt x="6769280" y="12030586"/>
                    </a:lnTo>
                    <a:lnTo>
                      <a:pt x="6756580" y="12030586"/>
                    </a:lnTo>
                    <a:close/>
                    <a:moveTo>
                      <a:pt x="13513160" y="0"/>
                    </a:moveTo>
                    <a:lnTo>
                      <a:pt x="13525860" y="0"/>
                    </a:lnTo>
                    <a:lnTo>
                      <a:pt x="13525860" y="12030586"/>
                    </a:lnTo>
                    <a:lnTo>
                      <a:pt x="13513160" y="12030586"/>
                    </a:lnTo>
                    <a:close/>
                    <a:moveTo>
                      <a:pt x="20269740" y="0"/>
                    </a:moveTo>
                    <a:lnTo>
                      <a:pt x="20282440" y="0"/>
                    </a:lnTo>
                    <a:lnTo>
                      <a:pt x="20282440" y="12030586"/>
                    </a:lnTo>
                    <a:lnTo>
                      <a:pt x="20269740" y="12030586"/>
                    </a:lnTo>
                    <a:close/>
                    <a:moveTo>
                      <a:pt x="27026319" y="0"/>
                    </a:moveTo>
                    <a:lnTo>
                      <a:pt x="27039019" y="0"/>
                    </a:lnTo>
                    <a:lnTo>
                      <a:pt x="27039019" y="12030586"/>
                    </a:lnTo>
                    <a:lnTo>
                      <a:pt x="27026319" y="12030586"/>
                    </a:lnTo>
                    <a:close/>
                  </a:path>
                </a:pathLst>
              </a:custGeom>
              <a:solidFill>
                <a:srgbClr val="487307">
                  <a:alpha val="24706"/>
                </a:srgbClr>
              </a:solidFill>
            </p:spPr>
          </p:sp>
        </p:grpSp>
        <p:sp>
          <p:nvSpPr>
            <p:cNvPr id="19" name="TextBox 19"/>
            <p:cNvSpPr txBox="1"/>
            <p:nvPr/>
          </p:nvSpPr>
          <p:spPr>
            <a:xfrm>
              <a:off x="5418898" y="8031569"/>
              <a:ext cx="292391" cy="578686"/>
            </a:xfrm>
            <a:prstGeom prst="rect">
              <a:avLst/>
            </a:prstGeom>
          </p:spPr>
          <p:txBody>
            <a:bodyPr lIns="0" tIns="0" rIns="0" bIns="0" rtlCol="0" anchor="t">
              <a:spAutoFit/>
            </a:bodyPr>
            <a:lstStyle/>
            <a:p>
              <a:pPr algn="ctr">
                <a:lnSpc>
                  <a:spcPts val="3464"/>
                </a:lnSpc>
              </a:pPr>
              <a:r>
                <a:rPr lang="en-US" sz="2474">
                  <a:solidFill>
                    <a:srgbClr val="487307"/>
                  </a:solidFill>
                  <a:latin typeface="Canva Sans Bold"/>
                </a:rPr>
                <a:t>0</a:t>
              </a:r>
            </a:p>
          </p:txBody>
        </p:sp>
        <p:sp>
          <p:nvSpPr>
            <p:cNvPr id="20" name="TextBox 20"/>
            <p:cNvSpPr txBox="1"/>
            <p:nvPr/>
          </p:nvSpPr>
          <p:spPr>
            <a:xfrm>
              <a:off x="9373261" y="8031569"/>
              <a:ext cx="485541" cy="578686"/>
            </a:xfrm>
            <a:prstGeom prst="rect">
              <a:avLst/>
            </a:prstGeom>
          </p:spPr>
          <p:txBody>
            <a:bodyPr lIns="0" tIns="0" rIns="0" bIns="0" rtlCol="0" anchor="t">
              <a:spAutoFit/>
            </a:bodyPr>
            <a:lstStyle/>
            <a:p>
              <a:pPr algn="ctr">
                <a:lnSpc>
                  <a:spcPts val="3464"/>
                </a:lnSpc>
              </a:pPr>
              <a:r>
                <a:rPr lang="en-US" sz="2474">
                  <a:solidFill>
                    <a:srgbClr val="487307"/>
                  </a:solidFill>
                  <a:latin typeface="Canva Sans Bold"/>
                </a:rPr>
                <a:t>25</a:t>
              </a:r>
            </a:p>
          </p:txBody>
        </p:sp>
        <p:sp>
          <p:nvSpPr>
            <p:cNvPr id="21" name="TextBox 21"/>
            <p:cNvSpPr txBox="1"/>
            <p:nvPr/>
          </p:nvSpPr>
          <p:spPr>
            <a:xfrm>
              <a:off x="13394757" y="8031569"/>
              <a:ext cx="544426" cy="578686"/>
            </a:xfrm>
            <a:prstGeom prst="rect">
              <a:avLst/>
            </a:prstGeom>
          </p:spPr>
          <p:txBody>
            <a:bodyPr lIns="0" tIns="0" rIns="0" bIns="0" rtlCol="0" anchor="t">
              <a:spAutoFit/>
            </a:bodyPr>
            <a:lstStyle/>
            <a:p>
              <a:pPr algn="ctr">
                <a:lnSpc>
                  <a:spcPts val="3464"/>
                </a:lnSpc>
              </a:pPr>
              <a:r>
                <a:rPr lang="en-US" sz="2474">
                  <a:solidFill>
                    <a:srgbClr val="487307"/>
                  </a:solidFill>
                  <a:latin typeface="Canva Sans Bold"/>
                </a:rPr>
                <a:t>50</a:t>
              </a:r>
            </a:p>
          </p:txBody>
        </p:sp>
        <p:sp>
          <p:nvSpPr>
            <p:cNvPr id="22" name="TextBox 22"/>
            <p:cNvSpPr txBox="1"/>
            <p:nvPr/>
          </p:nvSpPr>
          <p:spPr>
            <a:xfrm>
              <a:off x="17485798" y="8031569"/>
              <a:ext cx="464221" cy="578686"/>
            </a:xfrm>
            <a:prstGeom prst="rect">
              <a:avLst/>
            </a:prstGeom>
          </p:spPr>
          <p:txBody>
            <a:bodyPr lIns="0" tIns="0" rIns="0" bIns="0" rtlCol="0" anchor="t">
              <a:spAutoFit/>
            </a:bodyPr>
            <a:lstStyle/>
            <a:p>
              <a:pPr algn="ctr">
                <a:lnSpc>
                  <a:spcPts val="3464"/>
                </a:lnSpc>
              </a:pPr>
              <a:r>
                <a:rPr lang="en-US" sz="2474">
                  <a:solidFill>
                    <a:srgbClr val="487307"/>
                  </a:solidFill>
                  <a:latin typeface="Canva Sans Bold"/>
                </a:rPr>
                <a:t>75</a:t>
              </a:r>
            </a:p>
          </p:txBody>
        </p:sp>
        <p:sp>
          <p:nvSpPr>
            <p:cNvPr id="23" name="TextBox 23"/>
            <p:cNvSpPr txBox="1"/>
            <p:nvPr/>
          </p:nvSpPr>
          <p:spPr>
            <a:xfrm>
              <a:off x="21366048" y="8031569"/>
              <a:ext cx="805598" cy="578686"/>
            </a:xfrm>
            <a:prstGeom prst="rect">
              <a:avLst/>
            </a:prstGeom>
          </p:spPr>
          <p:txBody>
            <a:bodyPr lIns="0" tIns="0" rIns="0" bIns="0" rtlCol="0" anchor="t">
              <a:spAutoFit/>
            </a:bodyPr>
            <a:lstStyle/>
            <a:p>
              <a:pPr algn="ctr">
                <a:lnSpc>
                  <a:spcPts val="3464"/>
                </a:lnSpc>
              </a:pPr>
              <a:r>
                <a:rPr lang="en-US" sz="2474">
                  <a:solidFill>
                    <a:srgbClr val="487307"/>
                  </a:solidFill>
                  <a:latin typeface="Canva Sans Bold"/>
                </a:rPr>
                <a:t>100</a:t>
              </a:r>
            </a:p>
          </p:txBody>
        </p:sp>
        <p:sp>
          <p:nvSpPr>
            <p:cNvPr id="24" name="TextBox 24"/>
            <p:cNvSpPr txBox="1"/>
            <p:nvPr/>
          </p:nvSpPr>
          <p:spPr>
            <a:xfrm>
              <a:off x="2152701" y="1187281"/>
              <a:ext cx="3202846" cy="578686"/>
            </a:xfrm>
            <a:prstGeom prst="rect">
              <a:avLst/>
            </a:prstGeom>
          </p:spPr>
          <p:txBody>
            <a:bodyPr lIns="0" tIns="0" rIns="0" bIns="0" rtlCol="0" anchor="t">
              <a:spAutoFit/>
            </a:bodyPr>
            <a:lstStyle/>
            <a:p>
              <a:pPr algn="r">
                <a:lnSpc>
                  <a:spcPts val="3464"/>
                </a:lnSpc>
              </a:pPr>
              <a:r>
                <a:rPr lang="en-US" sz="2474">
                  <a:solidFill>
                    <a:srgbClr val="487307"/>
                  </a:solidFill>
                  <a:latin typeface="Canva Sans Bold"/>
                </a:rPr>
                <a:t>Demonstration </a:t>
              </a:r>
            </a:p>
          </p:txBody>
        </p:sp>
        <p:sp>
          <p:nvSpPr>
            <p:cNvPr id="25" name="TextBox 25"/>
            <p:cNvSpPr txBox="1"/>
            <p:nvPr/>
          </p:nvSpPr>
          <p:spPr>
            <a:xfrm>
              <a:off x="809785" y="3038616"/>
              <a:ext cx="4545763" cy="578686"/>
            </a:xfrm>
            <a:prstGeom prst="rect">
              <a:avLst/>
            </a:prstGeom>
          </p:spPr>
          <p:txBody>
            <a:bodyPr lIns="0" tIns="0" rIns="0" bIns="0" rtlCol="0" anchor="t">
              <a:spAutoFit/>
            </a:bodyPr>
            <a:lstStyle/>
            <a:p>
              <a:pPr algn="r">
                <a:lnSpc>
                  <a:spcPts val="3464"/>
                </a:lnSpc>
              </a:pPr>
              <a:r>
                <a:rPr lang="en-US" sz="2474">
                  <a:solidFill>
                    <a:srgbClr val="487307"/>
                  </a:solidFill>
                  <a:latin typeface="Canva Sans Bold"/>
                </a:rPr>
                <a:t>Facilitated discussion </a:t>
              </a:r>
            </a:p>
          </p:txBody>
        </p:sp>
        <p:sp>
          <p:nvSpPr>
            <p:cNvPr id="26" name="TextBox 26"/>
            <p:cNvSpPr txBox="1"/>
            <p:nvPr/>
          </p:nvSpPr>
          <p:spPr>
            <a:xfrm>
              <a:off x="0" y="4889951"/>
              <a:ext cx="5355548" cy="578686"/>
            </a:xfrm>
            <a:prstGeom prst="rect">
              <a:avLst/>
            </a:prstGeom>
          </p:spPr>
          <p:txBody>
            <a:bodyPr lIns="0" tIns="0" rIns="0" bIns="0" rtlCol="0" anchor="t">
              <a:spAutoFit/>
            </a:bodyPr>
            <a:lstStyle/>
            <a:p>
              <a:pPr algn="r">
                <a:lnSpc>
                  <a:spcPts val="3464"/>
                </a:lnSpc>
              </a:pPr>
              <a:r>
                <a:rPr lang="en-US" sz="2474">
                  <a:solidFill>
                    <a:srgbClr val="487307"/>
                  </a:solidFill>
                  <a:latin typeface="Canva Sans Bold"/>
                </a:rPr>
                <a:t>Safety training procedure </a:t>
              </a:r>
            </a:p>
          </p:txBody>
        </p:sp>
        <p:sp>
          <p:nvSpPr>
            <p:cNvPr id="27" name="TextBox 27"/>
            <p:cNvSpPr txBox="1"/>
            <p:nvPr/>
          </p:nvSpPr>
          <p:spPr>
            <a:xfrm>
              <a:off x="3915168" y="6741286"/>
              <a:ext cx="1440380" cy="578686"/>
            </a:xfrm>
            <a:prstGeom prst="rect">
              <a:avLst/>
            </a:prstGeom>
          </p:spPr>
          <p:txBody>
            <a:bodyPr lIns="0" tIns="0" rIns="0" bIns="0" rtlCol="0" anchor="t">
              <a:spAutoFit/>
            </a:bodyPr>
            <a:lstStyle/>
            <a:p>
              <a:pPr algn="r">
                <a:lnSpc>
                  <a:spcPts val="3464"/>
                </a:lnSpc>
              </a:pPr>
              <a:r>
                <a:rPr lang="en-US" sz="2474" dirty="0">
                  <a:solidFill>
                    <a:srgbClr val="487307"/>
                  </a:solidFill>
                  <a:latin typeface="Canva Sans Bold"/>
                </a:rPr>
                <a:t>Poster </a:t>
              </a:r>
            </a:p>
          </p:txBody>
        </p:sp>
        <p:grpSp>
          <p:nvGrpSpPr>
            <p:cNvPr id="28" name="Group 28"/>
            <p:cNvGrpSpPr>
              <a:grpSpLocks noChangeAspect="1"/>
            </p:cNvGrpSpPr>
            <p:nvPr/>
          </p:nvGrpSpPr>
          <p:grpSpPr>
            <a:xfrm>
              <a:off x="5565094" y="685230"/>
              <a:ext cx="16207560" cy="7212993"/>
              <a:chOff x="0" y="0"/>
              <a:chExt cx="27032669" cy="12030586"/>
            </a:xfrm>
          </p:grpSpPr>
          <p:sp>
            <p:nvSpPr>
              <p:cNvPr id="29" name="Freeform 29"/>
              <p:cNvSpPr/>
              <p:nvPr/>
            </p:nvSpPr>
            <p:spPr>
              <a:xfrm>
                <a:off x="0" y="0"/>
                <a:ext cx="27032669" cy="2767035"/>
              </a:xfrm>
              <a:custGeom>
                <a:avLst/>
                <a:gdLst/>
                <a:ahLst/>
                <a:cxnLst/>
                <a:rect l="l" t="t" r="r" b="b"/>
                <a:pathLst>
                  <a:path w="27032669" h="2767035">
                    <a:moveTo>
                      <a:pt x="0" y="0"/>
                    </a:moveTo>
                    <a:lnTo>
                      <a:pt x="26811306" y="0"/>
                    </a:lnTo>
                    <a:cubicBezTo>
                      <a:pt x="26870016" y="0"/>
                      <a:pt x="26926319" y="23322"/>
                      <a:pt x="26967833" y="64836"/>
                    </a:cubicBezTo>
                    <a:cubicBezTo>
                      <a:pt x="27009347" y="106349"/>
                      <a:pt x="27032669" y="162654"/>
                      <a:pt x="27032669" y="221363"/>
                    </a:cubicBezTo>
                    <a:lnTo>
                      <a:pt x="27032669" y="2545672"/>
                    </a:lnTo>
                    <a:cubicBezTo>
                      <a:pt x="27032669" y="2604381"/>
                      <a:pt x="27009347" y="2660686"/>
                      <a:pt x="26967833" y="2702199"/>
                    </a:cubicBezTo>
                    <a:cubicBezTo>
                      <a:pt x="26926319" y="2743713"/>
                      <a:pt x="26870016" y="2767035"/>
                      <a:pt x="26811306" y="2767035"/>
                    </a:cubicBezTo>
                    <a:lnTo>
                      <a:pt x="0" y="2767035"/>
                    </a:lnTo>
                    <a:close/>
                  </a:path>
                </a:pathLst>
              </a:custGeom>
              <a:solidFill>
                <a:srgbClr val="487307"/>
              </a:solidFill>
            </p:spPr>
          </p:sp>
          <p:sp>
            <p:nvSpPr>
              <p:cNvPr id="30" name="Freeform 30"/>
              <p:cNvSpPr/>
              <p:nvPr/>
            </p:nvSpPr>
            <p:spPr>
              <a:xfrm>
                <a:off x="0" y="3087850"/>
                <a:ext cx="27032669" cy="2767035"/>
              </a:xfrm>
              <a:custGeom>
                <a:avLst/>
                <a:gdLst/>
                <a:ahLst/>
                <a:cxnLst/>
                <a:rect l="l" t="t" r="r" b="b"/>
                <a:pathLst>
                  <a:path w="27032669" h="2767035">
                    <a:moveTo>
                      <a:pt x="0" y="0"/>
                    </a:moveTo>
                    <a:lnTo>
                      <a:pt x="26811306" y="0"/>
                    </a:lnTo>
                    <a:cubicBezTo>
                      <a:pt x="26870016" y="0"/>
                      <a:pt x="26926319" y="23322"/>
                      <a:pt x="26967833" y="64836"/>
                    </a:cubicBezTo>
                    <a:cubicBezTo>
                      <a:pt x="27009347" y="106349"/>
                      <a:pt x="27032669" y="162654"/>
                      <a:pt x="27032669" y="221363"/>
                    </a:cubicBezTo>
                    <a:lnTo>
                      <a:pt x="27032669" y="2545672"/>
                    </a:lnTo>
                    <a:cubicBezTo>
                      <a:pt x="27032669" y="2604382"/>
                      <a:pt x="27009347" y="2660686"/>
                      <a:pt x="26967833" y="2702200"/>
                    </a:cubicBezTo>
                    <a:cubicBezTo>
                      <a:pt x="26926319" y="2743713"/>
                      <a:pt x="26870016" y="2767035"/>
                      <a:pt x="26811306" y="2767035"/>
                    </a:cubicBezTo>
                    <a:lnTo>
                      <a:pt x="0" y="2767035"/>
                    </a:lnTo>
                    <a:close/>
                  </a:path>
                </a:pathLst>
              </a:custGeom>
              <a:solidFill>
                <a:srgbClr val="487307"/>
              </a:solidFill>
            </p:spPr>
          </p:sp>
          <p:sp>
            <p:nvSpPr>
              <p:cNvPr id="31" name="Freeform 31"/>
              <p:cNvSpPr/>
              <p:nvPr/>
            </p:nvSpPr>
            <p:spPr>
              <a:xfrm>
                <a:off x="0" y="6175701"/>
                <a:ext cx="27032669" cy="2767035"/>
              </a:xfrm>
              <a:custGeom>
                <a:avLst/>
                <a:gdLst/>
                <a:ahLst/>
                <a:cxnLst/>
                <a:rect l="l" t="t" r="r" b="b"/>
                <a:pathLst>
                  <a:path w="27032669" h="2767035">
                    <a:moveTo>
                      <a:pt x="0" y="0"/>
                    </a:moveTo>
                    <a:lnTo>
                      <a:pt x="26811306" y="0"/>
                    </a:lnTo>
                    <a:cubicBezTo>
                      <a:pt x="26870016" y="0"/>
                      <a:pt x="26926319" y="23322"/>
                      <a:pt x="26967833" y="64836"/>
                    </a:cubicBezTo>
                    <a:cubicBezTo>
                      <a:pt x="27009347" y="106349"/>
                      <a:pt x="27032669" y="162654"/>
                      <a:pt x="27032669" y="221363"/>
                    </a:cubicBezTo>
                    <a:lnTo>
                      <a:pt x="27032669" y="2545672"/>
                    </a:lnTo>
                    <a:cubicBezTo>
                      <a:pt x="27032669" y="2604381"/>
                      <a:pt x="27009347" y="2660686"/>
                      <a:pt x="26967833" y="2702199"/>
                    </a:cubicBezTo>
                    <a:cubicBezTo>
                      <a:pt x="26926319" y="2743713"/>
                      <a:pt x="26870016" y="2767035"/>
                      <a:pt x="26811306" y="2767035"/>
                    </a:cubicBezTo>
                    <a:lnTo>
                      <a:pt x="0" y="2767035"/>
                    </a:lnTo>
                    <a:close/>
                  </a:path>
                </a:pathLst>
              </a:custGeom>
              <a:solidFill>
                <a:srgbClr val="487307"/>
              </a:solidFill>
            </p:spPr>
          </p:sp>
          <p:sp>
            <p:nvSpPr>
              <p:cNvPr id="32" name="Freeform 32"/>
              <p:cNvSpPr/>
              <p:nvPr/>
            </p:nvSpPr>
            <p:spPr>
              <a:xfrm>
                <a:off x="0" y="9263552"/>
                <a:ext cx="27032669" cy="2767034"/>
              </a:xfrm>
              <a:custGeom>
                <a:avLst/>
                <a:gdLst/>
                <a:ahLst/>
                <a:cxnLst/>
                <a:rect l="l" t="t" r="r" b="b"/>
                <a:pathLst>
                  <a:path w="27032669" h="2767034">
                    <a:moveTo>
                      <a:pt x="0" y="0"/>
                    </a:moveTo>
                    <a:lnTo>
                      <a:pt x="26811306" y="0"/>
                    </a:lnTo>
                    <a:cubicBezTo>
                      <a:pt x="26870016" y="0"/>
                      <a:pt x="26926319" y="23321"/>
                      <a:pt x="26967833" y="64835"/>
                    </a:cubicBezTo>
                    <a:cubicBezTo>
                      <a:pt x="27009347" y="106348"/>
                      <a:pt x="27032669" y="162653"/>
                      <a:pt x="27032669" y="221362"/>
                    </a:cubicBezTo>
                    <a:lnTo>
                      <a:pt x="27032669" y="2545671"/>
                    </a:lnTo>
                    <a:cubicBezTo>
                      <a:pt x="27032669" y="2604380"/>
                      <a:pt x="27009347" y="2660685"/>
                      <a:pt x="26967833" y="2702198"/>
                    </a:cubicBezTo>
                    <a:cubicBezTo>
                      <a:pt x="26926319" y="2743712"/>
                      <a:pt x="26870016" y="2767034"/>
                      <a:pt x="26811306" y="2767034"/>
                    </a:cubicBezTo>
                    <a:lnTo>
                      <a:pt x="0" y="2767034"/>
                    </a:lnTo>
                    <a:close/>
                  </a:path>
                </a:pathLst>
              </a:custGeom>
              <a:solidFill>
                <a:srgbClr val="487307"/>
              </a:solidFill>
            </p:spPr>
          </p:sp>
          <p:sp>
            <p:nvSpPr>
              <p:cNvPr id="33" name="Freeform 33"/>
              <p:cNvSpPr/>
              <p:nvPr/>
            </p:nvSpPr>
            <p:spPr>
              <a:xfrm>
                <a:off x="0" y="0"/>
                <a:ext cx="1351633" cy="2767035"/>
              </a:xfrm>
              <a:custGeom>
                <a:avLst/>
                <a:gdLst/>
                <a:ahLst/>
                <a:cxnLst/>
                <a:rect l="l" t="t" r="r" b="b"/>
                <a:pathLst>
                  <a:path w="1351633" h="2767035">
                    <a:moveTo>
                      <a:pt x="0" y="0"/>
                    </a:moveTo>
                    <a:lnTo>
                      <a:pt x="1351633" y="0"/>
                    </a:lnTo>
                    <a:lnTo>
                      <a:pt x="1351633" y="2767035"/>
                    </a:lnTo>
                    <a:lnTo>
                      <a:pt x="0" y="2767035"/>
                    </a:lnTo>
                    <a:close/>
                  </a:path>
                </a:pathLst>
              </a:custGeom>
              <a:solidFill>
                <a:srgbClr val="F29F05"/>
              </a:solidFill>
            </p:spPr>
          </p:sp>
          <p:sp>
            <p:nvSpPr>
              <p:cNvPr id="34" name="Freeform 34"/>
              <p:cNvSpPr/>
              <p:nvPr/>
            </p:nvSpPr>
            <p:spPr>
              <a:xfrm>
                <a:off x="0" y="3087850"/>
                <a:ext cx="5676860" cy="2767035"/>
              </a:xfrm>
              <a:custGeom>
                <a:avLst/>
                <a:gdLst/>
                <a:ahLst/>
                <a:cxnLst/>
                <a:rect l="l" t="t" r="r" b="b"/>
                <a:pathLst>
                  <a:path w="5676860" h="2767035">
                    <a:moveTo>
                      <a:pt x="0" y="0"/>
                    </a:moveTo>
                    <a:lnTo>
                      <a:pt x="5676860" y="0"/>
                    </a:lnTo>
                    <a:lnTo>
                      <a:pt x="5676860" y="2767035"/>
                    </a:lnTo>
                    <a:lnTo>
                      <a:pt x="0" y="2767035"/>
                    </a:lnTo>
                    <a:close/>
                  </a:path>
                </a:pathLst>
              </a:custGeom>
              <a:solidFill>
                <a:srgbClr val="F29F05"/>
              </a:solidFill>
            </p:spPr>
          </p:sp>
          <p:sp>
            <p:nvSpPr>
              <p:cNvPr id="35" name="Freeform 35"/>
              <p:cNvSpPr/>
              <p:nvPr/>
            </p:nvSpPr>
            <p:spPr>
              <a:xfrm>
                <a:off x="0" y="6175701"/>
                <a:ext cx="4325227" cy="2767035"/>
              </a:xfrm>
              <a:custGeom>
                <a:avLst/>
                <a:gdLst/>
                <a:ahLst/>
                <a:cxnLst/>
                <a:rect l="l" t="t" r="r" b="b"/>
                <a:pathLst>
                  <a:path w="4325227" h="2767035">
                    <a:moveTo>
                      <a:pt x="0" y="0"/>
                    </a:moveTo>
                    <a:lnTo>
                      <a:pt x="4325227" y="0"/>
                    </a:lnTo>
                    <a:lnTo>
                      <a:pt x="4325227" y="2767035"/>
                    </a:lnTo>
                    <a:lnTo>
                      <a:pt x="0" y="2767035"/>
                    </a:lnTo>
                    <a:close/>
                  </a:path>
                </a:pathLst>
              </a:custGeom>
              <a:solidFill>
                <a:srgbClr val="F29F05"/>
              </a:solidFill>
            </p:spPr>
          </p:sp>
          <p:sp>
            <p:nvSpPr>
              <p:cNvPr id="36" name="Freeform 36"/>
              <p:cNvSpPr/>
              <p:nvPr/>
            </p:nvSpPr>
            <p:spPr>
              <a:xfrm>
                <a:off x="0" y="9263552"/>
                <a:ext cx="7028494" cy="2767034"/>
              </a:xfrm>
              <a:custGeom>
                <a:avLst/>
                <a:gdLst/>
                <a:ahLst/>
                <a:cxnLst/>
                <a:rect l="l" t="t" r="r" b="b"/>
                <a:pathLst>
                  <a:path w="7028494" h="2767034">
                    <a:moveTo>
                      <a:pt x="0" y="0"/>
                    </a:moveTo>
                    <a:lnTo>
                      <a:pt x="7028494" y="0"/>
                    </a:lnTo>
                    <a:lnTo>
                      <a:pt x="7028494" y="2767034"/>
                    </a:lnTo>
                    <a:lnTo>
                      <a:pt x="0" y="2767034"/>
                    </a:lnTo>
                    <a:close/>
                  </a:path>
                </a:pathLst>
              </a:custGeom>
              <a:solidFill>
                <a:srgbClr val="F29F05"/>
              </a:solidFill>
            </p:spPr>
          </p:sp>
        </p:gr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957903" y="2868655"/>
            <a:ext cx="800503" cy="80050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1484272" y="9587754"/>
            <a:ext cx="800503" cy="800503"/>
          </a:xfrm>
          <a:prstGeom prst="rect">
            <a:avLst/>
          </a:prstGeom>
        </p:spPr>
      </p:pic>
      <p:sp>
        <p:nvSpPr>
          <p:cNvPr id="4" name="AutoShape 4"/>
          <p:cNvSpPr/>
          <p:nvPr/>
        </p:nvSpPr>
        <p:spPr>
          <a:xfrm rot="5400000">
            <a:off x="1575276" y="5376725"/>
            <a:ext cx="8243274" cy="0"/>
          </a:xfrm>
          <a:prstGeom prst="line">
            <a:avLst/>
          </a:prstGeom>
          <a:ln w="47625" cap="rnd">
            <a:solidFill>
              <a:srgbClr val="000000">
                <a:alpha val="9804"/>
              </a:srgbClr>
            </a:solidFill>
            <a:prstDash val="solid"/>
            <a:headEnd type="none" w="sm" len="sm"/>
            <a:tailEnd type="none" w="sm" len="sm"/>
          </a:ln>
        </p:spPr>
      </p:sp>
      <p:sp>
        <p:nvSpPr>
          <p:cNvPr id="5" name="AutoShape 5"/>
          <p:cNvSpPr/>
          <p:nvPr/>
        </p:nvSpPr>
        <p:spPr>
          <a:xfrm rot="5400000">
            <a:off x="8072974" y="5378164"/>
            <a:ext cx="8240398" cy="0"/>
          </a:xfrm>
          <a:prstGeom prst="line">
            <a:avLst/>
          </a:prstGeom>
          <a:ln w="47625" cap="rnd">
            <a:solidFill>
              <a:srgbClr val="000000">
                <a:alpha val="9804"/>
              </a:srgbClr>
            </a:solidFill>
            <a:prstDash val="solid"/>
            <a:headEnd type="none" w="sm" len="sm"/>
            <a:tailEnd type="none" w="sm" len="sm"/>
          </a:ln>
        </p:spPr>
      </p:sp>
      <p:grpSp>
        <p:nvGrpSpPr>
          <p:cNvPr id="6" name="Group 6"/>
          <p:cNvGrpSpPr/>
          <p:nvPr/>
        </p:nvGrpSpPr>
        <p:grpSpPr>
          <a:xfrm>
            <a:off x="-228514" y="9886031"/>
            <a:ext cx="18745028" cy="1088195"/>
            <a:chOff x="0" y="0"/>
            <a:chExt cx="11375918" cy="660400"/>
          </a:xfrm>
        </p:grpSpPr>
        <p:sp>
          <p:nvSpPr>
            <p:cNvPr id="7" name="Freeform 7"/>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8" name="Group 8"/>
          <p:cNvGrpSpPr/>
          <p:nvPr/>
        </p:nvGrpSpPr>
        <p:grpSpPr>
          <a:xfrm>
            <a:off x="-228514" y="-536517"/>
            <a:ext cx="18745028" cy="1088195"/>
            <a:chOff x="0" y="0"/>
            <a:chExt cx="11375918" cy="660400"/>
          </a:xfrm>
        </p:grpSpPr>
        <p:sp>
          <p:nvSpPr>
            <p:cNvPr id="9" name="Freeform 9"/>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10" name="Group 10"/>
          <p:cNvGrpSpPr/>
          <p:nvPr/>
        </p:nvGrpSpPr>
        <p:grpSpPr>
          <a:xfrm>
            <a:off x="310427" y="1893832"/>
            <a:ext cx="4952722" cy="3460372"/>
            <a:chOff x="0" y="0"/>
            <a:chExt cx="6603630" cy="4613829"/>
          </a:xfrm>
        </p:grpSpPr>
        <p:grpSp>
          <p:nvGrpSpPr>
            <p:cNvPr id="11" name="Group 11"/>
            <p:cNvGrpSpPr>
              <a:grpSpLocks noChangeAspect="1"/>
            </p:cNvGrpSpPr>
            <p:nvPr/>
          </p:nvGrpSpPr>
          <p:grpSpPr>
            <a:xfrm>
              <a:off x="1851751" y="0"/>
              <a:ext cx="4522930" cy="4221108"/>
              <a:chOff x="0" y="0"/>
              <a:chExt cx="11022553" cy="10287000"/>
            </a:xfrm>
          </p:grpSpPr>
          <p:sp>
            <p:nvSpPr>
              <p:cNvPr id="12" name="Freeform 12"/>
              <p:cNvSpPr/>
              <p:nvPr/>
            </p:nvSpPr>
            <p:spPr>
              <a:xfrm>
                <a:off x="-6350" y="0"/>
                <a:ext cx="11035253" cy="10287000"/>
              </a:xfrm>
              <a:custGeom>
                <a:avLst/>
                <a:gdLst/>
                <a:ahLst/>
                <a:cxnLst/>
                <a:rect l="l" t="t" r="r" b="b"/>
                <a:pathLst>
                  <a:path w="11035253" h="10287000">
                    <a:moveTo>
                      <a:pt x="0" y="0"/>
                    </a:moveTo>
                    <a:lnTo>
                      <a:pt x="12700" y="0"/>
                    </a:lnTo>
                    <a:lnTo>
                      <a:pt x="12700" y="10287000"/>
                    </a:lnTo>
                    <a:lnTo>
                      <a:pt x="0" y="10287000"/>
                    </a:lnTo>
                    <a:close/>
                    <a:moveTo>
                      <a:pt x="3674184" y="0"/>
                    </a:moveTo>
                    <a:lnTo>
                      <a:pt x="3686884" y="0"/>
                    </a:lnTo>
                    <a:lnTo>
                      <a:pt x="3686884" y="10287000"/>
                    </a:lnTo>
                    <a:lnTo>
                      <a:pt x="3674184" y="10287000"/>
                    </a:lnTo>
                    <a:close/>
                    <a:moveTo>
                      <a:pt x="7348369" y="0"/>
                    </a:moveTo>
                    <a:lnTo>
                      <a:pt x="7361069" y="0"/>
                    </a:lnTo>
                    <a:lnTo>
                      <a:pt x="7361069" y="10287000"/>
                    </a:lnTo>
                    <a:lnTo>
                      <a:pt x="7348369" y="10287000"/>
                    </a:lnTo>
                    <a:close/>
                    <a:moveTo>
                      <a:pt x="11022553" y="0"/>
                    </a:moveTo>
                    <a:lnTo>
                      <a:pt x="11035253" y="0"/>
                    </a:lnTo>
                    <a:lnTo>
                      <a:pt x="11035253" y="10287000"/>
                    </a:lnTo>
                    <a:lnTo>
                      <a:pt x="11022553" y="10287000"/>
                    </a:lnTo>
                    <a:close/>
                  </a:path>
                </a:pathLst>
              </a:custGeom>
              <a:solidFill>
                <a:srgbClr val="487307">
                  <a:alpha val="24706"/>
                </a:srgbClr>
              </a:solidFill>
            </p:spPr>
          </p:sp>
        </p:grpSp>
        <p:sp>
          <p:nvSpPr>
            <p:cNvPr id="13" name="TextBox 13"/>
            <p:cNvSpPr txBox="1"/>
            <p:nvPr/>
          </p:nvSpPr>
          <p:spPr>
            <a:xfrm>
              <a:off x="1670396" y="4289523"/>
              <a:ext cx="362711" cy="324306"/>
            </a:xfrm>
            <a:prstGeom prst="rect">
              <a:avLst/>
            </a:prstGeom>
          </p:spPr>
          <p:txBody>
            <a:bodyPr lIns="0" tIns="0" rIns="0" bIns="0" rtlCol="0" anchor="t">
              <a:spAutoFit/>
            </a:bodyPr>
            <a:lstStyle/>
            <a:p>
              <a:pPr algn="ctr">
                <a:lnSpc>
                  <a:spcPts val="1918"/>
                </a:lnSpc>
              </a:pPr>
              <a:r>
                <a:rPr lang="en-US" sz="1370">
                  <a:solidFill>
                    <a:srgbClr val="487307"/>
                  </a:solidFill>
                  <a:latin typeface="Canva Sans Bold"/>
                </a:rPr>
                <a:t>0%</a:t>
              </a:r>
            </a:p>
          </p:txBody>
        </p:sp>
        <p:sp>
          <p:nvSpPr>
            <p:cNvPr id="14" name="TextBox 14"/>
            <p:cNvSpPr txBox="1"/>
            <p:nvPr/>
          </p:nvSpPr>
          <p:spPr>
            <a:xfrm>
              <a:off x="3124542" y="4289523"/>
              <a:ext cx="469704" cy="324306"/>
            </a:xfrm>
            <a:prstGeom prst="rect">
              <a:avLst/>
            </a:prstGeom>
          </p:spPr>
          <p:txBody>
            <a:bodyPr lIns="0" tIns="0" rIns="0" bIns="0" rtlCol="0" anchor="t">
              <a:spAutoFit/>
            </a:bodyPr>
            <a:lstStyle/>
            <a:p>
              <a:pPr algn="ctr">
                <a:lnSpc>
                  <a:spcPts val="1918"/>
                </a:lnSpc>
              </a:pPr>
              <a:r>
                <a:rPr lang="en-US" sz="1370">
                  <a:solidFill>
                    <a:srgbClr val="487307"/>
                  </a:solidFill>
                  <a:latin typeface="Canva Sans Bold"/>
                </a:rPr>
                <a:t>25%</a:t>
              </a:r>
            </a:p>
          </p:txBody>
        </p:sp>
        <p:sp>
          <p:nvSpPr>
            <p:cNvPr id="15" name="TextBox 15"/>
            <p:cNvSpPr txBox="1"/>
            <p:nvPr/>
          </p:nvSpPr>
          <p:spPr>
            <a:xfrm>
              <a:off x="4615880" y="4289523"/>
              <a:ext cx="502315" cy="324306"/>
            </a:xfrm>
            <a:prstGeom prst="rect">
              <a:avLst/>
            </a:prstGeom>
          </p:spPr>
          <p:txBody>
            <a:bodyPr lIns="0" tIns="0" rIns="0" bIns="0" rtlCol="0" anchor="t">
              <a:spAutoFit/>
            </a:bodyPr>
            <a:lstStyle/>
            <a:p>
              <a:pPr algn="ctr">
                <a:lnSpc>
                  <a:spcPts val="1918"/>
                </a:lnSpc>
              </a:pPr>
              <a:r>
                <a:rPr lang="en-US" sz="1370">
                  <a:solidFill>
                    <a:srgbClr val="487307"/>
                  </a:solidFill>
                  <a:latin typeface="Canva Sans Bold"/>
                </a:rPr>
                <a:t>50%</a:t>
              </a:r>
            </a:p>
          </p:txBody>
        </p:sp>
        <p:sp>
          <p:nvSpPr>
            <p:cNvPr id="16" name="TextBox 16"/>
            <p:cNvSpPr txBox="1"/>
            <p:nvPr/>
          </p:nvSpPr>
          <p:spPr>
            <a:xfrm>
              <a:off x="6145732" y="4289523"/>
              <a:ext cx="457897" cy="324306"/>
            </a:xfrm>
            <a:prstGeom prst="rect">
              <a:avLst/>
            </a:prstGeom>
          </p:spPr>
          <p:txBody>
            <a:bodyPr lIns="0" tIns="0" rIns="0" bIns="0" rtlCol="0" anchor="t">
              <a:spAutoFit/>
            </a:bodyPr>
            <a:lstStyle/>
            <a:p>
              <a:pPr algn="ctr">
                <a:lnSpc>
                  <a:spcPts val="1918"/>
                </a:lnSpc>
              </a:pPr>
              <a:r>
                <a:rPr lang="en-US" sz="1370">
                  <a:solidFill>
                    <a:srgbClr val="487307"/>
                  </a:solidFill>
                  <a:latin typeface="Canva Sans Bold"/>
                </a:rPr>
                <a:t>75%</a:t>
              </a:r>
            </a:p>
          </p:txBody>
        </p:sp>
        <p:sp>
          <p:nvSpPr>
            <p:cNvPr id="17" name="TextBox 17"/>
            <p:cNvSpPr txBox="1"/>
            <p:nvPr/>
          </p:nvSpPr>
          <p:spPr>
            <a:xfrm>
              <a:off x="965017" y="790166"/>
              <a:ext cx="770694" cy="324306"/>
            </a:xfrm>
            <a:prstGeom prst="rect">
              <a:avLst/>
            </a:prstGeom>
          </p:spPr>
          <p:txBody>
            <a:bodyPr lIns="0" tIns="0" rIns="0" bIns="0" rtlCol="0" anchor="t">
              <a:spAutoFit/>
            </a:bodyPr>
            <a:lstStyle/>
            <a:p>
              <a:pPr algn="r">
                <a:lnSpc>
                  <a:spcPts val="1918"/>
                </a:lnSpc>
              </a:pPr>
              <a:r>
                <a:rPr lang="en-US" sz="1370">
                  <a:solidFill>
                    <a:srgbClr val="487307"/>
                  </a:solidFill>
                  <a:latin typeface="Canva Sans Bold"/>
                </a:rPr>
                <a:t> Agree </a:t>
              </a:r>
            </a:p>
          </p:txBody>
        </p:sp>
        <p:sp>
          <p:nvSpPr>
            <p:cNvPr id="18" name="TextBox 18"/>
            <p:cNvSpPr txBox="1"/>
            <p:nvPr/>
          </p:nvSpPr>
          <p:spPr>
            <a:xfrm>
              <a:off x="0" y="3059011"/>
              <a:ext cx="1735711" cy="324306"/>
            </a:xfrm>
            <a:prstGeom prst="rect">
              <a:avLst/>
            </a:prstGeom>
          </p:spPr>
          <p:txBody>
            <a:bodyPr lIns="0" tIns="0" rIns="0" bIns="0" rtlCol="0" anchor="t">
              <a:spAutoFit/>
            </a:bodyPr>
            <a:lstStyle/>
            <a:p>
              <a:pPr algn="r">
                <a:lnSpc>
                  <a:spcPts val="1918"/>
                </a:lnSpc>
              </a:pPr>
              <a:r>
                <a:rPr lang="en-US" sz="1370">
                  <a:solidFill>
                    <a:srgbClr val="487307"/>
                  </a:solidFill>
                  <a:latin typeface="Canva Sans Bold"/>
                </a:rPr>
                <a:t>Strongly Agree </a:t>
              </a:r>
            </a:p>
          </p:txBody>
        </p:sp>
        <p:grpSp>
          <p:nvGrpSpPr>
            <p:cNvPr id="19" name="Group 19"/>
            <p:cNvGrpSpPr>
              <a:grpSpLocks noChangeAspect="1"/>
            </p:cNvGrpSpPr>
            <p:nvPr/>
          </p:nvGrpSpPr>
          <p:grpSpPr>
            <a:xfrm>
              <a:off x="1851751" y="0"/>
              <a:ext cx="4465230" cy="4221108"/>
              <a:chOff x="0" y="0"/>
              <a:chExt cx="10881935" cy="10287000"/>
            </a:xfrm>
          </p:grpSpPr>
          <p:sp>
            <p:nvSpPr>
              <p:cNvPr id="20" name="Freeform 20"/>
              <p:cNvSpPr/>
              <p:nvPr/>
            </p:nvSpPr>
            <p:spPr>
              <a:xfrm>
                <a:off x="0" y="0"/>
                <a:ext cx="3827502" cy="4757738"/>
              </a:xfrm>
              <a:custGeom>
                <a:avLst/>
                <a:gdLst/>
                <a:ahLst/>
                <a:cxnLst/>
                <a:rect l="l" t="t" r="r" b="b"/>
                <a:pathLst>
                  <a:path w="3827502" h="4757738">
                    <a:moveTo>
                      <a:pt x="0" y="0"/>
                    </a:moveTo>
                    <a:lnTo>
                      <a:pt x="3446883" y="0"/>
                    </a:lnTo>
                    <a:lnTo>
                      <a:pt x="3446883" y="0"/>
                    </a:lnTo>
                    <a:cubicBezTo>
                      <a:pt x="3547829" y="0"/>
                      <a:pt x="3644641" y="40101"/>
                      <a:pt x="3716021" y="111481"/>
                    </a:cubicBezTo>
                    <a:cubicBezTo>
                      <a:pt x="3787401" y="182861"/>
                      <a:pt x="3827502" y="279673"/>
                      <a:pt x="3827502" y="380619"/>
                    </a:cubicBezTo>
                    <a:lnTo>
                      <a:pt x="3827502" y="4377118"/>
                    </a:lnTo>
                    <a:cubicBezTo>
                      <a:pt x="3827502" y="4478065"/>
                      <a:pt x="3787401" y="4574877"/>
                      <a:pt x="3716021" y="4646257"/>
                    </a:cubicBezTo>
                    <a:cubicBezTo>
                      <a:pt x="3644641" y="4717637"/>
                      <a:pt x="3547829" y="4757738"/>
                      <a:pt x="3446883" y="4757738"/>
                    </a:cubicBezTo>
                    <a:lnTo>
                      <a:pt x="0" y="4757738"/>
                    </a:lnTo>
                    <a:close/>
                  </a:path>
                </a:pathLst>
              </a:custGeom>
              <a:solidFill>
                <a:srgbClr val="F29F05"/>
              </a:solidFill>
            </p:spPr>
          </p:sp>
          <p:sp>
            <p:nvSpPr>
              <p:cNvPr id="21" name="Freeform 21"/>
              <p:cNvSpPr/>
              <p:nvPr/>
            </p:nvSpPr>
            <p:spPr>
              <a:xfrm>
                <a:off x="0" y="5529262"/>
                <a:ext cx="10881935" cy="4757738"/>
              </a:xfrm>
              <a:custGeom>
                <a:avLst/>
                <a:gdLst/>
                <a:ahLst/>
                <a:cxnLst/>
                <a:rect l="l" t="t" r="r" b="b"/>
                <a:pathLst>
                  <a:path w="10881935" h="4757738">
                    <a:moveTo>
                      <a:pt x="0" y="0"/>
                    </a:moveTo>
                    <a:lnTo>
                      <a:pt x="10501316" y="0"/>
                    </a:lnTo>
                    <a:cubicBezTo>
                      <a:pt x="10711526" y="1"/>
                      <a:pt x="10881935" y="170409"/>
                      <a:pt x="10881935" y="380620"/>
                    </a:cubicBezTo>
                    <a:lnTo>
                      <a:pt x="10881935" y="4377119"/>
                    </a:lnTo>
                    <a:cubicBezTo>
                      <a:pt x="10881935" y="4587329"/>
                      <a:pt x="10711526" y="4757738"/>
                      <a:pt x="10501316" y="4757738"/>
                    </a:cubicBezTo>
                    <a:lnTo>
                      <a:pt x="0" y="4757738"/>
                    </a:lnTo>
                    <a:close/>
                  </a:path>
                </a:pathLst>
              </a:custGeom>
              <a:solidFill>
                <a:srgbClr val="F29F05"/>
              </a:solidFill>
            </p:spPr>
          </p:sp>
        </p:grpSp>
      </p:grpSp>
      <p:grpSp>
        <p:nvGrpSpPr>
          <p:cNvPr id="22" name="Group 22"/>
          <p:cNvGrpSpPr/>
          <p:nvPr/>
        </p:nvGrpSpPr>
        <p:grpSpPr>
          <a:xfrm>
            <a:off x="6390790" y="1550133"/>
            <a:ext cx="5108287" cy="3804071"/>
            <a:chOff x="0" y="0"/>
            <a:chExt cx="6811050" cy="5072094"/>
          </a:xfrm>
        </p:grpSpPr>
        <p:grpSp>
          <p:nvGrpSpPr>
            <p:cNvPr id="23" name="Group 23"/>
            <p:cNvGrpSpPr>
              <a:grpSpLocks noChangeAspect="1"/>
            </p:cNvGrpSpPr>
            <p:nvPr/>
          </p:nvGrpSpPr>
          <p:grpSpPr>
            <a:xfrm>
              <a:off x="1878139" y="0"/>
              <a:ext cx="4672665" cy="4672665"/>
              <a:chOff x="0" y="0"/>
              <a:chExt cx="10287000" cy="10287000"/>
            </a:xfrm>
          </p:grpSpPr>
          <p:sp>
            <p:nvSpPr>
              <p:cNvPr id="24" name="Freeform 24"/>
              <p:cNvSpPr/>
              <p:nvPr/>
            </p:nvSpPr>
            <p:spPr>
              <a:xfrm>
                <a:off x="-6350" y="0"/>
                <a:ext cx="10299700" cy="10287000"/>
              </a:xfrm>
              <a:custGeom>
                <a:avLst/>
                <a:gdLst/>
                <a:ahLst/>
                <a:cxnLst/>
                <a:rect l="l" t="t" r="r" b="b"/>
                <a:pathLst>
                  <a:path w="10299700" h="10287000">
                    <a:moveTo>
                      <a:pt x="0" y="0"/>
                    </a:moveTo>
                    <a:lnTo>
                      <a:pt x="12700" y="0"/>
                    </a:lnTo>
                    <a:lnTo>
                      <a:pt x="12700" y="10287000"/>
                    </a:lnTo>
                    <a:lnTo>
                      <a:pt x="0" y="10287000"/>
                    </a:lnTo>
                    <a:close/>
                    <a:moveTo>
                      <a:pt x="3429000" y="0"/>
                    </a:moveTo>
                    <a:lnTo>
                      <a:pt x="3441700" y="0"/>
                    </a:lnTo>
                    <a:lnTo>
                      <a:pt x="3441700" y="10287000"/>
                    </a:lnTo>
                    <a:lnTo>
                      <a:pt x="3429000" y="10287000"/>
                    </a:lnTo>
                    <a:close/>
                    <a:moveTo>
                      <a:pt x="6858000" y="0"/>
                    </a:moveTo>
                    <a:lnTo>
                      <a:pt x="6870700" y="0"/>
                    </a:lnTo>
                    <a:lnTo>
                      <a:pt x="6870700" y="10287000"/>
                    </a:lnTo>
                    <a:lnTo>
                      <a:pt x="6858000" y="10287000"/>
                    </a:lnTo>
                    <a:close/>
                    <a:moveTo>
                      <a:pt x="10287000" y="0"/>
                    </a:moveTo>
                    <a:lnTo>
                      <a:pt x="10299700" y="0"/>
                    </a:lnTo>
                    <a:lnTo>
                      <a:pt x="10299700" y="10287000"/>
                    </a:lnTo>
                    <a:lnTo>
                      <a:pt x="10287000" y="10287000"/>
                    </a:lnTo>
                    <a:close/>
                  </a:path>
                </a:pathLst>
              </a:custGeom>
              <a:solidFill>
                <a:srgbClr val="487307">
                  <a:alpha val="24706"/>
                </a:srgbClr>
              </a:solidFill>
            </p:spPr>
          </p:sp>
        </p:grpSp>
        <p:sp>
          <p:nvSpPr>
            <p:cNvPr id="25" name="TextBox 25"/>
            <p:cNvSpPr txBox="1"/>
            <p:nvPr/>
          </p:nvSpPr>
          <p:spPr>
            <a:xfrm>
              <a:off x="1694193" y="4742727"/>
              <a:ext cx="367891" cy="329368"/>
            </a:xfrm>
            <a:prstGeom prst="rect">
              <a:avLst/>
            </a:prstGeom>
          </p:spPr>
          <p:txBody>
            <a:bodyPr lIns="0" tIns="0" rIns="0" bIns="0" rtlCol="0" anchor="t">
              <a:spAutoFit/>
            </a:bodyPr>
            <a:lstStyle/>
            <a:p>
              <a:pPr algn="ctr">
                <a:lnSpc>
                  <a:spcPts val="1945"/>
                </a:lnSpc>
              </a:pPr>
              <a:r>
                <a:rPr lang="en-US" sz="1389">
                  <a:solidFill>
                    <a:srgbClr val="487307"/>
                  </a:solidFill>
                  <a:latin typeface="Canva Sans Bold"/>
                </a:rPr>
                <a:t>0%</a:t>
              </a:r>
            </a:p>
          </p:txBody>
        </p:sp>
        <p:sp>
          <p:nvSpPr>
            <p:cNvPr id="26" name="TextBox 26"/>
            <p:cNvSpPr txBox="1"/>
            <p:nvPr/>
          </p:nvSpPr>
          <p:spPr>
            <a:xfrm>
              <a:off x="3186174" y="4742727"/>
              <a:ext cx="499040" cy="329368"/>
            </a:xfrm>
            <a:prstGeom prst="rect">
              <a:avLst/>
            </a:prstGeom>
          </p:spPr>
          <p:txBody>
            <a:bodyPr lIns="0" tIns="0" rIns="0" bIns="0" rtlCol="0" anchor="t">
              <a:spAutoFit/>
            </a:bodyPr>
            <a:lstStyle/>
            <a:p>
              <a:pPr algn="ctr">
                <a:lnSpc>
                  <a:spcPts val="1945"/>
                </a:lnSpc>
              </a:pPr>
              <a:r>
                <a:rPr lang="en-US" sz="1389">
                  <a:solidFill>
                    <a:srgbClr val="487307"/>
                  </a:solidFill>
                  <a:latin typeface="Canva Sans Bold"/>
                </a:rPr>
                <a:t>20%</a:t>
              </a:r>
            </a:p>
          </p:txBody>
        </p:sp>
        <p:sp>
          <p:nvSpPr>
            <p:cNvPr id="27" name="TextBox 27"/>
            <p:cNvSpPr txBox="1"/>
            <p:nvPr/>
          </p:nvSpPr>
          <p:spPr>
            <a:xfrm>
              <a:off x="4736090" y="4742727"/>
              <a:ext cx="514318" cy="329368"/>
            </a:xfrm>
            <a:prstGeom prst="rect">
              <a:avLst/>
            </a:prstGeom>
          </p:spPr>
          <p:txBody>
            <a:bodyPr lIns="0" tIns="0" rIns="0" bIns="0" rtlCol="0" anchor="t">
              <a:spAutoFit/>
            </a:bodyPr>
            <a:lstStyle/>
            <a:p>
              <a:pPr algn="ctr">
                <a:lnSpc>
                  <a:spcPts val="1945"/>
                </a:lnSpc>
              </a:pPr>
              <a:r>
                <a:rPr lang="en-US" sz="1389">
                  <a:solidFill>
                    <a:srgbClr val="487307"/>
                  </a:solidFill>
                  <a:latin typeface="Canva Sans Bold"/>
                </a:rPr>
                <a:t>40%</a:t>
              </a:r>
            </a:p>
          </p:txBody>
        </p:sp>
        <p:sp>
          <p:nvSpPr>
            <p:cNvPr id="28" name="TextBox 28"/>
            <p:cNvSpPr txBox="1"/>
            <p:nvPr/>
          </p:nvSpPr>
          <p:spPr>
            <a:xfrm>
              <a:off x="6290558" y="4742727"/>
              <a:ext cx="520492" cy="329368"/>
            </a:xfrm>
            <a:prstGeom prst="rect">
              <a:avLst/>
            </a:prstGeom>
          </p:spPr>
          <p:txBody>
            <a:bodyPr lIns="0" tIns="0" rIns="0" bIns="0" rtlCol="0" anchor="t">
              <a:spAutoFit/>
            </a:bodyPr>
            <a:lstStyle/>
            <a:p>
              <a:pPr algn="ctr">
                <a:lnSpc>
                  <a:spcPts val="1945"/>
                </a:lnSpc>
              </a:pPr>
              <a:r>
                <a:rPr lang="en-US" sz="1389">
                  <a:solidFill>
                    <a:srgbClr val="487307"/>
                  </a:solidFill>
                  <a:latin typeface="Canva Sans Bold"/>
                </a:rPr>
                <a:t>60%</a:t>
              </a:r>
            </a:p>
          </p:txBody>
        </p:sp>
        <p:sp>
          <p:nvSpPr>
            <p:cNvPr id="29" name="TextBox 29"/>
            <p:cNvSpPr txBox="1"/>
            <p:nvPr/>
          </p:nvSpPr>
          <p:spPr>
            <a:xfrm>
              <a:off x="1034314" y="892058"/>
              <a:ext cx="726138" cy="329368"/>
            </a:xfrm>
            <a:prstGeom prst="rect">
              <a:avLst/>
            </a:prstGeom>
          </p:spPr>
          <p:txBody>
            <a:bodyPr lIns="0" tIns="0" rIns="0" bIns="0" rtlCol="0" anchor="t">
              <a:spAutoFit/>
            </a:bodyPr>
            <a:lstStyle/>
            <a:p>
              <a:pPr algn="r">
                <a:lnSpc>
                  <a:spcPts val="1945"/>
                </a:lnSpc>
              </a:pPr>
              <a:r>
                <a:rPr lang="en-US" sz="1389">
                  <a:solidFill>
                    <a:srgbClr val="487307"/>
                  </a:solidFill>
                  <a:latin typeface="Canva Sans Bold"/>
                </a:rPr>
                <a:t>Agree </a:t>
              </a:r>
            </a:p>
          </p:txBody>
        </p:sp>
        <p:sp>
          <p:nvSpPr>
            <p:cNvPr id="30" name="TextBox 30"/>
            <p:cNvSpPr txBox="1"/>
            <p:nvPr/>
          </p:nvSpPr>
          <p:spPr>
            <a:xfrm>
              <a:off x="0" y="3403615"/>
              <a:ext cx="1760452" cy="329368"/>
            </a:xfrm>
            <a:prstGeom prst="rect">
              <a:avLst/>
            </a:prstGeom>
          </p:spPr>
          <p:txBody>
            <a:bodyPr lIns="0" tIns="0" rIns="0" bIns="0" rtlCol="0" anchor="t">
              <a:spAutoFit/>
            </a:bodyPr>
            <a:lstStyle/>
            <a:p>
              <a:pPr algn="r">
                <a:lnSpc>
                  <a:spcPts val="1945"/>
                </a:lnSpc>
              </a:pPr>
              <a:r>
                <a:rPr lang="en-US" sz="1389">
                  <a:solidFill>
                    <a:srgbClr val="487307"/>
                  </a:solidFill>
                  <a:latin typeface="Canva Sans Bold"/>
                </a:rPr>
                <a:t>Strongly Agree </a:t>
              </a:r>
            </a:p>
          </p:txBody>
        </p:sp>
        <p:grpSp>
          <p:nvGrpSpPr>
            <p:cNvPr id="31" name="Group 31"/>
            <p:cNvGrpSpPr>
              <a:grpSpLocks noChangeAspect="1"/>
            </p:cNvGrpSpPr>
            <p:nvPr/>
          </p:nvGrpSpPr>
          <p:grpSpPr>
            <a:xfrm>
              <a:off x="1878139" y="0"/>
              <a:ext cx="4441916" cy="4672665"/>
              <a:chOff x="0" y="0"/>
              <a:chExt cx="9779000" cy="10287000"/>
            </a:xfrm>
          </p:grpSpPr>
          <p:sp>
            <p:nvSpPr>
              <p:cNvPr id="32" name="Freeform 32"/>
              <p:cNvSpPr/>
              <p:nvPr/>
            </p:nvSpPr>
            <p:spPr>
              <a:xfrm>
                <a:off x="0" y="0"/>
                <a:ext cx="7207250" cy="4757738"/>
              </a:xfrm>
              <a:custGeom>
                <a:avLst/>
                <a:gdLst/>
                <a:ahLst/>
                <a:cxnLst/>
                <a:rect l="l" t="t" r="r" b="b"/>
                <a:pathLst>
                  <a:path w="7207250" h="4757738">
                    <a:moveTo>
                      <a:pt x="0" y="0"/>
                    </a:moveTo>
                    <a:lnTo>
                      <a:pt x="6826631" y="0"/>
                    </a:lnTo>
                    <a:cubicBezTo>
                      <a:pt x="7036841" y="0"/>
                      <a:pt x="7207250" y="170409"/>
                      <a:pt x="7207250" y="380619"/>
                    </a:cubicBezTo>
                    <a:lnTo>
                      <a:pt x="7207250" y="4377118"/>
                    </a:lnTo>
                    <a:cubicBezTo>
                      <a:pt x="7207250" y="4587329"/>
                      <a:pt x="7036841" y="4757737"/>
                      <a:pt x="6826631" y="4757738"/>
                    </a:cubicBezTo>
                    <a:lnTo>
                      <a:pt x="0" y="4757738"/>
                    </a:lnTo>
                    <a:close/>
                  </a:path>
                </a:pathLst>
              </a:custGeom>
              <a:solidFill>
                <a:srgbClr val="F29F05"/>
              </a:solidFill>
            </p:spPr>
          </p:sp>
          <p:sp>
            <p:nvSpPr>
              <p:cNvPr id="33" name="Freeform 33"/>
              <p:cNvSpPr/>
              <p:nvPr/>
            </p:nvSpPr>
            <p:spPr>
              <a:xfrm>
                <a:off x="0" y="5529262"/>
                <a:ext cx="9779000" cy="4757738"/>
              </a:xfrm>
              <a:custGeom>
                <a:avLst/>
                <a:gdLst/>
                <a:ahLst/>
                <a:cxnLst/>
                <a:rect l="l" t="t" r="r" b="b"/>
                <a:pathLst>
                  <a:path w="9779000" h="4757738">
                    <a:moveTo>
                      <a:pt x="0" y="0"/>
                    </a:moveTo>
                    <a:lnTo>
                      <a:pt x="9398381" y="0"/>
                    </a:lnTo>
                    <a:cubicBezTo>
                      <a:pt x="9608591" y="1"/>
                      <a:pt x="9779000" y="170409"/>
                      <a:pt x="9779000" y="380620"/>
                    </a:cubicBezTo>
                    <a:lnTo>
                      <a:pt x="9779000" y="4377119"/>
                    </a:lnTo>
                    <a:cubicBezTo>
                      <a:pt x="9779000" y="4587329"/>
                      <a:pt x="9608591" y="4757738"/>
                      <a:pt x="9398381" y="4757738"/>
                    </a:cubicBezTo>
                    <a:lnTo>
                      <a:pt x="0" y="4757738"/>
                    </a:lnTo>
                    <a:close/>
                  </a:path>
                </a:pathLst>
              </a:custGeom>
              <a:solidFill>
                <a:srgbClr val="F29F05"/>
              </a:solidFill>
            </p:spPr>
          </p:sp>
        </p:grpSp>
      </p:grpSp>
      <p:grpSp>
        <p:nvGrpSpPr>
          <p:cNvPr id="34" name="Group 34"/>
          <p:cNvGrpSpPr/>
          <p:nvPr/>
        </p:nvGrpSpPr>
        <p:grpSpPr>
          <a:xfrm>
            <a:off x="12683668" y="1708473"/>
            <a:ext cx="5115731" cy="3645731"/>
            <a:chOff x="0" y="0"/>
            <a:chExt cx="6820975" cy="4860975"/>
          </a:xfrm>
        </p:grpSpPr>
        <p:grpSp>
          <p:nvGrpSpPr>
            <p:cNvPr id="35" name="Group 35"/>
            <p:cNvGrpSpPr>
              <a:grpSpLocks noChangeAspect="1"/>
            </p:cNvGrpSpPr>
            <p:nvPr/>
          </p:nvGrpSpPr>
          <p:grpSpPr>
            <a:xfrm>
              <a:off x="2036283" y="0"/>
              <a:ext cx="4429001" cy="4429001"/>
              <a:chOff x="0" y="0"/>
              <a:chExt cx="10287000" cy="10287000"/>
            </a:xfrm>
          </p:grpSpPr>
          <p:sp>
            <p:nvSpPr>
              <p:cNvPr id="36" name="Freeform 36"/>
              <p:cNvSpPr/>
              <p:nvPr/>
            </p:nvSpPr>
            <p:spPr>
              <a:xfrm>
                <a:off x="-6350" y="0"/>
                <a:ext cx="10299700" cy="10287000"/>
              </a:xfrm>
              <a:custGeom>
                <a:avLst/>
                <a:gdLst/>
                <a:ahLst/>
                <a:cxnLst/>
                <a:rect l="l" t="t" r="r" b="b"/>
                <a:pathLst>
                  <a:path w="10299700" h="10287000">
                    <a:moveTo>
                      <a:pt x="0" y="0"/>
                    </a:moveTo>
                    <a:lnTo>
                      <a:pt x="12700" y="0"/>
                    </a:lnTo>
                    <a:lnTo>
                      <a:pt x="12700" y="10287000"/>
                    </a:lnTo>
                    <a:lnTo>
                      <a:pt x="0" y="10287000"/>
                    </a:lnTo>
                    <a:close/>
                    <a:moveTo>
                      <a:pt x="2571750" y="0"/>
                    </a:moveTo>
                    <a:lnTo>
                      <a:pt x="2584450" y="0"/>
                    </a:lnTo>
                    <a:lnTo>
                      <a:pt x="2584450" y="10287000"/>
                    </a:lnTo>
                    <a:lnTo>
                      <a:pt x="2571750" y="10287000"/>
                    </a:lnTo>
                    <a:close/>
                    <a:moveTo>
                      <a:pt x="5143500" y="0"/>
                    </a:moveTo>
                    <a:lnTo>
                      <a:pt x="5156200" y="0"/>
                    </a:lnTo>
                    <a:lnTo>
                      <a:pt x="5156200" y="10287000"/>
                    </a:lnTo>
                    <a:lnTo>
                      <a:pt x="5143500" y="10287000"/>
                    </a:lnTo>
                    <a:close/>
                    <a:moveTo>
                      <a:pt x="7715250" y="0"/>
                    </a:moveTo>
                    <a:lnTo>
                      <a:pt x="7727950" y="0"/>
                    </a:lnTo>
                    <a:lnTo>
                      <a:pt x="7727950" y="10287000"/>
                    </a:lnTo>
                    <a:lnTo>
                      <a:pt x="7715250" y="10287000"/>
                    </a:lnTo>
                    <a:close/>
                    <a:moveTo>
                      <a:pt x="10287000" y="0"/>
                    </a:moveTo>
                    <a:lnTo>
                      <a:pt x="10299700" y="0"/>
                    </a:lnTo>
                    <a:lnTo>
                      <a:pt x="10299700" y="10287000"/>
                    </a:lnTo>
                    <a:lnTo>
                      <a:pt x="10287000" y="10287000"/>
                    </a:lnTo>
                    <a:close/>
                  </a:path>
                </a:pathLst>
              </a:custGeom>
              <a:solidFill>
                <a:srgbClr val="487307">
                  <a:alpha val="24706"/>
                </a:srgbClr>
              </a:solidFill>
            </p:spPr>
          </p:sp>
        </p:grpSp>
        <p:sp>
          <p:nvSpPr>
            <p:cNvPr id="37" name="TextBox 37"/>
            <p:cNvSpPr txBox="1"/>
            <p:nvPr/>
          </p:nvSpPr>
          <p:spPr>
            <a:xfrm>
              <a:off x="1836854" y="4499451"/>
              <a:ext cx="398858" cy="361524"/>
            </a:xfrm>
            <a:prstGeom prst="rect">
              <a:avLst/>
            </a:prstGeom>
          </p:spPr>
          <p:txBody>
            <a:bodyPr lIns="0" tIns="0" rIns="0" bIns="0" rtlCol="0" anchor="t">
              <a:spAutoFit/>
            </a:bodyPr>
            <a:lstStyle/>
            <a:p>
              <a:pPr algn="ctr">
                <a:lnSpc>
                  <a:spcPts val="2109"/>
                </a:lnSpc>
              </a:pPr>
              <a:r>
                <a:rPr lang="en-US" sz="1507">
                  <a:solidFill>
                    <a:srgbClr val="487307"/>
                  </a:solidFill>
                  <a:latin typeface="Canva Sans Bold"/>
                </a:rPr>
                <a:t>0%</a:t>
              </a:r>
            </a:p>
          </p:txBody>
        </p:sp>
        <p:sp>
          <p:nvSpPr>
            <p:cNvPr id="38" name="TextBox 38"/>
            <p:cNvSpPr txBox="1"/>
            <p:nvPr/>
          </p:nvSpPr>
          <p:spPr>
            <a:xfrm>
              <a:off x="2885281" y="4499451"/>
              <a:ext cx="516503" cy="361524"/>
            </a:xfrm>
            <a:prstGeom prst="rect">
              <a:avLst/>
            </a:prstGeom>
          </p:spPr>
          <p:txBody>
            <a:bodyPr lIns="0" tIns="0" rIns="0" bIns="0" rtlCol="0" anchor="t">
              <a:spAutoFit/>
            </a:bodyPr>
            <a:lstStyle/>
            <a:p>
              <a:pPr algn="ctr">
                <a:lnSpc>
                  <a:spcPts val="2109"/>
                </a:lnSpc>
              </a:pPr>
              <a:r>
                <a:rPr lang="en-US" sz="1507">
                  <a:solidFill>
                    <a:srgbClr val="487307"/>
                  </a:solidFill>
                  <a:latin typeface="Canva Sans Bold"/>
                </a:rPr>
                <a:t>25%</a:t>
              </a:r>
            </a:p>
          </p:txBody>
        </p:sp>
        <p:sp>
          <p:nvSpPr>
            <p:cNvPr id="39" name="TextBox 39"/>
            <p:cNvSpPr txBox="1"/>
            <p:nvPr/>
          </p:nvSpPr>
          <p:spPr>
            <a:xfrm>
              <a:off x="3974590" y="4499451"/>
              <a:ext cx="552386" cy="361524"/>
            </a:xfrm>
            <a:prstGeom prst="rect">
              <a:avLst/>
            </a:prstGeom>
          </p:spPr>
          <p:txBody>
            <a:bodyPr lIns="0" tIns="0" rIns="0" bIns="0" rtlCol="0" anchor="t">
              <a:spAutoFit/>
            </a:bodyPr>
            <a:lstStyle/>
            <a:p>
              <a:pPr algn="ctr">
                <a:lnSpc>
                  <a:spcPts val="2109"/>
                </a:lnSpc>
              </a:pPr>
              <a:r>
                <a:rPr lang="en-US" sz="1507">
                  <a:solidFill>
                    <a:srgbClr val="487307"/>
                  </a:solidFill>
                  <a:latin typeface="Canva Sans Bold"/>
                </a:rPr>
                <a:t>50%</a:t>
              </a:r>
            </a:p>
          </p:txBody>
        </p:sp>
        <p:sp>
          <p:nvSpPr>
            <p:cNvPr id="40" name="TextBox 40"/>
            <p:cNvSpPr txBox="1"/>
            <p:nvPr/>
          </p:nvSpPr>
          <p:spPr>
            <a:xfrm>
              <a:off x="5106254" y="4499451"/>
              <a:ext cx="503560" cy="361524"/>
            </a:xfrm>
            <a:prstGeom prst="rect">
              <a:avLst/>
            </a:prstGeom>
          </p:spPr>
          <p:txBody>
            <a:bodyPr lIns="0" tIns="0" rIns="0" bIns="0" rtlCol="0" anchor="t">
              <a:spAutoFit/>
            </a:bodyPr>
            <a:lstStyle/>
            <a:p>
              <a:pPr algn="ctr">
                <a:lnSpc>
                  <a:spcPts val="2109"/>
                </a:lnSpc>
              </a:pPr>
              <a:r>
                <a:rPr lang="en-US" sz="1507">
                  <a:solidFill>
                    <a:srgbClr val="487307"/>
                  </a:solidFill>
                  <a:latin typeface="Canva Sans Bold"/>
                </a:rPr>
                <a:t>75%</a:t>
              </a:r>
            </a:p>
          </p:txBody>
        </p:sp>
        <p:sp>
          <p:nvSpPr>
            <p:cNvPr id="41" name="TextBox 41"/>
            <p:cNvSpPr txBox="1"/>
            <p:nvPr/>
          </p:nvSpPr>
          <p:spPr>
            <a:xfrm>
              <a:off x="6109592" y="4499451"/>
              <a:ext cx="711383" cy="361524"/>
            </a:xfrm>
            <a:prstGeom prst="rect">
              <a:avLst/>
            </a:prstGeom>
          </p:spPr>
          <p:txBody>
            <a:bodyPr lIns="0" tIns="0" rIns="0" bIns="0" rtlCol="0" anchor="t">
              <a:spAutoFit/>
            </a:bodyPr>
            <a:lstStyle/>
            <a:p>
              <a:pPr algn="ctr">
                <a:lnSpc>
                  <a:spcPts val="2109"/>
                </a:lnSpc>
              </a:pPr>
              <a:r>
                <a:rPr lang="en-US" sz="1507">
                  <a:solidFill>
                    <a:srgbClr val="487307"/>
                  </a:solidFill>
                  <a:latin typeface="Canva Sans Bold"/>
                </a:rPr>
                <a:t>100%</a:t>
              </a:r>
            </a:p>
          </p:txBody>
        </p:sp>
        <p:sp>
          <p:nvSpPr>
            <p:cNvPr id="42" name="TextBox 42"/>
            <p:cNvSpPr txBox="1"/>
            <p:nvPr/>
          </p:nvSpPr>
          <p:spPr>
            <a:xfrm>
              <a:off x="1121433" y="814870"/>
              <a:ext cx="787250" cy="361524"/>
            </a:xfrm>
            <a:prstGeom prst="rect">
              <a:avLst/>
            </a:prstGeom>
          </p:spPr>
          <p:txBody>
            <a:bodyPr lIns="0" tIns="0" rIns="0" bIns="0" rtlCol="0" anchor="t">
              <a:spAutoFit/>
            </a:bodyPr>
            <a:lstStyle/>
            <a:p>
              <a:pPr algn="r">
                <a:lnSpc>
                  <a:spcPts val="2109"/>
                </a:lnSpc>
              </a:pPr>
              <a:r>
                <a:rPr lang="en-US" sz="1507">
                  <a:solidFill>
                    <a:srgbClr val="487307"/>
                  </a:solidFill>
                  <a:latin typeface="Canva Sans Bold"/>
                </a:rPr>
                <a:t>Agree </a:t>
              </a:r>
            </a:p>
          </p:txBody>
        </p:sp>
        <p:sp>
          <p:nvSpPr>
            <p:cNvPr id="43" name="TextBox 43"/>
            <p:cNvSpPr txBox="1"/>
            <p:nvPr/>
          </p:nvSpPr>
          <p:spPr>
            <a:xfrm>
              <a:off x="0" y="3195458"/>
              <a:ext cx="1908682" cy="361524"/>
            </a:xfrm>
            <a:prstGeom prst="rect">
              <a:avLst/>
            </a:prstGeom>
          </p:spPr>
          <p:txBody>
            <a:bodyPr lIns="0" tIns="0" rIns="0" bIns="0" rtlCol="0" anchor="t">
              <a:spAutoFit/>
            </a:bodyPr>
            <a:lstStyle/>
            <a:p>
              <a:pPr algn="r">
                <a:lnSpc>
                  <a:spcPts val="2109"/>
                </a:lnSpc>
              </a:pPr>
              <a:r>
                <a:rPr lang="en-US" sz="1507">
                  <a:solidFill>
                    <a:srgbClr val="487307"/>
                  </a:solidFill>
                  <a:latin typeface="Canva Sans Bold"/>
                </a:rPr>
                <a:t>Strongly Agree </a:t>
              </a:r>
            </a:p>
          </p:txBody>
        </p:sp>
        <p:grpSp>
          <p:nvGrpSpPr>
            <p:cNvPr id="44" name="Group 44"/>
            <p:cNvGrpSpPr>
              <a:grpSpLocks noChangeAspect="1"/>
            </p:cNvGrpSpPr>
            <p:nvPr/>
          </p:nvGrpSpPr>
          <p:grpSpPr>
            <a:xfrm>
              <a:off x="2036283" y="0"/>
              <a:ext cx="3944545" cy="4429001"/>
              <a:chOff x="0" y="0"/>
              <a:chExt cx="9161780" cy="10287000"/>
            </a:xfrm>
          </p:grpSpPr>
          <p:sp>
            <p:nvSpPr>
              <p:cNvPr id="45" name="Freeform 45"/>
              <p:cNvSpPr/>
              <p:nvPr/>
            </p:nvSpPr>
            <p:spPr>
              <a:xfrm>
                <a:off x="0" y="0"/>
                <a:ext cx="1137920" cy="4757738"/>
              </a:xfrm>
              <a:custGeom>
                <a:avLst/>
                <a:gdLst/>
                <a:ahLst/>
                <a:cxnLst/>
                <a:rect l="l" t="t" r="r" b="b"/>
                <a:pathLst>
                  <a:path w="1137920" h="4757738">
                    <a:moveTo>
                      <a:pt x="0" y="0"/>
                    </a:moveTo>
                    <a:lnTo>
                      <a:pt x="757301" y="0"/>
                    </a:lnTo>
                    <a:lnTo>
                      <a:pt x="757301" y="0"/>
                    </a:lnTo>
                    <a:cubicBezTo>
                      <a:pt x="967511" y="0"/>
                      <a:pt x="1137920" y="170409"/>
                      <a:pt x="1137920" y="380619"/>
                    </a:cubicBezTo>
                    <a:lnTo>
                      <a:pt x="1137920" y="4377118"/>
                    </a:lnTo>
                    <a:cubicBezTo>
                      <a:pt x="1137920" y="4478065"/>
                      <a:pt x="1097819" y="4574877"/>
                      <a:pt x="1026439" y="4646257"/>
                    </a:cubicBezTo>
                    <a:cubicBezTo>
                      <a:pt x="955059" y="4717637"/>
                      <a:pt x="858247" y="4757738"/>
                      <a:pt x="757301" y="4757738"/>
                    </a:cubicBezTo>
                    <a:lnTo>
                      <a:pt x="0" y="4757738"/>
                    </a:lnTo>
                    <a:close/>
                  </a:path>
                </a:pathLst>
              </a:custGeom>
              <a:solidFill>
                <a:srgbClr val="F29F05"/>
              </a:solidFill>
            </p:spPr>
          </p:sp>
          <p:sp>
            <p:nvSpPr>
              <p:cNvPr id="46" name="Freeform 46"/>
              <p:cNvSpPr/>
              <p:nvPr/>
            </p:nvSpPr>
            <p:spPr>
              <a:xfrm>
                <a:off x="0" y="5529262"/>
                <a:ext cx="9161780" cy="4757738"/>
              </a:xfrm>
              <a:custGeom>
                <a:avLst/>
                <a:gdLst/>
                <a:ahLst/>
                <a:cxnLst/>
                <a:rect l="l" t="t" r="r" b="b"/>
                <a:pathLst>
                  <a:path w="9161780" h="4757738">
                    <a:moveTo>
                      <a:pt x="0" y="0"/>
                    </a:moveTo>
                    <a:lnTo>
                      <a:pt x="8781161" y="0"/>
                    </a:lnTo>
                    <a:cubicBezTo>
                      <a:pt x="8882107" y="0"/>
                      <a:pt x="8978919" y="40101"/>
                      <a:pt x="9050300" y="111481"/>
                    </a:cubicBezTo>
                    <a:cubicBezTo>
                      <a:pt x="9121680" y="182861"/>
                      <a:pt x="9161780" y="279673"/>
                      <a:pt x="9161780" y="380620"/>
                    </a:cubicBezTo>
                    <a:lnTo>
                      <a:pt x="9161780" y="4377119"/>
                    </a:lnTo>
                    <a:cubicBezTo>
                      <a:pt x="9161780" y="4478066"/>
                      <a:pt x="9121680" y="4574878"/>
                      <a:pt x="9050300" y="4646257"/>
                    </a:cubicBezTo>
                    <a:cubicBezTo>
                      <a:pt x="8978919" y="4717637"/>
                      <a:pt x="8882107" y="4757738"/>
                      <a:pt x="8781161" y="4757738"/>
                    </a:cubicBezTo>
                    <a:lnTo>
                      <a:pt x="0" y="4757738"/>
                    </a:lnTo>
                    <a:close/>
                  </a:path>
                </a:pathLst>
              </a:custGeom>
              <a:solidFill>
                <a:srgbClr val="F29F05"/>
              </a:solidFill>
            </p:spPr>
          </p:sp>
        </p:grpSp>
      </p:grpSp>
      <p:grpSp>
        <p:nvGrpSpPr>
          <p:cNvPr id="47" name="Group 47"/>
          <p:cNvGrpSpPr/>
          <p:nvPr/>
        </p:nvGrpSpPr>
        <p:grpSpPr>
          <a:xfrm>
            <a:off x="6348731" y="5713389"/>
            <a:ext cx="4298542" cy="3405103"/>
            <a:chOff x="0" y="0"/>
            <a:chExt cx="5731390" cy="4540137"/>
          </a:xfrm>
        </p:grpSpPr>
        <p:grpSp>
          <p:nvGrpSpPr>
            <p:cNvPr id="48" name="Group 48"/>
            <p:cNvGrpSpPr>
              <a:grpSpLocks noChangeAspect="1"/>
            </p:cNvGrpSpPr>
            <p:nvPr/>
          </p:nvGrpSpPr>
          <p:grpSpPr>
            <a:xfrm>
              <a:off x="2026677" y="0"/>
              <a:ext cx="3428465" cy="4108393"/>
              <a:chOff x="0" y="0"/>
              <a:chExt cx="10287000" cy="12327101"/>
            </a:xfrm>
          </p:grpSpPr>
          <p:sp>
            <p:nvSpPr>
              <p:cNvPr id="49" name="Freeform 49"/>
              <p:cNvSpPr/>
              <p:nvPr/>
            </p:nvSpPr>
            <p:spPr>
              <a:xfrm>
                <a:off x="-6350" y="0"/>
                <a:ext cx="10299700" cy="12327101"/>
              </a:xfrm>
              <a:custGeom>
                <a:avLst/>
                <a:gdLst/>
                <a:ahLst/>
                <a:cxnLst/>
                <a:rect l="l" t="t" r="r" b="b"/>
                <a:pathLst>
                  <a:path w="10299700" h="12327101">
                    <a:moveTo>
                      <a:pt x="0" y="0"/>
                    </a:moveTo>
                    <a:lnTo>
                      <a:pt x="12700" y="0"/>
                    </a:lnTo>
                    <a:lnTo>
                      <a:pt x="12700" y="12327101"/>
                    </a:lnTo>
                    <a:lnTo>
                      <a:pt x="0" y="12327101"/>
                    </a:lnTo>
                    <a:close/>
                    <a:moveTo>
                      <a:pt x="2571750" y="0"/>
                    </a:moveTo>
                    <a:lnTo>
                      <a:pt x="2584450" y="0"/>
                    </a:lnTo>
                    <a:lnTo>
                      <a:pt x="2584450" y="12327101"/>
                    </a:lnTo>
                    <a:lnTo>
                      <a:pt x="2571750" y="12327101"/>
                    </a:lnTo>
                    <a:close/>
                    <a:moveTo>
                      <a:pt x="5143500" y="0"/>
                    </a:moveTo>
                    <a:lnTo>
                      <a:pt x="5156200" y="0"/>
                    </a:lnTo>
                    <a:lnTo>
                      <a:pt x="5156200" y="12327101"/>
                    </a:lnTo>
                    <a:lnTo>
                      <a:pt x="5143500" y="12327101"/>
                    </a:lnTo>
                    <a:close/>
                    <a:moveTo>
                      <a:pt x="7715250" y="0"/>
                    </a:moveTo>
                    <a:lnTo>
                      <a:pt x="7727950" y="0"/>
                    </a:lnTo>
                    <a:lnTo>
                      <a:pt x="7727950" y="12327101"/>
                    </a:lnTo>
                    <a:lnTo>
                      <a:pt x="7715250" y="12327101"/>
                    </a:lnTo>
                    <a:close/>
                    <a:moveTo>
                      <a:pt x="10287000" y="0"/>
                    </a:moveTo>
                    <a:lnTo>
                      <a:pt x="10299700" y="0"/>
                    </a:lnTo>
                    <a:lnTo>
                      <a:pt x="10299700" y="12327101"/>
                    </a:lnTo>
                    <a:lnTo>
                      <a:pt x="10287000" y="12327101"/>
                    </a:lnTo>
                    <a:close/>
                  </a:path>
                </a:pathLst>
              </a:custGeom>
              <a:solidFill>
                <a:srgbClr val="487307">
                  <a:alpha val="24706"/>
                </a:srgbClr>
              </a:solidFill>
            </p:spPr>
          </p:sp>
        </p:grpSp>
        <p:sp>
          <p:nvSpPr>
            <p:cNvPr id="50" name="TextBox 50"/>
            <p:cNvSpPr txBox="1"/>
            <p:nvPr/>
          </p:nvSpPr>
          <p:spPr>
            <a:xfrm>
              <a:off x="1828187" y="4178243"/>
              <a:ext cx="396978" cy="361895"/>
            </a:xfrm>
            <a:prstGeom prst="rect">
              <a:avLst/>
            </a:prstGeom>
          </p:spPr>
          <p:txBody>
            <a:bodyPr lIns="0" tIns="0" rIns="0" bIns="0" rtlCol="0" anchor="t">
              <a:spAutoFit/>
            </a:bodyPr>
            <a:lstStyle/>
            <a:p>
              <a:pPr algn="ctr">
                <a:lnSpc>
                  <a:spcPts val="2100"/>
                </a:lnSpc>
              </a:pPr>
              <a:r>
                <a:rPr lang="en-US" sz="1500">
                  <a:solidFill>
                    <a:srgbClr val="487307"/>
                  </a:solidFill>
                  <a:latin typeface="Canva Sans Bold"/>
                </a:rPr>
                <a:t>0%</a:t>
              </a:r>
            </a:p>
          </p:txBody>
        </p:sp>
        <p:sp>
          <p:nvSpPr>
            <p:cNvPr id="51" name="TextBox 51"/>
            <p:cNvSpPr txBox="1"/>
            <p:nvPr/>
          </p:nvSpPr>
          <p:spPr>
            <a:xfrm>
              <a:off x="2614555" y="4178243"/>
              <a:ext cx="538475" cy="361895"/>
            </a:xfrm>
            <a:prstGeom prst="rect">
              <a:avLst/>
            </a:prstGeom>
          </p:spPr>
          <p:txBody>
            <a:bodyPr lIns="0" tIns="0" rIns="0" bIns="0" rtlCol="0" anchor="t">
              <a:spAutoFit/>
            </a:bodyPr>
            <a:lstStyle/>
            <a:p>
              <a:pPr algn="ctr">
                <a:lnSpc>
                  <a:spcPts val="2100"/>
                </a:lnSpc>
              </a:pPr>
              <a:r>
                <a:rPr lang="en-US" sz="1500">
                  <a:solidFill>
                    <a:srgbClr val="487307"/>
                  </a:solidFill>
                  <a:latin typeface="Canva Sans Bold"/>
                </a:rPr>
                <a:t>20%</a:t>
              </a:r>
            </a:p>
          </p:txBody>
        </p:sp>
        <p:sp>
          <p:nvSpPr>
            <p:cNvPr id="52" name="TextBox 52"/>
            <p:cNvSpPr txBox="1"/>
            <p:nvPr/>
          </p:nvSpPr>
          <p:spPr>
            <a:xfrm>
              <a:off x="3463421" y="4178243"/>
              <a:ext cx="554976" cy="361895"/>
            </a:xfrm>
            <a:prstGeom prst="rect">
              <a:avLst/>
            </a:prstGeom>
          </p:spPr>
          <p:txBody>
            <a:bodyPr lIns="0" tIns="0" rIns="0" bIns="0" rtlCol="0" anchor="t">
              <a:spAutoFit/>
            </a:bodyPr>
            <a:lstStyle/>
            <a:p>
              <a:pPr algn="ctr">
                <a:lnSpc>
                  <a:spcPts val="2100"/>
                </a:lnSpc>
              </a:pPr>
              <a:r>
                <a:rPr lang="en-US" sz="1500">
                  <a:solidFill>
                    <a:srgbClr val="487307"/>
                  </a:solidFill>
                  <a:latin typeface="Canva Sans Bold"/>
                </a:rPr>
                <a:t>40%</a:t>
              </a:r>
            </a:p>
          </p:txBody>
        </p:sp>
        <p:sp>
          <p:nvSpPr>
            <p:cNvPr id="53" name="TextBox 53"/>
            <p:cNvSpPr txBox="1"/>
            <p:nvPr/>
          </p:nvSpPr>
          <p:spPr>
            <a:xfrm>
              <a:off x="4317181" y="4178243"/>
              <a:ext cx="561689" cy="361895"/>
            </a:xfrm>
            <a:prstGeom prst="rect">
              <a:avLst/>
            </a:prstGeom>
          </p:spPr>
          <p:txBody>
            <a:bodyPr lIns="0" tIns="0" rIns="0" bIns="0" rtlCol="0" anchor="t">
              <a:spAutoFit/>
            </a:bodyPr>
            <a:lstStyle/>
            <a:p>
              <a:pPr algn="ctr">
                <a:lnSpc>
                  <a:spcPts val="2100"/>
                </a:lnSpc>
              </a:pPr>
              <a:r>
                <a:rPr lang="en-US" sz="1500">
                  <a:solidFill>
                    <a:srgbClr val="487307"/>
                  </a:solidFill>
                  <a:latin typeface="Canva Sans Bold"/>
                </a:rPr>
                <a:t>60%</a:t>
              </a:r>
            </a:p>
          </p:txBody>
        </p:sp>
        <p:sp>
          <p:nvSpPr>
            <p:cNvPr id="54" name="TextBox 54"/>
            <p:cNvSpPr txBox="1"/>
            <p:nvPr/>
          </p:nvSpPr>
          <p:spPr>
            <a:xfrm>
              <a:off x="5178894" y="4178243"/>
              <a:ext cx="552496" cy="361895"/>
            </a:xfrm>
            <a:prstGeom prst="rect">
              <a:avLst/>
            </a:prstGeom>
          </p:spPr>
          <p:txBody>
            <a:bodyPr lIns="0" tIns="0" rIns="0" bIns="0" rtlCol="0" anchor="t">
              <a:spAutoFit/>
            </a:bodyPr>
            <a:lstStyle/>
            <a:p>
              <a:pPr algn="ctr">
                <a:lnSpc>
                  <a:spcPts val="2100"/>
                </a:lnSpc>
              </a:pPr>
              <a:r>
                <a:rPr lang="en-US" sz="1500">
                  <a:solidFill>
                    <a:srgbClr val="487307"/>
                  </a:solidFill>
                  <a:latin typeface="Canva Sans Bold"/>
                </a:rPr>
                <a:t>80%</a:t>
              </a:r>
            </a:p>
          </p:txBody>
        </p:sp>
        <p:sp>
          <p:nvSpPr>
            <p:cNvPr id="55" name="TextBox 55"/>
            <p:cNvSpPr txBox="1"/>
            <p:nvPr/>
          </p:nvSpPr>
          <p:spPr>
            <a:xfrm>
              <a:off x="1116103" y="740544"/>
              <a:ext cx="783574" cy="361895"/>
            </a:xfrm>
            <a:prstGeom prst="rect">
              <a:avLst/>
            </a:prstGeom>
          </p:spPr>
          <p:txBody>
            <a:bodyPr lIns="0" tIns="0" rIns="0" bIns="0" rtlCol="0" anchor="t">
              <a:spAutoFit/>
            </a:bodyPr>
            <a:lstStyle/>
            <a:p>
              <a:pPr algn="r">
                <a:lnSpc>
                  <a:spcPts val="2100"/>
                </a:lnSpc>
              </a:pPr>
              <a:r>
                <a:rPr lang="en-US" sz="1500">
                  <a:solidFill>
                    <a:srgbClr val="487307"/>
                  </a:solidFill>
                  <a:latin typeface="Canva Sans Bold"/>
                </a:rPr>
                <a:t>Agree </a:t>
              </a:r>
            </a:p>
          </p:txBody>
        </p:sp>
        <p:sp>
          <p:nvSpPr>
            <p:cNvPr id="56" name="TextBox 56"/>
            <p:cNvSpPr txBox="1"/>
            <p:nvPr/>
          </p:nvSpPr>
          <p:spPr>
            <a:xfrm>
              <a:off x="0" y="2948805"/>
              <a:ext cx="1899677" cy="361895"/>
            </a:xfrm>
            <a:prstGeom prst="rect">
              <a:avLst/>
            </a:prstGeom>
          </p:spPr>
          <p:txBody>
            <a:bodyPr lIns="0" tIns="0" rIns="0" bIns="0" rtlCol="0" anchor="t">
              <a:spAutoFit/>
            </a:bodyPr>
            <a:lstStyle/>
            <a:p>
              <a:pPr algn="r">
                <a:lnSpc>
                  <a:spcPts val="2100"/>
                </a:lnSpc>
              </a:pPr>
              <a:r>
                <a:rPr lang="en-US" sz="1500">
                  <a:solidFill>
                    <a:srgbClr val="487307"/>
                  </a:solidFill>
                  <a:latin typeface="Canva Sans Bold"/>
                </a:rPr>
                <a:t>Strongly Agree </a:t>
              </a:r>
            </a:p>
          </p:txBody>
        </p:sp>
        <p:grpSp>
          <p:nvGrpSpPr>
            <p:cNvPr id="57" name="Group 57"/>
            <p:cNvGrpSpPr>
              <a:grpSpLocks noChangeAspect="1"/>
            </p:cNvGrpSpPr>
            <p:nvPr/>
          </p:nvGrpSpPr>
          <p:grpSpPr>
            <a:xfrm>
              <a:off x="2026677" y="0"/>
              <a:ext cx="3387726" cy="4108393"/>
              <a:chOff x="0" y="0"/>
              <a:chExt cx="10164762" cy="12327101"/>
            </a:xfrm>
          </p:grpSpPr>
          <p:sp>
            <p:nvSpPr>
              <p:cNvPr id="58" name="Freeform 58"/>
              <p:cNvSpPr/>
              <p:nvPr/>
            </p:nvSpPr>
            <p:spPr>
              <a:xfrm>
                <a:off x="0" y="0"/>
                <a:ext cx="2706688" cy="5701284"/>
              </a:xfrm>
              <a:custGeom>
                <a:avLst/>
                <a:gdLst/>
                <a:ahLst/>
                <a:cxnLst/>
                <a:rect l="l" t="t" r="r" b="b"/>
                <a:pathLst>
                  <a:path w="2706688" h="5701284">
                    <a:moveTo>
                      <a:pt x="0" y="0"/>
                    </a:moveTo>
                    <a:lnTo>
                      <a:pt x="2250585" y="0"/>
                    </a:lnTo>
                    <a:lnTo>
                      <a:pt x="2250585" y="0"/>
                    </a:lnTo>
                    <a:cubicBezTo>
                      <a:pt x="2371551" y="0"/>
                      <a:pt x="2487562" y="48054"/>
                      <a:pt x="2573098" y="133589"/>
                    </a:cubicBezTo>
                    <a:cubicBezTo>
                      <a:pt x="2658634" y="219125"/>
                      <a:pt x="2706688" y="335137"/>
                      <a:pt x="2706688" y="456103"/>
                    </a:cubicBezTo>
                    <a:lnTo>
                      <a:pt x="2706688" y="5245181"/>
                    </a:lnTo>
                    <a:cubicBezTo>
                      <a:pt x="2706688" y="5366147"/>
                      <a:pt x="2658634" y="5482159"/>
                      <a:pt x="2573098" y="5567695"/>
                    </a:cubicBezTo>
                    <a:cubicBezTo>
                      <a:pt x="2487562" y="5653231"/>
                      <a:pt x="2371551" y="5701284"/>
                      <a:pt x="2250585" y="5701284"/>
                    </a:cubicBezTo>
                    <a:lnTo>
                      <a:pt x="0" y="5701284"/>
                    </a:lnTo>
                    <a:close/>
                  </a:path>
                </a:pathLst>
              </a:custGeom>
              <a:solidFill>
                <a:srgbClr val="F29F05"/>
              </a:solidFill>
            </p:spPr>
          </p:sp>
          <p:sp>
            <p:nvSpPr>
              <p:cNvPr id="59" name="Freeform 59"/>
              <p:cNvSpPr/>
              <p:nvPr/>
            </p:nvSpPr>
            <p:spPr>
              <a:xfrm>
                <a:off x="0" y="6625816"/>
                <a:ext cx="10164762" cy="5701285"/>
              </a:xfrm>
              <a:custGeom>
                <a:avLst/>
                <a:gdLst/>
                <a:ahLst/>
                <a:cxnLst/>
                <a:rect l="l" t="t" r="r" b="b"/>
                <a:pathLst>
                  <a:path w="10164762" h="5701285">
                    <a:moveTo>
                      <a:pt x="0" y="0"/>
                    </a:moveTo>
                    <a:lnTo>
                      <a:pt x="9708660" y="0"/>
                    </a:lnTo>
                    <a:cubicBezTo>
                      <a:pt x="9829626" y="0"/>
                      <a:pt x="9945638" y="48054"/>
                      <a:pt x="10031174" y="133590"/>
                    </a:cubicBezTo>
                    <a:cubicBezTo>
                      <a:pt x="10116709" y="219126"/>
                      <a:pt x="10164762" y="335137"/>
                      <a:pt x="10164762" y="456104"/>
                    </a:cubicBezTo>
                    <a:lnTo>
                      <a:pt x="10164762" y="5245183"/>
                    </a:lnTo>
                    <a:cubicBezTo>
                      <a:pt x="10164762" y="5497081"/>
                      <a:pt x="9960559" y="5701285"/>
                      <a:pt x="9708660" y="5701285"/>
                    </a:cubicBezTo>
                    <a:lnTo>
                      <a:pt x="0" y="5701285"/>
                    </a:lnTo>
                    <a:close/>
                  </a:path>
                </a:pathLst>
              </a:custGeom>
              <a:solidFill>
                <a:srgbClr val="F29F05"/>
              </a:solidFill>
            </p:spPr>
          </p:sp>
        </p:grpSp>
      </p:grpSp>
      <p:pic>
        <p:nvPicPr>
          <p:cNvPr id="60" name="Picture 6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92977" y="6486031"/>
            <a:ext cx="316121" cy="316121"/>
          </a:xfrm>
          <a:prstGeom prst="rect">
            <a:avLst/>
          </a:prstGeom>
        </p:spPr>
      </p:pic>
      <p:pic>
        <p:nvPicPr>
          <p:cNvPr id="61" name="Picture 61"/>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2228548" y="8924672"/>
            <a:ext cx="514308" cy="514308"/>
          </a:xfrm>
          <a:prstGeom prst="rect">
            <a:avLst/>
          </a:prstGeom>
        </p:spPr>
      </p:pic>
      <p:grpSp>
        <p:nvGrpSpPr>
          <p:cNvPr id="62" name="Group 62"/>
          <p:cNvGrpSpPr/>
          <p:nvPr/>
        </p:nvGrpSpPr>
        <p:grpSpPr>
          <a:xfrm>
            <a:off x="201669" y="5665579"/>
            <a:ext cx="4751104" cy="4082652"/>
            <a:chOff x="0" y="0"/>
            <a:chExt cx="6334805" cy="5443536"/>
          </a:xfrm>
        </p:grpSpPr>
        <p:sp>
          <p:nvSpPr>
            <p:cNvPr id="63" name="AutoShape 63"/>
            <p:cNvSpPr/>
            <p:nvPr/>
          </p:nvSpPr>
          <p:spPr>
            <a:xfrm>
              <a:off x="1587644" y="492518"/>
              <a:ext cx="2974187" cy="0"/>
            </a:xfrm>
            <a:prstGeom prst="line">
              <a:avLst/>
            </a:prstGeom>
            <a:ln w="76200" cap="rnd">
              <a:solidFill>
                <a:srgbClr val="487307">
                  <a:alpha val="49804"/>
                </a:srgbClr>
              </a:solidFill>
              <a:prstDash val="solid"/>
              <a:headEnd type="none" w="sm" len="sm"/>
              <a:tailEnd type="none" w="sm" len="sm"/>
            </a:ln>
          </p:spPr>
        </p:sp>
        <p:pic>
          <p:nvPicPr>
            <p:cNvPr id="64" name="Picture 64"/>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0800000">
              <a:off x="0" y="0"/>
              <a:ext cx="1117559" cy="829787"/>
            </a:xfrm>
            <a:prstGeom prst="rect">
              <a:avLst/>
            </a:prstGeom>
          </p:spPr>
        </p:pic>
        <p:sp>
          <p:nvSpPr>
            <p:cNvPr id="65" name="TextBox 65"/>
            <p:cNvSpPr txBox="1"/>
            <p:nvPr/>
          </p:nvSpPr>
          <p:spPr>
            <a:xfrm>
              <a:off x="558779" y="944087"/>
              <a:ext cx="5113521" cy="3754967"/>
            </a:xfrm>
            <a:prstGeom prst="rect">
              <a:avLst/>
            </a:prstGeom>
          </p:spPr>
          <p:txBody>
            <a:bodyPr lIns="0" tIns="0" rIns="0" bIns="0" rtlCol="0" anchor="t">
              <a:spAutoFit/>
            </a:bodyPr>
            <a:lstStyle/>
            <a:p>
              <a:pPr>
                <a:lnSpc>
                  <a:spcPts val="3774"/>
                </a:lnSpc>
              </a:pPr>
              <a:r>
                <a:rPr lang="en-US" sz="2499">
                  <a:solidFill>
                    <a:srgbClr val="6E7308"/>
                  </a:solidFill>
                  <a:latin typeface="Source Sans Pro Bold"/>
                </a:rPr>
                <a:t>My son, he just helps out an odd time. And he’d be talking to a lot of people and I heard him explain it to a friend of his he was talking about it.</a:t>
              </a:r>
            </a:p>
          </p:txBody>
        </p:sp>
        <p:sp>
          <p:nvSpPr>
            <p:cNvPr id="66" name="AutoShape 66"/>
            <p:cNvSpPr/>
            <p:nvPr/>
          </p:nvSpPr>
          <p:spPr>
            <a:xfrm>
              <a:off x="558779" y="5104027"/>
              <a:ext cx="4141952" cy="0"/>
            </a:xfrm>
            <a:prstGeom prst="line">
              <a:avLst/>
            </a:prstGeom>
            <a:ln w="76200" cap="rnd">
              <a:solidFill>
                <a:srgbClr val="487307">
                  <a:alpha val="49804"/>
                </a:srgbClr>
              </a:solidFill>
              <a:prstDash val="solid"/>
              <a:headEnd type="none" w="sm" len="sm"/>
              <a:tailEnd type="none" w="sm" len="sm"/>
            </a:ln>
          </p:spPr>
        </p:sp>
        <p:pic>
          <p:nvPicPr>
            <p:cNvPr id="67" name="Picture 67"/>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5203960" y="4603884"/>
              <a:ext cx="1130845" cy="839652"/>
            </a:xfrm>
            <a:prstGeom prst="rect">
              <a:avLst/>
            </a:prstGeom>
          </p:spPr>
        </p:pic>
      </p:grpSp>
      <p:pic>
        <p:nvPicPr>
          <p:cNvPr id="68" name="Picture 6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329060" y="7967750"/>
            <a:ext cx="324708" cy="324708"/>
          </a:xfrm>
          <a:prstGeom prst="rect">
            <a:avLst/>
          </a:prstGeom>
        </p:spPr>
      </p:pic>
      <p:grpSp>
        <p:nvGrpSpPr>
          <p:cNvPr id="69" name="Group 69"/>
          <p:cNvGrpSpPr/>
          <p:nvPr/>
        </p:nvGrpSpPr>
        <p:grpSpPr>
          <a:xfrm>
            <a:off x="12683668" y="5573279"/>
            <a:ext cx="5318779" cy="4179706"/>
            <a:chOff x="0" y="0"/>
            <a:chExt cx="7091705" cy="5572941"/>
          </a:xfrm>
        </p:grpSpPr>
        <p:sp>
          <p:nvSpPr>
            <p:cNvPr id="70" name="AutoShape 70"/>
            <p:cNvSpPr/>
            <p:nvPr/>
          </p:nvSpPr>
          <p:spPr>
            <a:xfrm>
              <a:off x="1630769" y="506931"/>
              <a:ext cx="5190206" cy="0"/>
            </a:xfrm>
            <a:prstGeom prst="line">
              <a:avLst/>
            </a:prstGeom>
            <a:ln w="76200" cap="rnd">
              <a:solidFill>
                <a:srgbClr val="487307">
                  <a:alpha val="49804"/>
                </a:srgbClr>
              </a:solidFill>
              <a:prstDash val="solid"/>
              <a:headEnd type="none" w="sm" len="sm"/>
              <a:tailEnd type="none" w="sm" len="sm"/>
            </a:ln>
          </p:spPr>
        </p:sp>
        <p:pic>
          <p:nvPicPr>
            <p:cNvPr id="71" name="Picture 71"/>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0800000">
              <a:off x="0" y="0"/>
              <a:ext cx="1147915" cy="852327"/>
            </a:xfrm>
            <a:prstGeom prst="rect">
              <a:avLst/>
            </a:prstGeom>
          </p:spPr>
        </p:pic>
        <p:sp>
          <p:nvSpPr>
            <p:cNvPr id="72" name="TextBox 72"/>
            <p:cNvSpPr txBox="1"/>
            <p:nvPr/>
          </p:nvSpPr>
          <p:spPr>
            <a:xfrm>
              <a:off x="0" y="1140804"/>
              <a:ext cx="7091705" cy="3754966"/>
            </a:xfrm>
            <a:prstGeom prst="rect">
              <a:avLst/>
            </a:prstGeom>
          </p:spPr>
          <p:txBody>
            <a:bodyPr lIns="0" tIns="0" rIns="0" bIns="0" rtlCol="0" anchor="t">
              <a:spAutoFit/>
            </a:bodyPr>
            <a:lstStyle/>
            <a:p>
              <a:pPr>
                <a:lnSpc>
                  <a:spcPts val="3775"/>
                </a:lnSpc>
              </a:pPr>
              <a:r>
                <a:rPr lang="en-US" sz="2500">
                  <a:solidFill>
                    <a:srgbClr val="6E7308"/>
                  </a:solidFill>
                  <a:latin typeface="Source Sans Pro Bold"/>
                </a:rPr>
                <a:t>It did yeah. Oh God it did. Yeah. Yeah. yeah. You showing it kind of made it easier to explain and made it simpler so it did. Once we were shown what to do it makes it easier to show someone else.</a:t>
              </a:r>
            </a:p>
          </p:txBody>
        </p:sp>
        <p:sp>
          <p:nvSpPr>
            <p:cNvPr id="73" name="AutoShape 73"/>
            <p:cNvSpPr/>
            <p:nvPr/>
          </p:nvSpPr>
          <p:spPr>
            <a:xfrm>
              <a:off x="0" y="5265195"/>
              <a:ext cx="4280279" cy="0"/>
            </a:xfrm>
            <a:prstGeom prst="line">
              <a:avLst/>
            </a:prstGeom>
            <a:ln w="76200" cap="rnd">
              <a:solidFill>
                <a:srgbClr val="487307">
                  <a:alpha val="49804"/>
                </a:srgbClr>
              </a:solidFill>
              <a:prstDash val="solid"/>
              <a:headEnd type="none" w="sm" len="sm"/>
              <a:tailEnd type="none" w="sm" len="sm"/>
            </a:ln>
          </p:spPr>
        </p:sp>
        <p:pic>
          <p:nvPicPr>
            <p:cNvPr id="74" name="Picture 74"/>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4952928" y="4720614"/>
              <a:ext cx="1147915" cy="852327"/>
            </a:xfrm>
            <a:prstGeom prst="rect">
              <a:avLst/>
            </a:prstGeom>
          </p:spPr>
        </p:pic>
      </p:grpSp>
      <p:sp>
        <p:nvSpPr>
          <p:cNvPr id="75" name="TextBox 75"/>
          <p:cNvSpPr txBox="1"/>
          <p:nvPr/>
        </p:nvSpPr>
        <p:spPr>
          <a:xfrm>
            <a:off x="0" y="659422"/>
            <a:ext cx="5673100" cy="763270"/>
          </a:xfrm>
          <a:prstGeom prst="rect">
            <a:avLst/>
          </a:prstGeom>
        </p:spPr>
        <p:txBody>
          <a:bodyPr lIns="0" tIns="0" rIns="0" bIns="0" rtlCol="0" anchor="t">
            <a:spAutoFit/>
          </a:bodyPr>
          <a:lstStyle/>
          <a:p>
            <a:pPr algn="ctr">
              <a:lnSpc>
                <a:spcPts val="3079"/>
              </a:lnSpc>
              <a:spcBef>
                <a:spcPct val="0"/>
              </a:spcBef>
            </a:pPr>
            <a:r>
              <a:rPr lang="en-US" sz="2199">
                <a:solidFill>
                  <a:srgbClr val="487307"/>
                </a:solidFill>
                <a:latin typeface="Nunito Sans Black"/>
              </a:rPr>
              <a:t>The program met my expectations regarding what I wanted to learn.</a:t>
            </a:r>
          </a:p>
        </p:txBody>
      </p:sp>
      <p:sp>
        <p:nvSpPr>
          <p:cNvPr id="76" name="TextBox 76"/>
          <p:cNvSpPr txBox="1"/>
          <p:nvPr/>
        </p:nvSpPr>
        <p:spPr>
          <a:xfrm>
            <a:off x="6151759" y="744356"/>
            <a:ext cx="5177301" cy="372745"/>
          </a:xfrm>
          <a:prstGeom prst="rect">
            <a:avLst/>
          </a:prstGeom>
        </p:spPr>
        <p:txBody>
          <a:bodyPr lIns="0" tIns="0" rIns="0" bIns="0" rtlCol="0" anchor="t">
            <a:spAutoFit/>
          </a:bodyPr>
          <a:lstStyle/>
          <a:p>
            <a:pPr algn="ctr">
              <a:lnSpc>
                <a:spcPts val="3079"/>
              </a:lnSpc>
              <a:spcBef>
                <a:spcPct val="0"/>
              </a:spcBef>
            </a:pPr>
            <a:r>
              <a:rPr lang="en-US" sz="2199">
                <a:solidFill>
                  <a:srgbClr val="487307"/>
                </a:solidFill>
                <a:latin typeface="Nunito Sans Black"/>
              </a:rPr>
              <a:t>I think the day was well structured</a:t>
            </a:r>
          </a:p>
        </p:txBody>
      </p:sp>
      <p:sp>
        <p:nvSpPr>
          <p:cNvPr id="77" name="TextBox 77"/>
          <p:cNvSpPr txBox="1"/>
          <p:nvPr/>
        </p:nvSpPr>
        <p:spPr>
          <a:xfrm>
            <a:off x="12453672" y="734831"/>
            <a:ext cx="5462811" cy="372745"/>
          </a:xfrm>
          <a:prstGeom prst="rect">
            <a:avLst/>
          </a:prstGeom>
        </p:spPr>
        <p:txBody>
          <a:bodyPr lIns="0" tIns="0" rIns="0" bIns="0" rtlCol="0" anchor="t">
            <a:spAutoFit/>
          </a:bodyPr>
          <a:lstStyle/>
          <a:p>
            <a:pPr algn="ctr">
              <a:lnSpc>
                <a:spcPts val="3079"/>
              </a:lnSpc>
              <a:spcBef>
                <a:spcPct val="0"/>
              </a:spcBef>
            </a:pPr>
            <a:r>
              <a:rPr lang="en-US" sz="2199">
                <a:solidFill>
                  <a:srgbClr val="487307"/>
                </a:solidFill>
                <a:latin typeface="Nunito Sans Black"/>
              </a:rPr>
              <a:t>I will apply what I learned today at home</a:t>
            </a:r>
          </a:p>
        </p:txBody>
      </p:sp>
      <p:sp>
        <p:nvSpPr>
          <p:cNvPr id="78" name="TextBox 78"/>
          <p:cNvSpPr txBox="1"/>
          <p:nvPr/>
        </p:nvSpPr>
        <p:spPr>
          <a:xfrm>
            <a:off x="6151759" y="9421608"/>
            <a:ext cx="5424115" cy="339725"/>
          </a:xfrm>
          <a:prstGeom prst="rect">
            <a:avLst/>
          </a:prstGeom>
        </p:spPr>
        <p:txBody>
          <a:bodyPr lIns="0" tIns="0" rIns="0" bIns="0" rtlCol="0" anchor="t">
            <a:spAutoFit/>
          </a:bodyPr>
          <a:lstStyle/>
          <a:p>
            <a:pPr algn="ctr">
              <a:lnSpc>
                <a:spcPts val="2800"/>
              </a:lnSpc>
              <a:spcBef>
                <a:spcPct val="0"/>
              </a:spcBef>
            </a:pPr>
            <a:r>
              <a:rPr lang="en-US" dirty="0">
                <a:solidFill>
                  <a:srgbClr val="487307"/>
                </a:solidFill>
                <a:latin typeface="Nunito Sans Black"/>
              </a:rPr>
              <a:t>I will recommend this program to my friends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74540" y="3446185"/>
            <a:ext cx="576967" cy="57696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3204970" y="3446185"/>
            <a:ext cx="576967" cy="576967"/>
          </a:xfrm>
          <a:prstGeom prst="rect">
            <a:avLst/>
          </a:prstGeom>
        </p:spPr>
      </p:pic>
      <p:grpSp>
        <p:nvGrpSpPr>
          <p:cNvPr id="4" name="Group 4"/>
          <p:cNvGrpSpPr/>
          <p:nvPr/>
        </p:nvGrpSpPr>
        <p:grpSpPr>
          <a:xfrm>
            <a:off x="-244095" y="9544050"/>
            <a:ext cx="18745028" cy="1088195"/>
            <a:chOff x="0" y="0"/>
            <a:chExt cx="11375918" cy="660400"/>
          </a:xfrm>
        </p:grpSpPr>
        <p:sp>
          <p:nvSpPr>
            <p:cNvPr id="5" name="Freeform 5"/>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6" name="Group 6"/>
          <p:cNvGrpSpPr/>
          <p:nvPr/>
        </p:nvGrpSpPr>
        <p:grpSpPr>
          <a:xfrm>
            <a:off x="-228514" y="-59495"/>
            <a:ext cx="18745028" cy="1088195"/>
            <a:chOff x="0" y="0"/>
            <a:chExt cx="11375918" cy="660400"/>
          </a:xfrm>
        </p:grpSpPr>
        <p:sp>
          <p:nvSpPr>
            <p:cNvPr id="7" name="Freeform 7"/>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sp>
        <p:nvSpPr>
          <p:cNvPr id="8" name="TextBox 8"/>
          <p:cNvSpPr txBox="1"/>
          <p:nvPr/>
        </p:nvSpPr>
        <p:spPr>
          <a:xfrm>
            <a:off x="271245" y="306426"/>
            <a:ext cx="17745511" cy="442077"/>
          </a:xfrm>
          <a:prstGeom prst="rect">
            <a:avLst/>
          </a:prstGeom>
        </p:spPr>
        <p:txBody>
          <a:bodyPr lIns="0" tIns="0" rIns="0" bIns="0" rtlCol="0" anchor="t">
            <a:spAutoFit/>
          </a:bodyPr>
          <a:lstStyle/>
          <a:p>
            <a:pPr algn="ctr">
              <a:lnSpc>
                <a:spcPts val="3309"/>
              </a:lnSpc>
            </a:pPr>
            <a:r>
              <a:rPr lang="en-US" sz="3484">
                <a:solidFill>
                  <a:srgbClr val="FFFFFF"/>
                </a:solidFill>
                <a:latin typeface="Nunito Sans Black"/>
              </a:rPr>
              <a:t>I OBTAINED A CLEARER UNDERSTANDING OF THE TOPICS DEMONSTRATED</a:t>
            </a:r>
          </a:p>
        </p:txBody>
      </p:sp>
      <p:grpSp>
        <p:nvGrpSpPr>
          <p:cNvPr id="9" name="Group 9"/>
          <p:cNvGrpSpPr/>
          <p:nvPr/>
        </p:nvGrpSpPr>
        <p:grpSpPr>
          <a:xfrm>
            <a:off x="2519631" y="1454086"/>
            <a:ext cx="12965261" cy="4410415"/>
            <a:chOff x="0" y="0"/>
            <a:chExt cx="17287014" cy="5880553"/>
          </a:xfrm>
        </p:grpSpPr>
        <p:sp>
          <p:nvSpPr>
            <p:cNvPr id="10" name="TextBox 10"/>
            <p:cNvSpPr txBox="1"/>
            <p:nvPr/>
          </p:nvSpPr>
          <p:spPr>
            <a:xfrm>
              <a:off x="9536858" y="-47625"/>
              <a:ext cx="751314" cy="363829"/>
            </a:xfrm>
            <a:prstGeom prst="rect">
              <a:avLst/>
            </a:prstGeom>
          </p:spPr>
          <p:txBody>
            <a:bodyPr lIns="0" tIns="0" rIns="0" bIns="0" rtlCol="0" anchor="t">
              <a:spAutoFit/>
            </a:bodyPr>
            <a:lstStyle/>
            <a:p>
              <a:pPr algn="l">
                <a:lnSpc>
                  <a:spcPts val="2180"/>
                </a:lnSpc>
              </a:pPr>
              <a:r>
                <a:rPr lang="en-US" sz="1557">
                  <a:solidFill>
                    <a:srgbClr val="487307"/>
                  </a:solidFill>
                  <a:latin typeface="Canva Sans Bold"/>
                </a:rPr>
                <a:t>Agree</a:t>
              </a:r>
            </a:p>
          </p:txBody>
        </p:sp>
        <p:sp>
          <p:nvSpPr>
            <p:cNvPr id="11" name="TextBox 11"/>
            <p:cNvSpPr txBox="1"/>
            <p:nvPr/>
          </p:nvSpPr>
          <p:spPr>
            <a:xfrm>
              <a:off x="10575664" y="-47625"/>
              <a:ext cx="1876368" cy="363829"/>
            </a:xfrm>
            <a:prstGeom prst="rect">
              <a:avLst/>
            </a:prstGeom>
          </p:spPr>
          <p:txBody>
            <a:bodyPr lIns="0" tIns="0" rIns="0" bIns="0" rtlCol="0" anchor="t">
              <a:spAutoFit/>
            </a:bodyPr>
            <a:lstStyle/>
            <a:p>
              <a:pPr algn="l">
                <a:lnSpc>
                  <a:spcPts val="2180"/>
                </a:lnSpc>
              </a:pPr>
              <a:r>
                <a:rPr lang="en-US" sz="1557">
                  <a:solidFill>
                    <a:srgbClr val="487307"/>
                  </a:solidFill>
                  <a:latin typeface="Canva Sans Bold"/>
                </a:rPr>
                <a:t>Strongly agree</a:t>
              </a:r>
            </a:p>
          </p:txBody>
        </p:sp>
        <p:grpSp>
          <p:nvGrpSpPr>
            <p:cNvPr id="12" name="Group 12"/>
            <p:cNvGrpSpPr>
              <a:grpSpLocks noChangeAspect="1"/>
            </p:cNvGrpSpPr>
            <p:nvPr/>
          </p:nvGrpSpPr>
          <p:grpSpPr>
            <a:xfrm>
              <a:off x="9421861" y="129353"/>
              <a:ext cx="1096305" cy="57499"/>
              <a:chOff x="11686108" y="-800050"/>
              <a:chExt cx="2905760" cy="152400"/>
            </a:xfrm>
          </p:grpSpPr>
          <p:sp>
            <p:nvSpPr>
              <p:cNvPr id="13" name="Freeform 13"/>
              <p:cNvSpPr/>
              <p:nvPr/>
            </p:nvSpPr>
            <p:spPr>
              <a:xfrm>
                <a:off x="11686108" y="-800050"/>
                <a:ext cx="152400" cy="152400"/>
              </a:xfrm>
              <a:custGeom>
                <a:avLst/>
                <a:gdLst/>
                <a:ahLst/>
                <a:cxnLst/>
                <a:rect l="l" t="t" r="r" b="b"/>
                <a:pathLst>
                  <a:path w="152400" h="152400">
                    <a:moveTo>
                      <a:pt x="152400" y="139700"/>
                    </a:moveTo>
                    <a:lnTo>
                      <a:pt x="152400" y="12700"/>
                    </a:lnTo>
                    <a:cubicBezTo>
                      <a:pt x="152400" y="5686"/>
                      <a:pt x="146714" y="0"/>
                      <a:pt x="139700" y="0"/>
                    </a:cubicBezTo>
                    <a:lnTo>
                      <a:pt x="12700" y="0"/>
                    </a:lnTo>
                    <a:cubicBezTo>
                      <a:pt x="5685" y="0"/>
                      <a:pt x="0" y="5686"/>
                      <a:pt x="0" y="12700"/>
                    </a:cubicBezTo>
                    <a:lnTo>
                      <a:pt x="0" y="139700"/>
                    </a:lnTo>
                    <a:cubicBezTo>
                      <a:pt x="0" y="146714"/>
                      <a:pt x="5685" y="152400"/>
                      <a:pt x="12700" y="152400"/>
                    </a:cubicBezTo>
                    <a:lnTo>
                      <a:pt x="139700" y="152400"/>
                    </a:lnTo>
                    <a:cubicBezTo>
                      <a:pt x="146714" y="152400"/>
                      <a:pt x="152400" y="146714"/>
                      <a:pt x="152400" y="139700"/>
                    </a:cubicBezTo>
                    <a:close/>
                  </a:path>
                </a:pathLst>
              </a:custGeom>
              <a:solidFill>
                <a:srgbClr val="F29F05"/>
              </a:solidFill>
            </p:spPr>
          </p:sp>
          <p:sp>
            <p:nvSpPr>
              <p:cNvPr id="14" name="Freeform 14"/>
              <p:cNvSpPr/>
              <p:nvPr/>
            </p:nvSpPr>
            <p:spPr>
              <a:xfrm>
                <a:off x="14439467" y="-800050"/>
                <a:ext cx="152400" cy="152400"/>
              </a:xfrm>
              <a:custGeom>
                <a:avLst/>
                <a:gdLst/>
                <a:ahLst/>
                <a:cxnLst/>
                <a:rect l="l" t="t" r="r" b="b"/>
                <a:pathLst>
                  <a:path w="152400" h="152400">
                    <a:moveTo>
                      <a:pt x="152400" y="139700"/>
                    </a:moveTo>
                    <a:lnTo>
                      <a:pt x="152400" y="12700"/>
                    </a:lnTo>
                    <a:cubicBezTo>
                      <a:pt x="152400" y="5686"/>
                      <a:pt x="146714" y="0"/>
                      <a:pt x="139700" y="0"/>
                    </a:cubicBezTo>
                    <a:lnTo>
                      <a:pt x="12700" y="0"/>
                    </a:lnTo>
                    <a:cubicBezTo>
                      <a:pt x="5687" y="0"/>
                      <a:pt x="0" y="5686"/>
                      <a:pt x="0" y="12700"/>
                    </a:cubicBezTo>
                    <a:lnTo>
                      <a:pt x="0" y="139700"/>
                    </a:lnTo>
                    <a:cubicBezTo>
                      <a:pt x="0" y="146714"/>
                      <a:pt x="5687" y="152400"/>
                      <a:pt x="12700" y="152400"/>
                    </a:cubicBezTo>
                    <a:lnTo>
                      <a:pt x="139700" y="152400"/>
                    </a:lnTo>
                    <a:cubicBezTo>
                      <a:pt x="146714" y="152400"/>
                      <a:pt x="152400" y="146714"/>
                      <a:pt x="152400" y="139700"/>
                    </a:cubicBezTo>
                    <a:close/>
                  </a:path>
                </a:pathLst>
              </a:custGeom>
              <a:solidFill>
                <a:srgbClr val="487307"/>
              </a:solidFill>
            </p:spPr>
          </p:sp>
        </p:grpSp>
        <p:grpSp>
          <p:nvGrpSpPr>
            <p:cNvPr id="15" name="Group 15"/>
            <p:cNvGrpSpPr>
              <a:grpSpLocks noChangeAspect="1"/>
            </p:cNvGrpSpPr>
            <p:nvPr/>
          </p:nvGrpSpPr>
          <p:grpSpPr>
            <a:xfrm>
              <a:off x="5012847" y="431201"/>
              <a:ext cx="12020695" cy="5001286"/>
              <a:chOff x="0" y="0"/>
              <a:chExt cx="31860896" cy="13255928"/>
            </a:xfrm>
          </p:grpSpPr>
          <p:sp>
            <p:nvSpPr>
              <p:cNvPr id="16" name="Freeform 16"/>
              <p:cNvSpPr/>
              <p:nvPr/>
            </p:nvSpPr>
            <p:spPr>
              <a:xfrm>
                <a:off x="-6350" y="0"/>
                <a:ext cx="31873596" cy="13255927"/>
              </a:xfrm>
              <a:custGeom>
                <a:avLst/>
                <a:gdLst/>
                <a:ahLst/>
                <a:cxnLst/>
                <a:rect l="l" t="t" r="r" b="b"/>
                <a:pathLst>
                  <a:path w="31873596" h="13255927">
                    <a:moveTo>
                      <a:pt x="0" y="0"/>
                    </a:moveTo>
                    <a:lnTo>
                      <a:pt x="12700" y="0"/>
                    </a:lnTo>
                    <a:lnTo>
                      <a:pt x="12700" y="13255927"/>
                    </a:lnTo>
                    <a:lnTo>
                      <a:pt x="0" y="13255927"/>
                    </a:lnTo>
                    <a:close/>
                    <a:moveTo>
                      <a:pt x="7965224" y="0"/>
                    </a:moveTo>
                    <a:lnTo>
                      <a:pt x="7977924" y="0"/>
                    </a:lnTo>
                    <a:lnTo>
                      <a:pt x="7977924" y="13255927"/>
                    </a:lnTo>
                    <a:lnTo>
                      <a:pt x="7965224" y="13255927"/>
                    </a:lnTo>
                    <a:close/>
                    <a:moveTo>
                      <a:pt x="15930448" y="0"/>
                    </a:moveTo>
                    <a:lnTo>
                      <a:pt x="15943148" y="0"/>
                    </a:lnTo>
                    <a:lnTo>
                      <a:pt x="15943148" y="13255927"/>
                    </a:lnTo>
                    <a:lnTo>
                      <a:pt x="15930448" y="13255927"/>
                    </a:lnTo>
                    <a:close/>
                    <a:moveTo>
                      <a:pt x="23895672" y="0"/>
                    </a:moveTo>
                    <a:lnTo>
                      <a:pt x="23908372" y="0"/>
                    </a:lnTo>
                    <a:lnTo>
                      <a:pt x="23908372" y="13255927"/>
                    </a:lnTo>
                    <a:lnTo>
                      <a:pt x="23895672" y="13255927"/>
                    </a:lnTo>
                    <a:close/>
                    <a:moveTo>
                      <a:pt x="31860896" y="0"/>
                    </a:moveTo>
                    <a:lnTo>
                      <a:pt x="31873596" y="0"/>
                    </a:lnTo>
                    <a:lnTo>
                      <a:pt x="31873596" y="13255927"/>
                    </a:lnTo>
                    <a:lnTo>
                      <a:pt x="31860896" y="13255927"/>
                    </a:lnTo>
                    <a:close/>
                  </a:path>
                </a:pathLst>
              </a:custGeom>
              <a:solidFill>
                <a:srgbClr val="487307">
                  <a:alpha val="24706"/>
                </a:srgbClr>
              </a:solidFill>
            </p:spPr>
          </p:sp>
        </p:grpSp>
        <p:sp>
          <p:nvSpPr>
            <p:cNvPr id="17" name="TextBox 17"/>
            <p:cNvSpPr txBox="1"/>
            <p:nvPr/>
          </p:nvSpPr>
          <p:spPr>
            <a:xfrm>
              <a:off x="4920849" y="5516725"/>
              <a:ext cx="183995" cy="363829"/>
            </a:xfrm>
            <a:prstGeom prst="rect">
              <a:avLst/>
            </a:prstGeom>
          </p:spPr>
          <p:txBody>
            <a:bodyPr lIns="0" tIns="0" rIns="0" bIns="0" rtlCol="0" anchor="t">
              <a:spAutoFit/>
            </a:bodyPr>
            <a:lstStyle/>
            <a:p>
              <a:pPr algn="ctr">
                <a:lnSpc>
                  <a:spcPts val="2180"/>
                </a:lnSpc>
              </a:pPr>
              <a:r>
                <a:rPr lang="en-US" sz="1557">
                  <a:solidFill>
                    <a:srgbClr val="487307"/>
                  </a:solidFill>
                  <a:latin typeface="Canva Sans Bold"/>
                </a:rPr>
                <a:t>0</a:t>
              </a:r>
            </a:p>
          </p:txBody>
        </p:sp>
        <p:sp>
          <p:nvSpPr>
            <p:cNvPr id="18" name="TextBox 18"/>
            <p:cNvSpPr txBox="1"/>
            <p:nvPr/>
          </p:nvSpPr>
          <p:spPr>
            <a:xfrm>
              <a:off x="7865250" y="5516725"/>
              <a:ext cx="305541" cy="363829"/>
            </a:xfrm>
            <a:prstGeom prst="rect">
              <a:avLst/>
            </a:prstGeom>
          </p:spPr>
          <p:txBody>
            <a:bodyPr lIns="0" tIns="0" rIns="0" bIns="0" rtlCol="0" anchor="t">
              <a:spAutoFit/>
            </a:bodyPr>
            <a:lstStyle/>
            <a:p>
              <a:pPr algn="ctr">
                <a:lnSpc>
                  <a:spcPts val="2180"/>
                </a:lnSpc>
              </a:pPr>
              <a:r>
                <a:rPr lang="en-US" sz="1557">
                  <a:solidFill>
                    <a:srgbClr val="487307"/>
                  </a:solidFill>
                  <a:latin typeface="Canva Sans Bold"/>
                </a:rPr>
                <a:t>25</a:t>
              </a:r>
            </a:p>
          </p:txBody>
        </p:sp>
        <p:sp>
          <p:nvSpPr>
            <p:cNvPr id="19" name="TextBox 19"/>
            <p:cNvSpPr txBox="1"/>
            <p:nvPr/>
          </p:nvSpPr>
          <p:spPr>
            <a:xfrm>
              <a:off x="10851897" y="5516725"/>
              <a:ext cx="342595" cy="363829"/>
            </a:xfrm>
            <a:prstGeom prst="rect">
              <a:avLst/>
            </a:prstGeom>
          </p:spPr>
          <p:txBody>
            <a:bodyPr lIns="0" tIns="0" rIns="0" bIns="0" rtlCol="0" anchor="t">
              <a:spAutoFit/>
            </a:bodyPr>
            <a:lstStyle/>
            <a:p>
              <a:pPr algn="ctr">
                <a:lnSpc>
                  <a:spcPts val="2180"/>
                </a:lnSpc>
              </a:pPr>
              <a:r>
                <a:rPr lang="en-US" sz="1557">
                  <a:solidFill>
                    <a:srgbClr val="487307"/>
                  </a:solidFill>
                  <a:latin typeface="Canva Sans Bold"/>
                </a:rPr>
                <a:t>50</a:t>
              </a:r>
            </a:p>
          </p:txBody>
        </p:sp>
        <p:sp>
          <p:nvSpPr>
            <p:cNvPr id="20" name="TextBox 20"/>
            <p:cNvSpPr txBox="1"/>
            <p:nvPr/>
          </p:nvSpPr>
          <p:spPr>
            <a:xfrm>
              <a:off x="13882306" y="5516725"/>
              <a:ext cx="292124" cy="363829"/>
            </a:xfrm>
            <a:prstGeom prst="rect">
              <a:avLst/>
            </a:prstGeom>
          </p:spPr>
          <p:txBody>
            <a:bodyPr lIns="0" tIns="0" rIns="0" bIns="0" rtlCol="0" anchor="t">
              <a:spAutoFit/>
            </a:bodyPr>
            <a:lstStyle/>
            <a:p>
              <a:pPr algn="ctr">
                <a:lnSpc>
                  <a:spcPts val="2180"/>
                </a:lnSpc>
              </a:pPr>
              <a:r>
                <a:rPr lang="en-US" sz="1557">
                  <a:solidFill>
                    <a:srgbClr val="487307"/>
                  </a:solidFill>
                  <a:latin typeface="Canva Sans Bold"/>
                </a:rPr>
                <a:t>75</a:t>
              </a:r>
            </a:p>
          </p:txBody>
        </p:sp>
        <p:sp>
          <p:nvSpPr>
            <p:cNvPr id="21" name="TextBox 21"/>
            <p:cNvSpPr txBox="1"/>
            <p:nvPr/>
          </p:nvSpPr>
          <p:spPr>
            <a:xfrm>
              <a:off x="16780069" y="5516725"/>
              <a:ext cx="506945" cy="363829"/>
            </a:xfrm>
            <a:prstGeom prst="rect">
              <a:avLst/>
            </a:prstGeom>
          </p:spPr>
          <p:txBody>
            <a:bodyPr lIns="0" tIns="0" rIns="0" bIns="0" rtlCol="0" anchor="t">
              <a:spAutoFit/>
            </a:bodyPr>
            <a:lstStyle/>
            <a:p>
              <a:pPr algn="ctr">
                <a:lnSpc>
                  <a:spcPts val="2180"/>
                </a:lnSpc>
              </a:pPr>
              <a:r>
                <a:rPr lang="en-US" sz="1557">
                  <a:solidFill>
                    <a:srgbClr val="487307"/>
                  </a:solidFill>
                  <a:latin typeface="Canva Sans Bold"/>
                </a:rPr>
                <a:t>100</a:t>
              </a:r>
            </a:p>
          </p:txBody>
        </p:sp>
        <p:sp>
          <p:nvSpPr>
            <p:cNvPr id="22" name="TextBox 22"/>
            <p:cNvSpPr txBox="1"/>
            <p:nvPr/>
          </p:nvSpPr>
          <p:spPr>
            <a:xfrm>
              <a:off x="1025071" y="992338"/>
              <a:ext cx="3855914" cy="363829"/>
            </a:xfrm>
            <a:prstGeom prst="rect">
              <a:avLst/>
            </a:prstGeom>
          </p:spPr>
          <p:txBody>
            <a:bodyPr lIns="0" tIns="0" rIns="0" bIns="0" rtlCol="0" anchor="t">
              <a:spAutoFit/>
            </a:bodyPr>
            <a:lstStyle/>
            <a:p>
              <a:pPr algn="r">
                <a:lnSpc>
                  <a:spcPts val="2180"/>
                </a:lnSpc>
              </a:pPr>
              <a:r>
                <a:rPr lang="en-US" sz="1557">
                  <a:solidFill>
                    <a:srgbClr val="487307"/>
                  </a:solidFill>
                  <a:latin typeface="Canva Sans Bold"/>
                </a:rPr>
                <a:t>Demonstration of Blind spots </a:t>
              </a:r>
            </a:p>
          </p:txBody>
        </p:sp>
        <p:sp>
          <p:nvSpPr>
            <p:cNvPr id="23" name="TextBox 23"/>
            <p:cNvSpPr txBox="1"/>
            <p:nvPr/>
          </p:nvSpPr>
          <p:spPr>
            <a:xfrm>
              <a:off x="1653721" y="2726117"/>
              <a:ext cx="3227263" cy="363829"/>
            </a:xfrm>
            <a:prstGeom prst="rect">
              <a:avLst/>
            </a:prstGeom>
          </p:spPr>
          <p:txBody>
            <a:bodyPr lIns="0" tIns="0" rIns="0" bIns="0" rtlCol="0" anchor="t">
              <a:spAutoFit/>
            </a:bodyPr>
            <a:lstStyle/>
            <a:p>
              <a:pPr algn="r">
                <a:lnSpc>
                  <a:spcPts val="2180"/>
                </a:lnSpc>
              </a:pPr>
              <a:r>
                <a:rPr lang="en-US" sz="1557">
                  <a:solidFill>
                    <a:srgbClr val="487307"/>
                  </a:solidFill>
                  <a:latin typeface="Canva Sans Bold"/>
                </a:rPr>
                <a:t>Setting up visibility zone </a:t>
              </a:r>
            </a:p>
          </p:txBody>
        </p:sp>
        <p:sp>
          <p:nvSpPr>
            <p:cNvPr id="24" name="TextBox 24"/>
            <p:cNvSpPr txBox="1"/>
            <p:nvPr/>
          </p:nvSpPr>
          <p:spPr>
            <a:xfrm>
              <a:off x="0" y="4459896"/>
              <a:ext cx="4880984" cy="363829"/>
            </a:xfrm>
            <a:prstGeom prst="rect">
              <a:avLst/>
            </a:prstGeom>
          </p:spPr>
          <p:txBody>
            <a:bodyPr lIns="0" tIns="0" rIns="0" bIns="0" rtlCol="0" anchor="t">
              <a:spAutoFit/>
            </a:bodyPr>
            <a:lstStyle/>
            <a:p>
              <a:pPr algn="r">
                <a:lnSpc>
                  <a:spcPts val="2180"/>
                </a:lnSpc>
              </a:pPr>
              <a:r>
                <a:rPr lang="en-US" sz="1557">
                  <a:solidFill>
                    <a:srgbClr val="487307"/>
                  </a:solidFill>
                  <a:latin typeface="Canva Sans Bold"/>
                </a:rPr>
                <a:t>Checking the perimeter of the tractor </a:t>
              </a:r>
            </a:p>
          </p:txBody>
        </p:sp>
        <p:grpSp>
          <p:nvGrpSpPr>
            <p:cNvPr id="25" name="Group 25"/>
            <p:cNvGrpSpPr>
              <a:grpSpLocks noChangeAspect="1"/>
            </p:cNvGrpSpPr>
            <p:nvPr/>
          </p:nvGrpSpPr>
          <p:grpSpPr>
            <a:xfrm>
              <a:off x="5012847" y="431201"/>
              <a:ext cx="12023091" cy="5001286"/>
              <a:chOff x="0" y="0"/>
              <a:chExt cx="31867246" cy="13255928"/>
            </a:xfrm>
          </p:grpSpPr>
          <p:sp>
            <p:nvSpPr>
              <p:cNvPr id="26" name="Freeform 26"/>
              <p:cNvSpPr/>
              <p:nvPr/>
            </p:nvSpPr>
            <p:spPr>
              <a:xfrm>
                <a:off x="0" y="0"/>
                <a:ext cx="31867246" cy="4065151"/>
              </a:xfrm>
              <a:custGeom>
                <a:avLst/>
                <a:gdLst/>
                <a:ahLst/>
                <a:cxnLst/>
                <a:rect l="l" t="t" r="r" b="b"/>
                <a:pathLst>
                  <a:path w="31867246" h="4065151">
                    <a:moveTo>
                      <a:pt x="0" y="0"/>
                    </a:moveTo>
                    <a:lnTo>
                      <a:pt x="31542034" y="0"/>
                    </a:lnTo>
                    <a:lnTo>
                      <a:pt x="31542034" y="0"/>
                    </a:lnTo>
                    <a:cubicBezTo>
                      <a:pt x="31721645" y="1"/>
                      <a:pt x="31867246" y="145603"/>
                      <a:pt x="31867246" y="325212"/>
                    </a:cubicBezTo>
                    <a:lnTo>
                      <a:pt x="31867246" y="3739939"/>
                    </a:lnTo>
                    <a:cubicBezTo>
                      <a:pt x="31867246" y="3919548"/>
                      <a:pt x="31721645" y="4065151"/>
                      <a:pt x="31542034" y="4065151"/>
                    </a:cubicBezTo>
                    <a:lnTo>
                      <a:pt x="0" y="4065151"/>
                    </a:lnTo>
                    <a:close/>
                  </a:path>
                </a:pathLst>
              </a:custGeom>
              <a:solidFill>
                <a:srgbClr val="487307"/>
              </a:solidFill>
            </p:spPr>
          </p:sp>
          <p:sp>
            <p:nvSpPr>
              <p:cNvPr id="27" name="Freeform 27"/>
              <p:cNvSpPr/>
              <p:nvPr/>
            </p:nvSpPr>
            <p:spPr>
              <a:xfrm>
                <a:off x="0" y="4595388"/>
                <a:ext cx="31867246" cy="4065151"/>
              </a:xfrm>
              <a:custGeom>
                <a:avLst/>
                <a:gdLst/>
                <a:ahLst/>
                <a:cxnLst/>
                <a:rect l="l" t="t" r="r" b="b"/>
                <a:pathLst>
                  <a:path w="31867246" h="4065151">
                    <a:moveTo>
                      <a:pt x="0" y="0"/>
                    </a:moveTo>
                    <a:lnTo>
                      <a:pt x="31542034" y="0"/>
                    </a:lnTo>
                    <a:cubicBezTo>
                      <a:pt x="31721645" y="1"/>
                      <a:pt x="31867246" y="145603"/>
                      <a:pt x="31867246" y="325212"/>
                    </a:cubicBezTo>
                    <a:lnTo>
                      <a:pt x="31867246" y="3739940"/>
                    </a:lnTo>
                    <a:cubicBezTo>
                      <a:pt x="31867246" y="3919549"/>
                      <a:pt x="31721645" y="4065151"/>
                      <a:pt x="31542034" y="4065152"/>
                    </a:cubicBezTo>
                    <a:lnTo>
                      <a:pt x="0" y="4065152"/>
                    </a:lnTo>
                    <a:close/>
                  </a:path>
                </a:pathLst>
              </a:custGeom>
              <a:solidFill>
                <a:srgbClr val="487307"/>
              </a:solidFill>
            </p:spPr>
          </p:sp>
          <p:sp>
            <p:nvSpPr>
              <p:cNvPr id="28" name="Freeform 28"/>
              <p:cNvSpPr/>
              <p:nvPr/>
            </p:nvSpPr>
            <p:spPr>
              <a:xfrm>
                <a:off x="0" y="9190777"/>
                <a:ext cx="31867246" cy="4065150"/>
              </a:xfrm>
              <a:custGeom>
                <a:avLst/>
                <a:gdLst/>
                <a:ahLst/>
                <a:cxnLst/>
                <a:rect l="l" t="t" r="r" b="b"/>
                <a:pathLst>
                  <a:path w="31867246" h="4065150">
                    <a:moveTo>
                      <a:pt x="0" y="0"/>
                    </a:moveTo>
                    <a:lnTo>
                      <a:pt x="31542034" y="0"/>
                    </a:lnTo>
                    <a:cubicBezTo>
                      <a:pt x="31721645" y="1"/>
                      <a:pt x="31867246" y="145603"/>
                      <a:pt x="31867246" y="325212"/>
                    </a:cubicBezTo>
                    <a:lnTo>
                      <a:pt x="31867246" y="3739939"/>
                    </a:lnTo>
                    <a:cubicBezTo>
                      <a:pt x="31867246" y="3919548"/>
                      <a:pt x="31721642" y="4065150"/>
                      <a:pt x="31542034" y="4065150"/>
                    </a:cubicBezTo>
                    <a:lnTo>
                      <a:pt x="0" y="4065150"/>
                    </a:lnTo>
                    <a:close/>
                  </a:path>
                </a:pathLst>
              </a:custGeom>
              <a:solidFill>
                <a:srgbClr val="487307"/>
              </a:solidFill>
            </p:spPr>
          </p:sp>
          <p:sp>
            <p:nvSpPr>
              <p:cNvPr id="29" name="Freeform 29"/>
              <p:cNvSpPr/>
              <p:nvPr/>
            </p:nvSpPr>
            <p:spPr>
              <a:xfrm>
                <a:off x="0" y="0"/>
                <a:ext cx="1593362" cy="4065151"/>
              </a:xfrm>
              <a:custGeom>
                <a:avLst/>
                <a:gdLst/>
                <a:ahLst/>
                <a:cxnLst/>
                <a:rect l="l" t="t" r="r" b="b"/>
                <a:pathLst>
                  <a:path w="1593362" h="4065151">
                    <a:moveTo>
                      <a:pt x="0" y="0"/>
                    </a:moveTo>
                    <a:lnTo>
                      <a:pt x="1593362" y="0"/>
                    </a:lnTo>
                    <a:lnTo>
                      <a:pt x="1593362" y="4065151"/>
                    </a:lnTo>
                    <a:lnTo>
                      <a:pt x="0" y="4065151"/>
                    </a:lnTo>
                    <a:close/>
                  </a:path>
                </a:pathLst>
              </a:custGeom>
              <a:solidFill>
                <a:srgbClr val="F29F05"/>
              </a:solidFill>
            </p:spPr>
          </p:sp>
          <p:sp>
            <p:nvSpPr>
              <p:cNvPr id="30" name="Freeform 30"/>
              <p:cNvSpPr/>
              <p:nvPr/>
            </p:nvSpPr>
            <p:spPr>
              <a:xfrm>
                <a:off x="0" y="4595388"/>
                <a:ext cx="3505397" cy="4065151"/>
              </a:xfrm>
              <a:custGeom>
                <a:avLst/>
                <a:gdLst/>
                <a:ahLst/>
                <a:cxnLst/>
                <a:rect l="l" t="t" r="r" b="b"/>
                <a:pathLst>
                  <a:path w="3505397" h="4065151">
                    <a:moveTo>
                      <a:pt x="0" y="0"/>
                    </a:moveTo>
                    <a:lnTo>
                      <a:pt x="3505397" y="0"/>
                    </a:lnTo>
                    <a:lnTo>
                      <a:pt x="3505397" y="4065152"/>
                    </a:lnTo>
                    <a:lnTo>
                      <a:pt x="0" y="4065152"/>
                    </a:lnTo>
                    <a:close/>
                  </a:path>
                </a:pathLst>
              </a:custGeom>
              <a:solidFill>
                <a:srgbClr val="F29F05"/>
              </a:solidFill>
            </p:spPr>
          </p:sp>
          <p:sp>
            <p:nvSpPr>
              <p:cNvPr id="31" name="Freeform 31"/>
              <p:cNvSpPr/>
              <p:nvPr/>
            </p:nvSpPr>
            <p:spPr>
              <a:xfrm>
                <a:off x="0" y="9190777"/>
                <a:ext cx="5098759" cy="4065150"/>
              </a:xfrm>
              <a:custGeom>
                <a:avLst/>
                <a:gdLst/>
                <a:ahLst/>
                <a:cxnLst/>
                <a:rect l="l" t="t" r="r" b="b"/>
                <a:pathLst>
                  <a:path w="5098759" h="4065150">
                    <a:moveTo>
                      <a:pt x="0" y="0"/>
                    </a:moveTo>
                    <a:lnTo>
                      <a:pt x="5098759" y="0"/>
                    </a:lnTo>
                    <a:lnTo>
                      <a:pt x="5098759" y="4065150"/>
                    </a:lnTo>
                    <a:lnTo>
                      <a:pt x="0" y="4065150"/>
                    </a:lnTo>
                    <a:close/>
                  </a:path>
                </a:pathLst>
              </a:custGeom>
              <a:solidFill>
                <a:srgbClr val="F29F05"/>
              </a:solidFill>
            </p:spPr>
          </p:sp>
        </p:grpSp>
      </p:grpSp>
      <p:pic>
        <p:nvPicPr>
          <p:cNvPr id="32" name="Picture 3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039311" y="6570083"/>
            <a:ext cx="501954" cy="501954"/>
          </a:xfrm>
          <a:prstGeom prst="rect">
            <a:avLst/>
          </a:prstGeom>
        </p:spPr>
      </p:pic>
      <p:pic>
        <p:nvPicPr>
          <p:cNvPr id="33" name="Picture 3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3338301" y="7951449"/>
            <a:ext cx="795050" cy="795050"/>
          </a:xfrm>
          <a:prstGeom prst="rect">
            <a:avLst/>
          </a:prstGeom>
        </p:spPr>
      </p:pic>
      <p:grpSp>
        <p:nvGrpSpPr>
          <p:cNvPr id="34" name="Group 34"/>
          <p:cNvGrpSpPr/>
          <p:nvPr/>
        </p:nvGrpSpPr>
        <p:grpSpPr>
          <a:xfrm>
            <a:off x="627349" y="5864501"/>
            <a:ext cx="17033302" cy="3469652"/>
            <a:chOff x="0" y="0"/>
            <a:chExt cx="22711069" cy="4626203"/>
          </a:xfrm>
        </p:grpSpPr>
        <p:sp>
          <p:nvSpPr>
            <p:cNvPr id="35" name="AutoShape 35"/>
            <p:cNvSpPr/>
            <p:nvPr/>
          </p:nvSpPr>
          <p:spPr>
            <a:xfrm>
              <a:off x="1694868" y="606200"/>
              <a:ext cx="20977734" cy="0"/>
            </a:xfrm>
            <a:prstGeom prst="line">
              <a:avLst/>
            </a:prstGeom>
            <a:ln w="127000" cap="rnd">
              <a:solidFill>
                <a:srgbClr val="487307">
                  <a:alpha val="49804"/>
                </a:srgbClr>
              </a:solidFill>
              <a:prstDash val="solid"/>
              <a:headEnd type="none" w="sm" len="sm"/>
              <a:tailEnd type="none" w="sm" len="sm"/>
            </a:ln>
          </p:spPr>
        </p:sp>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10800000">
              <a:off x="0" y="0"/>
              <a:ext cx="1091044" cy="810100"/>
            </a:xfrm>
            <a:prstGeom prst="rect">
              <a:avLst/>
            </a:prstGeom>
          </p:spPr>
        </p:pic>
        <p:sp>
          <p:nvSpPr>
            <p:cNvPr id="37" name="TextBox 37"/>
            <p:cNvSpPr txBox="1"/>
            <p:nvPr/>
          </p:nvSpPr>
          <p:spPr>
            <a:xfrm>
              <a:off x="20775" y="1037137"/>
              <a:ext cx="22690295" cy="2866940"/>
            </a:xfrm>
            <a:prstGeom prst="rect">
              <a:avLst/>
            </a:prstGeom>
          </p:spPr>
          <p:txBody>
            <a:bodyPr lIns="0" tIns="0" rIns="0" bIns="0" rtlCol="0" anchor="t">
              <a:spAutoFit/>
            </a:bodyPr>
            <a:lstStyle/>
            <a:p>
              <a:pPr>
                <a:lnSpc>
                  <a:spcPts val="3473"/>
                </a:lnSpc>
              </a:pPr>
              <a:r>
                <a:rPr lang="en-US" sz="2300" dirty="0">
                  <a:solidFill>
                    <a:srgbClr val="6E7308"/>
                  </a:solidFill>
                  <a:latin typeface="Source Sans Pro Bold"/>
                </a:rPr>
                <a:t>Father wasn’t aware that there was so many blind spots. Even in relation to the loader when I was out the front with the little Jimmy as we called him he found it interesting that there was some places where he thought he would have been able to see him he wasn’t. He said it was very good from that point of view that even going forward if he was standing out in front of me let’s say and we were attaching some implement to the loader that he’s more aware that he’d have to stand further out so I can actually see his hand signals when he’s guiding me compared to where he thought he should be.</a:t>
              </a:r>
            </a:p>
          </p:txBody>
        </p:sp>
        <p:sp>
          <p:nvSpPr>
            <p:cNvPr id="38" name="AutoShape 38"/>
            <p:cNvSpPr/>
            <p:nvPr/>
          </p:nvSpPr>
          <p:spPr>
            <a:xfrm>
              <a:off x="0" y="4265140"/>
              <a:ext cx="21117595" cy="0"/>
            </a:xfrm>
            <a:prstGeom prst="line">
              <a:avLst/>
            </a:prstGeom>
            <a:ln w="127000" cap="rnd">
              <a:solidFill>
                <a:srgbClr val="487307">
                  <a:alpha val="49804"/>
                </a:srgbClr>
              </a:solidFill>
              <a:prstDash val="solid"/>
              <a:headEnd type="none" w="sm" len="sm"/>
              <a:tailEnd type="none" w="sm" len="sm"/>
            </a:ln>
          </p:spPr>
        </p:sp>
        <p:pic>
          <p:nvPicPr>
            <p:cNvPr id="39" name="Picture 39"/>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21700042" y="3904077"/>
              <a:ext cx="972560" cy="72212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23428" y="-407516"/>
            <a:ext cx="6067028" cy="10704907"/>
            <a:chOff x="0" y="0"/>
            <a:chExt cx="4454871" cy="7202174"/>
          </a:xfrm>
        </p:grpSpPr>
        <p:sp>
          <p:nvSpPr>
            <p:cNvPr id="3" name="Freeform 3"/>
            <p:cNvSpPr/>
            <p:nvPr/>
          </p:nvSpPr>
          <p:spPr>
            <a:xfrm>
              <a:off x="0" y="0"/>
              <a:ext cx="4454871" cy="7202174"/>
            </a:xfrm>
            <a:custGeom>
              <a:avLst/>
              <a:gdLst/>
              <a:ahLst/>
              <a:cxnLst/>
              <a:rect l="l" t="t" r="r" b="b"/>
              <a:pathLst>
                <a:path w="4454871" h="7202174">
                  <a:moveTo>
                    <a:pt x="4330411" y="7202174"/>
                  </a:moveTo>
                  <a:lnTo>
                    <a:pt x="124460" y="7202174"/>
                  </a:lnTo>
                  <a:cubicBezTo>
                    <a:pt x="55880" y="7202174"/>
                    <a:pt x="0" y="7146293"/>
                    <a:pt x="0" y="7077714"/>
                  </a:cubicBezTo>
                  <a:lnTo>
                    <a:pt x="0" y="124460"/>
                  </a:lnTo>
                  <a:cubicBezTo>
                    <a:pt x="0" y="55880"/>
                    <a:pt x="55880" y="0"/>
                    <a:pt x="124460" y="0"/>
                  </a:cubicBezTo>
                  <a:lnTo>
                    <a:pt x="4330411" y="0"/>
                  </a:lnTo>
                  <a:cubicBezTo>
                    <a:pt x="4398991" y="0"/>
                    <a:pt x="4454871" y="55880"/>
                    <a:pt x="4454871" y="124460"/>
                  </a:cubicBezTo>
                  <a:lnTo>
                    <a:pt x="4454871" y="7077714"/>
                  </a:lnTo>
                  <a:cubicBezTo>
                    <a:pt x="4454871" y="7146293"/>
                    <a:pt x="4398991" y="7202174"/>
                    <a:pt x="4330411" y="7202174"/>
                  </a:cubicBezTo>
                  <a:close/>
                </a:path>
              </a:pathLst>
            </a:custGeom>
            <a:solidFill>
              <a:srgbClr val="487307"/>
            </a:solidFill>
          </p:spPr>
        </p:sp>
      </p:grpSp>
      <p:pic>
        <p:nvPicPr>
          <p:cNvPr id="4" name="Picture 4"/>
          <p:cNvPicPr>
            <a:picLocks noChangeAspect="1"/>
          </p:cNvPicPr>
          <p:nvPr/>
        </p:nvPicPr>
        <p:blipFill>
          <a:blip r:embed="rId2"/>
          <a:srcRect l="28353" r="27673"/>
          <a:stretch>
            <a:fillRect/>
          </a:stretch>
        </p:blipFill>
        <p:spPr>
          <a:xfrm>
            <a:off x="6386313" y="-24245"/>
            <a:ext cx="12206487" cy="10338954"/>
          </a:xfrm>
          <a:prstGeom prst="rect">
            <a:avLst/>
          </a:prstGeom>
        </p:spPr>
      </p:pic>
      <p:sp>
        <p:nvSpPr>
          <p:cNvPr id="5" name="TextBox 5"/>
          <p:cNvSpPr txBox="1"/>
          <p:nvPr/>
        </p:nvSpPr>
        <p:spPr>
          <a:xfrm rot="16200000">
            <a:off x="-1476721" y="3398403"/>
            <a:ext cx="5940246" cy="1309369"/>
          </a:xfrm>
          <a:prstGeom prst="rect">
            <a:avLst/>
          </a:prstGeom>
        </p:spPr>
        <p:txBody>
          <a:bodyPr lIns="0" tIns="0" rIns="0" bIns="0" rtlCol="0" anchor="t">
            <a:spAutoFit/>
          </a:bodyPr>
          <a:lstStyle/>
          <a:p>
            <a:pPr>
              <a:lnSpc>
                <a:spcPts val="10780"/>
              </a:lnSpc>
            </a:pPr>
            <a:r>
              <a:rPr lang="en-US" sz="7700" dirty="0">
                <a:solidFill>
                  <a:srgbClr val="FFFFFF"/>
                </a:solidFill>
                <a:latin typeface="Nunito Sans Black"/>
              </a:rPr>
              <a:t>OUTREACH</a:t>
            </a:r>
          </a:p>
        </p:txBody>
      </p:sp>
      <p:pic>
        <p:nvPicPr>
          <p:cNvPr id="10" name="Picture 9"/>
          <p:cNvPicPr>
            <a:picLocks noChangeAspect="1"/>
          </p:cNvPicPr>
          <p:nvPr/>
        </p:nvPicPr>
        <p:blipFill>
          <a:blip r:embed="rId3"/>
          <a:stretch>
            <a:fillRect/>
          </a:stretch>
        </p:blipFill>
        <p:spPr>
          <a:xfrm>
            <a:off x="2590800" y="-407515"/>
            <a:ext cx="3352800" cy="107222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208954"/>
            <a:ext cx="2667000" cy="10704907"/>
            <a:chOff x="0" y="0"/>
            <a:chExt cx="4454871" cy="7202174"/>
          </a:xfrm>
        </p:grpSpPr>
        <p:sp>
          <p:nvSpPr>
            <p:cNvPr id="3" name="Freeform 3"/>
            <p:cNvSpPr/>
            <p:nvPr/>
          </p:nvSpPr>
          <p:spPr>
            <a:xfrm>
              <a:off x="0" y="0"/>
              <a:ext cx="4454871" cy="7202174"/>
            </a:xfrm>
            <a:custGeom>
              <a:avLst/>
              <a:gdLst/>
              <a:ahLst/>
              <a:cxnLst/>
              <a:rect l="l" t="t" r="r" b="b"/>
              <a:pathLst>
                <a:path w="4454871" h="7202174">
                  <a:moveTo>
                    <a:pt x="4330411" y="7202174"/>
                  </a:moveTo>
                  <a:lnTo>
                    <a:pt x="124460" y="7202174"/>
                  </a:lnTo>
                  <a:cubicBezTo>
                    <a:pt x="55880" y="7202174"/>
                    <a:pt x="0" y="7146293"/>
                    <a:pt x="0" y="7077714"/>
                  </a:cubicBezTo>
                  <a:lnTo>
                    <a:pt x="0" y="124460"/>
                  </a:lnTo>
                  <a:cubicBezTo>
                    <a:pt x="0" y="55880"/>
                    <a:pt x="55880" y="0"/>
                    <a:pt x="124460" y="0"/>
                  </a:cubicBezTo>
                  <a:lnTo>
                    <a:pt x="4330411" y="0"/>
                  </a:lnTo>
                  <a:cubicBezTo>
                    <a:pt x="4398991" y="0"/>
                    <a:pt x="4454871" y="55880"/>
                    <a:pt x="4454871" y="124460"/>
                  </a:cubicBezTo>
                  <a:lnTo>
                    <a:pt x="4454871" y="7077714"/>
                  </a:lnTo>
                  <a:cubicBezTo>
                    <a:pt x="4454871" y="7146293"/>
                    <a:pt x="4398991" y="7202174"/>
                    <a:pt x="4330411" y="7202174"/>
                  </a:cubicBezTo>
                  <a:close/>
                </a:path>
              </a:pathLst>
            </a:custGeom>
            <a:solidFill>
              <a:srgbClr val="487307"/>
            </a:solidFill>
          </p:spPr>
        </p:sp>
      </p:grpSp>
      <p:pic>
        <p:nvPicPr>
          <p:cNvPr id="4" name="Picture 4"/>
          <p:cNvPicPr>
            <a:picLocks noChangeAspect="1"/>
          </p:cNvPicPr>
          <p:nvPr/>
        </p:nvPicPr>
        <p:blipFill>
          <a:blip r:embed="rId2"/>
          <a:srcRect l="28353" r="27673"/>
          <a:stretch>
            <a:fillRect/>
          </a:stretch>
        </p:blipFill>
        <p:spPr>
          <a:xfrm>
            <a:off x="3657600" y="-212418"/>
            <a:ext cx="12392889" cy="10629900"/>
          </a:xfrm>
          <a:prstGeom prst="rect">
            <a:avLst/>
          </a:prstGeom>
        </p:spPr>
      </p:pic>
      <p:sp>
        <p:nvSpPr>
          <p:cNvPr id="5" name="TextBox 5"/>
          <p:cNvSpPr txBox="1"/>
          <p:nvPr/>
        </p:nvSpPr>
        <p:spPr>
          <a:xfrm rot="16200000">
            <a:off x="-1948408" y="4279863"/>
            <a:ext cx="5940246" cy="1309369"/>
          </a:xfrm>
          <a:prstGeom prst="rect">
            <a:avLst/>
          </a:prstGeom>
        </p:spPr>
        <p:txBody>
          <a:bodyPr lIns="0" tIns="0" rIns="0" bIns="0" rtlCol="0" anchor="t">
            <a:spAutoFit/>
          </a:bodyPr>
          <a:lstStyle/>
          <a:p>
            <a:pPr>
              <a:lnSpc>
                <a:spcPts val="10780"/>
              </a:lnSpc>
            </a:pPr>
            <a:r>
              <a:rPr lang="en-US" sz="7700" dirty="0">
                <a:solidFill>
                  <a:srgbClr val="FFFFFF"/>
                </a:solidFill>
                <a:latin typeface="Nunito Sans Black"/>
              </a:rPr>
              <a:t>OUTREACH</a:t>
            </a:r>
          </a:p>
        </p:txBody>
      </p:sp>
      <p:sp>
        <p:nvSpPr>
          <p:cNvPr id="7" name="TextBox 73"/>
          <p:cNvSpPr txBox="1"/>
          <p:nvPr/>
        </p:nvSpPr>
        <p:spPr>
          <a:xfrm>
            <a:off x="15697200" y="3194247"/>
            <a:ext cx="5990959" cy="3898503"/>
          </a:xfrm>
          <a:prstGeom prst="rect">
            <a:avLst/>
          </a:prstGeom>
        </p:spPr>
        <p:txBody>
          <a:bodyPr wrap="square" lIns="0" tIns="0" rIns="0" bIns="0" rtlCol="0" anchor="t">
            <a:spAutoFit/>
          </a:bodyPr>
          <a:lstStyle/>
          <a:p>
            <a:pPr marL="342900" indent="-342900">
              <a:lnSpc>
                <a:spcPts val="3775"/>
              </a:lnSpc>
              <a:buFont typeface="Wingdings" panose="05000000000000000000" pitchFamily="2" charset="2"/>
              <a:buChar char="ü"/>
            </a:pPr>
            <a:r>
              <a:rPr lang="en-IE" sz="2500" dirty="0" smtClean="0">
                <a:solidFill>
                  <a:srgbClr val="6E7308"/>
                </a:solidFill>
                <a:latin typeface="Source Sans Pro Bold"/>
              </a:rPr>
              <a:t>Apprentices </a:t>
            </a:r>
          </a:p>
          <a:p>
            <a:pPr marL="342900" indent="-342900">
              <a:lnSpc>
                <a:spcPts val="3775"/>
              </a:lnSpc>
              <a:buFont typeface="Wingdings" panose="05000000000000000000" pitchFamily="2" charset="2"/>
              <a:buChar char="ü"/>
            </a:pPr>
            <a:r>
              <a:rPr lang="en-IE" sz="2500" dirty="0" smtClean="0">
                <a:solidFill>
                  <a:srgbClr val="6E7308"/>
                </a:solidFill>
                <a:latin typeface="Source Sans Pro Bold"/>
              </a:rPr>
              <a:t>Siblings</a:t>
            </a:r>
          </a:p>
          <a:p>
            <a:pPr marL="342900" indent="-342900">
              <a:lnSpc>
                <a:spcPts val="3775"/>
              </a:lnSpc>
              <a:buFont typeface="Wingdings" panose="05000000000000000000" pitchFamily="2" charset="2"/>
              <a:buChar char="ü"/>
            </a:pPr>
            <a:r>
              <a:rPr lang="en-IE" sz="2500" dirty="0" smtClean="0">
                <a:solidFill>
                  <a:srgbClr val="6E7308"/>
                </a:solidFill>
                <a:latin typeface="Source Sans Pro Bold"/>
              </a:rPr>
              <a:t>Children</a:t>
            </a:r>
            <a:endParaRPr lang="en-IE" sz="2500" dirty="0">
              <a:solidFill>
                <a:srgbClr val="6E7308"/>
              </a:solidFill>
              <a:latin typeface="Source Sans Pro Bold"/>
            </a:endParaRPr>
          </a:p>
          <a:p>
            <a:pPr marL="342900" indent="-342900">
              <a:lnSpc>
                <a:spcPts val="3775"/>
              </a:lnSpc>
              <a:buFont typeface="Wingdings" panose="05000000000000000000" pitchFamily="2" charset="2"/>
              <a:buChar char="ü"/>
            </a:pPr>
            <a:r>
              <a:rPr lang="en-IE" sz="2500" dirty="0">
                <a:solidFill>
                  <a:srgbClr val="6E7308"/>
                </a:solidFill>
                <a:latin typeface="Source Sans Pro Bold"/>
              </a:rPr>
              <a:t>Nephews</a:t>
            </a:r>
          </a:p>
          <a:p>
            <a:pPr marL="342900" indent="-342900">
              <a:lnSpc>
                <a:spcPts val="3775"/>
              </a:lnSpc>
              <a:buFont typeface="Wingdings" panose="05000000000000000000" pitchFamily="2" charset="2"/>
              <a:buChar char="ü"/>
            </a:pPr>
            <a:r>
              <a:rPr lang="en-IE" sz="2500" dirty="0">
                <a:solidFill>
                  <a:srgbClr val="6E7308"/>
                </a:solidFill>
                <a:latin typeface="Source Sans Pro Bold"/>
              </a:rPr>
              <a:t>Neighbours</a:t>
            </a:r>
          </a:p>
          <a:p>
            <a:pPr marL="342900" indent="-342900">
              <a:lnSpc>
                <a:spcPts val="3775"/>
              </a:lnSpc>
              <a:buFont typeface="Wingdings" panose="05000000000000000000" pitchFamily="2" charset="2"/>
              <a:buChar char="ü"/>
            </a:pPr>
            <a:r>
              <a:rPr lang="en-IE" sz="2500" dirty="0">
                <a:solidFill>
                  <a:srgbClr val="6E7308"/>
                </a:solidFill>
                <a:latin typeface="Source Sans Pro Bold"/>
              </a:rPr>
              <a:t>Parents</a:t>
            </a:r>
          </a:p>
          <a:p>
            <a:pPr marL="342900" indent="-342900">
              <a:lnSpc>
                <a:spcPts val="3775"/>
              </a:lnSpc>
              <a:buFont typeface="Wingdings" panose="05000000000000000000" pitchFamily="2" charset="2"/>
              <a:buChar char="ü"/>
            </a:pPr>
            <a:r>
              <a:rPr lang="en-IE" sz="2500" dirty="0" smtClean="0">
                <a:solidFill>
                  <a:srgbClr val="6E7308"/>
                </a:solidFill>
                <a:latin typeface="Source Sans Pro Bold"/>
              </a:rPr>
              <a:t>Wives</a:t>
            </a:r>
            <a:endParaRPr lang="en-IE" sz="2500" dirty="0">
              <a:solidFill>
                <a:srgbClr val="6E7308"/>
              </a:solidFill>
              <a:latin typeface="Source Sans Pro Bold"/>
            </a:endParaRPr>
          </a:p>
          <a:p>
            <a:pPr marL="342900" indent="-342900">
              <a:lnSpc>
                <a:spcPts val="3775"/>
              </a:lnSpc>
              <a:buFont typeface="Wingdings" panose="05000000000000000000" pitchFamily="2" charset="2"/>
              <a:buChar char="ü"/>
            </a:pPr>
            <a:r>
              <a:rPr lang="en-IE" sz="2500" dirty="0" smtClean="0">
                <a:solidFill>
                  <a:srgbClr val="6E7308"/>
                </a:solidFill>
                <a:latin typeface="Source Sans Pro Bold"/>
              </a:rPr>
              <a:t>Employees</a:t>
            </a:r>
            <a:endParaRPr lang="en-US" sz="2500" dirty="0">
              <a:solidFill>
                <a:srgbClr val="6E7308"/>
              </a:solidFill>
              <a:latin typeface="Source Sans Pro Bold"/>
            </a:endParaRPr>
          </a:p>
        </p:txBody>
      </p:sp>
    </p:spTree>
    <p:extLst>
      <p:ext uri="{BB962C8B-B14F-4D97-AF65-F5344CB8AC3E}">
        <p14:creationId xmlns:p14="http://schemas.microsoft.com/office/powerpoint/2010/main" val="215525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74540" y="3446185"/>
            <a:ext cx="576967" cy="57696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3767652" y="5033984"/>
            <a:ext cx="913863" cy="913863"/>
          </a:xfrm>
          <a:prstGeom prst="rect">
            <a:avLst/>
          </a:prstGeom>
        </p:spPr>
      </p:pic>
      <p:grpSp>
        <p:nvGrpSpPr>
          <p:cNvPr id="4" name="Group 4"/>
          <p:cNvGrpSpPr/>
          <p:nvPr/>
        </p:nvGrpSpPr>
        <p:grpSpPr>
          <a:xfrm>
            <a:off x="-228514" y="9322883"/>
            <a:ext cx="18745028" cy="1088195"/>
            <a:chOff x="0" y="0"/>
            <a:chExt cx="11375918" cy="660400"/>
          </a:xfrm>
        </p:grpSpPr>
        <p:sp>
          <p:nvSpPr>
            <p:cNvPr id="5" name="Freeform 5"/>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6" name="Group 6"/>
          <p:cNvGrpSpPr/>
          <p:nvPr/>
        </p:nvGrpSpPr>
        <p:grpSpPr>
          <a:xfrm>
            <a:off x="-228514" y="-59495"/>
            <a:ext cx="18745028" cy="1460577"/>
            <a:chOff x="0" y="0"/>
            <a:chExt cx="11375918" cy="886390"/>
          </a:xfrm>
        </p:grpSpPr>
        <p:sp>
          <p:nvSpPr>
            <p:cNvPr id="7" name="Freeform 7"/>
            <p:cNvSpPr/>
            <p:nvPr/>
          </p:nvSpPr>
          <p:spPr>
            <a:xfrm>
              <a:off x="0" y="0"/>
              <a:ext cx="11375918" cy="886390"/>
            </a:xfrm>
            <a:custGeom>
              <a:avLst/>
              <a:gdLst/>
              <a:ahLst/>
              <a:cxnLst/>
              <a:rect l="l" t="t" r="r" b="b"/>
              <a:pathLst>
                <a:path w="11375918" h="886390">
                  <a:moveTo>
                    <a:pt x="11251458" y="886390"/>
                  </a:moveTo>
                  <a:lnTo>
                    <a:pt x="124460" y="886390"/>
                  </a:lnTo>
                  <a:cubicBezTo>
                    <a:pt x="55880" y="886390"/>
                    <a:pt x="0" y="830510"/>
                    <a:pt x="0" y="761930"/>
                  </a:cubicBezTo>
                  <a:lnTo>
                    <a:pt x="0" y="124460"/>
                  </a:lnTo>
                  <a:cubicBezTo>
                    <a:pt x="0" y="55880"/>
                    <a:pt x="55880" y="0"/>
                    <a:pt x="124460" y="0"/>
                  </a:cubicBezTo>
                  <a:lnTo>
                    <a:pt x="11251458" y="0"/>
                  </a:lnTo>
                  <a:cubicBezTo>
                    <a:pt x="11320038" y="0"/>
                    <a:pt x="11375918" y="55880"/>
                    <a:pt x="11375918" y="124460"/>
                  </a:cubicBezTo>
                  <a:lnTo>
                    <a:pt x="11375918" y="761930"/>
                  </a:lnTo>
                  <a:cubicBezTo>
                    <a:pt x="11375918" y="830510"/>
                    <a:pt x="11320038" y="886390"/>
                    <a:pt x="11251458" y="886390"/>
                  </a:cubicBezTo>
                  <a:close/>
                </a:path>
              </a:pathLst>
            </a:custGeom>
            <a:solidFill>
              <a:srgbClr val="487307"/>
            </a:solidFill>
          </p:spPr>
        </p:sp>
      </p:grpSp>
      <p:grpSp>
        <p:nvGrpSpPr>
          <p:cNvPr id="8" name="Group 8"/>
          <p:cNvGrpSpPr/>
          <p:nvPr/>
        </p:nvGrpSpPr>
        <p:grpSpPr>
          <a:xfrm>
            <a:off x="1186749" y="2076129"/>
            <a:ext cx="11273022" cy="6571707"/>
            <a:chOff x="0" y="0"/>
            <a:chExt cx="15030696" cy="8762276"/>
          </a:xfrm>
        </p:grpSpPr>
        <p:sp>
          <p:nvSpPr>
            <p:cNvPr id="9" name="AutoShape 9"/>
            <p:cNvSpPr/>
            <p:nvPr/>
          </p:nvSpPr>
          <p:spPr>
            <a:xfrm>
              <a:off x="2412374" y="898605"/>
              <a:ext cx="12618321" cy="0"/>
            </a:xfrm>
            <a:prstGeom prst="line">
              <a:avLst/>
            </a:prstGeom>
            <a:ln w="139700" cap="rnd">
              <a:solidFill>
                <a:srgbClr val="487307">
                  <a:alpha val="49804"/>
                </a:srgbClr>
              </a:solidFill>
              <a:prstDash val="solid"/>
              <a:headEnd type="none" w="sm" len="sm"/>
              <a:tailEnd type="none" w="sm" len="sm"/>
            </a:ln>
          </p:spPr>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0800000">
              <a:off x="0" y="0"/>
              <a:ext cx="1766006" cy="1311259"/>
            </a:xfrm>
            <a:prstGeom prst="rect">
              <a:avLst/>
            </a:prstGeom>
          </p:spPr>
        </p:pic>
        <p:sp>
          <p:nvSpPr>
            <p:cNvPr id="11" name="TextBox 11"/>
            <p:cNvSpPr txBox="1"/>
            <p:nvPr/>
          </p:nvSpPr>
          <p:spPr>
            <a:xfrm>
              <a:off x="231314" y="1700924"/>
              <a:ext cx="14799382" cy="5519768"/>
            </a:xfrm>
            <a:prstGeom prst="rect">
              <a:avLst/>
            </a:prstGeom>
          </p:spPr>
          <p:txBody>
            <a:bodyPr lIns="0" tIns="0" rIns="0" bIns="0" rtlCol="0" anchor="t">
              <a:spAutoFit/>
            </a:bodyPr>
            <a:lstStyle/>
            <a:p>
              <a:pPr algn="just">
                <a:lnSpc>
                  <a:spcPts val="4793"/>
                </a:lnSpc>
              </a:pPr>
              <a:r>
                <a:rPr lang="en-US" sz="3174" dirty="0">
                  <a:solidFill>
                    <a:srgbClr val="6E7308"/>
                  </a:solidFill>
                  <a:latin typeface="Source Sans Pro Bold"/>
                </a:rPr>
                <a:t>that little yellow man....we put it on to a cone. And you could not believe. Now we advanced a little bit. We had a trailer on one of the tractors and I suppose we used it for our own example, when you drive into a yard and you want to back into the pit of silage what you’ve to look out for because there’s personnel around the place. So we got great use I have to say out of it.</a:t>
              </a:r>
            </a:p>
          </p:txBody>
        </p:sp>
        <p:sp>
          <p:nvSpPr>
            <p:cNvPr id="12" name="AutoShape 12"/>
            <p:cNvSpPr/>
            <p:nvPr/>
          </p:nvSpPr>
          <p:spPr>
            <a:xfrm>
              <a:off x="231314" y="8108781"/>
              <a:ext cx="12133016" cy="0"/>
            </a:xfrm>
            <a:prstGeom prst="line">
              <a:avLst/>
            </a:prstGeom>
            <a:ln w="139700" cap="rnd">
              <a:solidFill>
                <a:srgbClr val="487307">
                  <a:alpha val="49804"/>
                </a:srgbClr>
              </a:solidFill>
              <a:prstDash val="solid"/>
              <a:headEnd type="none" w="sm" len="sm"/>
              <a:tailEnd type="none" w="sm" len="sm"/>
            </a:ln>
          </p:spPr>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3270441" y="7455287"/>
              <a:ext cx="1760255" cy="1306989"/>
            </a:xfrm>
            <a:prstGeom prst="rect">
              <a:avLst/>
            </a:prstGeom>
          </p:spPr>
        </p:pic>
      </p:grpSp>
      <p:sp>
        <p:nvSpPr>
          <p:cNvPr id="15" name="TextBox 15"/>
          <p:cNvSpPr txBox="1"/>
          <p:nvPr/>
        </p:nvSpPr>
        <p:spPr>
          <a:xfrm>
            <a:off x="2563023" y="519981"/>
            <a:ext cx="12730514" cy="6096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OUTREACH: DEMONSTRATION KIT</a:t>
            </a:r>
          </a:p>
        </p:txBody>
      </p:sp>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67414" y="1709057"/>
            <a:ext cx="5420586" cy="746885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74540" y="3446185"/>
            <a:ext cx="576967" cy="57696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2805882" y="6825133"/>
            <a:ext cx="576967" cy="576967"/>
          </a:xfrm>
          <a:prstGeom prst="rect">
            <a:avLst/>
          </a:prstGeom>
        </p:spPr>
      </p:pic>
      <p:grpSp>
        <p:nvGrpSpPr>
          <p:cNvPr id="4" name="Group 4"/>
          <p:cNvGrpSpPr/>
          <p:nvPr/>
        </p:nvGrpSpPr>
        <p:grpSpPr>
          <a:xfrm>
            <a:off x="-228514" y="9322883"/>
            <a:ext cx="18745028" cy="1088195"/>
            <a:chOff x="0" y="0"/>
            <a:chExt cx="11375918" cy="660400"/>
          </a:xfrm>
        </p:grpSpPr>
        <p:sp>
          <p:nvSpPr>
            <p:cNvPr id="5" name="Freeform 5"/>
            <p:cNvSpPr/>
            <p:nvPr/>
          </p:nvSpPr>
          <p:spPr>
            <a:xfrm>
              <a:off x="0" y="0"/>
              <a:ext cx="11375918" cy="660400"/>
            </a:xfrm>
            <a:custGeom>
              <a:avLst/>
              <a:gdLst/>
              <a:ahLst/>
              <a:cxnLst/>
              <a:rect l="l" t="t" r="r" b="b"/>
              <a:pathLst>
                <a:path w="11375918" h="660400">
                  <a:moveTo>
                    <a:pt x="11251458" y="660400"/>
                  </a:moveTo>
                  <a:lnTo>
                    <a:pt x="124460" y="660400"/>
                  </a:lnTo>
                  <a:cubicBezTo>
                    <a:pt x="55880" y="660400"/>
                    <a:pt x="0" y="604520"/>
                    <a:pt x="0" y="535940"/>
                  </a:cubicBezTo>
                  <a:lnTo>
                    <a:pt x="0" y="124460"/>
                  </a:lnTo>
                  <a:cubicBezTo>
                    <a:pt x="0" y="55880"/>
                    <a:pt x="55880" y="0"/>
                    <a:pt x="124460" y="0"/>
                  </a:cubicBezTo>
                  <a:lnTo>
                    <a:pt x="11251458" y="0"/>
                  </a:lnTo>
                  <a:cubicBezTo>
                    <a:pt x="11320038" y="0"/>
                    <a:pt x="11375918" y="55880"/>
                    <a:pt x="11375918" y="124460"/>
                  </a:cubicBezTo>
                  <a:lnTo>
                    <a:pt x="11375918" y="535940"/>
                  </a:lnTo>
                  <a:cubicBezTo>
                    <a:pt x="11375918" y="604520"/>
                    <a:pt x="11320038" y="660400"/>
                    <a:pt x="11251458" y="660400"/>
                  </a:cubicBezTo>
                  <a:close/>
                </a:path>
              </a:pathLst>
            </a:custGeom>
            <a:solidFill>
              <a:srgbClr val="487307"/>
            </a:solidFill>
          </p:spPr>
        </p:sp>
      </p:grpSp>
      <p:grpSp>
        <p:nvGrpSpPr>
          <p:cNvPr id="6" name="Group 6"/>
          <p:cNvGrpSpPr/>
          <p:nvPr/>
        </p:nvGrpSpPr>
        <p:grpSpPr>
          <a:xfrm>
            <a:off x="-228514" y="-59495"/>
            <a:ext cx="18745028" cy="1629533"/>
            <a:chOff x="0" y="0"/>
            <a:chExt cx="11375918" cy="988925"/>
          </a:xfrm>
        </p:grpSpPr>
        <p:sp>
          <p:nvSpPr>
            <p:cNvPr id="7" name="Freeform 7"/>
            <p:cNvSpPr/>
            <p:nvPr/>
          </p:nvSpPr>
          <p:spPr>
            <a:xfrm>
              <a:off x="0" y="0"/>
              <a:ext cx="11375918" cy="988925"/>
            </a:xfrm>
            <a:custGeom>
              <a:avLst/>
              <a:gdLst/>
              <a:ahLst/>
              <a:cxnLst/>
              <a:rect l="l" t="t" r="r" b="b"/>
              <a:pathLst>
                <a:path w="11375918" h="988925">
                  <a:moveTo>
                    <a:pt x="11251458" y="988925"/>
                  </a:moveTo>
                  <a:lnTo>
                    <a:pt x="124460" y="988925"/>
                  </a:lnTo>
                  <a:cubicBezTo>
                    <a:pt x="55880" y="988925"/>
                    <a:pt x="0" y="933045"/>
                    <a:pt x="0" y="864465"/>
                  </a:cubicBezTo>
                  <a:lnTo>
                    <a:pt x="0" y="124460"/>
                  </a:lnTo>
                  <a:cubicBezTo>
                    <a:pt x="0" y="55880"/>
                    <a:pt x="55880" y="0"/>
                    <a:pt x="124460" y="0"/>
                  </a:cubicBezTo>
                  <a:lnTo>
                    <a:pt x="11251458" y="0"/>
                  </a:lnTo>
                  <a:cubicBezTo>
                    <a:pt x="11320038" y="0"/>
                    <a:pt x="11375918" y="55880"/>
                    <a:pt x="11375918" y="124460"/>
                  </a:cubicBezTo>
                  <a:lnTo>
                    <a:pt x="11375918" y="864465"/>
                  </a:lnTo>
                  <a:cubicBezTo>
                    <a:pt x="11375918" y="933045"/>
                    <a:pt x="11320038" y="988925"/>
                    <a:pt x="11251458" y="988925"/>
                  </a:cubicBezTo>
                  <a:close/>
                </a:path>
              </a:pathLst>
            </a:custGeom>
            <a:solidFill>
              <a:srgbClr val="487307"/>
            </a:solidFill>
          </p:spPr>
        </p:sp>
      </p:grpSp>
      <p:sp>
        <p:nvSpPr>
          <p:cNvPr id="8" name="TextBox 8"/>
          <p:cNvSpPr txBox="1"/>
          <p:nvPr/>
        </p:nvSpPr>
        <p:spPr>
          <a:xfrm>
            <a:off x="2563023" y="612775"/>
            <a:ext cx="12730514" cy="609600"/>
          </a:xfrm>
          <a:prstGeom prst="rect">
            <a:avLst/>
          </a:prstGeom>
        </p:spPr>
        <p:txBody>
          <a:bodyPr lIns="0" tIns="0" rIns="0" bIns="0" rtlCol="0" anchor="t">
            <a:spAutoFit/>
          </a:bodyPr>
          <a:lstStyle/>
          <a:p>
            <a:pPr algn="ctr">
              <a:lnSpc>
                <a:spcPts val="4559"/>
              </a:lnSpc>
            </a:pPr>
            <a:r>
              <a:rPr lang="en-US" sz="4800">
                <a:solidFill>
                  <a:srgbClr val="FFFFFF"/>
                </a:solidFill>
                <a:latin typeface="Nunito Sans Black"/>
              </a:rPr>
              <a:t>OUTREACH: PRE-CHECK TREND</a:t>
            </a:r>
          </a:p>
        </p:txBody>
      </p:sp>
      <p:grpSp>
        <p:nvGrpSpPr>
          <p:cNvPr id="9" name="Group 9"/>
          <p:cNvGrpSpPr/>
          <p:nvPr/>
        </p:nvGrpSpPr>
        <p:grpSpPr>
          <a:xfrm>
            <a:off x="418745" y="2295317"/>
            <a:ext cx="10172706" cy="5760949"/>
            <a:chOff x="0" y="0"/>
            <a:chExt cx="13284028" cy="7681265"/>
          </a:xfrm>
        </p:grpSpPr>
        <p:grpSp>
          <p:nvGrpSpPr>
            <p:cNvPr id="10" name="Group 10"/>
            <p:cNvGrpSpPr>
              <a:grpSpLocks noChangeAspect="1"/>
            </p:cNvGrpSpPr>
            <p:nvPr/>
          </p:nvGrpSpPr>
          <p:grpSpPr>
            <a:xfrm>
              <a:off x="3044725" y="0"/>
              <a:ext cx="10147023" cy="7204521"/>
              <a:chOff x="0" y="0"/>
              <a:chExt cx="14488461" cy="10287000"/>
            </a:xfrm>
          </p:grpSpPr>
          <p:sp>
            <p:nvSpPr>
              <p:cNvPr id="11" name="Freeform 11"/>
              <p:cNvSpPr/>
              <p:nvPr/>
            </p:nvSpPr>
            <p:spPr>
              <a:xfrm>
                <a:off x="-6350" y="0"/>
                <a:ext cx="14501161" cy="10287000"/>
              </a:xfrm>
              <a:custGeom>
                <a:avLst/>
                <a:gdLst/>
                <a:ahLst/>
                <a:cxnLst/>
                <a:rect l="l" t="t" r="r" b="b"/>
                <a:pathLst>
                  <a:path w="14501161" h="10287000">
                    <a:moveTo>
                      <a:pt x="0" y="0"/>
                    </a:moveTo>
                    <a:lnTo>
                      <a:pt x="12700" y="0"/>
                    </a:lnTo>
                    <a:lnTo>
                      <a:pt x="12700" y="10287000"/>
                    </a:lnTo>
                    <a:lnTo>
                      <a:pt x="0" y="10287000"/>
                    </a:lnTo>
                    <a:close/>
                    <a:moveTo>
                      <a:pt x="4829487" y="0"/>
                    </a:moveTo>
                    <a:lnTo>
                      <a:pt x="4842187" y="0"/>
                    </a:lnTo>
                    <a:lnTo>
                      <a:pt x="4842187" y="10287000"/>
                    </a:lnTo>
                    <a:lnTo>
                      <a:pt x="4829487" y="10287000"/>
                    </a:lnTo>
                    <a:close/>
                    <a:moveTo>
                      <a:pt x="9658974" y="0"/>
                    </a:moveTo>
                    <a:lnTo>
                      <a:pt x="9671674" y="0"/>
                    </a:lnTo>
                    <a:lnTo>
                      <a:pt x="9671674" y="10287000"/>
                    </a:lnTo>
                    <a:lnTo>
                      <a:pt x="9658974" y="10287000"/>
                    </a:lnTo>
                    <a:close/>
                    <a:moveTo>
                      <a:pt x="14488461" y="0"/>
                    </a:moveTo>
                    <a:lnTo>
                      <a:pt x="14501161" y="0"/>
                    </a:lnTo>
                    <a:lnTo>
                      <a:pt x="14501161" y="10287000"/>
                    </a:lnTo>
                    <a:lnTo>
                      <a:pt x="14488461" y="10287000"/>
                    </a:lnTo>
                    <a:close/>
                  </a:path>
                </a:pathLst>
              </a:custGeom>
              <a:solidFill>
                <a:srgbClr val="128158">
                  <a:alpha val="24706"/>
                </a:srgbClr>
              </a:solidFill>
            </p:spPr>
          </p:sp>
        </p:grpSp>
        <p:sp>
          <p:nvSpPr>
            <p:cNvPr id="12" name="TextBox 12"/>
            <p:cNvSpPr txBox="1"/>
            <p:nvPr/>
          </p:nvSpPr>
          <p:spPr>
            <a:xfrm>
              <a:off x="2945404" y="7299208"/>
              <a:ext cx="198643" cy="382057"/>
            </a:xfrm>
            <a:prstGeom prst="rect">
              <a:avLst/>
            </a:prstGeom>
          </p:spPr>
          <p:txBody>
            <a:bodyPr lIns="0" tIns="0" rIns="0" bIns="0" rtlCol="0" anchor="t">
              <a:spAutoFit/>
            </a:bodyPr>
            <a:lstStyle/>
            <a:p>
              <a:pPr algn="ctr">
                <a:lnSpc>
                  <a:spcPts val="2353"/>
                </a:lnSpc>
              </a:pPr>
              <a:r>
                <a:rPr lang="en-US" sz="1680">
                  <a:solidFill>
                    <a:srgbClr val="128158"/>
                  </a:solidFill>
                  <a:latin typeface="Canva Sans Bold"/>
                </a:rPr>
                <a:t>0</a:t>
              </a:r>
            </a:p>
          </p:txBody>
        </p:sp>
        <p:sp>
          <p:nvSpPr>
            <p:cNvPr id="13" name="TextBox 13"/>
            <p:cNvSpPr txBox="1"/>
            <p:nvPr/>
          </p:nvSpPr>
          <p:spPr>
            <a:xfrm>
              <a:off x="6347757" y="7299208"/>
              <a:ext cx="158618" cy="382057"/>
            </a:xfrm>
            <a:prstGeom prst="rect">
              <a:avLst/>
            </a:prstGeom>
          </p:spPr>
          <p:txBody>
            <a:bodyPr lIns="0" tIns="0" rIns="0" bIns="0" rtlCol="0" anchor="t">
              <a:spAutoFit/>
            </a:bodyPr>
            <a:lstStyle/>
            <a:p>
              <a:pPr algn="ctr">
                <a:lnSpc>
                  <a:spcPts val="2353"/>
                </a:lnSpc>
              </a:pPr>
              <a:r>
                <a:rPr lang="en-US" sz="1680">
                  <a:solidFill>
                    <a:srgbClr val="128158"/>
                  </a:solidFill>
                  <a:latin typeface="Canva Sans Bold"/>
                </a:rPr>
                <a:t>2</a:t>
              </a:r>
            </a:p>
          </p:txBody>
        </p:sp>
        <p:sp>
          <p:nvSpPr>
            <p:cNvPr id="14" name="TextBox 14"/>
            <p:cNvSpPr txBox="1"/>
            <p:nvPr/>
          </p:nvSpPr>
          <p:spPr>
            <a:xfrm>
              <a:off x="9720907" y="7299208"/>
              <a:ext cx="177000" cy="382057"/>
            </a:xfrm>
            <a:prstGeom prst="rect">
              <a:avLst/>
            </a:prstGeom>
          </p:spPr>
          <p:txBody>
            <a:bodyPr lIns="0" tIns="0" rIns="0" bIns="0" rtlCol="0" anchor="t">
              <a:spAutoFit/>
            </a:bodyPr>
            <a:lstStyle/>
            <a:p>
              <a:pPr algn="ctr">
                <a:lnSpc>
                  <a:spcPts val="2353"/>
                </a:lnSpc>
              </a:pPr>
              <a:r>
                <a:rPr lang="en-US" sz="1680">
                  <a:solidFill>
                    <a:srgbClr val="128158"/>
                  </a:solidFill>
                  <a:latin typeface="Canva Sans Bold"/>
                </a:rPr>
                <a:t>4</a:t>
              </a:r>
            </a:p>
          </p:txBody>
        </p:sp>
        <p:sp>
          <p:nvSpPr>
            <p:cNvPr id="15" name="TextBox 15"/>
            <p:cNvSpPr txBox="1"/>
            <p:nvPr/>
          </p:nvSpPr>
          <p:spPr>
            <a:xfrm>
              <a:off x="13099468" y="7299208"/>
              <a:ext cx="184560" cy="382057"/>
            </a:xfrm>
            <a:prstGeom prst="rect">
              <a:avLst/>
            </a:prstGeom>
          </p:spPr>
          <p:txBody>
            <a:bodyPr lIns="0" tIns="0" rIns="0" bIns="0" rtlCol="0" anchor="t">
              <a:spAutoFit/>
            </a:bodyPr>
            <a:lstStyle/>
            <a:p>
              <a:pPr algn="ctr">
                <a:lnSpc>
                  <a:spcPts val="2353"/>
                </a:lnSpc>
              </a:pPr>
              <a:r>
                <a:rPr lang="en-US" sz="1680">
                  <a:solidFill>
                    <a:srgbClr val="128158"/>
                  </a:solidFill>
                  <a:latin typeface="Canva Sans Bold"/>
                </a:rPr>
                <a:t>6</a:t>
              </a:r>
            </a:p>
          </p:txBody>
        </p:sp>
        <p:sp>
          <p:nvSpPr>
            <p:cNvPr id="16" name="TextBox 16"/>
            <p:cNvSpPr txBox="1"/>
            <p:nvPr/>
          </p:nvSpPr>
          <p:spPr>
            <a:xfrm>
              <a:off x="1993992" y="451577"/>
              <a:ext cx="908422" cy="382057"/>
            </a:xfrm>
            <a:prstGeom prst="rect">
              <a:avLst/>
            </a:prstGeom>
          </p:spPr>
          <p:txBody>
            <a:bodyPr lIns="0" tIns="0" rIns="0" bIns="0" rtlCol="0" anchor="t">
              <a:spAutoFit/>
            </a:bodyPr>
            <a:lstStyle/>
            <a:p>
              <a:pPr algn="r">
                <a:lnSpc>
                  <a:spcPts val="2353"/>
                </a:lnSpc>
              </a:pPr>
              <a:r>
                <a:rPr lang="en-US" sz="1680">
                  <a:solidFill>
                    <a:srgbClr val="128158"/>
                  </a:solidFill>
                  <a:latin typeface="Canva Sans Bold"/>
                </a:rPr>
                <a:t>Never </a:t>
              </a:r>
            </a:p>
          </p:txBody>
        </p:sp>
        <p:sp>
          <p:nvSpPr>
            <p:cNvPr id="17" name="TextBox 17"/>
            <p:cNvSpPr txBox="1"/>
            <p:nvPr/>
          </p:nvSpPr>
          <p:spPr>
            <a:xfrm>
              <a:off x="0" y="1919498"/>
              <a:ext cx="2902414" cy="382057"/>
            </a:xfrm>
            <a:prstGeom prst="rect">
              <a:avLst/>
            </a:prstGeom>
          </p:spPr>
          <p:txBody>
            <a:bodyPr lIns="0" tIns="0" rIns="0" bIns="0" rtlCol="0" anchor="t">
              <a:spAutoFit/>
            </a:bodyPr>
            <a:lstStyle/>
            <a:p>
              <a:pPr algn="r">
                <a:lnSpc>
                  <a:spcPts val="2353"/>
                </a:lnSpc>
              </a:pPr>
              <a:r>
                <a:rPr lang="en-US" sz="1680">
                  <a:solidFill>
                    <a:srgbClr val="128158"/>
                  </a:solidFill>
                  <a:latin typeface="Canva Sans Bold"/>
                </a:rPr>
                <a:t>If others are present </a:t>
              </a:r>
            </a:p>
          </p:txBody>
        </p:sp>
        <p:sp>
          <p:nvSpPr>
            <p:cNvPr id="18" name="TextBox 18"/>
            <p:cNvSpPr txBox="1"/>
            <p:nvPr/>
          </p:nvSpPr>
          <p:spPr>
            <a:xfrm>
              <a:off x="1052512" y="3387420"/>
              <a:ext cx="1849902" cy="382057"/>
            </a:xfrm>
            <a:prstGeom prst="rect">
              <a:avLst/>
            </a:prstGeom>
          </p:spPr>
          <p:txBody>
            <a:bodyPr lIns="0" tIns="0" rIns="0" bIns="0" rtlCol="0" anchor="t">
              <a:spAutoFit/>
            </a:bodyPr>
            <a:lstStyle/>
            <a:p>
              <a:pPr algn="r">
                <a:lnSpc>
                  <a:spcPts val="2353"/>
                </a:lnSpc>
              </a:pPr>
              <a:r>
                <a:rPr lang="en-US" sz="1680">
                  <a:solidFill>
                    <a:srgbClr val="128158"/>
                  </a:solidFill>
                  <a:latin typeface="Canva Sans Bold"/>
                </a:rPr>
                <a:t>Occasionally </a:t>
              </a:r>
            </a:p>
          </p:txBody>
        </p:sp>
        <p:sp>
          <p:nvSpPr>
            <p:cNvPr id="19" name="TextBox 19"/>
            <p:cNvSpPr txBox="1"/>
            <p:nvPr/>
          </p:nvSpPr>
          <p:spPr>
            <a:xfrm>
              <a:off x="1519472" y="4855341"/>
              <a:ext cx="1382942" cy="382057"/>
            </a:xfrm>
            <a:prstGeom prst="rect">
              <a:avLst/>
            </a:prstGeom>
          </p:spPr>
          <p:txBody>
            <a:bodyPr lIns="0" tIns="0" rIns="0" bIns="0" rtlCol="0" anchor="t">
              <a:spAutoFit/>
            </a:bodyPr>
            <a:lstStyle/>
            <a:p>
              <a:pPr algn="r">
                <a:lnSpc>
                  <a:spcPts val="2353"/>
                </a:lnSpc>
              </a:pPr>
              <a:r>
                <a:rPr lang="en-US" sz="1680">
                  <a:solidFill>
                    <a:srgbClr val="128158"/>
                  </a:solidFill>
                  <a:latin typeface="Canva Sans Bold"/>
                </a:rPr>
                <a:t>Regularly </a:t>
              </a:r>
            </a:p>
          </p:txBody>
        </p:sp>
        <p:sp>
          <p:nvSpPr>
            <p:cNvPr id="20" name="TextBox 20"/>
            <p:cNvSpPr txBox="1"/>
            <p:nvPr/>
          </p:nvSpPr>
          <p:spPr>
            <a:xfrm>
              <a:off x="955414" y="6323262"/>
              <a:ext cx="1947000" cy="382057"/>
            </a:xfrm>
            <a:prstGeom prst="rect">
              <a:avLst/>
            </a:prstGeom>
          </p:spPr>
          <p:txBody>
            <a:bodyPr lIns="0" tIns="0" rIns="0" bIns="0" rtlCol="0" anchor="t">
              <a:spAutoFit/>
            </a:bodyPr>
            <a:lstStyle/>
            <a:p>
              <a:pPr algn="r">
                <a:lnSpc>
                  <a:spcPts val="2353"/>
                </a:lnSpc>
              </a:pPr>
              <a:r>
                <a:rPr lang="en-US" sz="1680">
                  <a:solidFill>
                    <a:srgbClr val="128158"/>
                  </a:solidFill>
                  <a:latin typeface="Canva Sans Bold"/>
                </a:rPr>
                <a:t>Existing habit </a:t>
              </a:r>
            </a:p>
          </p:txBody>
        </p:sp>
        <p:grpSp>
          <p:nvGrpSpPr>
            <p:cNvPr id="21" name="Group 21"/>
            <p:cNvGrpSpPr>
              <a:grpSpLocks noChangeAspect="1"/>
            </p:cNvGrpSpPr>
            <p:nvPr/>
          </p:nvGrpSpPr>
          <p:grpSpPr>
            <a:xfrm>
              <a:off x="3044725" y="0"/>
              <a:ext cx="10151470" cy="7204521"/>
              <a:chOff x="0" y="0"/>
              <a:chExt cx="14494811" cy="10287000"/>
            </a:xfrm>
          </p:grpSpPr>
          <p:sp>
            <p:nvSpPr>
              <p:cNvPr id="22" name="Freeform 22"/>
              <p:cNvSpPr/>
              <p:nvPr/>
            </p:nvSpPr>
            <p:spPr>
              <a:xfrm>
                <a:off x="0" y="0"/>
                <a:ext cx="2421093" cy="1903095"/>
              </a:xfrm>
              <a:custGeom>
                <a:avLst/>
                <a:gdLst/>
                <a:ahLst/>
                <a:cxnLst/>
                <a:rect l="l" t="t" r="r" b="b"/>
                <a:pathLst>
                  <a:path w="2421093" h="1903095">
                    <a:moveTo>
                      <a:pt x="0" y="0"/>
                    </a:moveTo>
                    <a:lnTo>
                      <a:pt x="2268846" y="0"/>
                    </a:lnTo>
                    <a:cubicBezTo>
                      <a:pt x="2352930" y="0"/>
                      <a:pt x="2421093" y="68164"/>
                      <a:pt x="2421093" y="152248"/>
                    </a:cubicBezTo>
                    <a:lnTo>
                      <a:pt x="2421093" y="1750847"/>
                    </a:lnTo>
                    <a:cubicBezTo>
                      <a:pt x="2421093" y="1834931"/>
                      <a:pt x="2352930" y="1903095"/>
                      <a:pt x="2268846" y="1903095"/>
                    </a:cubicBezTo>
                    <a:lnTo>
                      <a:pt x="0" y="1903095"/>
                    </a:lnTo>
                    <a:close/>
                  </a:path>
                </a:pathLst>
              </a:custGeom>
              <a:solidFill>
                <a:srgbClr val="F29F05"/>
              </a:solidFill>
            </p:spPr>
          </p:sp>
          <p:sp>
            <p:nvSpPr>
              <p:cNvPr id="23" name="Freeform 23"/>
              <p:cNvSpPr/>
              <p:nvPr/>
            </p:nvSpPr>
            <p:spPr>
              <a:xfrm>
                <a:off x="0" y="2095976"/>
                <a:ext cx="4835837" cy="1903095"/>
              </a:xfrm>
              <a:custGeom>
                <a:avLst/>
                <a:gdLst/>
                <a:ahLst/>
                <a:cxnLst/>
                <a:rect l="l" t="t" r="r" b="b"/>
                <a:pathLst>
                  <a:path w="4835837" h="1903095">
                    <a:moveTo>
                      <a:pt x="0" y="0"/>
                    </a:moveTo>
                    <a:lnTo>
                      <a:pt x="4683589" y="0"/>
                    </a:lnTo>
                    <a:cubicBezTo>
                      <a:pt x="4767673" y="0"/>
                      <a:pt x="4835837" y="68164"/>
                      <a:pt x="4835837" y="152248"/>
                    </a:cubicBezTo>
                    <a:lnTo>
                      <a:pt x="4835837" y="1750848"/>
                    </a:lnTo>
                    <a:cubicBezTo>
                      <a:pt x="4835837" y="1791226"/>
                      <a:pt x="4819797" y="1829951"/>
                      <a:pt x="4791245" y="1858503"/>
                    </a:cubicBezTo>
                    <a:cubicBezTo>
                      <a:pt x="4762693" y="1887055"/>
                      <a:pt x="4723968" y="1903095"/>
                      <a:pt x="4683589" y="1903095"/>
                    </a:cubicBezTo>
                    <a:lnTo>
                      <a:pt x="0" y="1903095"/>
                    </a:lnTo>
                    <a:close/>
                  </a:path>
                </a:pathLst>
              </a:custGeom>
              <a:solidFill>
                <a:srgbClr val="F29F05"/>
              </a:solidFill>
            </p:spPr>
          </p:sp>
          <p:sp>
            <p:nvSpPr>
              <p:cNvPr id="24" name="Freeform 24"/>
              <p:cNvSpPr/>
              <p:nvPr/>
            </p:nvSpPr>
            <p:spPr>
              <a:xfrm>
                <a:off x="0" y="4191953"/>
                <a:ext cx="14494811" cy="1903095"/>
              </a:xfrm>
              <a:custGeom>
                <a:avLst/>
                <a:gdLst/>
                <a:ahLst/>
                <a:cxnLst/>
                <a:rect l="l" t="t" r="r" b="b"/>
                <a:pathLst>
                  <a:path w="14494811" h="1903095">
                    <a:moveTo>
                      <a:pt x="0" y="0"/>
                    </a:moveTo>
                    <a:lnTo>
                      <a:pt x="14342563" y="0"/>
                    </a:lnTo>
                    <a:cubicBezTo>
                      <a:pt x="14382942" y="0"/>
                      <a:pt x="14421667" y="16040"/>
                      <a:pt x="14450219" y="44592"/>
                    </a:cubicBezTo>
                    <a:cubicBezTo>
                      <a:pt x="14478770" y="73144"/>
                      <a:pt x="14494811" y="111868"/>
                      <a:pt x="14494811" y="152247"/>
                    </a:cubicBezTo>
                    <a:lnTo>
                      <a:pt x="14494811" y="1750847"/>
                    </a:lnTo>
                    <a:cubicBezTo>
                      <a:pt x="14494811" y="1791226"/>
                      <a:pt x="14478770" y="1829950"/>
                      <a:pt x="14450219" y="1858502"/>
                    </a:cubicBezTo>
                    <a:cubicBezTo>
                      <a:pt x="14421667" y="1887054"/>
                      <a:pt x="14382942" y="1903094"/>
                      <a:pt x="14342563" y="1903094"/>
                    </a:cubicBezTo>
                    <a:lnTo>
                      <a:pt x="0" y="1903094"/>
                    </a:lnTo>
                    <a:close/>
                  </a:path>
                </a:pathLst>
              </a:custGeom>
              <a:solidFill>
                <a:srgbClr val="F29F05"/>
              </a:solidFill>
            </p:spPr>
          </p:sp>
          <p:sp>
            <p:nvSpPr>
              <p:cNvPr id="25" name="Freeform 25"/>
              <p:cNvSpPr/>
              <p:nvPr/>
            </p:nvSpPr>
            <p:spPr>
              <a:xfrm>
                <a:off x="0" y="6287929"/>
                <a:ext cx="14494811" cy="1903095"/>
              </a:xfrm>
              <a:custGeom>
                <a:avLst/>
                <a:gdLst/>
                <a:ahLst/>
                <a:cxnLst/>
                <a:rect l="l" t="t" r="r" b="b"/>
                <a:pathLst>
                  <a:path w="14494811" h="1903095">
                    <a:moveTo>
                      <a:pt x="0" y="0"/>
                    </a:moveTo>
                    <a:lnTo>
                      <a:pt x="14342563" y="0"/>
                    </a:lnTo>
                    <a:cubicBezTo>
                      <a:pt x="14382942" y="0"/>
                      <a:pt x="14421667" y="16040"/>
                      <a:pt x="14450219" y="44592"/>
                    </a:cubicBezTo>
                    <a:cubicBezTo>
                      <a:pt x="14478770" y="73144"/>
                      <a:pt x="14494811" y="111869"/>
                      <a:pt x="14494811" y="152247"/>
                    </a:cubicBezTo>
                    <a:lnTo>
                      <a:pt x="14494811" y="1750847"/>
                    </a:lnTo>
                    <a:cubicBezTo>
                      <a:pt x="14494811" y="1791226"/>
                      <a:pt x="14478770" y="1829951"/>
                      <a:pt x="14450219" y="1858502"/>
                    </a:cubicBezTo>
                    <a:cubicBezTo>
                      <a:pt x="14421667" y="1887055"/>
                      <a:pt x="14382942" y="1903095"/>
                      <a:pt x="14342563" y="1903095"/>
                    </a:cubicBezTo>
                    <a:lnTo>
                      <a:pt x="0" y="1903095"/>
                    </a:lnTo>
                    <a:close/>
                  </a:path>
                </a:pathLst>
              </a:custGeom>
              <a:solidFill>
                <a:srgbClr val="F29F05"/>
              </a:solidFill>
            </p:spPr>
          </p:sp>
          <p:sp>
            <p:nvSpPr>
              <p:cNvPr id="26" name="Freeform 26"/>
              <p:cNvSpPr/>
              <p:nvPr/>
            </p:nvSpPr>
            <p:spPr>
              <a:xfrm>
                <a:off x="0" y="8383905"/>
                <a:ext cx="4835837" cy="1903095"/>
              </a:xfrm>
              <a:custGeom>
                <a:avLst/>
                <a:gdLst/>
                <a:ahLst/>
                <a:cxnLst/>
                <a:rect l="l" t="t" r="r" b="b"/>
                <a:pathLst>
                  <a:path w="4835837" h="1903095">
                    <a:moveTo>
                      <a:pt x="0" y="0"/>
                    </a:moveTo>
                    <a:lnTo>
                      <a:pt x="4683589" y="0"/>
                    </a:lnTo>
                    <a:cubicBezTo>
                      <a:pt x="4767673" y="0"/>
                      <a:pt x="4835837" y="68164"/>
                      <a:pt x="4835837" y="152248"/>
                    </a:cubicBezTo>
                    <a:lnTo>
                      <a:pt x="4835837" y="1750848"/>
                    </a:lnTo>
                    <a:cubicBezTo>
                      <a:pt x="4835837" y="1834932"/>
                      <a:pt x="4767673" y="1903095"/>
                      <a:pt x="4683589" y="1903095"/>
                    </a:cubicBezTo>
                    <a:lnTo>
                      <a:pt x="0" y="1903095"/>
                    </a:lnTo>
                    <a:close/>
                  </a:path>
                </a:pathLst>
              </a:custGeom>
              <a:solidFill>
                <a:srgbClr val="F29F05"/>
              </a:solidFill>
            </p:spPr>
          </p:sp>
        </p:grpSp>
      </p:grpSp>
      <p:grpSp>
        <p:nvGrpSpPr>
          <p:cNvPr id="27" name="Group 27"/>
          <p:cNvGrpSpPr/>
          <p:nvPr/>
        </p:nvGrpSpPr>
        <p:grpSpPr>
          <a:xfrm>
            <a:off x="11116832" y="3458588"/>
            <a:ext cx="6328659" cy="3975744"/>
            <a:chOff x="0" y="0"/>
            <a:chExt cx="8438212" cy="5300993"/>
          </a:xfrm>
        </p:grpSpPr>
        <p:sp>
          <p:nvSpPr>
            <p:cNvPr id="28" name="AutoShape 28"/>
            <p:cNvSpPr/>
            <p:nvPr/>
          </p:nvSpPr>
          <p:spPr>
            <a:xfrm>
              <a:off x="1860212" y="478084"/>
              <a:ext cx="6413577" cy="0"/>
            </a:xfrm>
            <a:prstGeom prst="line">
              <a:avLst/>
            </a:prstGeom>
            <a:ln w="88900" cap="rnd">
              <a:solidFill>
                <a:srgbClr val="487307">
                  <a:alpha val="49804"/>
                </a:srgbClr>
              </a:solidFill>
              <a:prstDash val="solid"/>
              <a:headEnd type="none" w="sm" len="sm"/>
              <a:tailEnd type="none" w="sm" len="sm"/>
            </a:ln>
          </p:spPr>
        </p:sp>
        <p:pic>
          <p:nvPicPr>
            <p:cNvPr id="29" name="Picture 29"/>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0800000">
              <a:off x="0" y="0"/>
              <a:ext cx="1287768" cy="956168"/>
            </a:xfrm>
            <a:prstGeom prst="rect">
              <a:avLst/>
            </a:prstGeom>
          </p:spPr>
        </p:pic>
        <p:sp>
          <p:nvSpPr>
            <p:cNvPr id="30" name="TextBox 30"/>
            <p:cNvSpPr txBox="1"/>
            <p:nvPr/>
          </p:nvSpPr>
          <p:spPr>
            <a:xfrm>
              <a:off x="589605" y="1369390"/>
              <a:ext cx="7600352" cy="2998216"/>
            </a:xfrm>
            <a:prstGeom prst="rect">
              <a:avLst/>
            </a:prstGeom>
          </p:spPr>
          <p:txBody>
            <a:bodyPr lIns="0" tIns="0" rIns="0" bIns="0" rtlCol="0" anchor="t">
              <a:spAutoFit/>
            </a:bodyPr>
            <a:lstStyle/>
            <a:p>
              <a:pPr>
                <a:lnSpc>
                  <a:spcPts val="3624"/>
                </a:lnSpc>
              </a:pPr>
              <a:r>
                <a:rPr lang="en-US" sz="2400">
                  <a:solidFill>
                    <a:srgbClr val="6E7308"/>
                  </a:solidFill>
                  <a:latin typeface="Source Sans Pro Bold"/>
                </a:rPr>
                <a:t>I’m actually going to print it (</a:t>
              </a:r>
              <a:r>
                <a:rPr lang="en-US" sz="2400">
                  <a:solidFill>
                    <a:srgbClr val="6E7308"/>
                  </a:solidFill>
                  <a:latin typeface="Source Sans Pro Bold Italics"/>
                </a:rPr>
                <a:t>poster</a:t>
              </a:r>
              <a:r>
                <a:rPr lang="en-US" sz="2400">
                  <a:solidFill>
                    <a:srgbClr val="6E7308"/>
                  </a:solidFill>
                  <a:latin typeface="Source Sans Pro Bold"/>
                </a:rPr>
                <a:t>) off. I was going to make a little laminated thing to stick inside in the tractor just where you’ll see it when you hop in. Its on the list of things to do.</a:t>
              </a:r>
            </a:p>
          </p:txBody>
        </p:sp>
        <p:sp>
          <p:nvSpPr>
            <p:cNvPr id="31" name="AutoShape 31"/>
            <p:cNvSpPr/>
            <p:nvPr/>
          </p:nvSpPr>
          <p:spPr>
            <a:xfrm>
              <a:off x="0" y="4822909"/>
              <a:ext cx="6449936" cy="0"/>
            </a:xfrm>
            <a:prstGeom prst="line">
              <a:avLst/>
            </a:prstGeom>
            <a:ln w="88900" cap="rnd">
              <a:solidFill>
                <a:srgbClr val="487307">
                  <a:alpha val="49804"/>
                </a:srgbClr>
              </a:solidFill>
              <a:prstDash val="solid"/>
              <a:headEnd type="none" w="sm" len="sm"/>
              <a:tailEnd type="none" w="sm" len="sm"/>
            </a:ln>
          </p:spPr>
        </p:sp>
        <p:pic>
          <p:nvPicPr>
            <p:cNvPr id="32" name="Picture 32"/>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7150444" y="4344825"/>
              <a:ext cx="1287768" cy="956168"/>
            </a:xfrm>
            <a:prstGeom prst="rect">
              <a:avLst/>
            </a:prstGeom>
          </p:spPr>
        </p:pic>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36794" y="3558292"/>
            <a:ext cx="17163521" cy="4110951"/>
            <a:chOff x="0" y="0"/>
            <a:chExt cx="22884695" cy="5481268"/>
          </a:xfrm>
        </p:grpSpPr>
        <p:grpSp>
          <p:nvGrpSpPr>
            <p:cNvPr id="3" name="Group 3"/>
            <p:cNvGrpSpPr/>
            <p:nvPr/>
          </p:nvGrpSpPr>
          <p:grpSpPr>
            <a:xfrm>
              <a:off x="11116513" y="0"/>
              <a:ext cx="2141949" cy="2141949"/>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29F05"/>
              </a:solidFill>
            </p:spPr>
          </p:sp>
        </p:grpSp>
        <p:sp>
          <p:nvSpPr>
            <p:cNvPr id="5" name="TextBox 5"/>
            <p:cNvSpPr txBox="1"/>
            <p:nvPr/>
          </p:nvSpPr>
          <p:spPr>
            <a:xfrm>
              <a:off x="11116513" y="662643"/>
              <a:ext cx="2141949" cy="940488"/>
            </a:xfrm>
            <a:prstGeom prst="rect">
              <a:avLst/>
            </a:prstGeom>
          </p:spPr>
          <p:txBody>
            <a:bodyPr lIns="0" tIns="0" rIns="0" bIns="0" rtlCol="0" anchor="t">
              <a:spAutoFit/>
            </a:bodyPr>
            <a:lstStyle/>
            <a:p>
              <a:pPr algn="ctr">
                <a:lnSpc>
                  <a:spcPts val="5028"/>
                </a:lnSpc>
              </a:pPr>
              <a:r>
                <a:rPr lang="en-US" sz="5292">
                  <a:solidFill>
                    <a:srgbClr val="FFFFFF"/>
                  </a:solidFill>
                  <a:latin typeface="Nunito Sans Black"/>
                </a:rPr>
                <a:t>03</a:t>
              </a:r>
            </a:p>
          </p:txBody>
        </p:sp>
        <p:sp>
          <p:nvSpPr>
            <p:cNvPr id="6" name="TextBox 6"/>
            <p:cNvSpPr txBox="1"/>
            <p:nvPr/>
          </p:nvSpPr>
          <p:spPr>
            <a:xfrm>
              <a:off x="13999931" y="336607"/>
              <a:ext cx="8884764" cy="1506834"/>
            </a:xfrm>
            <a:prstGeom prst="rect">
              <a:avLst/>
            </a:prstGeom>
          </p:spPr>
          <p:txBody>
            <a:bodyPr lIns="0" tIns="0" rIns="0" bIns="0" rtlCol="0" anchor="t">
              <a:spAutoFit/>
            </a:bodyPr>
            <a:lstStyle/>
            <a:p>
              <a:pPr>
                <a:lnSpc>
                  <a:spcPts val="4406"/>
                </a:lnSpc>
              </a:pPr>
              <a:r>
                <a:rPr lang="en-US" sz="3969">
                  <a:solidFill>
                    <a:srgbClr val="487307"/>
                  </a:solidFill>
                  <a:latin typeface="Nunito Sans Bold"/>
                </a:rPr>
                <a:t>Purchase of appropriate trailers</a:t>
              </a:r>
            </a:p>
          </p:txBody>
        </p:sp>
        <p:grpSp>
          <p:nvGrpSpPr>
            <p:cNvPr id="7" name="Group 7"/>
            <p:cNvGrpSpPr/>
            <p:nvPr/>
          </p:nvGrpSpPr>
          <p:grpSpPr>
            <a:xfrm>
              <a:off x="11116513" y="3266718"/>
              <a:ext cx="2141949" cy="2141949"/>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29F05"/>
              </a:solidFill>
            </p:spPr>
          </p:sp>
        </p:grpSp>
        <p:sp>
          <p:nvSpPr>
            <p:cNvPr id="9" name="TextBox 9"/>
            <p:cNvSpPr txBox="1"/>
            <p:nvPr/>
          </p:nvSpPr>
          <p:spPr>
            <a:xfrm>
              <a:off x="11116513" y="3929361"/>
              <a:ext cx="2141949" cy="940488"/>
            </a:xfrm>
            <a:prstGeom prst="rect">
              <a:avLst/>
            </a:prstGeom>
          </p:spPr>
          <p:txBody>
            <a:bodyPr lIns="0" tIns="0" rIns="0" bIns="0" rtlCol="0" anchor="t">
              <a:spAutoFit/>
            </a:bodyPr>
            <a:lstStyle/>
            <a:p>
              <a:pPr algn="ctr">
                <a:lnSpc>
                  <a:spcPts val="5028"/>
                </a:lnSpc>
              </a:pPr>
              <a:r>
                <a:rPr lang="en-US" sz="5292">
                  <a:solidFill>
                    <a:srgbClr val="FFFFFF"/>
                  </a:solidFill>
                  <a:latin typeface="Nunito Sans Black"/>
                </a:rPr>
                <a:t>04</a:t>
              </a:r>
            </a:p>
          </p:txBody>
        </p:sp>
        <p:sp>
          <p:nvSpPr>
            <p:cNvPr id="10" name="TextBox 10"/>
            <p:cNvSpPr txBox="1"/>
            <p:nvPr/>
          </p:nvSpPr>
          <p:spPr>
            <a:xfrm>
              <a:off x="13937867" y="3675927"/>
              <a:ext cx="7770776" cy="1506834"/>
            </a:xfrm>
            <a:prstGeom prst="rect">
              <a:avLst/>
            </a:prstGeom>
          </p:spPr>
          <p:txBody>
            <a:bodyPr lIns="0" tIns="0" rIns="0" bIns="0" rtlCol="0" anchor="t">
              <a:spAutoFit/>
            </a:bodyPr>
            <a:lstStyle/>
            <a:p>
              <a:pPr>
                <a:lnSpc>
                  <a:spcPts val="4406"/>
                </a:lnSpc>
              </a:pPr>
              <a:r>
                <a:rPr lang="en-US" sz="3969">
                  <a:solidFill>
                    <a:srgbClr val="487307"/>
                  </a:solidFill>
                  <a:latin typeface="Nunito Sans Bold"/>
                </a:rPr>
                <a:t>Tractor health check by experts</a:t>
              </a:r>
            </a:p>
          </p:txBody>
        </p:sp>
        <p:grpSp>
          <p:nvGrpSpPr>
            <p:cNvPr id="11" name="Group 11"/>
            <p:cNvGrpSpPr/>
            <p:nvPr/>
          </p:nvGrpSpPr>
          <p:grpSpPr>
            <a:xfrm>
              <a:off x="0" y="0"/>
              <a:ext cx="2141949" cy="2141949"/>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29F05"/>
              </a:solidFill>
            </p:spPr>
          </p:sp>
        </p:grpSp>
        <p:sp>
          <p:nvSpPr>
            <p:cNvPr id="13" name="TextBox 13"/>
            <p:cNvSpPr txBox="1"/>
            <p:nvPr/>
          </p:nvSpPr>
          <p:spPr>
            <a:xfrm>
              <a:off x="0" y="662643"/>
              <a:ext cx="2141949" cy="940488"/>
            </a:xfrm>
            <a:prstGeom prst="rect">
              <a:avLst/>
            </a:prstGeom>
          </p:spPr>
          <p:txBody>
            <a:bodyPr lIns="0" tIns="0" rIns="0" bIns="0" rtlCol="0" anchor="t">
              <a:spAutoFit/>
            </a:bodyPr>
            <a:lstStyle/>
            <a:p>
              <a:pPr algn="ctr">
                <a:lnSpc>
                  <a:spcPts val="5028"/>
                </a:lnSpc>
              </a:pPr>
              <a:r>
                <a:rPr lang="en-US" sz="5292">
                  <a:solidFill>
                    <a:srgbClr val="FFFFFF"/>
                  </a:solidFill>
                  <a:latin typeface="Nunito Sans Black"/>
                </a:rPr>
                <a:t>01</a:t>
              </a:r>
            </a:p>
          </p:txBody>
        </p:sp>
        <p:sp>
          <p:nvSpPr>
            <p:cNvPr id="14" name="TextBox 14"/>
            <p:cNvSpPr txBox="1"/>
            <p:nvPr/>
          </p:nvSpPr>
          <p:spPr>
            <a:xfrm>
              <a:off x="2883418" y="336607"/>
              <a:ext cx="8884764" cy="1506834"/>
            </a:xfrm>
            <a:prstGeom prst="rect">
              <a:avLst/>
            </a:prstGeom>
          </p:spPr>
          <p:txBody>
            <a:bodyPr lIns="0" tIns="0" rIns="0" bIns="0" rtlCol="0" anchor="t">
              <a:spAutoFit/>
            </a:bodyPr>
            <a:lstStyle/>
            <a:p>
              <a:pPr>
                <a:lnSpc>
                  <a:spcPts val="4406"/>
                </a:lnSpc>
              </a:pPr>
              <a:r>
                <a:rPr lang="en-US" sz="3969" dirty="0">
                  <a:solidFill>
                    <a:srgbClr val="487307"/>
                  </a:solidFill>
                  <a:latin typeface="Nunito Sans Bold"/>
                </a:rPr>
                <a:t>Installation of reverse camera</a:t>
              </a:r>
            </a:p>
          </p:txBody>
        </p:sp>
        <p:grpSp>
          <p:nvGrpSpPr>
            <p:cNvPr id="15" name="Group 15"/>
            <p:cNvGrpSpPr/>
            <p:nvPr/>
          </p:nvGrpSpPr>
          <p:grpSpPr>
            <a:xfrm>
              <a:off x="0" y="3339320"/>
              <a:ext cx="2141949" cy="2141949"/>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29F05"/>
              </a:solidFill>
            </p:spPr>
          </p:sp>
        </p:grpSp>
        <p:sp>
          <p:nvSpPr>
            <p:cNvPr id="17" name="TextBox 17"/>
            <p:cNvSpPr txBox="1"/>
            <p:nvPr/>
          </p:nvSpPr>
          <p:spPr>
            <a:xfrm>
              <a:off x="0" y="4001963"/>
              <a:ext cx="2141949" cy="940488"/>
            </a:xfrm>
            <a:prstGeom prst="rect">
              <a:avLst/>
            </a:prstGeom>
          </p:spPr>
          <p:txBody>
            <a:bodyPr lIns="0" tIns="0" rIns="0" bIns="0" rtlCol="0" anchor="t">
              <a:spAutoFit/>
            </a:bodyPr>
            <a:lstStyle/>
            <a:p>
              <a:pPr algn="ctr">
                <a:lnSpc>
                  <a:spcPts val="5028"/>
                </a:lnSpc>
              </a:pPr>
              <a:r>
                <a:rPr lang="en-US" sz="5292">
                  <a:solidFill>
                    <a:srgbClr val="FFFFFF"/>
                  </a:solidFill>
                  <a:latin typeface="Nunito Sans Black"/>
                </a:rPr>
                <a:t>02</a:t>
              </a:r>
            </a:p>
          </p:txBody>
        </p:sp>
        <p:sp>
          <p:nvSpPr>
            <p:cNvPr id="18" name="TextBox 18"/>
            <p:cNvSpPr txBox="1"/>
            <p:nvPr/>
          </p:nvSpPr>
          <p:spPr>
            <a:xfrm>
              <a:off x="2883418" y="4047036"/>
              <a:ext cx="7770776" cy="764616"/>
            </a:xfrm>
            <a:prstGeom prst="rect">
              <a:avLst/>
            </a:prstGeom>
          </p:spPr>
          <p:txBody>
            <a:bodyPr lIns="0" tIns="0" rIns="0" bIns="0" rtlCol="0" anchor="t">
              <a:spAutoFit/>
            </a:bodyPr>
            <a:lstStyle/>
            <a:p>
              <a:pPr>
                <a:lnSpc>
                  <a:spcPts val="4406"/>
                </a:lnSpc>
              </a:pPr>
              <a:r>
                <a:rPr lang="en-US" sz="3969">
                  <a:solidFill>
                    <a:srgbClr val="487307"/>
                  </a:solidFill>
                  <a:latin typeface="Nunito Sans Bold"/>
                </a:rPr>
                <a:t>Setting up remainders</a:t>
              </a:r>
            </a:p>
          </p:txBody>
        </p:sp>
      </p:grpSp>
      <p:grpSp>
        <p:nvGrpSpPr>
          <p:cNvPr id="19" name="Group 19"/>
          <p:cNvGrpSpPr/>
          <p:nvPr/>
        </p:nvGrpSpPr>
        <p:grpSpPr>
          <a:xfrm>
            <a:off x="-153754" y="-199885"/>
            <a:ext cx="18441754" cy="2369006"/>
            <a:chOff x="0" y="0"/>
            <a:chExt cx="11191868" cy="1437694"/>
          </a:xfrm>
        </p:grpSpPr>
        <p:sp>
          <p:nvSpPr>
            <p:cNvPr id="20" name="Freeform 20"/>
            <p:cNvSpPr/>
            <p:nvPr/>
          </p:nvSpPr>
          <p:spPr>
            <a:xfrm>
              <a:off x="0" y="0"/>
              <a:ext cx="11191868" cy="1437694"/>
            </a:xfrm>
            <a:custGeom>
              <a:avLst/>
              <a:gdLst/>
              <a:ahLst/>
              <a:cxnLst/>
              <a:rect l="l" t="t" r="r" b="b"/>
              <a:pathLst>
                <a:path w="11191868" h="1437694">
                  <a:moveTo>
                    <a:pt x="11067407" y="1437694"/>
                  </a:moveTo>
                  <a:lnTo>
                    <a:pt x="124460" y="1437694"/>
                  </a:lnTo>
                  <a:cubicBezTo>
                    <a:pt x="55880" y="1437694"/>
                    <a:pt x="0" y="1381814"/>
                    <a:pt x="0" y="1313234"/>
                  </a:cubicBezTo>
                  <a:lnTo>
                    <a:pt x="0" y="124460"/>
                  </a:lnTo>
                  <a:cubicBezTo>
                    <a:pt x="0" y="55880"/>
                    <a:pt x="55880" y="0"/>
                    <a:pt x="124460" y="0"/>
                  </a:cubicBezTo>
                  <a:lnTo>
                    <a:pt x="11067408" y="0"/>
                  </a:lnTo>
                  <a:cubicBezTo>
                    <a:pt x="11135988" y="0"/>
                    <a:pt x="11191868" y="55880"/>
                    <a:pt x="11191868" y="124460"/>
                  </a:cubicBezTo>
                  <a:lnTo>
                    <a:pt x="11191868" y="1313234"/>
                  </a:lnTo>
                  <a:cubicBezTo>
                    <a:pt x="11191868" y="1381814"/>
                    <a:pt x="11135988" y="1437694"/>
                    <a:pt x="11067408" y="1437694"/>
                  </a:cubicBezTo>
                  <a:close/>
                </a:path>
              </a:pathLst>
            </a:custGeom>
            <a:solidFill>
              <a:srgbClr val="487307"/>
            </a:solidFill>
          </p:spPr>
        </p:sp>
      </p:grpSp>
      <p:sp>
        <p:nvSpPr>
          <p:cNvPr id="21" name="TextBox 21"/>
          <p:cNvSpPr txBox="1"/>
          <p:nvPr/>
        </p:nvSpPr>
        <p:spPr>
          <a:xfrm>
            <a:off x="4474919" y="580454"/>
            <a:ext cx="9687270" cy="934593"/>
          </a:xfrm>
          <a:prstGeom prst="rect">
            <a:avLst/>
          </a:prstGeom>
        </p:spPr>
        <p:txBody>
          <a:bodyPr lIns="0" tIns="0" rIns="0" bIns="0" rtlCol="0" anchor="t">
            <a:spAutoFit/>
          </a:bodyPr>
          <a:lstStyle/>
          <a:p>
            <a:pPr>
              <a:lnSpc>
                <a:spcPts val="7295"/>
              </a:lnSpc>
            </a:pPr>
            <a:r>
              <a:rPr lang="en-US" sz="6399">
                <a:solidFill>
                  <a:srgbClr val="FFFFFF"/>
                </a:solidFill>
                <a:latin typeface="Nunito Sans Black"/>
              </a:rPr>
              <a:t>ADDITIONAL CHANGES</a:t>
            </a:r>
          </a:p>
        </p:txBody>
      </p:sp>
      <p:grpSp>
        <p:nvGrpSpPr>
          <p:cNvPr id="22" name="Group 22"/>
          <p:cNvGrpSpPr/>
          <p:nvPr/>
        </p:nvGrpSpPr>
        <p:grpSpPr>
          <a:xfrm>
            <a:off x="-153754" y="9058415"/>
            <a:ext cx="19282511" cy="1228585"/>
            <a:chOff x="0" y="0"/>
            <a:chExt cx="11702104" cy="745600"/>
          </a:xfrm>
        </p:grpSpPr>
        <p:sp>
          <p:nvSpPr>
            <p:cNvPr id="23" name="Freeform 23"/>
            <p:cNvSpPr/>
            <p:nvPr/>
          </p:nvSpPr>
          <p:spPr>
            <a:xfrm>
              <a:off x="0" y="0"/>
              <a:ext cx="11702104" cy="745600"/>
            </a:xfrm>
            <a:custGeom>
              <a:avLst/>
              <a:gdLst/>
              <a:ahLst/>
              <a:cxnLst/>
              <a:rect l="l" t="t" r="r" b="b"/>
              <a:pathLst>
                <a:path w="11702104" h="745600">
                  <a:moveTo>
                    <a:pt x="11577644" y="745600"/>
                  </a:moveTo>
                  <a:lnTo>
                    <a:pt x="124460" y="745600"/>
                  </a:lnTo>
                  <a:cubicBezTo>
                    <a:pt x="55880" y="745600"/>
                    <a:pt x="0" y="689720"/>
                    <a:pt x="0" y="621140"/>
                  </a:cubicBezTo>
                  <a:lnTo>
                    <a:pt x="0" y="124460"/>
                  </a:lnTo>
                  <a:cubicBezTo>
                    <a:pt x="0" y="55880"/>
                    <a:pt x="55880" y="0"/>
                    <a:pt x="124460" y="0"/>
                  </a:cubicBezTo>
                  <a:lnTo>
                    <a:pt x="11577644" y="0"/>
                  </a:lnTo>
                  <a:cubicBezTo>
                    <a:pt x="11646224" y="0"/>
                    <a:pt x="11702104" y="55880"/>
                    <a:pt x="11702104" y="124460"/>
                  </a:cubicBezTo>
                  <a:lnTo>
                    <a:pt x="11702104" y="621140"/>
                  </a:lnTo>
                  <a:cubicBezTo>
                    <a:pt x="11702104" y="689720"/>
                    <a:pt x="11646224" y="745600"/>
                    <a:pt x="11577644" y="745600"/>
                  </a:cubicBezTo>
                  <a:close/>
                </a:path>
              </a:pathLst>
            </a:custGeom>
            <a:solidFill>
              <a:srgbClr val="487307"/>
            </a:solidFill>
          </p:spPr>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7182" y="7842536"/>
            <a:ext cx="18767405" cy="4157580"/>
            <a:chOff x="0" y="0"/>
            <a:chExt cx="7903905" cy="1750968"/>
          </a:xfrm>
        </p:grpSpPr>
        <p:sp>
          <p:nvSpPr>
            <p:cNvPr id="3" name="Freeform 3"/>
            <p:cNvSpPr/>
            <p:nvPr/>
          </p:nvSpPr>
          <p:spPr>
            <a:xfrm>
              <a:off x="0" y="0"/>
              <a:ext cx="7903905" cy="1750968"/>
            </a:xfrm>
            <a:custGeom>
              <a:avLst/>
              <a:gdLst/>
              <a:ahLst/>
              <a:cxnLst/>
              <a:rect l="l" t="t" r="r" b="b"/>
              <a:pathLst>
                <a:path w="7903905" h="1750968">
                  <a:moveTo>
                    <a:pt x="7779445" y="1750968"/>
                  </a:moveTo>
                  <a:lnTo>
                    <a:pt x="124460" y="1750968"/>
                  </a:lnTo>
                  <a:cubicBezTo>
                    <a:pt x="55880" y="1750968"/>
                    <a:pt x="0" y="1695088"/>
                    <a:pt x="0" y="1626508"/>
                  </a:cubicBezTo>
                  <a:lnTo>
                    <a:pt x="0" y="124460"/>
                  </a:lnTo>
                  <a:cubicBezTo>
                    <a:pt x="0" y="55880"/>
                    <a:pt x="55880" y="0"/>
                    <a:pt x="124460" y="0"/>
                  </a:cubicBezTo>
                  <a:lnTo>
                    <a:pt x="7779445" y="0"/>
                  </a:lnTo>
                  <a:cubicBezTo>
                    <a:pt x="7848025" y="0"/>
                    <a:pt x="7903905" y="55880"/>
                    <a:pt x="7903905" y="124460"/>
                  </a:cubicBezTo>
                  <a:lnTo>
                    <a:pt x="7903905" y="1626508"/>
                  </a:lnTo>
                  <a:cubicBezTo>
                    <a:pt x="7903905" y="1695088"/>
                    <a:pt x="7848025" y="1750968"/>
                    <a:pt x="7779445" y="1750968"/>
                  </a:cubicBezTo>
                  <a:close/>
                </a:path>
              </a:pathLst>
            </a:custGeom>
            <a:solidFill>
              <a:srgbClr val="487307"/>
            </a:solidFill>
          </p:spPr>
        </p:sp>
      </p:grpSp>
      <p:sp>
        <p:nvSpPr>
          <p:cNvPr id="4" name="TextBox 4"/>
          <p:cNvSpPr txBox="1"/>
          <p:nvPr/>
        </p:nvSpPr>
        <p:spPr>
          <a:xfrm>
            <a:off x="2107726" y="237810"/>
            <a:ext cx="14086105" cy="1377950"/>
          </a:xfrm>
          <a:prstGeom prst="rect">
            <a:avLst/>
          </a:prstGeom>
        </p:spPr>
        <p:txBody>
          <a:bodyPr lIns="0" tIns="0" rIns="0" bIns="0" rtlCol="0" anchor="t">
            <a:spAutoFit/>
          </a:bodyPr>
          <a:lstStyle/>
          <a:p>
            <a:pPr algn="ctr">
              <a:lnSpc>
                <a:spcPts val="11200"/>
              </a:lnSpc>
            </a:pPr>
            <a:r>
              <a:rPr lang="en-US" sz="8000">
                <a:solidFill>
                  <a:srgbClr val="487307"/>
                </a:solidFill>
                <a:latin typeface="Nunito Sans Black"/>
              </a:rPr>
              <a:t>LONG TERM OUTOMES</a:t>
            </a:r>
          </a:p>
        </p:txBody>
      </p:sp>
      <p:grpSp>
        <p:nvGrpSpPr>
          <p:cNvPr id="5" name="Group 5"/>
          <p:cNvGrpSpPr/>
          <p:nvPr/>
        </p:nvGrpSpPr>
        <p:grpSpPr>
          <a:xfrm>
            <a:off x="3884923" y="6434107"/>
            <a:ext cx="3343628" cy="3420783"/>
            <a:chOff x="0" y="0"/>
            <a:chExt cx="4458170" cy="4561044"/>
          </a:xfrm>
        </p:grpSpPr>
        <p:grpSp>
          <p:nvGrpSpPr>
            <p:cNvPr id="6" name="Group 6"/>
            <p:cNvGrpSpPr/>
            <p:nvPr/>
          </p:nvGrpSpPr>
          <p:grpSpPr>
            <a:xfrm>
              <a:off x="0" y="0"/>
              <a:ext cx="4458170" cy="4561044"/>
              <a:chOff x="0" y="0"/>
              <a:chExt cx="1432661" cy="1465720"/>
            </a:xfrm>
          </p:grpSpPr>
          <p:sp>
            <p:nvSpPr>
              <p:cNvPr id="7" name="Freeform 7"/>
              <p:cNvSpPr/>
              <p:nvPr/>
            </p:nvSpPr>
            <p:spPr>
              <a:xfrm>
                <a:off x="0" y="0"/>
                <a:ext cx="1432661" cy="1465720"/>
              </a:xfrm>
              <a:custGeom>
                <a:avLst/>
                <a:gdLst/>
                <a:ahLst/>
                <a:cxnLst/>
                <a:rect l="l" t="t" r="r" b="b"/>
                <a:pathLst>
                  <a:path w="1432661" h="1465720">
                    <a:moveTo>
                      <a:pt x="1308201" y="1465720"/>
                    </a:moveTo>
                    <a:lnTo>
                      <a:pt x="124460" y="1465720"/>
                    </a:lnTo>
                    <a:cubicBezTo>
                      <a:pt x="55880" y="1465720"/>
                      <a:pt x="0" y="1409840"/>
                      <a:pt x="0" y="1341260"/>
                    </a:cubicBezTo>
                    <a:lnTo>
                      <a:pt x="0" y="124460"/>
                    </a:lnTo>
                    <a:cubicBezTo>
                      <a:pt x="0" y="55880"/>
                      <a:pt x="55880" y="0"/>
                      <a:pt x="124460" y="0"/>
                    </a:cubicBezTo>
                    <a:lnTo>
                      <a:pt x="1308201" y="0"/>
                    </a:lnTo>
                    <a:cubicBezTo>
                      <a:pt x="1376781" y="0"/>
                      <a:pt x="1432661" y="55880"/>
                      <a:pt x="1432661" y="124460"/>
                    </a:cubicBezTo>
                    <a:lnTo>
                      <a:pt x="1432661" y="1341260"/>
                    </a:lnTo>
                    <a:cubicBezTo>
                      <a:pt x="1432661" y="1409840"/>
                      <a:pt x="1376781" y="1465720"/>
                      <a:pt x="1308201" y="1465720"/>
                    </a:cubicBezTo>
                    <a:close/>
                  </a:path>
                </a:pathLst>
              </a:custGeom>
              <a:solidFill>
                <a:srgbClr val="F29F05"/>
              </a:solidFill>
            </p:spPr>
          </p:sp>
        </p:grpSp>
        <p:sp>
          <p:nvSpPr>
            <p:cNvPr id="8" name="TextBox 8"/>
            <p:cNvSpPr txBox="1"/>
            <p:nvPr/>
          </p:nvSpPr>
          <p:spPr>
            <a:xfrm>
              <a:off x="508148" y="1055034"/>
              <a:ext cx="3441874" cy="2214245"/>
            </a:xfrm>
            <a:prstGeom prst="rect">
              <a:avLst/>
            </a:prstGeom>
          </p:spPr>
          <p:txBody>
            <a:bodyPr lIns="0" tIns="0" rIns="0" bIns="0" rtlCol="0" anchor="t">
              <a:spAutoFit/>
            </a:bodyPr>
            <a:lstStyle/>
            <a:p>
              <a:pPr algn="ctr">
                <a:lnSpc>
                  <a:spcPts val="4530"/>
                </a:lnSpc>
              </a:pPr>
              <a:r>
                <a:rPr lang="en-US" sz="3000" dirty="0">
                  <a:solidFill>
                    <a:srgbClr val="FFFFFF"/>
                  </a:solidFill>
                  <a:latin typeface="Source Sans Pro Bold"/>
                </a:rPr>
                <a:t>Intervention development methodology </a:t>
              </a:r>
            </a:p>
          </p:txBody>
        </p:sp>
      </p:grpSp>
      <p:grpSp>
        <p:nvGrpSpPr>
          <p:cNvPr id="9" name="Group 9"/>
          <p:cNvGrpSpPr/>
          <p:nvPr/>
        </p:nvGrpSpPr>
        <p:grpSpPr>
          <a:xfrm>
            <a:off x="7426181" y="6434107"/>
            <a:ext cx="3343628" cy="3420783"/>
            <a:chOff x="0" y="0"/>
            <a:chExt cx="4458170" cy="4561044"/>
          </a:xfrm>
        </p:grpSpPr>
        <p:grpSp>
          <p:nvGrpSpPr>
            <p:cNvPr id="10" name="Group 10"/>
            <p:cNvGrpSpPr/>
            <p:nvPr/>
          </p:nvGrpSpPr>
          <p:grpSpPr>
            <a:xfrm>
              <a:off x="0" y="0"/>
              <a:ext cx="4458170" cy="4561044"/>
              <a:chOff x="0" y="0"/>
              <a:chExt cx="1432661" cy="1465720"/>
            </a:xfrm>
          </p:grpSpPr>
          <p:sp>
            <p:nvSpPr>
              <p:cNvPr id="11" name="Freeform 11"/>
              <p:cNvSpPr/>
              <p:nvPr/>
            </p:nvSpPr>
            <p:spPr>
              <a:xfrm>
                <a:off x="0" y="0"/>
                <a:ext cx="1432661" cy="1465720"/>
              </a:xfrm>
              <a:custGeom>
                <a:avLst/>
                <a:gdLst/>
                <a:ahLst/>
                <a:cxnLst/>
                <a:rect l="l" t="t" r="r" b="b"/>
                <a:pathLst>
                  <a:path w="1432661" h="1465720">
                    <a:moveTo>
                      <a:pt x="1308201" y="1465720"/>
                    </a:moveTo>
                    <a:lnTo>
                      <a:pt x="124460" y="1465720"/>
                    </a:lnTo>
                    <a:cubicBezTo>
                      <a:pt x="55880" y="1465720"/>
                      <a:pt x="0" y="1409840"/>
                      <a:pt x="0" y="1341260"/>
                    </a:cubicBezTo>
                    <a:lnTo>
                      <a:pt x="0" y="124460"/>
                    </a:lnTo>
                    <a:cubicBezTo>
                      <a:pt x="0" y="55880"/>
                      <a:pt x="55880" y="0"/>
                      <a:pt x="124460" y="0"/>
                    </a:cubicBezTo>
                    <a:lnTo>
                      <a:pt x="1308201" y="0"/>
                    </a:lnTo>
                    <a:cubicBezTo>
                      <a:pt x="1376781" y="0"/>
                      <a:pt x="1432661" y="55880"/>
                      <a:pt x="1432661" y="124460"/>
                    </a:cubicBezTo>
                    <a:lnTo>
                      <a:pt x="1432661" y="1341260"/>
                    </a:lnTo>
                    <a:cubicBezTo>
                      <a:pt x="1432661" y="1409840"/>
                      <a:pt x="1376781" y="1465720"/>
                      <a:pt x="1308201" y="1465720"/>
                    </a:cubicBezTo>
                    <a:close/>
                  </a:path>
                </a:pathLst>
              </a:custGeom>
              <a:solidFill>
                <a:srgbClr val="F29F05"/>
              </a:solidFill>
            </p:spPr>
          </p:sp>
        </p:grpSp>
        <p:sp>
          <p:nvSpPr>
            <p:cNvPr id="12" name="TextBox 12"/>
            <p:cNvSpPr txBox="1"/>
            <p:nvPr/>
          </p:nvSpPr>
          <p:spPr>
            <a:xfrm>
              <a:off x="330348" y="647005"/>
              <a:ext cx="3797474" cy="2976245"/>
            </a:xfrm>
            <a:prstGeom prst="rect">
              <a:avLst/>
            </a:prstGeom>
          </p:spPr>
          <p:txBody>
            <a:bodyPr lIns="0" tIns="0" rIns="0" bIns="0" rtlCol="0" anchor="t">
              <a:spAutoFit/>
            </a:bodyPr>
            <a:lstStyle/>
            <a:p>
              <a:pPr algn="ctr">
                <a:lnSpc>
                  <a:spcPts val="4530"/>
                </a:lnSpc>
              </a:pPr>
              <a:r>
                <a:rPr lang="en-US" sz="3000" dirty="0">
                  <a:solidFill>
                    <a:srgbClr val="FFFFFF"/>
                  </a:solidFill>
                  <a:latin typeface="Source Sans Pro Bold"/>
                </a:rPr>
                <a:t>Train the trainer package &amp; Demonstration toolkit </a:t>
              </a:r>
            </a:p>
          </p:txBody>
        </p:sp>
      </p:grpSp>
      <p:grpSp>
        <p:nvGrpSpPr>
          <p:cNvPr id="13" name="Group 13"/>
          <p:cNvGrpSpPr/>
          <p:nvPr/>
        </p:nvGrpSpPr>
        <p:grpSpPr>
          <a:xfrm>
            <a:off x="10970635" y="6434107"/>
            <a:ext cx="3343628" cy="3420783"/>
            <a:chOff x="0" y="0"/>
            <a:chExt cx="4458170" cy="4561044"/>
          </a:xfrm>
        </p:grpSpPr>
        <p:grpSp>
          <p:nvGrpSpPr>
            <p:cNvPr id="14" name="Group 14"/>
            <p:cNvGrpSpPr/>
            <p:nvPr/>
          </p:nvGrpSpPr>
          <p:grpSpPr>
            <a:xfrm>
              <a:off x="0" y="0"/>
              <a:ext cx="4458170" cy="4561044"/>
              <a:chOff x="0" y="0"/>
              <a:chExt cx="1432661" cy="1465720"/>
            </a:xfrm>
          </p:grpSpPr>
          <p:sp>
            <p:nvSpPr>
              <p:cNvPr id="15" name="Freeform 15"/>
              <p:cNvSpPr/>
              <p:nvPr/>
            </p:nvSpPr>
            <p:spPr>
              <a:xfrm>
                <a:off x="0" y="0"/>
                <a:ext cx="1432661" cy="1465720"/>
              </a:xfrm>
              <a:custGeom>
                <a:avLst/>
                <a:gdLst/>
                <a:ahLst/>
                <a:cxnLst/>
                <a:rect l="l" t="t" r="r" b="b"/>
                <a:pathLst>
                  <a:path w="1432661" h="1465720">
                    <a:moveTo>
                      <a:pt x="1308201" y="1465720"/>
                    </a:moveTo>
                    <a:lnTo>
                      <a:pt x="124460" y="1465720"/>
                    </a:lnTo>
                    <a:cubicBezTo>
                      <a:pt x="55880" y="1465720"/>
                      <a:pt x="0" y="1409840"/>
                      <a:pt x="0" y="1341260"/>
                    </a:cubicBezTo>
                    <a:lnTo>
                      <a:pt x="0" y="124460"/>
                    </a:lnTo>
                    <a:cubicBezTo>
                      <a:pt x="0" y="55880"/>
                      <a:pt x="55880" y="0"/>
                      <a:pt x="124460" y="0"/>
                    </a:cubicBezTo>
                    <a:lnTo>
                      <a:pt x="1308201" y="0"/>
                    </a:lnTo>
                    <a:cubicBezTo>
                      <a:pt x="1376781" y="0"/>
                      <a:pt x="1432661" y="55880"/>
                      <a:pt x="1432661" y="124460"/>
                    </a:cubicBezTo>
                    <a:lnTo>
                      <a:pt x="1432661" y="1341260"/>
                    </a:lnTo>
                    <a:cubicBezTo>
                      <a:pt x="1432661" y="1409840"/>
                      <a:pt x="1376781" y="1465720"/>
                      <a:pt x="1308201" y="1465720"/>
                    </a:cubicBezTo>
                    <a:close/>
                  </a:path>
                </a:pathLst>
              </a:custGeom>
              <a:solidFill>
                <a:srgbClr val="F29F05"/>
              </a:solidFill>
            </p:spPr>
          </p:sp>
        </p:grpSp>
        <p:sp>
          <p:nvSpPr>
            <p:cNvPr id="16" name="TextBox 16"/>
            <p:cNvSpPr txBox="1"/>
            <p:nvPr/>
          </p:nvSpPr>
          <p:spPr>
            <a:xfrm>
              <a:off x="78066" y="368537"/>
              <a:ext cx="4302039" cy="3738245"/>
            </a:xfrm>
            <a:prstGeom prst="rect">
              <a:avLst/>
            </a:prstGeom>
          </p:spPr>
          <p:txBody>
            <a:bodyPr lIns="0" tIns="0" rIns="0" bIns="0" rtlCol="0" anchor="t">
              <a:spAutoFit/>
            </a:bodyPr>
            <a:lstStyle/>
            <a:p>
              <a:pPr algn="ctr">
                <a:lnSpc>
                  <a:spcPts val="4530"/>
                </a:lnSpc>
              </a:pPr>
              <a:r>
                <a:rPr lang="en-US" sz="3000" dirty="0">
                  <a:solidFill>
                    <a:srgbClr val="FFFFFF"/>
                  </a:solidFill>
                  <a:latin typeface="Source Sans Pro Bold"/>
                </a:rPr>
                <a:t>Transparent, replicable, repeatable </a:t>
              </a:r>
              <a:r>
                <a:rPr lang="en-US" sz="3000" dirty="0" err="1">
                  <a:solidFill>
                    <a:srgbClr val="FFFFFF"/>
                  </a:solidFill>
                  <a:latin typeface="Source Sans Pro Bold"/>
                </a:rPr>
                <a:t>behaviour</a:t>
              </a:r>
              <a:r>
                <a:rPr lang="en-US" sz="3000" dirty="0">
                  <a:solidFill>
                    <a:srgbClr val="FFFFFF"/>
                  </a:solidFill>
                  <a:latin typeface="Source Sans Pro Bold"/>
                </a:rPr>
                <a:t> change techniques</a:t>
              </a:r>
            </a:p>
          </p:txBody>
        </p:sp>
      </p:grpSp>
      <p:grpSp>
        <p:nvGrpSpPr>
          <p:cNvPr id="17" name="Group 17"/>
          <p:cNvGrpSpPr/>
          <p:nvPr/>
        </p:nvGrpSpPr>
        <p:grpSpPr>
          <a:xfrm>
            <a:off x="14515090" y="6434107"/>
            <a:ext cx="3343628" cy="3420783"/>
            <a:chOff x="0" y="0"/>
            <a:chExt cx="4458170" cy="4561044"/>
          </a:xfrm>
        </p:grpSpPr>
        <p:grpSp>
          <p:nvGrpSpPr>
            <p:cNvPr id="18" name="Group 18"/>
            <p:cNvGrpSpPr/>
            <p:nvPr/>
          </p:nvGrpSpPr>
          <p:grpSpPr>
            <a:xfrm>
              <a:off x="0" y="0"/>
              <a:ext cx="4458170" cy="4561044"/>
              <a:chOff x="0" y="0"/>
              <a:chExt cx="1432661" cy="1465720"/>
            </a:xfrm>
          </p:grpSpPr>
          <p:sp>
            <p:nvSpPr>
              <p:cNvPr id="19" name="Freeform 19"/>
              <p:cNvSpPr/>
              <p:nvPr/>
            </p:nvSpPr>
            <p:spPr>
              <a:xfrm>
                <a:off x="0" y="0"/>
                <a:ext cx="1432661" cy="1465720"/>
              </a:xfrm>
              <a:custGeom>
                <a:avLst/>
                <a:gdLst/>
                <a:ahLst/>
                <a:cxnLst/>
                <a:rect l="l" t="t" r="r" b="b"/>
                <a:pathLst>
                  <a:path w="1432661" h="1465720">
                    <a:moveTo>
                      <a:pt x="1308201" y="1465720"/>
                    </a:moveTo>
                    <a:lnTo>
                      <a:pt x="124460" y="1465720"/>
                    </a:lnTo>
                    <a:cubicBezTo>
                      <a:pt x="55880" y="1465720"/>
                      <a:pt x="0" y="1409840"/>
                      <a:pt x="0" y="1341260"/>
                    </a:cubicBezTo>
                    <a:lnTo>
                      <a:pt x="0" y="124460"/>
                    </a:lnTo>
                    <a:cubicBezTo>
                      <a:pt x="0" y="55880"/>
                      <a:pt x="55880" y="0"/>
                      <a:pt x="124460" y="0"/>
                    </a:cubicBezTo>
                    <a:lnTo>
                      <a:pt x="1308201" y="0"/>
                    </a:lnTo>
                    <a:cubicBezTo>
                      <a:pt x="1376781" y="0"/>
                      <a:pt x="1432661" y="55880"/>
                      <a:pt x="1432661" y="124460"/>
                    </a:cubicBezTo>
                    <a:lnTo>
                      <a:pt x="1432661" y="1341260"/>
                    </a:lnTo>
                    <a:cubicBezTo>
                      <a:pt x="1432661" y="1409840"/>
                      <a:pt x="1376781" y="1465720"/>
                      <a:pt x="1308201" y="1465720"/>
                    </a:cubicBezTo>
                    <a:close/>
                  </a:path>
                </a:pathLst>
              </a:custGeom>
              <a:solidFill>
                <a:srgbClr val="F29F05"/>
              </a:solidFill>
            </p:spPr>
          </p:sp>
        </p:grpSp>
        <p:sp>
          <p:nvSpPr>
            <p:cNvPr id="20" name="TextBox 20"/>
            <p:cNvSpPr txBox="1"/>
            <p:nvPr/>
          </p:nvSpPr>
          <p:spPr>
            <a:xfrm>
              <a:off x="508148" y="647005"/>
              <a:ext cx="3441874" cy="3077765"/>
            </a:xfrm>
            <a:prstGeom prst="rect">
              <a:avLst/>
            </a:prstGeom>
          </p:spPr>
          <p:txBody>
            <a:bodyPr lIns="0" tIns="0" rIns="0" bIns="0" rtlCol="0" anchor="t">
              <a:spAutoFit/>
            </a:bodyPr>
            <a:lstStyle/>
            <a:p>
              <a:pPr algn="ctr">
                <a:lnSpc>
                  <a:spcPts val="4530"/>
                </a:lnSpc>
              </a:pPr>
              <a:r>
                <a:rPr lang="en-US" sz="3000" dirty="0">
                  <a:solidFill>
                    <a:srgbClr val="FFFFFF"/>
                  </a:solidFill>
                  <a:latin typeface="Source Sans Pro Bold"/>
                </a:rPr>
                <a:t>Potential integration with </a:t>
              </a:r>
              <a:r>
                <a:rPr lang="en-US" sz="3000" dirty="0" smtClean="0">
                  <a:solidFill>
                    <a:srgbClr val="FFFFFF"/>
                  </a:solidFill>
                  <a:latin typeface="Source Sans Pro Bold"/>
                </a:rPr>
                <a:t>farm </a:t>
              </a:r>
              <a:r>
                <a:rPr lang="en-US" sz="3000" dirty="0">
                  <a:solidFill>
                    <a:srgbClr val="FFFFFF"/>
                  </a:solidFill>
                  <a:latin typeface="Source Sans Pro Bold"/>
                </a:rPr>
                <a:t>initiatives</a:t>
              </a:r>
            </a:p>
          </p:txBody>
        </p:sp>
      </p:grpSp>
      <p:grpSp>
        <p:nvGrpSpPr>
          <p:cNvPr id="21" name="Group 21"/>
          <p:cNvGrpSpPr/>
          <p:nvPr/>
        </p:nvGrpSpPr>
        <p:grpSpPr>
          <a:xfrm>
            <a:off x="319686" y="6434106"/>
            <a:ext cx="3343628" cy="3420783"/>
            <a:chOff x="0" y="0"/>
            <a:chExt cx="4458170" cy="4561044"/>
          </a:xfrm>
        </p:grpSpPr>
        <p:grpSp>
          <p:nvGrpSpPr>
            <p:cNvPr id="22" name="Group 22"/>
            <p:cNvGrpSpPr/>
            <p:nvPr/>
          </p:nvGrpSpPr>
          <p:grpSpPr>
            <a:xfrm>
              <a:off x="0" y="0"/>
              <a:ext cx="4458170" cy="4561044"/>
              <a:chOff x="0" y="0"/>
              <a:chExt cx="1432661" cy="1465720"/>
            </a:xfrm>
          </p:grpSpPr>
          <p:sp>
            <p:nvSpPr>
              <p:cNvPr id="23" name="Freeform 23"/>
              <p:cNvSpPr/>
              <p:nvPr/>
            </p:nvSpPr>
            <p:spPr>
              <a:xfrm>
                <a:off x="0" y="0"/>
                <a:ext cx="1432661" cy="1465720"/>
              </a:xfrm>
              <a:custGeom>
                <a:avLst/>
                <a:gdLst/>
                <a:ahLst/>
                <a:cxnLst/>
                <a:rect l="l" t="t" r="r" b="b"/>
                <a:pathLst>
                  <a:path w="1432661" h="1465720">
                    <a:moveTo>
                      <a:pt x="1308201" y="1465720"/>
                    </a:moveTo>
                    <a:lnTo>
                      <a:pt x="124460" y="1465720"/>
                    </a:lnTo>
                    <a:cubicBezTo>
                      <a:pt x="55880" y="1465720"/>
                      <a:pt x="0" y="1409840"/>
                      <a:pt x="0" y="1341260"/>
                    </a:cubicBezTo>
                    <a:lnTo>
                      <a:pt x="0" y="124460"/>
                    </a:lnTo>
                    <a:cubicBezTo>
                      <a:pt x="0" y="55880"/>
                      <a:pt x="55880" y="0"/>
                      <a:pt x="124460" y="0"/>
                    </a:cubicBezTo>
                    <a:lnTo>
                      <a:pt x="1308201" y="0"/>
                    </a:lnTo>
                    <a:cubicBezTo>
                      <a:pt x="1376781" y="0"/>
                      <a:pt x="1432661" y="55880"/>
                      <a:pt x="1432661" y="124460"/>
                    </a:cubicBezTo>
                    <a:lnTo>
                      <a:pt x="1432661" y="1341260"/>
                    </a:lnTo>
                    <a:cubicBezTo>
                      <a:pt x="1432661" y="1409840"/>
                      <a:pt x="1376781" y="1465720"/>
                      <a:pt x="1308201" y="1465720"/>
                    </a:cubicBezTo>
                    <a:close/>
                  </a:path>
                </a:pathLst>
              </a:custGeom>
              <a:solidFill>
                <a:srgbClr val="F29F05"/>
              </a:solidFill>
            </p:spPr>
          </p:sp>
        </p:grpSp>
        <p:sp>
          <p:nvSpPr>
            <p:cNvPr id="24" name="TextBox 24"/>
            <p:cNvSpPr txBox="1"/>
            <p:nvPr/>
          </p:nvSpPr>
          <p:spPr>
            <a:xfrm>
              <a:off x="506931" y="1055035"/>
              <a:ext cx="3441874" cy="2308324"/>
            </a:xfrm>
            <a:prstGeom prst="rect">
              <a:avLst/>
            </a:prstGeom>
          </p:spPr>
          <p:txBody>
            <a:bodyPr lIns="0" tIns="0" rIns="0" bIns="0" rtlCol="0" anchor="t">
              <a:spAutoFit/>
            </a:bodyPr>
            <a:lstStyle/>
            <a:p>
              <a:pPr algn="ctr">
                <a:lnSpc>
                  <a:spcPts val="4530"/>
                </a:lnSpc>
              </a:pPr>
              <a:r>
                <a:rPr lang="en-US" sz="3000" dirty="0" smtClean="0">
                  <a:solidFill>
                    <a:srgbClr val="FFFFFF"/>
                  </a:solidFill>
                  <a:latin typeface="Source Sans Pro Bold"/>
                </a:rPr>
                <a:t>Older farmer friendly safety </a:t>
              </a:r>
              <a:r>
                <a:rPr lang="en-US" sz="3000" dirty="0" err="1">
                  <a:solidFill>
                    <a:srgbClr val="FFFFFF"/>
                  </a:solidFill>
                  <a:latin typeface="Source Sans Pro Bold"/>
                </a:rPr>
                <a:t>p</a:t>
              </a:r>
              <a:r>
                <a:rPr lang="en-US" sz="3000" dirty="0" err="1" smtClean="0">
                  <a:solidFill>
                    <a:srgbClr val="FFFFFF"/>
                  </a:solidFill>
                  <a:latin typeface="Source Sans Pro Bold"/>
                </a:rPr>
                <a:t>rogramme</a:t>
              </a:r>
              <a:endParaRPr lang="en-US" sz="3000" dirty="0">
                <a:solidFill>
                  <a:srgbClr val="FFFFFF"/>
                </a:solidFill>
                <a:latin typeface="Source Sans Pro Bold"/>
              </a:endParaRPr>
            </a:p>
          </p:txBody>
        </p:sp>
      </p:gr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857658" y="2129639"/>
            <a:ext cx="576967" cy="576967"/>
          </a:xfrm>
          <a:prstGeom prst="rect">
            <a:avLst/>
          </a:prstGeom>
        </p:spPr>
      </p:pic>
      <p:pic>
        <p:nvPicPr>
          <p:cNvPr id="26" name="Picture 26"/>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3350771" y="3717438"/>
            <a:ext cx="913863" cy="913863"/>
          </a:xfrm>
          <a:prstGeom prst="rect">
            <a:avLst/>
          </a:prstGeom>
        </p:spPr>
      </p:pic>
      <p:sp>
        <p:nvSpPr>
          <p:cNvPr id="27" name="AutoShape 27"/>
          <p:cNvSpPr/>
          <p:nvPr/>
        </p:nvSpPr>
        <p:spPr>
          <a:xfrm>
            <a:off x="1857658" y="1950553"/>
            <a:ext cx="15626472" cy="0"/>
          </a:xfrm>
          <a:prstGeom prst="line">
            <a:avLst/>
          </a:prstGeom>
          <a:ln w="104775" cap="rnd">
            <a:solidFill>
              <a:srgbClr val="487307">
                <a:alpha val="49804"/>
              </a:srgbClr>
            </a:solidFill>
            <a:prstDash val="solid"/>
            <a:headEnd type="none" w="sm" len="sm"/>
            <a:tailEnd type="none" w="sm" len="sm"/>
          </a:ln>
        </p:spPr>
      </p:sp>
      <p:pic>
        <p:nvPicPr>
          <p:cNvPr id="28" name="Picture 28"/>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rot="-10800000">
            <a:off x="490200" y="1615760"/>
            <a:ext cx="900679" cy="668754"/>
          </a:xfrm>
          <a:prstGeom prst="rect">
            <a:avLst/>
          </a:prstGeom>
        </p:spPr>
      </p:pic>
      <p:sp>
        <p:nvSpPr>
          <p:cNvPr id="29" name="TextBox 29"/>
          <p:cNvSpPr txBox="1"/>
          <p:nvPr/>
        </p:nvSpPr>
        <p:spPr>
          <a:xfrm>
            <a:off x="490200" y="2383109"/>
            <a:ext cx="17375445" cy="2984750"/>
          </a:xfrm>
          <a:prstGeom prst="rect">
            <a:avLst/>
          </a:prstGeom>
        </p:spPr>
        <p:txBody>
          <a:bodyPr lIns="0" tIns="0" rIns="0" bIns="0" rtlCol="0" anchor="t">
            <a:spAutoFit/>
          </a:bodyPr>
          <a:lstStyle/>
          <a:p>
            <a:pPr>
              <a:lnSpc>
                <a:spcPts val="4793"/>
              </a:lnSpc>
            </a:pPr>
            <a:r>
              <a:rPr lang="en-US" sz="3174" dirty="0">
                <a:solidFill>
                  <a:srgbClr val="6E7308"/>
                </a:solidFill>
                <a:latin typeface="Source Sans Pro Bold"/>
              </a:rPr>
              <a:t>Do you remember at the start of your demonstration you told us about how far the tractor would be at 5 miles an hour so I went through all that first you know just as an opener and then I went through the demonstration as you showed me. I wouldn’t be someone entirely comfortable with getting up in front of a crowd to teach. I was a little bit out of my comfort zone but I didn’t mind doing it and we all got something from it ourselves.</a:t>
            </a:r>
          </a:p>
        </p:txBody>
      </p:sp>
      <p:sp>
        <p:nvSpPr>
          <p:cNvPr id="30" name="AutoShape 30"/>
          <p:cNvSpPr/>
          <p:nvPr/>
        </p:nvSpPr>
        <p:spPr>
          <a:xfrm>
            <a:off x="490200" y="5838232"/>
            <a:ext cx="15703631" cy="0"/>
          </a:xfrm>
          <a:prstGeom prst="line">
            <a:avLst/>
          </a:prstGeom>
          <a:ln w="104775" cap="rnd">
            <a:solidFill>
              <a:srgbClr val="487307">
                <a:alpha val="49804"/>
              </a:srgbClr>
            </a:solidFill>
            <a:prstDash val="solid"/>
            <a:headEnd type="none" w="sm" len="sm"/>
            <a:tailEnd type="none" w="sm" len="sm"/>
          </a:ln>
        </p:spPr>
      </p:sp>
      <p:pic>
        <p:nvPicPr>
          <p:cNvPr id="31" name="Picture 31"/>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a:stretch>
            <a:fillRect/>
          </a:stretch>
        </p:blipFill>
        <p:spPr>
          <a:xfrm>
            <a:off x="16579253" y="5367859"/>
            <a:ext cx="904877" cy="67187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1082" b="4595"/>
          <a:stretch>
            <a:fillRect/>
          </a:stretch>
        </p:blipFill>
        <p:spPr>
          <a:xfrm>
            <a:off x="0" y="0"/>
            <a:ext cx="18288000" cy="10287000"/>
          </a:xfrm>
          <a:prstGeom prst="rect">
            <a:avLst/>
          </a:prstGeom>
        </p:spPr>
      </p:pic>
      <p:pic>
        <p:nvPicPr>
          <p:cNvPr id="3" name="Picture 3"/>
          <p:cNvPicPr>
            <a:picLocks noChangeAspect="1"/>
          </p:cNvPicPr>
          <p:nvPr/>
        </p:nvPicPr>
        <p:blipFill>
          <a:blip r:embed="rId3">
            <a:alphaModFix amt="75000"/>
          </a:blip>
          <a:srcRect t="50826" b="4715"/>
          <a:stretch>
            <a:fillRect/>
          </a:stretch>
        </p:blipFill>
        <p:spPr>
          <a:xfrm>
            <a:off x="0" y="4863318"/>
            <a:ext cx="18288000" cy="5423682"/>
          </a:xfrm>
          <a:prstGeom prst="rect">
            <a:avLst/>
          </a:prstGeom>
        </p:spPr>
      </p:pic>
      <p:sp>
        <p:nvSpPr>
          <p:cNvPr id="4" name="TextBox 4"/>
          <p:cNvSpPr txBox="1"/>
          <p:nvPr/>
        </p:nvSpPr>
        <p:spPr>
          <a:xfrm>
            <a:off x="1028700" y="5600407"/>
            <a:ext cx="15482009" cy="2463165"/>
          </a:xfrm>
          <a:prstGeom prst="rect">
            <a:avLst/>
          </a:prstGeom>
        </p:spPr>
        <p:txBody>
          <a:bodyPr lIns="0" tIns="0" rIns="0" bIns="0" rtlCol="0" anchor="t">
            <a:spAutoFit/>
          </a:bodyPr>
          <a:lstStyle/>
          <a:p>
            <a:pPr>
              <a:lnSpc>
                <a:spcPts val="20160"/>
              </a:lnSpc>
            </a:pPr>
            <a:r>
              <a:rPr lang="en-US" sz="14400" spc="2390">
                <a:solidFill>
                  <a:srgbClr val="FFFFFF"/>
                </a:solidFill>
                <a:latin typeface="Nunito Sans Black"/>
              </a:rPr>
              <a:t>THANK </a:t>
            </a:r>
            <a:r>
              <a:rPr lang="en-US" sz="14400" spc="2390">
                <a:solidFill>
                  <a:srgbClr val="FFFFFF"/>
                </a:solidFill>
                <a:latin typeface="Nunito Sans Black Italics"/>
              </a:rPr>
              <a:t>YOU</a:t>
            </a:r>
            <a:r>
              <a:rPr lang="en-US" sz="14400" spc="2390">
                <a:solidFill>
                  <a:srgbClr val="FFFFFF"/>
                </a:solidFill>
                <a:latin typeface="Nunito Sans Black"/>
              </a:rPr>
              <a:t>!</a:t>
            </a:r>
          </a:p>
        </p:txBody>
      </p:sp>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a:off x="15232673" y="3850005"/>
            <a:ext cx="2026627" cy="2026627"/>
          </a:xfrm>
          <a:prstGeom prst="rect">
            <a:avLst/>
          </a:prstGeom>
        </p:spPr>
      </p:pic>
      <p:sp>
        <p:nvSpPr>
          <p:cNvPr id="6" name="TextBox 6"/>
          <p:cNvSpPr txBox="1"/>
          <p:nvPr/>
        </p:nvSpPr>
        <p:spPr>
          <a:xfrm>
            <a:off x="1219200" y="8060055"/>
            <a:ext cx="8648487" cy="712470"/>
          </a:xfrm>
          <a:prstGeom prst="rect">
            <a:avLst/>
          </a:prstGeom>
        </p:spPr>
        <p:txBody>
          <a:bodyPr lIns="0" tIns="0" rIns="0" bIns="0" rtlCol="0" anchor="t">
            <a:spAutoFit/>
          </a:bodyPr>
          <a:lstStyle/>
          <a:p>
            <a:pPr>
              <a:lnSpc>
                <a:spcPts val="5880"/>
              </a:lnSpc>
            </a:pPr>
            <a:r>
              <a:rPr lang="en-US" sz="4200">
                <a:solidFill>
                  <a:srgbClr val="FFFFFF"/>
                </a:solidFill>
                <a:latin typeface="Nunito Sans Bold"/>
              </a:rPr>
              <a:t>Aswathi Surendran</a:t>
            </a:r>
          </a:p>
        </p:txBody>
      </p:sp>
      <p:sp>
        <p:nvSpPr>
          <p:cNvPr id="7" name="TextBox 7"/>
          <p:cNvSpPr txBox="1"/>
          <p:nvPr/>
        </p:nvSpPr>
        <p:spPr>
          <a:xfrm>
            <a:off x="1219200" y="8743950"/>
            <a:ext cx="5398173" cy="469392"/>
          </a:xfrm>
          <a:prstGeom prst="rect">
            <a:avLst/>
          </a:prstGeom>
        </p:spPr>
        <p:txBody>
          <a:bodyPr lIns="0" tIns="0" rIns="0" bIns="0" rtlCol="0" anchor="t">
            <a:spAutoFit/>
          </a:bodyPr>
          <a:lstStyle/>
          <a:p>
            <a:pPr>
              <a:lnSpc>
                <a:spcPts val="3744"/>
              </a:lnSpc>
            </a:pPr>
            <a:r>
              <a:rPr lang="en-US" sz="3200" spc="-64">
                <a:solidFill>
                  <a:srgbClr val="FFFFFF"/>
                </a:solidFill>
                <a:latin typeface="Source Sans Pro"/>
              </a:rPr>
              <a:t>@AswathiS18</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3FD6EAE758EA4CB60EA3E3F11BE3A1" ma:contentTypeVersion="14" ma:contentTypeDescription="Create a new document." ma:contentTypeScope="" ma:versionID="0a97497d749a19fe9fe8f36213b036a0">
  <xsd:schema xmlns:xsd="http://www.w3.org/2001/XMLSchema" xmlns:xs="http://www.w3.org/2001/XMLSchema" xmlns:p="http://schemas.microsoft.com/office/2006/metadata/properties" xmlns:ns3="fcbabb20-ff82-4519-84a6-90700c234255" xmlns:ns4="bc82d825-ed3a-4764-990d-114826052257" targetNamespace="http://schemas.microsoft.com/office/2006/metadata/properties" ma:root="true" ma:fieldsID="9d295a5c5ebc801dc0d7691bafa418a0" ns3:_="" ns4:_="">
    <xsd:import namespace="fcbabb20-ff82-4519-84a6-90700c234255"/>
    <xsd:import namespace="bc82d825-ed3a-4764-990d-11482605225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abb20-ff82-4519-84a6-90700c2342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82d825-ed3a-4764-990d-11482605225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076C9B-8013-42F8-BFBD-F0CAFD6D583A}">
  <ds:schemaRefs>
    <ds:schemaRef ds:uri="http://schemas.microsoft.com/sharepoint/v3/contenttype/forms"/>
  </ds:schemaRefs>
</ds:datastoreItem>
</file>

<file path=customXml/itemProps2.xml><?xml version="1.0" encoding="utf-8"?>
<ds:datastoreItem xmlns:ds="http://schemas.openxmlformats.org/officeDocument/2006/customXml" ds:itemID="{967FD272-E3F6-4B5A-963E-2F2B571B6C09}">
  <ds:schemaRefs>
    <ds:schemaRef ds:uri="http://purl.org/dc/terms/"/>
    <ds:schemaRef ds:uri="fcbabb20-ff82-4519-84a6-90700c234255"/>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infopath/2007/PartnerControls"/>
    <ds:schemaRef ds:uri="http://schemas.microsoft.com/office/2006/metadata/properties"/>
    <ds:schemaRef ds:uri="bc82d825-ed3a-4764-990d-114826052257"/>
    <ds:schemaRef ds:uri="http://www.w3.org/XML/1998/namespace"/>
  </ds:schemaRefs>
</ds:datastoreItem>
</file>

<file path=customXml/itemProps3.xml><?xml version="1.0" encoding="utf-8"?>
<ds:datastoreItem xmlns:ds="http://schemas.openxmlformats.org/officeDocument/2006/customXml" ds:itemID="{CF643BA9-54D5-461E-8073-2E63E9500D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abb20-ff82-4519-84a6-90700c234255"/>
    <ds:schemaRef ds:uri="bc82d825-ed3a-4764-990d-1148260522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517</TotalTime>
  <Words>1488</Words>
  <Application>Microsoft Office PowerPoint</Application>
  <PresentationFormat>Custom</PresentationFormat>
  <Paragraphs>221</Paragraphs>
  <Slides>30</Slides>
  <Notes>0</Notes>
  <HiddenSlides>9</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30</vt:i4>
      </vt:variant>
    </vt:vector>
  </HeadingPairs>
  <TitlesOfParts>
    <vt:vector size="44" baseType="lpstr">
      <vt:lpstr>Nunito Sans Black</vt:lpstr>
      <vt:lpstr>Nunito Sans Bold</vt:lpstr>
      <vt:lpstr>Source Sans Pro Bold</vt:lpstr>
      <vt:lpstr>Source Sans Pro</vt:lpstr>
      <vt:lpstr>Source Sans Pro Bold Italics</vt:lpstr>
      <vt:lpstr>Nunito Sans Black Italics</vt:lpstr>
      <vt:lpstr>Nunito Sans Black Bold</vt:lpstr>
      <vt:lpstr>Open Sans Light Bold</vt:lpstr>
      <vt:lpstr>Canva Sans Bold</vt:lpstr>
      <vt:lpstr>Wingdings</vt:lpstr>
      <vt:lpstr>Nunito Sans Bold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Ashi</dc:title>
  <dc:creator>Surendran, Aswathi</dc:creator>
  <cp:lastModifiedBy>David Meredith</cp:lastModifiedBy>
  <cp:revision>24</cp:revision>
  <dcterms:created xsi:type="dcterms:W3CDTF">2006-08-16T00:00:00Z</dcterms:created>
  <dcterms:modified xsi:type="dcterms:W3CDTF">2022-11-23T12:37:18Z</dcterms:modified>
  <dc:identifier>DAFSKDiiyuw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0x010100193FD6EAE758EA4CB60EA3E3F11BE3A1</vt:lpwstr>
  </property>
</Properties>
</file>