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8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81" r:id="rId19"/>
    <p:sldId id="280" r:id="rId2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8322D9-66D2-BD48-BF6E-08E432A38E9B}" v="340" dt="2020-09-28T15:17:51.43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83"/>
    <p:restoredTop sz="75510"/>
  </p:normalViewPr>
  <p:slideViewPr>
    <p:cSldViewPr snapToGrid="0" snapToObjects="1">
      <p:cViewPr varScale="1">
        <p:scale>
          <a:sx n="77" d="100"/>
          <a:sy n="77" d="100"/>
        </p:scale>
        <p:origin x="10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9240179\Documents\SR\qualifiedstudi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[qualifiedstudies.xlsx]Sheet4!PivotTable10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IE"/>
              <a:t>Intervention types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Sheet4!$B$3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Sheet4!$A$4:$A$8</c:f>
              <c:strCache>
                <c:ptCount val="5"/>
                <c:pt idx="0">
                  <c:v>Audit/Certificate, Training</c:v>
                </c:pt>
                <c:pt idx="1">
                  <c:v>Education/Training</c:v>
                </c:pt>
                <c:pt idx="2">
                  <c:v>Incentives/Subsidy</c:v>
                </c:pt>
                <c:pt idx="3">
                  <c:v>Incentives/Subsidy, Education</c:v>
                </c:pt>
                <c:pt idx="4">
                  <c:v>Multi Faceted Program</c:v>
                </c:pt>
              </c:strCache>
            </c:strRef>
          </c:cat>
          <c:val>
            <c:numRef>
              <c:f>Sheet4!$B$4:$B$8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73-A94C-AC23-C62028DB03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7759552"/>
        <c:axId val="497758240"/>
      </c:barChart>
      <c:catAx>
        <c:axId val="49775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758240"/>
        <c:crosses val="autoZero"/>
        <c:auto val="1"/>
        <c:lblAlgn val="ctr"/>
        <c:lblOffset val="100"/>
        <c:noMultiLvlLbl val="0"/>
      </c:catAx>
      <c:valAx>
        <c:axId val="497758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759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Shape 1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IE" dirty="0"/>
              <a:t>Thanks</a:t>
            </a:r>
          </a:p>
          <a:p>
            <a:r>
              <a:rPr lang="en-IE" dirty="0"/>
              <a:t>Making a stand for farm safety</a:t>
            </a:r>
          </a:p>
          <a:p>
            <a:r>
              <a:rPr lang="en-IE" dirty="0"/>
              <a:t>We want to help make farming safer for those who put food on our plates everyday</a:t>
            </a:r>
          </a:p>
          <a:p>
            <a:r>
              <a:rPr lang="en-IE" dirty="0"/>
              <a:t>Farming is among the most dangerous occupations in the world and we all need to do our bit to make it safer</a:t>
            </a:r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800"/>
            </a:pPr>
            <a:r>
              <a:rPr dirty="0"/>
              <a:t>The vast majority of these farm fatalities were potentially preventable (Health and Safety Authority, 2015). </a:t>
            </a:r>
          </a:p>
          <a:p>
            <a:pPr>
              <a:defRPr sz="1800"/>
            </a:pPr>
            <a:r>
              <a:rPr dirty="0"/>
              <a:t>In comparative European terms, Ireland has made considerable progress in terms of its farm safety record, currently ranking in the top 5 for lowest rates of farm fatalities (Health and Safety Authority, 2015).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IE" dirty="0"/>
              <a:t>PROSPERO</a:t>
            </a:r>
          </a:p>
          <a:p>
            <a:r>
              <a:rPr lang="en-IE" dirty="0"/>
              <a:t>International prospective register of systematic reviews</a:t>
            </a:r>
          </a:p>
          <a:p>
            <a:endParaRPr lang="en-IE" dirty="0"/>
          </a:p>
          <a:p>
            <a:r>
              <a:rPr lang="en-IE" dirty="0"/>
              <a:t>First step</a:t>
            </a:r>
          </a:p>
          <a:p>
            <a:r>
              <a:rPr lang="en-IE" dirty="0"/>
              <a:t>Let the research community know what we are doing</a:t>
            </a:r>
          </a:p>
          <a:p>
            <a:r>
              <a:rPr lang="en-IE" dirty="0"/>
              <a:t>Pre-register the questions of interest</a:t>
            </a:r>
          </a:p>
          <a:p>
            <a:endParaRPr lang="en-IE" dirty="0"/>
          </a:p>
          <a:p>
            <a:r>
              <a:rPr lang="en-IE" dirty="0"/>
              <a:t>Research Questions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9177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Demography – Majority for adults. Interventions designed for either Adult farmers or farm children. </a:t>
            </a:r>
          </a:p>
          <a:p>
            <a:r>
              <a:t>Lack of statistically strong studies on  effect  </a:t>
            </a:r>
            <a:br/>
            <a:r>
              <a:t>Lack of behvaioural based interventions</a:t>
            </a:r>
            <a:br/>
            <a:r>
              <a:t>Most popular one is education or training based. Existing literatures hasn’t shown any significant benefit out of this</a:t>
            </a:r>
          </a:p>
          <a:p>
            <a:endParaRPr/>
          </a:p>
          <a:p>
            <a:r>
              <a:t>Hurdles:  Practical limit on isolating the effects , spreading of information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Shape 2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Mention All Ross talk this morning</a:t>
            </a:r>
            <a:endParaRPr sz="1800"/>
          </a:p>
          <a:p>
            <a:r>
              <a:t>Mention Lone Workers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6" name="Shape 2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400"/>
            </a:pPr>
            <a:r>
              <a:rPr dirty="0" err="1"/>
              <a:t>Somce</a:t>
            </a:r>
            <a:r>
              <a:rPr dirty="0"/>
              <a:t> the 60s evidence that Stress impacts on mental health</a:t>
            </a:r>
          </a:p>
          <a:p>
            <a:pPr>
              <a:defRPr sz="2400"/>
            </a:pPr>
            <a:r>
              <a:rPr dirty="0"/>
              <a:t>Stress limits the resources we can bring to bear on the problems we face everyday</a:t>
            </a:r>
            <a:endParaRPr sz="1800" dirty="0"/>
          </a:p>
          <a:p>
            <a:pPr>
              <a:defRPr sz="2400"/>
            </a:pPr>
            <a:r>
              <a:rPr dirty="0"/>
              <a:t>Over time, leads to erosion of mental health, especially with dysfunctional coping</a:t>
            </a:r>
          </a:p>
          <a:p>
            <a:pPr>
              <a:defRPr sz="1800"/>
            </a:pPr>
            <a:r>
              <a:rPr dirty="0"/>
              <a:t>Agriculture has an ageing workforce with the average age of an Irish farmer now standing at fifty-seven and farmers are </a:t>
            </a:r>
            <a:r>
              <a:rPr i="1" dirty="0"/>
              <a:t>eight times </a:t>
            </a:r>
            <a:r>
              <a:rPr dirty="0"/>
              <a:t>more likely to be fatally injured in a farm accident than the general working population 5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Agriculture has an ageing workforce with the average age of an Irish farmer now standing at fifty-seven and farmers are </a:t>
            </a:r>
            <a:r>
              <a:rPr lang="en-IE" i="1" dirty="0"/>
              <a:t>eight times </a:t>
            </a:r>
            <a:r>
              <a:rPr lang="en-IE" dirty="0"/>
              <a:t>more likely to be fatally injured in a farm accident than the general working population 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75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9" name="Shape 2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400"/>
            </a:pPr>
            <a:r>
              <a:t>Somce the 60s evidence that Stress impacts on mental health</a:t>
            </a:r>
          </a:p>
          <a:p>
            <a:pPr>
              <a:defRPr sz="2400"/>
            </a:pPr>
            <a:r>
              <a:t>Stress limits the resources we can bring to bear on the problems we face everyday</a:t>
            </a:r>
            <a:endParaRPr sz="1800"/>
          </a:p>
          <a:p>
            <a:pPr>
              <a:defRPr sz="2400"/>
            </a:pPr>
            <a:r>
              <a:t>Over time, leads to erosion of mental health, especially with dysfunctional coping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81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6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31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>
                <a:latin typeface="Avenir Book"/>
                <a:ea typeface="Avenir Book"/>
                <a:cs typeface="Avenir Book"/>
                <a:sym typeface="Avenir Book"/>
              </a:defRPr>
            </a:lvl1pPr>
            <a:lvl2pPr marL="790575" indent="-333375">
              <a:spcBef>
                <a:spcPts val="600"/>
              </a:spcBef>
              <a:defRPr sz="2800">
                <a:latin typeface="Avenir Book"/>
                <a:ea typeface="Avenir Book"/>
                <a:cs typeface="Avenir Book"/>
                <a:sym typeface="Avenir Book"/>
              </a:defRPr>
            </a:lvl2pPr>
            <a:lvl3pPr marL="1234439" indent="-320039">
              <a:spcBef>
                <a:spcPts val="600"/>
              </a:spcBef>
              <a:defRPr sz="2800">
                <a:latin typeface="Avenir Book"/>
                <a:ea typeface="Avenir Book"/>
                <a:cs typeface="Avenir Book"/>
                <a:sym typeface="Avenir Book"/>
              </a:defRPr>
            </a:lvl3pPr>
            <a:lvl4pPr marL="1727200" indent="-355600">
              <a:spcBef>
                <a:spcPts val="600"/>
              </a:spcBef>
              <a:defRPr sz="2800">
                <a:latin typeface="Avenir Book"/>
                <a:ea typeface="Avenir Book"/>
                <a:cs typeface="Avenir Book"/>
                <a:sym typeface="Avenir Book"/>
              </a:defRPr>
            </a:lvl4pPr>
            <a:lvl5pPr marL="2184400" indent="-355600">
              <a:spcBef>
                <a:spcPts val="600"/>
              </a:spcBef>
              <a:defRPr sz="28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4" cy="1000126"/>
          </a:xfrm>
          <a:prstGeom prst="rect">
            <a:avLst/>
          </a:prstGeom>
        </p:spPr>
        <p:txBody>
          <a:bodyPr anchor="b"/>
          <a:lstStyle>
            <a:lvl1pPr>
              <a:defRPr sz="56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59648"/>
            <a:ext cx="7358064" cy="79474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FontTx/>
              <a:buNone/>
              <a:defRPr sz="2200"/>
            </a:lvl1pPr>
            <a:lvl2pPr marL="0" indent="0" algn="ctr">
              <a:spcBef>
                <a:spcPts val="0"/>
              </a:spcBef>
              <a:buSzTx/>
              <a:buFontTx/>
              <a:buNone/>
              <a:defRPr sz="2200"/>
            </a:lvl2pPr>
            <a:lvl3pPr marL="0" indent="0" algn="ctr">
              <a:spcBef>
                <a:spcPts val="0"/>
              </a:spcBef>
              <a:buSzTx/>
              <a:buFontTx/>
              <a:buNone/>
              <a:defRPr sz="2200"/>
            </a:lvl3pPr>
            <a:lvl4pPr marL="0" indent="0" algn="ctr">
              <a:spcBef>
                <a:spcPts val="0"/>
              </a:spcBef>
              <a:buSzTx/>
              <a:buFontTx/>
              <a:buNone/>
              <a:defRPr sz="2200"/>
            </a:lvl4pPr>
            <a:lvl5pPr marL="0" indent="0" algn="ctr">
              <a:spcBef>
                <a:spcPts val="0"/>
              </a:spcBef>
              <a:buSzTx/>
              <a:buFontTx/>
              <a:buNone/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12"/>
          <p:cNvSpPr/>
          <p:nvPr/>
        </p:nvSpPr>
        <p:spPr>
          <a:xfrm>
            <a:off x="0" y="6550972"/>
            <a:ext cx="9144001" cy="315959"/>
          </a:xfrm>
          <a:prstGeom prst="rect">
            <a:avLst/>
          </a:prstGeom>
          <a:solidFill>
            <a:srgbClr val="610654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45719" rIns="4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Shape 13"/>
          <p:cNvSpPr/>
          <p:nvPr/>
        </p:nvSpPr>
        <p:spPr>
          <a:xfrm>
            <a:off x="0" y="6422120"/>
            <a:ext cx="9144001" cy="128854"/>
          </a:xfrm>
          <a:prstGeom prst="rect">
            <a:avLst/>
          </a:prstGeom>
          <a:solidFill>
            <a:srgbClr val="8CB4C0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45719" rIns="4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2"/>
          <p:cNvSpPr/>
          <p:nvPr/>
        </p:nvSpPr>
        <p:spPr>
          <a:xfrm>
            <a:off x="0" y="6550972"/>
            <a:ext cx="9144001" cy="315959"/>
          </a:xfrm>
          <a:prstGeom prst="rect">
            <a:avLst/>
          </a:prstGeom>
          <a:solidFill>
            <a:srgbClr val="610654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45719" rIns="4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Shape 13"/>
          <p:cNvSpPr/>
          <p:nvPr/>
        </p:nvSpPr>
        <p:spPr>
          <a:xfrm>
            <a:off x="0" y="6422120"/>
            <a:ext cx="9144001" cy="128854"/>
          </a:xfrm>
          <a:prstGeom prst="rect">
            <a:avLst/>
          </a:prstGeom>
          <a:solidFill>
            <a:srgbClr val="8CB4C0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45719" rIns="4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Title Text"/>
          <p:cNvSpPr txBox="1"/>
          <p:nvPr/>
        </p:nvSpPr>
        <p:spPr>
          <a:xfrm>
            <a:off x="457200" y="274638"/>
            <a:ext cx="4038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defRPr sz="44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Title Text</a:t>
            </a:r>
          </a:p>
        </p:txBody>
      </p:sp>
      <p:sp>
        <p:nvSpPr>
          <p:cNvPr id="106" name="Body Level One…"/>
          <p:cNvSpPr txBox="1"/>
          <p:nvPr/>
        </p:nvSpPr>
        <p:spPr>
          <a:xfrm>
            <a:off x="457200" y="1600200"/>
            <a:ext cx="4038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marL="342900" indent="-342900">
              <a:spcBef>
                <a:spcPts val="600"/>
              </a:spcBef>
              <a:buSzPct val="100000"/>
              <a:buFont typeface="Arial"/>
              <a:buChar char="•"/>
              <a:defRPr sz="2800">
                <a:latin typeface="Avenir Book"/>
                <a:ea typeface="Avenir Book"/>
                <a:cs typeface="Avenir Book"/>
                <a:sym typeface="Avenir Book"/>
              </a:defRPr>
            </a:lvl1pPr>
            <a:lvl2pPr marL="790575" indent="-333375">
              <a:spcBef>
                <a:spcPts val="600"/>
              </a:spcBef>
              <a:buSzPct val="100000"/>
              <a:buFont typeface="Arial"/>
              <a:buChar char="–"/>
              <a:defRPr sz="2800">
                <a:latin typeface="Avenir Book"/>
                <a:ea typeface="Avenir Book"/>
                <a:cs typeface="Avenir Book"/>
                <a:sym typeface="Avenir Book"/>
              </a:defRPr>
            </a:lvl2pPr>
            <a:lvl3pPr marL="1234439" indent="-320039">
              <a:spcBef>
                <a:spcPts val="600"/>
              </a:spcBef>
              <a:buSzPct val="100000"/>
              <a:buFont typeface="Arial"/>
              <a:buChar char="•"/>
              <a:defRPr sz="2800">
                <a:latin typeface="Avenir Book"/>
                <a:ea typeface="Avenir Book"/>
                <a:cs typeface="Avenir Book"/>
                <a:sym typeface="Avenir Book"/>
              </a:defRPr>
            </a:lvl3pPr>
            <a:lvl4pPr marL="1727200" indent="-355600">
              <a:spcBef>
                <a:spcPts val="600"/>
              </a:spcBef>
              <a:buSzPct val="100000"/>
              <a:buFont typeface="Arial"/>
              <a:buChar char="–"/>
              <a:defRPr sz="2800">
                <a:latin typeface="Avenir Book"/>
                <a:ea typeface="Avenir Book"/>
                <a:cs typeface="Avenir Book"/>
                <a:sym typeface="Avenir Book"/>
              </a:defRPr>
            </a:lvl4pPr>
            <a:lvl5pPr marL="2184400" indent="-355600">
              <a:spcBef>
                <a:spcPts val="600"/>
              </a:spcBef>
              <a:buSzPct val="100000"/>
              <a:buFont typeface="Arial"/>
              <a:buChar char="»"/>
              <a:defRPr sz="28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15" name="Shape 12"/>
          <p:cNvSpPr/>
          <p:nvPr/>
        </p:nvSpPr>
        <p:spPr>
          <a:xfrm>
            <a:off x="0" y="6550972"/>
            <a:ext cx="9144001" cy="315961"/>
          </a:xfrm>
          <a:prstGeom prst="rect">
            <a:avLst/>
          </a:prstGeom>
          <a:solidFill>
            <a:srgbClr val="610654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45719" rIns="4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Shape 13"/>
          <p:cNvSpPr/>
          <p:nvPr/>
        </p:nvSpPr>
        <p:spPr>
          <a:xfrm>
            <a:off x="0" y="6422120"/>
            <a:ext cx="9144001" cy="128856"/>
          </a:xfrm>
          <a:prstGeom prst="rect">
            <a:avLst/>
          </a:prstGeom>
          <a:solidFill>
            <a:srgbClr val="8CB4C0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45719" rIns="4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94577" y="6221730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37"/>
          <p:cNvSpPr txBox="1">
            <a:spLocks noGrp="1"/>
          </p:cNvSpPr>
          <p:nvPr>
            <p:ph type="title"/>
          </p:nvPr>
        </p:nvSpPr>
        <p:spPr>
          <a:xfrm>
            <a:off x="0" y="4003589"/>
            <a:ext cx="9144001" cy="1435538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70585">
              <a:defRPr sz="1752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lang="en-IE" sz="2400" dirty="0"/>
              <a:t>Developing Behavioural Farm Safety Interventions for </a:t>
            </a:r>
            <a:br>
              <a:rPr lang="en-IE" sz="2400" dirty="0"/>
            </a:br>
            <a:r>
              <a:rPr lang="en-IE" sz="2400" dirty="0"/>
              <a:t>Machinery-Related Risks informed by Farmers’ Experiences </a:t>
            </a:r>
            <a:br>
              <a:rPr lang="en-IE" sz="2400" dirty="0"/>
            </a:br>
            <a:r>
              <a:rPr lang="en-IE" sz="2400" dirty="0"/>
              <a:t>and International Best Evidence</a:t>
            </a:r>
          </a:p>
        </p:txBody>
      </p:sp>
      <p:pic>
        <p:nvPicPr>
          <p:cNvPr id="127" name="NUI_Galway_BrandMark_B_Col.jpg" descr="NUI_Galway_BrandMark_B_Co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5" y="5612315"/>
            <a:ext cx="1770403" cy="632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357" y="5540914"/>
            <a:ext cx="1758993" cy="6984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icture 4" descr="Picture 4"/>
          <p:cNvPicPr>
            <a:picLocks noChangeAspect="1"/>
          </p:cNvPicPr>
          <p:nvPr/>
        </p:nvPicPr>
        <p:blipFill>
          <a:blip r:embed="rId5"/>
          <a:srcRect b="8332"/>
          <a:stretch>
            <a:fillRect/>
          </a:stretch>
        </p:blipFill>
        <p:spPr>
          <a:xfrm>
            <a:off x="-41499" y="-30107"/>
            <a:ext cx="9226998" cy="40336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Tm="39497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43"/>
          <p:cNvSpPr txBox="1">
            <a:spLocks noGrp="1"/>
          </p:cNvSpPr>
          <p:nvPr>
            <p:ph type="title"/>
          </p:nvPr>
        </p:nvSpPr>
        <p:spPr>
          <a:xfrm>
            <a:off x="0" y="190500"/>
            <a:ext cx="9144000" cy="1000125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Machinery-related Fatalities</a:t>
            </a:r>
          </a:p>
        </p:txBody>
      </p:sp>
      <p:pic>
        <p:nvPicPr>
          <p:cNvPr id="135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550" y="1746250"/>
            <a:ext cx="5930900" cy="433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Shape 60"/>
          <p:cNvSpPr txBox="1">
            <a:spLocks noGrp="1"/>
          </p:cNvSpPr>
          <p:nvPr>
            <p:ph type="body" sz="quarter" idx="1"/>
          </p:nvPr>
        </p:nvSpPr>
        <p:spPr>
          <a:xfrm>
            <a:off x="314125" y="6007806"/>
            <a:ext cx="5337375" cy="827881"/>
          </a:xfrm>
          <a:prstGeom prst="rect">
            <a:avLst/>
          </a:prstGeom>
        </p:spPr>
        <p:txBody>
          <a:bodyPr/>
          <a:lstStyle/>
          <a:p>
            <a:pPr marL="285750" lvl="1" indent="-285750" algn="l" defTabSz="299848">
              <a:spcBef>
                <a:spcPts val="700"/>
              </a:spcBef>
              <a:buSzPct val="100000"/>
              <a:buFont typeface="Arial"/>
              <a:buChar char="•"/>
              <a:defRPr sz="2400"/>
            </a:pPr>
            <a:r>
              <a:t>HSA Farm Safety Action Plan (2016)</a:t>
            </a:r>
          </a:p>
        </p:txBody>
      </p:sp>
    </p:spTree>
    <p:custDataLst>
      <p:tags r:id="rId1"/>
    </p:custDataLst>
  </p:cSld>
  <p:clrMapOvr>
    <a:masterClrMapping/>
  </p:clrMapOvr>
  <p:transition spd="med" advTm="52053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build="p" bldLvl="5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43"/>
          <p:cNvSpPr txBox="1"/>
          <p:nvPr/>
        </p:nvSpPr>
        <p:spPr>
          <a:xfrm>
            <a:off x="0" y="190500"/>
            <a:ext cx="9144000" cy="1000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Project Outline</a:t>
            </a:r>
          </a:p>
        </p:txBody>
      </p:sp>
      <p:grpSp>
        <p:nvGrpSpPr>
          <p:cNvPr id="143" name="Group"/>
          <p:cNvGrpSpPr/>
          <p:nvPr/>
        </p:nvGrpSpPr>
        <p:grpSpPr>
          <a:xfrm>
            <a:off x="197370" y="1592790"/>
            <a:ext cx="2472845" cy="2053380"/>
            <a:chOff x="0" y="0"/>
            <a:chExt cx="2472843" cy="2053378"/>
          </a:xfrm>
        </p:grpSpPr>
        <p:pic>
          <p:nvPicPr>
            <p:cNvPr id="141" name="Picture 12" descr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354886" cy="15683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2" name="1. Systematic Review"/>
            <p:cNvSpPr txBox="1"/>
            <p:nvPr/>
          </p:nvSpPr>
          <p:spPr>
            <a:xfrm>
              <a:off x="3216" y="1619038"/>
              <a:ext cx="2469628" cy="434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t>1. Systematic Review</a:t>
              </a:r>
            </a:p>
          </p:txBody>
        </p:sp>
      </p:grpSp>
      <p:grpSp>
        <p:nvGrpSpPr>
          <p:cNvPr id="146" name="Group"/>
          <p:cNvGrpSpPr/>
          <p:nvPr/>
        </p:nvGrpSpPr>
        <p:grpSpPr>
          <a:xfrm>
            <a:off x="1117931" y="4662146"/>
            <a:ext cx="2868653" cy="1402431"/>
            <a:chOff x="0" y="0"/>
            <a:chExt cx="2868651" cy="1402429"/>
          </a:xfrm>
        </p:grpSpPr>
        <p:pic>
          <p:nvPicPr>
            <p:cNvPr id="144" name="Picture 4" descr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868651" cy="9603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5" name="2. Focus Group"/>
            <p:cNvSpPr txBox="1"/>
            <p:nvPr/>
          </p:nvSpPr>
          <p:spPr>
            <a:xfrm>
              <a:off x="378428" y="971544"/>
              <a:ext cx="1919753" cy="4308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rPr dirty="0"/>
                <a:t>2. Focus Group</a:t>
              </a:r>
              <a:r>
                <a:rPr lang="en-IE" dirty="0"/>
                <a:t>s</a:t>
              </a:r>
              <a:endParaRPr dirty="0"/>
            </a:p>
          </p:txBody>
        </p:sp>
      </p:grpSp>
      <p:grpSp>
        <p:nvGrpSpPr>
          <p:cNvPr id="149" name="Group"/>
          <p:cNvGrpSpPr/>
          <p:nvPr/>
        </p:nvGrpSpPr>
        <p:grpSpPr>
          <a:xfrm>
            <a:off x="4066881" y="1589782"/>
            <a:ext cx="2507349" cy="2421052"/>
            <a:chOff x="0" y="0"/>
            <a:chExt cx="2507347" cy="2421050"/>
          </a:xfrm>
        </p:grpSpPr>
        <p:pic>
          <p:nvPicPr>
            <p:cNvPr id="147" name="Picture 14" descr="Pictur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2507348" cy="16731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8" name="3. Expert Group"/>
            <p:cNvSpPr txBox="1"/>
            <p:nvPr/>
          </p:nvSpPr>
          <p:spPr>
            <a:xfrm>
              <a:off x="278615" y="1643810"/>
              <a:ext cx="1950118" cy="777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t>3. Expert Group</a:t>
              </a:r>
            </a:p>
          </p:txBody>
        </p:sp>
      </p:grpSp>
      <p:grpSp>
        <p:nvGrpSpPr>
          <p:cNvPr id="152" name="Group"/>
          <p:cNvGrpSpPr/>
          <p:nvPr/>
        </p:nvGrpSpPr>
        <p:grpSpPr>
          <a:xfrm>
            <a:off x="5331369" y="4033627"/>
            <a:ext cx="3638140" cy="1983516"/>
            <a:chOff x="0" y="0"/>
            <a:chExt cx="3638139" cy="1983514"/>
          </a:xfrm>
        </p:grpSpPr>
        <p:sp>
          <p:nvSpPr>
            <p:cNvPr id="150" name="4. Pilot Interventions"/>
            <p:cNvSpPr txBox="1"/>
            <p:nvPr/>
          </p:nvSpPr>
          <p:spPr>
            <a:xfrm>
              <a:off x="585013" y="1549174"/>
              <a:ext cx="2468127" cy="434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t>4. Pilot Interventions</a:t>
              </a:r>
            </a:p>
          </p:txBody>
        </p:sp>
        <p:pic>
          <p:nvPicPr>
            <p:cNvPr id="151" name="frontphoto4.jpg" descr="frontphoto4.jpg"/>
            <p:cNvPicPr>
              <a:picLocks noChangeAspect="1"/>
            </p:cNvPicPr>
            <p:nvPr/>
          </p:nvPicPr>
          <p:blipFill>
            <a:blip r:embed="rId6"/>
            <a:srcRect l="11816" t="1292" r="7647" b="6246"/>
            <a:stretch>
              <a:fillRect/>
            </a:stretch>
          </p:blipFill>
          <p:spPr>
            <a:xfrm>
              <a:off x="0" y="0"/>
              <a:ext cx="3638140" cy="15684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3" name="Arrow"/>
          <p:cNvSpPr/>
          <p:nvPr/>
        </p:nvSpPr>
        <p:spPr>
          <a:xfrm>
            <a:off x="3541966" y="4497940"/>
            <a:ext cx="2060068" cy="639826"/>
          </a:xfrm>
          <a:prstGeom prst="rightArrow">
            <a:avLst>
              <a:gd name="adj1" fmla="val 32000"/>
              <a:gd name="adj2" fmla="val 127035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54" name="Arrow"/>
          <p:cNvSpPr/>
          <p:nvPr/>
        </p:nvSpPr>
        <p:spPr>
          <a:xfrm rot="1604641">
            <a:off x="1979193" y="3456187"/>
            <a:ext cx="3792450" cy="639825"/>
          </a:xfrm>
          <a:prstGeom prst="rightArrow">
            <a:avLst>
              <a:gd name="adj1" fmla="val 32000"/>
              <a:gd name="adj2" fmla="val 127035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55" name="Arrow"/>
          <p:cNvSpPr/>
          <p:nvPr/>
        </p:nvSpPr>
        <p:spPr>
          <a:xfrm rot="5400000">
            <a:off x="5646253" y="3109087"/>
            <a:ext cx="1542992" cy="639826"/>
          </a:xfrm>
          <a:prstGeom prst="rightArrow">
            <a:avLst>
              <a:gd name="adj1" fmla="val 31156"/>
              <a:gd name="adj2" fmla="val 72929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56" name="Rounded Rectangle"/>
          <p:cNvSpPr/>
          <p:nvPr/>
        </p:nvSpPr>
        <p:spPr>
          <a:xfrm>
            <a:off x="43006" y="1419850"/>
            <a:ext cx="2673963" cy="2399261"/>
          </a:xfrm>
          <a:prstGeom prst="roundRect">
            <a:avLst>
              <a:gd name="adj" fmla="val 12242"/>
            </a:avLst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p:transition spd="med" advTm="74394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 advAuto="0"/>
      <p:bldP spid="146" grpId="0" animBg="1" advAuto="0"/>
      <p:bldP spid="149" grpId="0" animBg="1" advAuto="0"/>
      <p:bldP spid="152" grpId="0" animBg="1" advAuto="0"/>
      <p:bldP spid="153" grpId="0" animBg="1" advAuto="0"/>
      <p:bldP spid="154" grpId="0" animBg="1" advAuto="0"/>
      <p:bldP spid="155" grpId="0" animBg="1" advAuto="0"/>
      <p:bldP spid="156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43"/>
          <p:cNvSpPr txBox="1"/>
          <p:nvPr/>
        </p:nvSpPr>
        <p:spPr>
          <a:xfrm>
            <a:off x="0" y="568861"/>
            <a:ext cx="4477784" cy="626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 lnSpcReduction="10000"/>
          </a:bodyPr>
          <a:lstStyle>
            <a:lvl1pPr algn="ctr">
              <a:defRPr sz="3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/>
              <a:t>Systematic Review</a:t>
            </a:r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BB9A5A2-1658-634F-88CF-DED8D5F79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" y="1492471"/>
            <a:ext cx="6879734" cy="483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50701"/>
      </p:ext>
    </p:extLst>
  </p:cSld>
  <p:clrMapOvr>
    <a:masterClrMapping/>
  </p:clrMapOvr>
  <p:transition spd="med" advTm="114583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43"/>
          <p:cNvSpPr txBox="1"/>
          <p:nvPr/>
        </p:nvSpPr>
        <p:spPr>
          <a:xfrm>
            <a:off x="0" y="537331"/>
            <a:ext cx="4477784" cy="626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 lnSpcReduction="10000"/>
          </a:bodyPr>
          <a:lstStyle>
            <a:lvl1pPr algn="ctr">
              <a:defRPr sz="3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/>
              <a:t>Systematic Review</a:t>
            </a:r>
          </a:p>
        </p:txBody>
      </p:sp>
      <p:pic>
        <p:nvPicPr>
          <p:cNvPr id="159" name="Picture 4" descr="Picture 4"/>
          <p:cNvPicPr>
            <a:picLocks noChangeAspect="1"/>
          </p:cNvPicPr>
          <p:nvPr/>
        </p:nvPicPr>
        <p:blipFill>
          <a:blip r:embed="rId3"/>
          <a:srcRect b="1902"/>
          <a:stretch>
            <a:fillRect/>
          </a:stretch>
        </p:blipFill>
        <p:spPr>
          <a:xfrm>
            <a:off x="4464889" y="-94"/>
            <a:ext cx="4699001" cy="688724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9B805AB-9499-5442-B175-2C10F32995F0}"/>
              </a:ext>
            </a:extLst>
          </p:cNvPr>
          <p:cNvSpPr/>
          <p:nvPr/>
        </p:nvSpPr>
        <p:spPr>
          <a:xfrm>
            <a:off x="453450" y="1297576"/>
            <a:ext cx="3399755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Records identified through database search </a:t>
            </a:r>
          </a:p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(n=2592)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C745B6-2BE7-8947-898A-0E589936DB29}"/>
              </a:ext>
            </a:extLst>
          </p:cNvPr>
          <p:cNvSpPr/>
          <p:nvPr/>
        </p:nvSpPr>
        <p:spPr>
          <a:xfrm>
            <a:off x="39840" y="582484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200" dirty="0"/>
              <a:t>*</a:t>
            </a:r>
            <a:r>
              <a:rPr lang="en-IE" sz="1200" dirty="0" err="1"/>
              <a:t>Pubmed,Web</a:t>
            </a:r>
            <a:r>
              <a:rPr lang="en-IE" sz="1200" dirty="0"/>
              <a:t> of </a:t>
            </a:r>
            <a:r>
              <a:rPr lang="en-IE" sz="1200" dirty="0" err="1"/>
              <a:t>Science,PsychInfo,Scopus,Google</a:t>
            </a:r>
            <a:r>
              <a:rPr lang="en-IE" sz="1200" dirty="0"/>
              <a:t> scholar</a:t>
            </a:r>
          </a:p>
          <a:p>
            <a:r>
              <a:rPr lang="en-IE" sz="1200" dirty="0" err="1"/>
              <a:t>Medline,Safetylit,OSH_ROM,HAS</a:t>
            </a:r>
            <a:r>
              <a:rPr lang="en-IE" sz="1200" dirty="0"/>
              <a:t>/TEAGASC </a:t>
            </a:r>
            <a:r>
              <a:rPr lang="en-IE" sz="1200" dirty="0" err="1"/>
              <a:t>Database,Agricola,Agris</a:t>
            </a:r>
            <a:r>
              <a:rPr lang="en-IE" sz="1200" dirty="0"/>
              <a:t>, Cochrane Central Register of Controlled Trials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EDD786-1839-5C4A-A18E-A551570D22E0}"/>
              </a:ext>
            </a:extLst>
          </p:cNvPr>
          <p:cNvGrpSpPr/>
          <p:nvPr/>
        </p:nvGrpSpPr>
        <p:grpSpPr>
          <a:xfrm>
            <a:off x="450523" y="2319130"/>
            <a:ext cx="3399755" cy="895874"/>
            <a:chOff x="450523" y="2319130"/>
            <a:chExt cx="3399755" cy="895874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257D6F9-4947-4D48-B3EA-B7F071E0771E}"/>
                </a:ext>
              </a:extLst>
            </p:cNvPr>
            <p:cNvSpPr/>
            <p:nvPr/>
          </p:nvSpPr>
          <p:spPr>
            <a:xfrm>
              <a:off x="450523" y="2499917"/>
              <a:ext cx="3399755" cy="715087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Records screened</a:t>
              </a:r>
            </a:p>
            <a:p>
              <a: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(n=63)</a:t>
              </a: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C545228-C744-844A-BE6B-9C259178CCAC}"/>
                </a:ext>
              </a:extLst>
            </p:cNvPr>
            <p:cNvCxnSpPr>
              <a:stCxn id="3" idx="2"/>
              <a:endCxn id="7" idx="0"/>
            </p:cNvCxnSpPr>
            <p:nvPr/>
          </p:nvCxnSpPr>
          <p:spPr>
            <a:xfrm flipH="1">
              <a:off x="2150401" y="2319130"/>
              <a:ext cx="2927" cy="180787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BEE761-EBAA-8A4F-92D8-4621680C31EF}"/>
              </a:ext>
            </a:extLst>
          </p:cNvPr>
          <p:cNvGrpSpPr/>
          <p:nvPr/>
        </p:nvGrpSpPr>
        <p:grpSpPr>
          <a:xfrm>
            <a:off x="442939" y="3223614"/>
            <a:ext cx="3399755" cy="1193731"/>
            <a:chOff x="442939" y="3223614"/>
            <a:chExt cx="3399755" cy="1193731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BC6EC826-A3A3-944A-9A16-AFF983A11C73}"/>
                </a:ext>
              </a:extLst>
            </p:cNvPr>
            <p:cNvSpPr/>
            <p:nvPr/>
          </p:nvSpPr>
          <p:spPr>
            <a:xfrm>
              <a:off x="442939" y="3395791"/>
              <a:ext cx="3399755" cy="1021554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Full-text articles assessed for eligibility</a:t>
              </a:r>
            </a:p>
            <a:p>
              <a: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(n=42)</a:t>
              </a: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14E2B86-A657-F74E-8155-A12BC0F70A21}"/>
                </a:ext>
              </a:extLst>
            </p:cNvPr>
            <p:cNvCxnSpPr/>
            <p:nvPr/>
          </p:nvCxnSpPr>
          <p:spPr>
            <a:xfrm flipH="1">
              <a:off x="2159052" y="3223614"/>
              <a:ext cx="2927" cy="180787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679F4B0-A2FF-5B41-9449-0D0846B6A538}"/>
              </a:ext>
            </a:extLst>
          </p:cNvPr>
          <p:cNvGrpSpPr/>
          <p:nvPr/>
        </p:nvGrpSpPr>
        <p:grpSpPr>
          <a:xfrm>
            <a:off x="450522" y="4414305"/>
            <a:ext cx="3399755" cy="1188161"/>
            <a:chOff x="450522" y="4414305"/>
            <a:chExt cx="3399755" cy="1188161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A202EB4-A418-664D-8876-519FAD3E0898}"/>
                </a:ext>
              </a:extLst>
            </p:cNvPr>
            <p:cNvSpPr/>
            <p:nvPr/>
          </p:nvSpPr>
          <p:spPr>
            <a:xfrm>
              <a:off x="450522" y="4580912"/>
              <a:ext cx="3399755" cy="1021554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Studies included in the qualitative synthesis</a:t>
              </a:r>
            </a:p>
            <a:p>
              <a: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(n=10)*</a:t>
              </a: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CC77250-BB1B-7840-ACBE-AB8754FCD6B1}"/>
                </a:ext>
              </a:extLst>
            </p:cNvPr>
            <p:cNvCxnSpPr/>
            <p:nvPr/>
          </p:nvCxnSpPr>
          <p:spPr>
            <a:xfrm flipH="1">
              <a:off x="2123163" y="4414305"/>
              <a:ext cx="2927" cy="180787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60"/>
          <p:cNvSpPr txBox="1">
            <a:spLocks noGrp="1"/>
          </p:cNvSpPr>
          <p:nvPr>
            <p:ph type="body" sz="quarter" idx="1"/>
          </p:nvPr>
        </p:nvSpPr>
        <p:spPr>
          <a:xfrm>
            <a:off x="669727" y="5393630"/>
            <a:ext cx="5848435" cy="1116316"/>
          </a:xfrm>
          <a:prstGeom prst="rect">
            <a:avLst/>
          </a:prstGeom>
        </p:spPr>
        <p:txBody>
          <a:bodyPr/>
          <a:lstStyle/>
          <a:p>
            <a:pPr marL="285750" indent="-285750" algn="l" defTabSz="299848">
              <a:spcBef>
                <a:spcPts val="700"/>
              </a:spcBef>
              <a:buSzPct val="100000"/>
              <a:buFont typeface="Arial"/>
              <a:buChar char="•"/>
              <a:defRPr sz="2400"/>
            </a:pPr>
            <a:r>
              <a:t>“Broad brush” approach</a:t>
            </a:r>
          </a:p>
          <a:p>
            <a:pPr marL="285750" indent="-285750" algn="l" defTabSz="299848">
              <a:spcBef>
                <a:spcPts val="700"/>
              </a:spcBef>
              <a:buSzPct val="100000"/>
              <a:buFont typeface="Arial"/>
              <a:buChar char="•"/>
              <a:defRPr sz="2400"/>
            </a:pPr>
            <a:r>
              <a:t>Little targeting of specific groups or hazards</a:t>
            </a:r>
          </a:p>
        </p:txBody>
      </p:sp>
      <p:sp>
        <p:nvSpPr>
          <p:cNvPr id="166" name="Shape 43"/>
          <p:cNvSpPr txBox="1"/>
          <p:nvPr/>
        </p:nvSpPr>
        <p:spPr>
          <a:xfrm>
            <a:off x="0" y="190500"/>
            <a:ext cx="9144000" cy="1000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Systematic Review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168FCA9-2AE7-7842-AC1D-EC3BCB94B0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9560357"/>
              </p:ext>
            </p:extLst>
          </p:nvPr>
        </p:nvGraphicFramePr>
        <p:xfrm>
          <a:off x="871151" y="1313407"/>
          <a:ext cx="7492920" cy="4080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43"/>
          <p:cNvSpPr txBox="1"/>
          <p:nvPr/>
        </p:nvSpPr>
        <p:spPr>
          <a:xfrm>
            <a:off x="0" y="190500"/>
            <a:ext cx="9144000" cy="1000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Project Outline</a:t>
            </a:r>
          </a:p>
        </p:txBody>
      </p:sp>
      <p:grpSp>
        <p:nvGrpSpPr>
          <p:cNvPr id="173" name="Group"/>
          <p:cNvGrpSpPr/>
          <p:nvPr/>
        </p:nvGrpSpPr>
        <p:grpSpPr>
          <a:xfrm>
            <a:off x="197370" y="1592790"/>
            <a:ext cx="2472845" cy="2053380"/>
            <a:chOff x="0" y="0"/>
            <a:chExt cx="2472843" cy="2053378"/>
          </a:xfrm>
        </p:grpSpPr>
        <p:pic>
          <p:nvPicPr>
            <p:cNvPr id="171" name="Picture 12" descr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354886" cy="15683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2" name="1. Systematic Review"/>
            <p:cNvSpPr txBox="1"/>
            <p:nvPr/>
          </p:nvSpPr>
          <p:spPr>
            <a:xfrm>
              <a:off x="3216" y="1619038"/>
              <a:ext cx="2469628" cy="434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t>1. Systematic Review</a:t>
              </a:r>
            </a:p>
          </p:txBody>
        </p:sp>
      </p:grpSp>
      <p:grpSp>
        <p:nvGrpSpPr>
          <p:cNvPr id="176" name="Group"/>
          <p:cNvGrpSpPr/>
          <p:nvPr/>
        </p:nvGrpSpPr>
        <p:grpSpPr>
          <a:xfrm>
            <a:off x="1117931" y="4662146"/>
            <a:ext cx="2868653" cy="1402431"/>
            <a:chOff x="0" y="0"/>
            <a:chExt cx="2868651" cy="1402429"/>
          </a:xfrm>
        </p:grpSpPr>
        <p:pic>
          <p:nvPicPr>
            <p:cNvPr id="174" name="Picture 4" descr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868651" cy="9603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5" name="2. Focus Group"/>
            <p:cNvSpPr txBox="1"/>
            <p:nvPr/>
          </p:nvSpPr>
          <p:spPr>
            <a:xfrm>
              <a:off x="378428" y="971544"/>
              <a:ext cx="1919753" cy="4308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rPr dirty="0"/>
                <a:t>2. Focus Group</a:t>
              </a:r>
              <a:r>
                <a:rPr lang="en-IE" dirty="0"/>
                <a:t>s</a:t>
              </a:r>
              <a:endParaRPr dirty="0"/>
            </a:p>
          </p:txBody>
        </p:sp>
      </p:grpSp>
      <p:grpSp>
        <p:nvGrpSpPr>
          <p:cNvPr id="179" name="Group"/>
          <p:cNvGrpSpPr/>
          <p:nvPr/>
        </p:nvGrpSpPr>
        <p:grpSpPr>
          <a:xfrm>
            <a:off x="4066881" y="1589782"/>
            <a:ext cx="2507349" cy="2421052"/>
            <a:chOff x="0" y="0"/>
            <a:chExt cx="2507347" cy="2421050"/>
          </a:xfrm>
        </p:grpSpPr>
        <p:pic>
          <p:nvPicPr>
            <p:cNvPr id="177" name="Picture 14" descr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507348" cy="16731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8" name="3. Expert Group"/>
            <p:cNvSpPr txBox="1"/>
            <p:nvPr/>
          </p:nvSpPr>
          <p:spPr>
            <a:xfrm>
              <a:off x="278615" y="1643810"/>
              <a:ext cx="1950118" cy="777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t>3. Expert Group</a:t>
              </a:r>
            </a:p>
          </p:txBody>
        </p:sp>
      </p:grpSp>
      <p:grpSp>
        <p:nvGrpSpPr>
          <p:cNvPr id="182" name="Group"/>
          <p:cNvGrpSpPr/>
          <p:nvPr/>
        </p:nvGrpSpPr>
        <p:grpSpPr>
          <a:xfrm>
            <a:off x="5331369" y="4033627"/>
            <a:ext cx="3638140" cy="1983516"/>
            <a:chOff x="0" y="0"/>
            <a:chExt cx="3638139" cy="1983514"/>
          </a:xfrm>
        </p:grpSpPr>
        <p:sp>
          <p:nvSpPr>
            <p:cNvPr id="180" name="4. Pilot Interventions"/>
            <p:cNvSpPr txBox="1"/>
            <p:nvPr/>
          </p:nvSpPr>
          <p:spPr>
            <a:xfrm>
              <a:off x="585013" y="1549174"/>
              <a:ext cx="2468127" cy="434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t>4. Pilot Interventions</a:t>
              </a:r>
            </a:p>
          </p:txBody>
        </p:sp>
        <p:pic>
          <p:nvPicPr>
            <p:cNvPr id="181" name="frontphoto4.jpg" descr="frontphoto4.jpg"/>
            <p:cNvPicPr>
              <a:picLocks noChangeAspect="1"/>
            </p:cNvPicPr>
            <p:nvPr/>
          </p:nvPicPr>
          <p:blipFill>
            <a:blip r:embed="rId5"/>
            <a:srcRect l="11816" t="1292" r="7647" b="6246"/>
            <a:stretch>
              <a:fillRect/>
            </a:stretch>
          </p:blipFill>
          <p:spPr>
            <a:xfrm>
              <a:off x="0" y="0"/>
              <a:ext cx="3638140" cy="15684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3" name="Rounded Rectangle"/>
          <p:cNvSpPr/>
          <p:nvPr/>
        </p:nvSpPr>
        <p:spPr>
          <a:xfrm>
            <a:off x="594587" y="4390385"/>
            <a:ext cx="3915340" cy="1781036"/>
          </a:xfrm>
          <a:prstGeom prst="roundRect">
            <a:avLst>
              <a:gd name="adj" fmla="val 16491"/>
            </a:avLst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roup"/>
          <p:cNvGrpSpPr/>
          <p:nvPr/>
        </p:nvGrpSpPr>
        <p:grpSpPr>
          <a:xfrm>
            <a:off x="5692973" y="4800548"/>
            <a:ext cx="3477663" cy="2067057"/>
            <a:chOff x="0" y="0"/>
            <a:chExt cx="3477662" cy="2067055"/>
          </a:xfrm>
        </p:grpSpPr>
        <p:pic>
          <p:nvPicPr>
            <p:cNvPr id="185" name="Picture 1" descr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477663" cy="20670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6" name="Picture 2" descr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52294" y="1706296"/>
              <a:ext cx="779331" cy="317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0" name="Group 82"/>
          <p:cNvGrpSpPr/>
          <p:nvPr/>
        </p:nvGrpSpPr>
        <p:grpSpPr>
          <a:xfrm>
            <a:off x="374343" y="1213880"/>
            <a:ext cx="5958426" cy="3185432"/>
            <a:chOff x="0" y="0"/>
            <a:chExt cx="5958425" cy="3185430"/>
          </a:xfrm>
        </p:grpSpPr>
        <p:sp>
          <p:nvSpPr>
            <p:cNvPr id="188" name="Shape 80"/>
            <p:cNvSpPr/>
            <p:nvPr/>
          </p:nvSpPr>
          <p:spPr>
            <a:xfrm>
              <a:off x="0" y="0"/>
              <a:ext cx="5958426" cy="3185431"/>
            </a:xfrm>
            <a:prstGeom prst="ellipse">
              <a:avLst/>
            </a:prstGeom>
            <a:gradFill flip="none" rotWithShape="1">
              <a:gsLst>
                <a:gs pos="0">
                  <a:srgbClr val="3F80CE"/>
                </a:gs>
                <a:gs pos="100000">
                  <a:schemeClr val="accent1">
                    <a:hueOff val="357503"/>
                    <a:satOff val="54545"/>
                    <a:lumOff val="29273"/>
                  </a:schemeClr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" name="Shape 81"/>
            <p:cNvSpPr txBox="1"/>
            <p:nvPr/>
          </p:nvSpPr>
          <p:spPr>
            <a:xfrm>
              <a:off x="1129023" y="317657"/>
              <a:ext cx="2233756" cy="650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>
                <a:defRPr b="1">
                  <a:solidFill>
                    <a:srgbClr val="FFFFFF"/>
                  </a:solidFill>
                </a:defRPr>
              </a:pPr>
              <a:r>
                <a:t>WORKER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What we bring to work</a:t>
              </a:r>
            </a:p>
          </p:txBody>
        </p:sp>
      </p:grpSp>
      <p:grpSp>
        <p:nvGrpSpPr>
          <p:cNvPr id="193" name="Group 85"/>
          <p:cNvGrpSpPr/>
          <p:nvPr/>
        </p:nvGrpSpPr>
        <p:grpSpPr>
          <a:xfrm>
            <a:off x="2717498" y="1884573"/>
            <a:ext cx="5958428" cy="3185432"/>
            <a:chOff x="0" y="0"/>
            <a:chExt cx="5958427" cy="3185430"/>
          </a:xfrm>
        </p:grpSpPr>
        <p:sp>
          <p:nvSpPr>
            <p:cNvPr id="191" name="Shape 83"/>
            <p:cNvSpPr/>
            <p:nvPr/>
          </p:nvSpPr>
          <p:spPr>
            <a:xfrm>
              <a:off x="0" y="0"/>
              <a:ext cx="5958428" cy="3185431"/>
            </a:xfrm>
            <a:prstGeom prst="ellipse">
              <a:avLst/>
            </a:prstGeom>
            <a:gradFill flip="none" rotWithShape="1">
              <a:gsLst>
                <a:gs pos="0">
                  <a:srgbClr val="77933C">
                    <a:alpha val="50000"/>
                  </a:srgbClr>
                </a:gs>
                <a:gs pos="100000">
                  <a:srgbClr val="C3D69B">
                    <a:alpha val="50000"/>
                  </a:srgbClr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" name="Shape 84"/>
            <p:cNvSpPr txBox="1"/>
            <p:nvPr/>
          </p:nvSpPr>
          <p:spPr>
            <a:xfrm>
              <a:off x="3615568" y="1156153"/>
              <a:ext cx="2210985" cy="650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>
                <a:defRPr b="1">
                  <a:solidFill>
                    <a:srgbClr val="FFFFFF"/>
                  </a:solidFill>
                </a:defRPr>
              </a:pPr>
              <a:r>
                <a:t>WORKPLACE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Where work gets done</a:t>
              </a:r>
            </a:p>
          </p:txBody>
        </p:sp>
      </p:grpSp>
      <p:grpSp>
        <p:nvGrpSpPr>
          <p:cNvPr id="196" name="Group 88"/>
          <p:cNvGrpSpPr/>
          <p:nvPr/>
        </p:nvGrpSpPr>
        <p:grpSpPr>
          <a:xfrm>
            <a:off x="374343" y="2557675"/>
            <a:ext cx="5958426" cy="3185432"/>
            <a:chOff x="0" y="0"/>
            <a:chExt cx="5958425" cy="3185430"/>
          </a:xfrm>
        </p:grpSpPr>
        <p:sp>
          <p:nvSpPr>
            <p:cNvPr id="194" name="Shape 86"/>
            <p:cNvSpPr/>
            <p:nvPr/>
          </p:nvSpPr>
          <p:spPr>
            <a:xfrm>
              <a:off x="0" y="0"/>
              <a:ext cx="5958426" cy="3185431"/>
            </a:xfrm>
            <a:prstGeom prst="ellipse">
              <a:avLst/>
            </a:prstGeom>
            <a:gradFill flip="none" rotWithShape="1">
              <a:gsLst>
                <a:gs pos="0">
                  <a:srgbClr val="E46C0A">
                    <a:alpha val="49000"/>
                  </a:srgbClr>
                </a:gs>
                <a:gs pos="100000">
                  <a:srgbClr val="FAC090"/>
                </a:gs>
              </a:gsLst>
              <a:lin ang="5400000" scaled="0"/>
            </a:gradFill>
            <a:ln w="9525" cap="flat">
              <a:solidFill>
                <a:srgbClr val="4A7EBB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" name="Shape 87"/>
            <p:cNvSpPr txBox="1"/>
            <p:nvPr/>
          </p:nvSpPr>
          <p:spPr>
            <a:xfrm>
              <a:off x="1139718" y="1889991"/>
              <a:ext cx="1735908" cy="55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>
                <a:defRPr b="1">
                  <a:solidFill>
                    <a:srgbClr val="FFFFFF"/>
                  </a:solidFill>
                </a:defRPr>
              </a:pPr>
              <a:r>
                <a:t>EMPLOYMENT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“Ways” of working</a:t>
              </a:r>
            </a:p>
          </p:txBody>
        </p:sp>
      </p:grpSp>
      <p:grpSp>
        <p:nvGrpSpPr>
          <p:cNvPr id="199" name="Group 92"/>
          <p:cNvGrpSpPr/>
          <p:nvPr/>
        </p:nvGrpSpPr>
        <p:grpSpPr>
          <a:xfrm>
            <a:off x="3531827" y="3052029"/>
            <a:ext cx="1280594" cy="910180"/>
            <a:chOff x="-1" y="0"/>
            <a:chExt cx="1280593" cy="910178"/>
          </a:xfrm>
        </p:grpSpPr>
        <p:sp>
          <p:nvSpPr>
            <p:cNvPr id="197" name="Shape 90"/>
            <p:cNvSpPr/>
            <p:nvPr/>
          </p:nvSpPr>
          <p:spPr>
            <a:xfrm>
              <a:off x="-2" y="-2"/>
              <a:ext cx="1280595" cy="910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5800"/>
                  </a:moveTo>
                  <a:lnTo>
                    <a:pt x="14522" y="0"/>
                  </a:lnTo>
                  <a:lnTo>
                    <a:pt x="14155" y="5325"/>
                  </a:lnTo>
                  <a:lnTo>
                    <a:pt x="18380" y="4457"/>
                  </a:lnTo>
                  <a:lnTo>
                    <a:pt x="16702" y="7315"/>
                  </a:lnTo>
                  <a:lnTo>
                    <a:pt x="21097" y="8137"/>
                  </a:lnTo>
                  <a:lnTo>
                    <a:pt x="17607" y="10475"/>
                  </a:lnTo>
                  <a:lnTo>
                    <a:pt x="21600" y="13290"/>
                  </a:lnTo>
                  <a:lnTo>
                    <a:pt x="16837" y="12942"/>
                  </a:lnTo>
                  <a:lnTo>
                    <a:pt x="18145" y="18095"/>
                  </a:lnTo>
                  <a:lnTo>
                    <a:pt x="14020" y="14457"/>
                  </a:lnTo>
                  <a:lnTo>
                    <a:pt x="13247" y="19737"/>
                  </a:lnTo>
                  <a:lnTo>
                    <a:pt x="10532" y="14935"/>
                  </a:lnTo>
                  <a:lnTo>
                    <a:pt x="8485" y="21600"/>
                  </a:lnTo>
                  <a:lnTo>
                    <a:pt x="7715" y="15627"/>
                  </a:lnTo>
                  <a:lnTo>
                    <a:pt x="4762" y="17617"/>
                  </a:lnTo>
                  <a:lnTo>
                    <a:pt x="5667" y="13937"/>
                  </a:lnTo>
                  <a:lnTo>
                    <a:pt x="135" y="14587"/>
                  </a:lnTo>
                  <a:lnTo>
                    <a:pt x="3722" y="11775"/>
                  </a:lnTo>
                  <a:lnTo>
                    <a:pt x="0" y="8615"/>
                  </a:lnTo>
                  <a:lnTo>
                    <a:pt x="4627" y="7617"/>
                  </a:lnTo>
                  <a:lnTo>
                    <a:pt x="370" y="2295"/>
                  </a:lnTo>
                  <a:lnTo>
                    <a:pt x="7312" y="6320"/>
                  </a:lnTo>
                  <a:lnTo>
                    <a:pt x="8352" y="229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953E"/>
                </a:gs>
                <a:gs pos="100000">
                  <a:schemeClr val="accent6">
                    <a:hueOff val="-456778"/>
                    <a:satOff val="8290"/>
                    <a:lumOff val="24503"/>
                  </a:schemeClr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/>
              </a:pPr>
              <a:endParaRPr/>
            </a:p>
          </p:txBody>
        </p:sp>
        <p:sp>
          <p:nvSpPr>
            <p:cNvPr id="198" name="Shape 91"/>
            <p:cNvSpPr txBox="1"/>
            <p:nvPr/>
          </p:nvSpPr>
          <p:spPr>
            <a:xfrm>
              <a:off x="274317" y="337891"/>
              <a:ext cx="715891" cy="177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/>
              </a:lvl1pPr>
            </a:lstStyle>
            <a:p>
              <a:r>
                <a:t>Incident</a:t>
              </a:r>
            </a:p>
          </p:txBody>
        </p:sp>
      </p:grpSp>
      <p:sp>
        <p:nvSpPr>
          <p:cNvPr id="200" name="Shape 93"/>
          <p:cNvSpPr txBox="1"/>
          <p:nvPr/>
        </p:nvSpPr>
        <p:spPr>
          <a:xfrm>
            <a:off x="79314" y="5764960"/>
            <a:ext cx="4928944" cy="98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i="1"/>
            </a:lvl1pPr>
          </a:lstStyle>
          <a:p>
            <a:r>
              <a:t>Farmers’ perspectives help identify critical variables</a:t>
            </a:r>
          </a:p>
        </p:txBody>
      </p:sp>
      <p:sp>
        <p:nvSpPr>
          <p:cNvPr id="201" name="Shape 94"/>
          <p:cNvSpPr txBox="1"/>
          <p:nvPr/>
        </p:nvSpPr>
        <p:spPr>
          <a:xfrm>
            <a:off x="598466" y="2803305"/>
            <a:ext cx="1141097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well rested</a:t>
            </a:r>
          </a:p>
        </p:txBody>
      </p:sp>
      <p:sp>
        <p:nvSpPr>
          <p:cNvPr id="202" name="Shape 95"/>
          <p:cNvSpPr txBox="1"/>
          <p:nvPr/>
        </p:nvSpPr>
        <p:spPr>
          <a:xfrm>
            <a:off x="3103009" y="1346874"/>
            <a:ext cx="311863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fit</a:t>
            </a:r>
          </a:p>
        </p:txBody>
      </p:sp>
      <p:sp>
        <p:nvSpPr>
          <p:cNvPr id="203" name="Shape 96"/>
          <p:cNvSpPr txBox="1"/>
          <p:nvPr/>
        </p:nvSpPr>
        <p:spPr>
          <a:xfrm>
            <a:off x="3189495" y="5236507"/>
            <a:ext cx="1239993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appreciated</a:t>
            </a:r>
          </a:p>
        </p:txBody>
      </p:sp>
      <p:sp>
        <p:nvSpPr>
          <p:cNvPr id="204" name="Shape 97"/>
          <p:cNvSpPr txBox="1"/>
          <p:nvPr/>
        </p:nvSpPr>
        <p:spPr>
          <a:xfrm>
            <a:off x="2368011" y="3627842"/>
            <a:ext cx="924998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annoyed</a:t>
            </a:r>
          </a:p>
        </p:txBody>
      </p:sp>
      <p:sp>
        <p:nvSpPr>
          <p:cNvPr id="205" name="Shape 98"/>
          <p:cNvSpPr txBox="1"/>
          <p:nvPr/>
        </p:nvSpPr>
        <p:spPr>
          <a:xfrm>
            <a:off x="948959" y="3310049"/>
            <a:ext cx="1121563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awareness</a:t>
            </a:r>
          </a:p>
        </p:txBody>
      </p:sp>
      <p:sp>
        <p:nvSpPr>
          <p:cNvPr id="206" name="Shape 99"/>
          <p:cNvSpPr txBox="1"/>
          <p:nvPr/>
        </p:nvSpPr>
        <p:spPr>
          <a:xfrm>
            <a:off x="6629399" y="3893227"/>
            <a:ext cx="153668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physical design</a:t>
            </a:r>
          </a:p>
        </p:txBody>
      </p:sp>
      <p:sp>
        <p:nvSpPr>
          <p:cNvPr id="207" name="Shape 100"/>
          <p:cNvSpPr txBox="1"/>
          <p:nvPr/>
        </p:nvSpPr>
        <p:spPr>
          <a:xfrm>
            <a:off x="3808610" y="2177871"/>
            <a:ext cx="2247931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pre-existing conditions</a:t>
            </a:r>
          </a:p>
        </p:txBody>
      </p:sp>
      <p:sp>
        <p:nvSpPr>
          <p:cNvPr id="208" name="Shape 101"/>
          <p:cNvSpPr txBox="1"/>
          <p:nvPr/>
        </p:nvSpPr>
        <p:spPr>
          <a:xfrm>
            <a:off x="6474883" y="2569795"/>
            <a:ext cx="1257294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work design</a:t>
            </a:r>
          </a:p>
        </p:txBody>
      </p:sp>
      <p:sp>
        <p:nvSpPr>
          <p:cNvPr id="209" name="Shape 102"/>
          <p:cNvSpPr txBox="1"/>
          <p:nvPr/>
        </p:nvSpPr>
        <p:spPr>
          <a:xfrm>
            <a:off x="591465" y="4305551"/>
            <a:ext cx="858583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training</a:t>
            </a:r>
          </a:p>
        </p:txBody>
      </p:sp>
      <p:sp>
        <p:nvSpPr>
          <p:cNvPr id="210" name="Shape 103"/>
          <p:cNvSpPr txBox="1"/>
          <p:nvPr/>
        </p:nvSpPr>
        <p:spPr>
          <a:xfrm>
            <a:off x="4420737" y="4467890"/>
            <a:ext cx="2552545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challenging environments</a:t>
            </a:r>
          </a:p>
        </p:txBody>
      </p:sp>
      <p:sp>
        <p:nvSpPr>
          <p:cNvPr id="211" name="Shape 104"/>
          <p:cNvSpPr txBox="1"/>
          <p:nvPr/>
        </p:nvSpPr>
        <p:spPr>
          <a:xfrm>
            <a:off x="1100251" y="2201390"/>
            <a:ext cx="149259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well nourished</a:t>
            </a:r>
          </a:p>
        </p:txBody>
      </p:sp>
      <p:sp>
        <p:nvSpPr>
          <p:cNvPr id="212" name="Shape 105"/>
          <p:cNvSpPr txBox="1"/>
          <p:nvPr/>
        </p:nvSpPr>
        <p:spPr>
          <a:xfrm>
            <a:off x="2695731" y="2621418"/>
            <a:ext cx="77587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hungry</a:t>
            </a:r>
          </a:p>
        </p:txBody>
      </p:sp>
      <p:sp>
        <p:nvSpPr>
          <p:cNvPr id="213" name="Shape 106"/>
          <p:cNvSpPr txBox="1"/>
          <p:nvPr/>
        </p:nvSpPr>
        <p:spPr>
          <a:xfrm>
            <a:off x="4869691" y="2671395"/>
            <a:ext cx="1128149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equipment</a:t>
            </a:r>
          </a:p>
        </p:txBody>
      </p:sp>
      <p:sp>
        <p:nvSpPr>
          <p:cNvPr id="214" name="Shape 108"/>
          <p:cNvSpPr txBox="1"/>
          <p:nvPr/>
        </p:nvSpPr>
        <p:spPr>
          <a:xfrm>
            <a:off x="2413349" y="3124630"/>
            <a:ext cx="1053027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distracted</a:t>
            </a:r>
          </a:p>
        </p:txBody>
      </p:sp>
      <p:sp>
        <p:nvSpPr>
          <p:cNvPr id="215" name="Shape 109"/>
          <p:cNvSpPr txBox="1"/>
          <p:nvPr/>
        </p:nvSpPr>
        <p:spPr>
          <a:xfrm>
            <a:off x="4111852" y="2670641"/>
            <a:ext cx="552965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tired</a:t>
            </a:r>
          </a:p>
        </p:txBody>
      </p:sp>
      <p:sp>
        <p:nvSpPr>
          <p:cNvPr id="216" name="Shape 110"/>
          <p:cNvSpPr txBox="1"/>
          <p:nvPr/>
        </p:nvSpPr>
        <p:spPr>
          <a:xfrm>
            <a:off x="5008257" y="4133241"/>
            <a:ext cx="1455868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default design</a:t>
            </a:r>
          </a:p>
        </p:txBody>
      </p:sp>
      <p:sp>
        <p:nvSpPr>
          <p:cNvPr id="217" name="Shape 111"/>
          <p:cNvSpPr txBox="1"/>
          <p:nvPr/>
        </p:nvSpPr>
        <p:spPr>
          <a:xfrm>
            <a:off x="4700515" y="3769112"/>
            <a:ext cx="80855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weather</a:t>
            </a:r>
          </a:p>
        </p:txBody>
      </p:sp>
      <p:sp>
        <p:nvSpPr>
          <p:cNvPr id="218" name="Shape 112"/>
          <p:cNvSpPr txBox="1"/>
          <p:nvPr/>
        </p:nvSpPr>
        <p:spPr>
          <a:xfrm>
            <a:off x="2625923" y="4132543"/>
            <a:ext cx="1302706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i="1">
                <a:solidFill>
                  <a:srgbClr val="FFFFFF"/>
                </a:solidFill>
              </a:defRPr>
            </a:lvl1pPr>
          </a:lstStyle>
          <a:p>
            <a:r>
              <a:t>time pressure</a:t>
            </a:r>
          </a:p>
        </p:txBody>
      </p:sp>
      <p:sp>
        <p:nvSpPr>
          <p:cNvPr id="219" name="Shape 43"/>
          <p:cNvSpPr txBox="1"/>
          <p:nvPr/>
        </p:nvSpPr>
        <p:spPr>
          <a:xfrm>
            <a:off x="0" y="185427"/>
            <a:ext cx="9144000" cy="1000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lang="en-IE" dirty="0"/>
              <a:t>Complexity of Farm Safety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 advAuto="0"/>
      <p:bldP spid="190" grpId="0" animBg="1" advAuto="0"/>
      <p:bldP spid="193" grpId="0" animBg="1" advAuto="0"/>
      <p:bldP spid="196" grpId="0" animBg="1" advAuto="0"/>
      <p:bldP spid="200" grpId="0" animBg="1" advAuto="0"/>
      <p:bldP spid="201" grpId="0" animBg="1" advAuto="0"/>
      <p:bldP spid="202" grpId="0" animBg="1" advAuto="0"/>
      <p:bldP spid="203" grpId="0" animBg="1" advAuto="0"/>
      <p:bldP spid="204" grpId="0" animBg="1" advAuto="0"/>
      <p:bldP spid="205" grpId="0" animBg="1" advAuto="0"/>
      <p:bldP spid="206" grpId="0" animBg="1" advAuto="0"/>
      <p:bldP spid="207" grpId="0" animBg="1" advAuto="0"/>
      <p:bldP spid="208" grpId="0" animBg="1" advAuto="0"/>
      <p:bldP spid="209" grpId="0" animBg="1" advAuto="0"/>
      <p:bldP spid="210" grpId="0" animBg="1" advAuto="0"/>
      <p:bldP spid="211" grpId="0" animBg="1" advAuto="0"/>
      <p:bldP spid="212" grpId="0" animBg="1" advAuto="0"/>
      <p:bldP spid="213" grpId="0" animBg="1" advAuto="0"/>
      <p:bldP spid="214" grpId="0" animBg="1" advAuto="0"/>
      <p:bldP spid="215" grpId="0" animBg="1" advAuto="0"/>
      <p:bldP spid="216" grpId="0" animBg="1" advAuto="0"/>
      <p:bldP spid="217" grpId="0" animBg="1" advAuto="0"/>
      <p:bldP spid="218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49"/>
          <p:cNvSpPr txBox="1"/>
          <p:nvPr/>
        </p:nvSpPr>
        <p:spPr>
          <a:xfrm>
            <a:off x="-5081" y="190500"/>
            <a:ext cx="9154161" cy="1000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Older Farmers</a:t>
            </a:r>
          </a:p>
        </p:txBody>
      </p:sp>
      <p:pic>
        <p:nvPicPr>
          <p:cNvPr id="22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194" y="1442051"/>
            <a:ext cx="6779609" cy="47733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age10.jpeg" descr="image10.jpeg"/>
          <p:cNvPicPr>
            <a:picLocks noChangeAspect="1"/>
          </p:cNvPicPr>
          <p:nvPr/>
        </p:nvPicPr>
        <p:blipFill>
          <a:blip r:embed="rId3"/>
          <a:srcRect l="22882" t="279" r="33788" b="15392"/>
          <a:stretch>
            <a:fillRect/>
          </a:stretch>
        </p:blipFill>
        <p:spPr>
          <a:xfrm>
            <a:off x="4470400" y="3280"/>
            <a:ext cx="4693756" cy="6851439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Shape 43"/>
          <p:cNvSpPr txBox="1"/>
          <p:nvPr/>
        </p:nvSpPr>
        <p:spPr>
          <a:xfrm>
            <a:off x="0" y="190500"/>
            <a:ext cx="4518051" cy="1000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3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/>
              <a:t>Ageing and Safety</a:t>
            </a:r>
          </a:p>
        </p:txBody>
      </p:sp>
      <p:sp>
        <p:nvSpPr>
          <p:cNvPr id="230" name="Shape 60"/>
          <p:cNvSpPr txBox="1"/>
          <p:nvPr/>
        </p:nvSpPr>
        <p:spPr>
          <a:xfrm>
            <a:off x="669726" y="1830585"/>
            <a:ext cx="3655621" cy="4420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 lnSpcReduction="10000"/>
          </a:bodyPr>
          <a:lstStyle/>
          <a:p>
            <a:pPr marL="203032" indent="-203032" defTabSz="337001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2025"/>
            </a:pPr>
            <a:r>
              <a:rPr lang="en-IE" dirty="0"/>
              <a:t>Ageing workforce (mean = 57)</a:t>
            </a:r>
          </a:p>
          <a:p>
            <a:pPr marL="203032" indent="-203032" defTabSz="337001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2025"/>
            </a:pPr>
            <a:endParaRPr lang="en-IE" dirty="0"/>
          </a:p>
          <a:p>
            <a:pPr marL="203032" indent="-203032" defTabSz="337001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2025"/>
            </a:pPr>
            <a:r>
              <a:rPr dirty="0"/>
              <a:t>Effects of Ageing</a:t>
            </a:r>
            <a:endParaRPr sz="1458" dirty="0"/>
          </a:p>
          <a:p>
            <a:pPr marL="511642" lvl="1" indent="-203032" defTabSz="337001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2025"/>
            </a:pPr>
            <a:r>
              <a:rPr dirty="0"/>
              <a:t>visual acuity, bone mass and density, physical flexibility and strength, cognitive flexibility, memory</a:t>
            </a:r>
          </a:p>
          <a:p>
            <a:pPr defTabSz="337001">
              <a:lnSpc>
                <a:spcPct val="90000"/>
              </a:lnSpc>
              <a:spcBef>
                <a:spcPts val="400"/>
              </a:spcBef>
              <a:defRPr sz="2025"/>
            </a:pPr>
            <a:endParaRPr sz="1458" dirty="0"/>
          </a:p>
          <a:p>
            <a:pPr marL="203032" indent="-203032" defTabSz="337001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2025"/>
            </a:pPr>
            <a:r>
              <a:rPr dirty="0"/>
              <a:t>Changes </a:t>
            </a:r>
            <a:r>
              <a:rPr i="1" dirty="0"/>
              <a:t>gradual, hard to notice</a:t>
            </a:r>
            <a:r>
              <a:rPr dirty="0"/>
              <a:t> </a:t>
            </a:r>
          </a:p>
          <a:p>
            <a:pPr defTabSz="337001">
              <a:lnSpc>
                <a:spcPct val="90000"/>
              </a:lnSpc>
              <a:spcBef>
                <a:spcPts val="400"/>
              </a:spcBef>
              <a:defRPr sz="2025"/>
            </a:pPr>
            <a:endParaRPr sz="1458" dirty="0"/>
          </a:p>
          <a:p>
            <a:pPr marL="203032" indent="-203032" defTabSz="337001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2025"/>
            </a:pPr>
            <a:r>
              <a:rPr dirty="0"/>
              <a:t>Long history of </a:t>
            </a:r>
            <a:r>
              <a:rPr i="1" dirty="0"/>
              <a:t>working in a young person’s way</a:t>
            </a:r>
          </a:p>
          <a:p>
            <a:pPr defTabSz="337001">
              <a:lnSpc>
                <a:spcPct val="90000"/>
              </a:lnSpc>
              <a:spcBef>
                <a:spcPts val="400"/>
              </a:spcBef>
              <a:defRPr sz="2025"/>
            </a:pPr>
            <a:endParaRPr sz="1458" dirty="0"/>
          </a:p>
          <a:p>
            <a:pPr marL="203032" indent="-203032" defTabSz="337001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2025"/>
            </a:pPr>
            <a:r>
              <a:rPr dirty="0"/>
              <a:t>Positives: Wisdom, experience, networks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" grpId="0" uiExpan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60"/>
          <p:cNvSpPr txBox="1"/>
          <p:nvPr/>
        </p:nvSpPr>
        <p:spPr>
          <a:xfrm>
            <a:off x="669726" y="1830585"/>
            <a:ext cx="3655621" cy="4420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182980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r>
              <a:rPr dirty="0"/>
              <a:t>Very difficult to address age-related issues with policy</a:t>
            </a:r>
          </a:p>
          <a:p>
            <a:pPr marL="461110" lvl="1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r>
              <a:rPr dirty="0"/>
              <a:t>Can’t make farmers younger!</a:t>
            </a:r>
          </a:p>
          <a:p>
            <a:pPr marL="461110" lvl="1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r>
              <a:rPr dirty="0"/>
              <a:t>Can’t stop farmers farming</a:t>
            </a:r>
          </a:p>
          <a:p>
            <a:pPr marL="461110" lvl="1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r>
              <a:rPr dirty="0"/>
              <a:t>Perceived discrimination</a:t>
            </a:r>
          </a:p>
          <a:p>
            <a:pPr marL="182980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endParaRPr dirty="0"/>
          </a:p>
          <a:p>
            <a:pPr marL="182980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r>
              <a:rPr dirty="0"/>
              <a:t>May be amenable to </a:t>
            </a:r>
            <a:r>
              <a:rPr dirty="0" err="1"/>
              <a:t>behavioural</a:t>
            </a:r>
            <a:r>
              <a:rPr dirty="0"/>
              <a:t> approaches</a:t>
            </a:r>
          </a:p>
          <a:p>
            <a:pPr marL="182980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endParaRPr dirty="0"/>
          </a:p>
          <a:p>
            <a:pPr marL="182980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r>
              <a:rPr dirty="0"/>
              <a:t>Potential for enhanced impact</a:t>
            </a:r>
          </a:p>
          <a:p>
            <a:pPr marL="461110" lvl="1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r>
              <a:rPr dirty="0"/>
              <a:t>Older farmers set the norms for the farming family </a:t>
            </a:r>
            <a:endParaRPr lang="en-IE" dirty="0"/>
          </a:p>
          <a:p>
            <a:pPr marL="461110" lvl="1" indent="-182980" defTabSz="303717">
              <a:lnSpc>
                <a:spcPct val="90000"/>
              </a:lnSpc>
              <a:spcBef>
                <a:spcPts val="400"/>
              </a:spcBef>
              <a:buSzPct val="80000"/>
              <a:buChar char="•"/>
              <a:defRPr sz="1825"/>
            </a:pPr>
            <a:r>
              <a:rPr dirty="0"/>
              <a:t>Set the norms for the broader community</a:t>
            </a:r>
          </a:p>
        </p:txBody>
      </p:sp>
      <p:pic>
        <p:nvPicPr>
          <p:cNvPr id="233" name="image10.jpeg" descr="image10.jpeg"/>
          <p:cNvPicPr>
            <a:picLocks noChangeAspect="1"/>
          </p:cNvPicPr>
          <p:nvPr/>
        </p:nvPicPr>
        <p:blipFill>
          <a:blip r:embed="rId2"/>
          <a:srcRect l="22882" t="279" r="33788" b="15392"/>
          <a:stretch>
            <a:fillRect/>
          </a:stretch>
        </p:blipFill>
        <p:spPr>
          <a:xfrm>
            <a:off x="4470400" y="3280"/>
            <a:ext cx="4693756" cy="6851440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hape 43"/>
          <p:cNvSpPr txBox="1"/>
          <p:nvPr/>
        </p:nvSpPr>
        <p:spPr>
          <a:xfrm>
            <a:off x="0" y="190500"/>
            <a:ext cx="4518051" cy="1000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3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Ageing and Policy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49"/>
          <p:cNvSpPr txBox="1">
            <a:spLocks noGrp="1"/>
          </p:cNvSpPr>
          <p:nvPr>
            <p:ph type="title"/>
          </p:nvPr>
        </p:nvSpPr>
        <p:spPr>
          <a:xfrm>
            <a:off x="-1" y="190500"/>
            <a:ext cx="9144001" cy="1000125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Reflection of Population?</a:t>
            </a:r>
          </a:p>
        </p:txBody>
      </p:sp>
      <p:pic>
        <p:nvPicPr>
          <p:cNvPr id="23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62" y="1689442"/>
            <a:ext cx="8550876" cy="42754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43"/>
          <p:cNvSpPr txBox="1"/>
          <p:nvPr/>
        </p:nvSpPr>
        <p:spPr>
          <a:xfrm>
            <a:off x="0" y="190500"/>
            <a:ext cx="9144000" cy="1000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Project Outline</a:t>
            </a:r>
          </a:p>
        </p:txBody>
      </p:sp>
      <p:grpSp>
        <p:nvGrpSpPr>
          <p:cNvPr id="244" name="Group"/>
          <p:cNvGrpSpPr/>
          <p:nvPr/>
        </p:nvGrpSpPr>
        <p:grpSpPr>
          <a:xfrm>
            <a:off x="197370" y="1592790"/>
            <a:ext cx="2472845" cy="2053380"/>
            <a:chOff x="0" y="0"/>
            <a:chExt cx="2472843" cy="2053378"/>
          </a:xfrm>
        </p:grpSpPr>
        <p:pic>
          <p:nvPicPr>
            <p:cNvPr id="242" name="Picture 12" descr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354886" cy="15683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3" name="1. Systematic Review"/>
            <p:cNvSpPr txBox="1"/>
            <p:nvPr/>
          </p:nvSpPr>
          <p:spPr>
            <a:xfrm>
              <a:off x="3216" y="1619038"/>
              <a:ext cx="2469628" cy="434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t>1. Systematic Review</a:t>
              </a:r>
            </a:p>
          </p:txBody>
        </p:sp>
      </p:grpSp>
      <p:grpSp>
        <p:nvGrpSpPr>
          <p:cNvPr id="247" name="Group"/>
          <p:cNvGrpSpPr/>
          <p:nvPr/>
        </p:nvGrpSpPr>
        <p:grpSpPr>
          <a:xfrm>
            <a:off x="1117931" y="4662146"/>
            <a:ext cx="2868653" cy="1402431"/>
            <a:chOff x="0" y="0"/>
            <a:chExt cx="2868651" cy="1402429"/>
          </a:xfrm>
        </p:grpSpPr>
        <p:pic>
          <p:nvPicPr>
            <p:cNvPr id="245" name="Picture 4" descr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868651" cy="9603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6" name="2. Focus Group"/>
            <p:cNvSpPr txBox="1"/>
            <p:nvPr/>
          </p:nvSpPr>
          <p:spPr>
            <a:xfrm>
              <a:off x="378428" y="971544"/>
              <a:ext cx="1919753" cy="4308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rPr dirty="0"/>
                <a:t>2. Focus Group</a:t>
              </a:r>
              <a:r>
                <a:rPr lang="en-IE" dirty="0"/>
                <a:t>s</a:t>
              </a:r>
              <a:endParaRPr dirty="0"/>
            </a:p>
          </p:txBody>
        </p:sp>
      </p:grpSp>
      <p:grpSp>
        <p:nvGrpSpPr>
          <p:cNvPr id="250" name="Group"/>
          <p:cNvGrpSpPr/>
          <p:nvPr/>
        </p:nvGrpSpPr>
        <p:grpSpPr>
          <a:xfrm>
            <a:off x="4066881" y="1589782"/>
            <a:ext cx="2507349" cy="2421052"/>
            <a:chOff x="0" y="0"/>
            <a:chExt cx="2507347" cy="2421050"/>
          </a:xfrm>
        </p:grpSpPr>
        <p:pic>
          <p:nvPicPr>
            <p:cNvPr id="248" name="Picture 14" descr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507348" cy="16731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9" name="3. Expert Group"/>
            <p:cNvSpPr txBox="1"/>
            <p:nvPr/>
          </p:nvSpPr>
          <p:spPr>
            <a:xfrm>
              <a:off x="278615" y="1643810"/>
              <a:ext cx="1950118" cy="777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t>3. Expert Group</a:t>
              </a:r>
            </a:p>
          </p:txBody>
        </p:sp>
      </p:grpSp>
      <p:grpSp>
        <p:nvGrpSpPr>
          <p:cNvPr id="253" name="Group"/>
          <p:cNvGrpSpPr/>
          <p:nvPr/>
        </p:nvGrpSpPr>
        <p:grpSpPr>
          <a:xfrm>
            <a:off x="5331369" y="4033627"/>
            <a:ext cx="3638140" cy="1983516"/>
            <a:chOff x="0" y="0"/>
            <a:chExt cx="3638139" cy="1983514"/>
          </a:xfrm>
        </p:grpSpPr>
        <p:sp>
          <p:nvSpPr>
            <p:cNvPr id="251" name="4. Pilot Interventions"/>
            <p:cNvSpPr txBox="1"/>
            <p:nvPr/>
          </p:nvSpPr>
          <p:spPr>
            <a:xfrm>
              <a:off x="585013" y="1549174"/>
              <a:ext cx="2468127" cy="434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t>4. Pilot Interventions</a:t>
              </a:r>
            </a:p>
          </p:txBody>
        </p:sp>
        <p:pic>
          <p:nvPicPr>
            <p:cNvPr id="252" name="frontphoto4.jpg" descr="frontphoto4.jpg"/>
            <p:cNvPicPr>
              <a:picLocks noChangeAspect="1"/>
            </p:cNvPicPr>
            <p:nvPr/>
          </p:nvPicPr>
          <p:blipFill>
            <a:blip r:embed="rId5"/>
            <a:srcRect l="11816" t="1292" r="7647" b="6246"/>
            <a:stretch>
              <a:fillRect/>
            </a:stretch>
          </p:blipFill>
          <p:spPr>
            <a:xfrm>
              <a:off x="0" y="0"/>
              <a:ext cx="3638140" cy="15684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4" name="Rounded Rectangle"/>
          <p:cNvSpPr/>
          <p:nvPr/>
        </p:nvSpPr>
        <p:spPr>
          <a:xfrm>
            <a:off x="3895837" y="1360808"/>
            <a:ext cx="2843251" cy="2395652"/>
          </a:xfrm>
          <a:prstGeom prst="roundRect">
            <a:avLst>
              <a:gd name="adj" fmla="val 12260"/>
            </a:avLst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55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6760820" y="1800976"/>
            <a:ext cx="2158999" cy="827881"/>
          </a:xfrm>
          <a:prstGeom prst="rect">
            <a:avLst/>
          </a:prstGeom>
        </p:spPr>
        <p:txBody>
          <a:bodyPr/>
          <a:lstStyle/>
          <a:p>
            <a:r>
              <a:t>1st half of 2021</a:t>
            </a:r>
          </a:p>
        </p:txBody>
      </p:sp>
      <p:sp>
        <p:nvSpPr>
          <p:cNvPr id="256" name="Rounded Rectangle"/>
          <p:cNvSpPr/>
          <p:nvPr/>
        </p:nvSpPr>
        <p:spPr>
          <a:xfrm>
            <a:off x="5208323" y="3827560"/>
            <a:ext cx="3884232" cy="2395651"/>
          </a:xfrm>
          <a:prstGeom prst="roundRect">
            <a:avLst>
              <a:gd name="adj" fmla="val 12260"/>
            </a:avLst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57" name="Text Placeholder 2"/>
          <p:cNvSpPr txBox="1"/>
          <p:nvPr/>
        </p:nvSpPr>
        <p:spPr>
          <a:xfrm>
            <a:off x="6070939" y="6192434"/>
            <a:ext cx="2159000" cy="464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>
              <a:defRPr sz="2200"/>
            </a:lvl1pPr>
          </a:lstStyle>
          <a:p>
            <a:r>
              <a:t>2022-23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0" animBg="1" advAuto="0"/>
      <p:bldP spid="255" grpId="0" build="p" bldLvl="5" animBg="1" advAuto="0"/>
      <p:bldP spid="256" grpId="0" animBg="1" advAuto="0"/>
      <p:bldP spid="257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60"/>
          <p:cNvSpPr txBox="1"/>
          <p:nvPr/>
        </p:nvSpPr>
        <p:spPr>
          <a:xfrm>
            <a:off x="669726" y="1830585"/>
            <a:ext cx="3655621" cy="4420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250657" indent="-250657" defTabSz="416051">
              <a:lnSpc>
                <a:spcPct val="90000"/>
              </a:lnSpc>
              <a:spcBef>
                <a:spcPts val="600"/>
              </a:spcBef>
              <a:buSzPct val="80000"/>
              <a:buChar char="•"/>
              <a:defRPr sz="2500"/>
            </a:pPr>
            <a:r>
              <a:t>Prioritizing</a:t>
            </a:r>
          </a:p>
          <a:p>
            <a:pPr marL="250657" indent="-250657" defTabSz="416051">
              <a:lnSpc>
                <a:spcPct val="90000"/>
              </a:lnSpc>
              <a:spcBef>
                <a:spcPts val="600"/>
              </a:spcBef>
              <a:buSzPct val="80000"/>
              <a:buChar char="•"/>
              <a:defRPr sz="2500"/>
            </a:pPr>
            <a:endParaRPr/>
          </a:p>
          <a:p>
            <a:pPr marL="250657" indent="-250657" defTabSz="416051">
              <a:lnSpc>
                <a:spcPct val="90000"/>
              </a:lnSpc>
              <a:spcBef>
                <a:spcPts val="600"/>
              </a:spcBef>
              <a:buSzPct val="80000"/>
              <a:buChar char="•"/>
              <a:defRPr sz="2500"/>
            </a:pPr>
            <a:r>
              <a:t>Long term Impacts</a:t>
            </a:r>
          </a:p>
          <a:p>
            <a:pPr marL="250657" indent="-250657" defTabSz="416051">
              <a:lnSpc>
                <a:spcPct val="90000"/>
              </a:lnSpc>
              <a:spcBef>
                <a:spcPts val="600"/>
              </a:spcBef>
              <a:buSzPct val="80000"/>
              <a:buChar char="•"/>
              <a:defRPr sz="2500"/>
            </a:pPr>
            <a:endParaRPr/>
          </a:p>
          <a:p>
            <a:pPr marL="250657" indent="-250657" defTabSz="416051">
              <a:lnSpc>
                <a:spcPct val="90000"/>
              </a:lnSpc>
              <a:spcBef>
                <a:spcPts val="600"/>
              </a:spcBef>
              <a:buSzPct val="80000"/>
              <a:buChar char="•"/>
              <a:defRPr sz="2500"/>
            </a:pPr>
            <a:r>
              <a:t>Standardisation</a:t>
            </a:r>
          </a:p>
          <a:p>
            <a:pPr marL="250657" indent="-250657" defTabSz="416051">
              <a:lnSpc>
                <a:spcPct val="90000"/>
              </a:lnSpc>
              <a:spcBef>
                <a:spcPts val="600"/>
              </a:spcBef>
              <a:buSzPct val="80000"/>
              <a:buChar char="•"/>
              <a:defRPr sz="2500"/>
            </a:pPr>
            <a:endParaRPr/>
          </a:p>
          <a:p>
            <a:pPr marL="250657" indent="-250657" defTabSz="416051">
              <a:lnSpc>
                <a:spcPct val="90000"/>
              </a:lnSpc>
              <a:spcBef>
                <a:spcPts val="600"/>
              </a:spcBef>
              <a:buSzPct val="80000"/>
              <a:buChar char="•"/>
              <a:defRPr sz="2500"/>
            </a:pPr>
            <a:r>
              <a:t>Guidelines on implementation</a:t>
            </a:r>
          </a:p>
        </p:txBody>
      </p:sp>
      <p:pic>
        <p:nvPicPr>
          <p:cNvPr id="26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511" y="2453231"/>
            <a:ext cx="4047862" cy="2701211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Shape 43"/>
          <p:cNvSpPr txBox="1"/>
          <p:nvPr/>
        </p:nvSpPr>
        <p:spPr>
          <a:xfrm>
            <a:off x="0" y="185427"/>
            <a:ext cx="9144000" cy="1000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Expert Consensus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43" y="1096076"/>
            <a:ext cx="8353016" cy="5761925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Shape 43"/>
          <p:cNvSpPr txBox="1"/>
          <p:nvPr/>
        </p:nvSpPr>
        <p:spPr>
          <a:xfrm>
            <a:off x="0" y="185427"/>
            <a:ext cx="9144000" cy="1000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Intervention Development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70"/>
          <p:cNvSpPr txBox="1">
            <a:spLocks noGrp="1"/>
          </p:cNvSpPr>
          <p:nvPr>
            <p:ph type="title"/>
          </p:nvPr>
        </p:nvSpPr>
        <p:spPr>
          <a:xfrm>
            <a:off x="0" y="2934984"/>
            <a:ext cx="4288262" cy="1000126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Blackadder ITC"/>
                <a:ea typeface="Blackadder ITC"/>
                <a:cs typeface="Blackadder ITC"/>
                <a:sym typeface="Blackadder ITC"/>
              </a:defRPr>
            </a:lvl1pPr>
          </a:lstStyle>
          <a:p>
            <a:r>
              <a:t>Thank You</a:t>
            </a:r>
          </a:p>
        </p:txBody>
      </p:sp>
      <p:pic>
        <p:nvPicPr>
          <p:cNvPr id="26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261" y="0"/>
            <a:ext cx="4879929" cy="68700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70"/>
          <p:cNvSpPr txBox="1">
            <a:spLocks noGrp="1"/>
          </p:cNvSpPr>
          <p:nvPr>
            <p:ph type="title"/>
          </p:nvPr>
        </p:nvSpPr>
        <p:spPr>
          <a:xfrm>
            <a:off x="0" y="296470"/>
            <a:ext cx="4288262" cy="1000126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Questions</a:t>
            </a:r>
          </a:p>
        </p:txBody>
      </p:sp>
      <p:pic>
        <p:nvPicPr>
          <p:cNvPr id="27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261" y="0"/>
            <a:ext cx="4879929" cy="68700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26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4"/>
          </a:xfrm>
          <a:prstGeom prst="rect">
            <a:avLst/>
          </a:prstGeom>
        </p:spPr>
        <p:txBody>
          <a:bodyPr/>
          <a:lstStyle/>
          <a:p>
            <a:pPr defTabSz="397763">
              <a:defRPr sz="3300" b="1">
                <a:latin typeface="+mj-lt"/>
                <a:ea typeface="+mj-ea"/>
                <a:cs typeface="+mj-cs"/>
                <a:sym typeface="Calibri"/>
              </a:defRPr>
            </a:pPr>
            <a:r>
              <a:t>Total Worker Health™</a:t>
            </a:r>
            <a:br/>
            <a:endParaRPr/>
          </a:p>
        </p:txBody>
      </p:sp>
      <p:graphicFrame>
        <p:nvGraphicFramePr>
          <p:cNvPr id="317" name="Table 268"/>
          <p:cNvGraphicFramePr/>
          <p:nvPr/>
        </p:nvGraphicFramePr>
        <p:xfrm>
          <a:off x="457200" y="1874826"/>
          <a:ext cx="8229600" cy="457199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39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WORKPLACE</a:t>
                      </a:r>
                    </a:p>
                    <a:p>
                      <a:pPr algn="l">
                        <a:defRPr sz="1800" i="1"/>
                      </a:pPr>
                      <a:r>
                        <a:t>Protecting Worker Safety &amp; Health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EMPLOYMENT</a:t>
                      </a:r>
                    </a:p>
                    <a:p>
                      <a:pPr algn="l">
                        <a:defRPr sz="1800" i="1"/>
                      </a:pPr>
                      <a:r>
                        <a:t>Preserving Human Resources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WORKERS</a:t>
                      </a:r>
                    </a:p>
                    <a:p>
                      <a:pPr algn="l">
                        <a:defRPr sz="1800" i="1"/>
                      </a:pPr>
                      <a:r>
                        <a:t>Promoting Worker Health &amp; Well-Being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39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Control of Hazards &amp; Exposures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New Employment Patterns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Optimal Well-Being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39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Prevention of Injuries, Illnesses &amp; Fatalities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Health &amp; Productivity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Workers with Higher Health Risks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39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Promoting Safe &amp; Healthy Work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Healthcare &amp; Benefits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Compensation &amp; Disability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39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/>
                        <a:t>Risk Assessment &amp; Control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2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Total Farmer Health</a:t>
            </a:r>
          </a:p>
        </p:txBody>
      </p:sp>
      <p:graphicFrame>
        <p:nvGraphicFramePr>
          <p:cNvPr id="314" name="Table 250"/>
          <p:cNvGraphicFramePr/>
          <p:nvPr/>
        </p:nvGraphicFramePr>
        <p:xfrm>
          <a:off x="139698" y="1215076"/>
          <a:ext cx="8898468" cy="564926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44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4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46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2370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Self Employed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Lone Workers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Older workers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63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b="1" i="1"/>
                        <a:t>Social Support (Discussion groups)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/>
                      </a:pPr>
                      <a:r>
                        <a:t>Reduce burnout, depression</a:t>
                      </a:r>
                    </a:p>
                    <a:p>
                      <a:pPr algn="l">
                        <a:defRPr sz="1600" i="1"/>
                      </a:pPr>
                      <a:r>
                        <a:t>Enhance resilience</a:t>
                      </a:r>
                    </a:p>
                    <a:p>
                      <a:pPr algn="l">
                        <a:defRPr sz="1600" i="1"/>
                      </a:pPr>
                      <a:r>
                        <a:t>Financial and auditing support (stressor)</a:t>
                      </a:r>
                    </a:p>
                    <a:p>
                      <a:pPr algn="l">
                        <a:defRPr sz="1600" i="1"/>
                      </a:pPr>
                      <a:r>
                        <a:t>Assess best practice</a:t>
                      </a:r>
                    </a:p>
                    <a:p>
                      <a:pPr algn="l">
                        <a:defRPr sz="1600" i="1"/>
                      </a:pPr>
                      <a:r>
                        <a:t>Facilitate communication of best practice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/>
                      </a:pPr>
                      <a:r>
                        <a:t>Provide help when needed</a:t>
                      </a:r>
                    </a:p>
                    <a:p>
                      <a:pPr algn="l">
                        <a:defRPr sz="1600" i="1"/>
                      </a:pPr>
                      <a:r>
                        <a:t>Connect lone workers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i="1"/>
                        <a:t>Take advantage of current support networks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928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b="1" i="1"/>
                        <a:t>Safety Best Practice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/>
                      </a:pPr>
                      <a:r>
                        <a:t>Reduce physical threats (workplace design)</a:t>
                      </a:r>
                    </a:p>
                    <a:p>
                      <a:pPr algn="l">
                        <a:defRPr sz="1600" i="1"/>
                      </a:pPr>
                      <a:r>
                        <a:t>Reduce system threats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i="1"/>
                        <a:t>Design practices for lone workers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i="1"/>
                        <a:t>Design practices for older workers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928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b="1" i="1"/>
                        <a:t>Exercise and Diet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/>
                      </a:pPr>
                      <a:r>
                        <a:t>Enhance physical fitness</a:t>
                      </a:r>
                    </a:p>
                    <a:p>
                      <a:pPr algn="l">
                        <a:defRPr sz="1600" i="1"/>
                      </a:pPr>
                      <a:r>
                        <a:t>Enhance decision making, cognition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i="1"/>
                        <a:t>Design exercise and diets for lone workers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i="1"/>
                        <a:t>Reduces age-related cognitive and physical decline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" grpId="0" animBg="1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0.7|2|43.1|10.1"/>
</p:tagLst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868</Words>
  <Application>Microsoft Macintosh PowerPoint</Application>
  <PresentationFormat>On-screen Show (4:3)</PresentationFormat>
  <Paragraphs>166</Paragraphs>
  <Slides>19</Slides>
  <Notes>12</Notes>
  <HiddenSlides>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Avenir Book</vt:lpstr>
      <vt:lpstr>Blackadder ITC</vt:lpstr>
      <vt:lpstr>Calibri</vt:lpstr>
      <vt:lpstr>Office Theme</vt:lpstr>
      <vt:lpstr>Developing Behavioural Farm Safety Interventions for  Machinery-Related Risks informed by Farmers’ Experiences  and International Best Evidence</vt:lpstr>
      <vt:lpstr>Machinery-related Fatalities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Reflection of Population?</vt:lpstr>
      <vt:lpstr>PowerPoint Presentation</vt:lpstr>
      <vt:lpstr>PowerPoint Presentation</vt:lpstr>
      <vt:lpstr>PowerPoint Presentation</vt:lpstr>
      <vt:lpstr>Thank You</vt:lpstr>
      <vt:lpstr>Questions</vt:lpstr>
      <vt:lpstr>Total Worker Health™ </vt:lpstr>
      <vt:lpstr>Total Farmer Health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behavioural farm safety interventions for  machinery-related risks informed by farmers’ experiences  and international best evidence</dc:title>
  <cp:lastModifiedBy>O'Hora, Denis</cp:lastModifiedBy>
  <cp:revision>11</cp:revision>
  <dcterms:modified xsi:type="dcterms:W3CDTF">2020-09-30T20:18:47Z</dcterms:modified>
</cp:coreProperties>
</file>