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8" r:id="rId13"/>
    <p:sldId id="25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58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BE197-58DB-42E1-82CE-361794EF93F9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17D7E-023C-4AA5-8F20-C0C9998C69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111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Unexpected benefits : Providing </a:t>
            </a:r>
            <a:r>
              <a:rPr lang="en-GB" baseline="0" dirty="0"/>
              <a:t>advices and exchanging of ideas between farmers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Fatigue: Already existing discussion groups</a:t>
            </a:r>
            <a:endParaRPr lang="en-GB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17D7E-023C-4AA5-8F20-C0C9998C699B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0889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same components act</a:t>
            </a:r>
            <a:r>
              <a:rPr lang="en-GB" baseline="0" dirty="0"/>
              <a:t> as a facilitator and as hurdles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17D7E-023C-4AA5-8F20-C0C9998C699B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027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Regulations – positive attitude : </a:t>
            </a:r>
            <a:r>
              <a:rPr lang="en-I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know it’s unpopular opinion but oversight is required. Make compulsory. Nothing else get to the farmers. I'm no better than the rest of them. (FFG2, Pos. 337)</a:t>
            </a:r>
            <a:r>
              <a:rPr lang="en-IE" dirty="0"/>
              <a:t> </a:t>
            </a:r>
            <a:endParaRPr lang="en-GB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Role of advisors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Missing inheritance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Mismatched combo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Modelling safety behaviours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17D7E-023C-4AA5-8F20-C0C9998C699B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007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156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000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123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110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555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268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980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596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973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248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196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3808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3987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4581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2483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62361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548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2D3298-FE11-4412-8D6D-C70A573D4FF3}" type="datetimeFigureOut">
              <a:rPr lang="en-IE" smtClean="0"/>
              <a:t>27/04/2021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71BB25-CA59-409E-8543-725BCF4A4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767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0" y="832992"/>
            <a:ext cx="8574622" cy="2523068"/>
          </a:xfrm>
        </p:spPr>
        <p:txBody>
          <a:bodyPr>
            <a:normAutofit/>
          </a:bodyPr>
          <a:lstStyle/>
          <a:p>
            <a:r>
              <a:rPr lang="en-IE" sz="4800" i="1" dirty="0">
                <a:solidFill>
                  <a:schemeClr val="accent1"/>
                </a:solidFill>
                <a:latin typeface="Athelas" panose="02000503000000020003" pitchFamily="2" charset="77"/>
              </a:rPr>
              <a:t>Farmers’ Perspective on Farm Machine Accidents and Safety: An Investigation Using Focus Groups </a:t>
            </a:r>
            <a:endParaRPr lang="en-IE" sz="4800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4206474"/>
            <a:ext cx="6987645" cy="1388534"/>
          </a:xfrm>
        </p:spPr>
        <p:txBody>
          <a:bodyPr>
            <a:normAutofit/>
          </a:bodyPr>
          <a:lstStyle/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Ms. Aswathi Surendran, Dr Jenny McSharry, Dr Denis O’Hora,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(NUI Galway) </a:t>
            </a: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David Meredith, Dr John McNamara (</a:t>
            </a:r>
            <a:r>
              <a:rPr lang="en-I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Teagasc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</p:txBody>
      </p:sp>
      <p:pic>
        <p:nvPicPr>
          <p:cNvPr id="4" name="NUI_Galway_BrandMark_B_Col.jpg" descr="NUI_Galway_BrandMark_B_C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96" y="5813169"/>
            <a:ext cx="1770403" cy="632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029" y="5768589"/>
            <a:ext cx="1758993" cy="6984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069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/>
          <a:srcRect t="17051"/>
          <a:stretch/>
        </p:blipFill>
        <p:spPr>
          <a:xfrm>
            <a:off x="2438400" y="1353335"/>
            <a:ext cx="9144793" cy="50267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A1AE57-7604-B74F-B62F-1FAA65C3D091}"/>
              </a:ext>
            </a:extLst>
          </p:cNvPr>
          <p:cNvSpPr txBox="1"/>
          <p:nvPr/>
        </p:nvSpPr>
        <p:spPr>
          <a:xfrm>
            <a:off x="2438400" y="477964"/>
            <a:ext cx="4813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Athelas" panose="02000503000000020003" pitchFamily="2" charset="77"/>
              </a:rPr>
              <a:t>PROJECT OUTLINE</a:t>
            </a:r>
          </a:p>
        </p:txBody>
      </p:sp>
    </p:spTree>
    <p:extLst>
      <p:ext uri="{BB962C8B-B14F-4D97-AF65-F5344CB8AC3E}">
        <p14:creationId xmlns:p14="http://schemas.microsoft.com/office/powerpoint/2010/main" val="418464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rved Right Arrow 11"/>
          <p:cNvSpPr/>
          <p:nvPr/>
        </p:nvSpPr>
        <p:spPr>
          <a:xfrm rot="21390794">
            <a:off x="8088002" y="2596161"/>
            <a:ext cx="1104958" cy="293992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796" y="633855"/>
            <a:ext cx="5687368" cy="1035423"/>
          </a:xfrm>
        </p:spPr>
        <p:txBody>
          <a:bodyPr/>
          <a:lstStyle/>
          <a:p>
            <a:pPr algn="l"/>
            <a:r>
              <a:rPr lang="en-GB" dirty="0"/>
              <a:t>Farm Safety Review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796" y="1669278"/>
            <a:ext cx="10501204" cy="47936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latin typeface="Lucida Bright" panose="02040602050505020304" pitchFamily="18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Intervention to address machine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Attempts to address the concerns of senior farmers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Addressing the h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eterogeneous nature of the farm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B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ehavioural based interventions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Participation of stakeholders in the early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    stages of intervention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D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ristina" panose="03060402040406080204" pitchFamily="66" charset="0"/>
              </a:rPr>
              <a:t>etails of the intervention modules/elements</a:t>
            </a:r>
          </a:p>
          <a:p>
            <a:pPr marL="0" indent="0">
              <a:buNone/>
            </a:pPr>
            <a:endParaRPr lang="en-IE" dirty="0"/>
          </a:p>
        </p:txBody>
      </p:sp>
      <p:grpSp>
        <p:nvGrpSpPr>
          <p:cNvPr id="4" name="Group"/>
          <p:cNvGrpSpPr/>
          <p:nvPr/>
        </p:nvGrpSpPr>
        <p:grpSpPr>
          <a:xfrm>
            <a:off x="9556118" y="1904168"/>
            <a:ext cx="2045279" cy="1831101"/>
            <a:chOff x="205048" y="136565"/>
            <a:chExt cx="2253293" cy="1956186"/>
          </a:xfrm>
        </p:grpSpPr>
        <p:pic>
          <p:nvPicPr>
            <p:cNvPr id="5" name="Picture 12" descr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048" y="136565"/>
              <a:ext cx="2149838" cy="143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" name="1. Systematic Review"/>
            <p:cNvSpPr txBox="1"/>
            <p:nvPr/>
          </p:nvSpPr>
          <p:spPr>
            <a:xfrm>
              <a:off x="205048" y="1634644"/>
              <a:ext cx="2253293" cy="458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rPr sz="1800" dirty="0"/>
                <a:t>Systematic Review</a:t>
              </a:r>
            </a:p>
          </p:txBody>
        </p:sp>
      </p:grpSp>
      <p:grpSp>
        <p:nvGrpSpPr>
          <p:cNvPr id="8" name="Group"/>
          <p:cNvGrpSpPr/>
          <p:nvPr/>
        </p:nvGrpSpPr>
        <p:grpSpPr>
          <a:xfrm>
            <a:off x="9556118" y="4770637"/>
            <a:ext cx="2200064" cy="1256844"/>
            <a:chOff x="217782" y="97465"/>
            <a:chExt cx="2574327" cy="1266118"/>
          </a:xfrm>
        </p:grpSpPr>
        <p:pic>
          <p:nvPicPr>
            <p:cNvPr id="9" name="Picture 4" descr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7782" y="97465"/>
              <a:ext cx="2574327" cy="8618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" name="2. Focus Group"/>
            <p:cNvSpPr txBox="1"/>
            <p:nvPr/>
          </p:nvSpPr>
          <p:spPr>
            <a:xfrm>
              <a:off x="701248" y="991528"/>
              <a:ext cx="1607395" cy="37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200"/>
              </a:lvl1pPr>
            </a:lstStyle>
            <a:p>
              <a:r>
                <a:rPr sz="1800" dirty="0"/>
                <a:t>Focus Group</a:t>
              </a:r>
              <a:r>
                <a:rPr lang="en-IE" sz="1800" dirty="0"/>
                <a:t>s</a:t>
              </a:r>
              <a:endParaRPr sz="18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EF562B8-E3A7-AC45-AA9D-4FAA147BCF2F}"/>
              </a:ext>
            </a:extLst>
          </p:cNvPr>
          <p:cNvSpPr txBox="1"/>
          <p:nvPr/>
        </p:nvSpPr>
        <p:spPr>
          <a:xfrm>
            <a:off x="1690796" y="1669278"/>
            <a:ext cx="6632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What is missing in the existing </a:t>
            </a:r>
            <a:r>
              <a:rPr lang="en-GB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interventions?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110" y="499148"/>
            <a:ext cx="4320407" cy="1048871"/>
          </a:xfrm>
        </p:spPr>
        <p:txBody>
          <a:bodyPr/>
          <a:lstStyle/>
          <a:p>
            <a:pPr algn="l"/>
            <a:r>
              <a:rPr lang="en-GB" dirty="0"/>
              <a:t>Participants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257683" y="1859528"/>
            <a:ext cx="9858692" cy="4221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kumimoji="0" lang="en-IE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4 Focus Groups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19 Farmers (60+ age)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en-GB" sz="2000" dirty="0">
                <a:latin typeface="Lucida Bright" panose="02040602050505020304" pitchFamily="18" charset="77"/>
              </a:rPr>
              <a:t>Tractor owners </a:t>
            </a:r>
            <a:r>
              <a:rPr lang="en-GB" sz="2000" dirty="0" smtClean="0">
                <a:latin typeface="Lucida Bright" panose="02040602050505020304" pitchFamily="18" charset="77"/>
              </a:rPr>
              <a:t>&gt; </a:t>
            </a:r>
            <a:r>
              <a:rPr lang="en-GB" sz="2000" dirty="0">
                <a:latin typeface="Lucida Bright" panose="02040602050505020304" pitchFamily="18" charset="77"/>
              </a:rPr>
              <a:t>17 Participants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Quad Bike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&gt;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8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 participants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Bright" panose="02040602050505020304" pitchFamily="18" charset="77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en-GB" sz="2000" dirty="0">
                <a:latin typeface="Lucida Bright" panose="02040602050505020304" pitchFamily="18" charset="77"/>
              </a:rPr>
              <a:t>5 participants were in at least 1 accident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Bright" panose="02040602050505020304" pitchFamily="18" charset="77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18 Men &amp;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 1 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Lucida Bright" panose="02040602050505020304" pitchFamily="18" charset="77"/>
              </a:rPr>
              <a:t>Woman</a:t>
            </a:r>
          </a:p>
          <a:p>
            <a:pPr>
              <a:buClr>
                <a:srgbClr val="A53010"/>
              </a:buClr>
              <a:defRPr/>
            </a:pPr>
            <a:r>
              <a:rPr lang="en-GB" sz="2000" dirty="0">
                <a:latin typeface="Lucida Bright" panose="02040602050505020304" pitchFamily="18" charset="77"/>
              </a:rPr>
              <a:t>Dropped out : </a:t>
            </a:r>
            <a:r>
              <a:rPr lang="en-GB" sz="2000" dirty="0" smtClean="0">
                <a:latin typeface="Lucida Bright" panose="02040602050505020304" pitchFamily="18" charset="77"/>
              </a:rPr>
              <a:t>4</a:t>
            </a:r>
            <a:endParaRPr lang="en-GB" sz="2000" dirty="0">
              <a:latin typeface="Lucida Bright" panose="02040602050505020304" pitchFamily="18" charset="77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617584"/>
              </p:ext>
            </p:extLst>
          </p:nvPr>
        </p:nvGraphicFramePr>
        <p:xfrm>
          <a:off x="8383547" y="1859528"/>
          <a:ext cx="2864222" cy="3463962"/>
        </p:xfrm>
        <a:graphic>
          <a:graphicData uri="http://schemas.openxmlformats.org/drawingml/2006/table">
            <a:tbl>
              <a:tblPr/>
              <a:tblGrid>
                <a:gridCol w="1798465">
                  <a:extLst>
                    <a:ext uri="{9D8B030D-6E8A-4147-A177-3AD203B41FA5}">
                      <a16:colId xmlns:a16="http://schemas.microsoft.com/office/drawing/2014/main" val="1754055876"/>
                    </a:ext>
                  </a:extLst>
                </a:gridCol>
                <a:gridCol w="1065757">
                  <a:extLst>
                    <a:ext uri="{9D8B030D-6E8A-4147-A177-3AD203B41FA5}">
                      <a16:colId xmlns:a16="http://schemas.microsoft.com/office/drawing/2014/main" val="3648385266"/>
                    </a:ext>
                  </a:extLst>
                </a:gridCol>
              </a:tblGrid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Farm </a:t>
                      </a:r>
                      <a:r>
                        <a:rPr lang="en-I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Types*</a:t>
                      </a:r>
                      <a:endParaRPr lang="en-IE" sz="1600" b="1" i="0" u="none" strike="noStrike" dirty="0">
                        <a:solidFill>
                          <a:srgbClr val="0000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83938"/>
                  </a:ext>
                </a:extLst>
              </a:tr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Suckler</a:t>
                      </a:r>
                      <a:endParaRPr lang="en-IE" sz="1600" b="1" i="0" u="none" strike="noStrike" dirty="0">
                        <a:solidFill>
                          <a:srgbClr val="0000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8</a:t>
                      </a:r>
                      <a:endParaRPr lang="en-IE" sz="1600" b="1" i="0" u="none" strike="noStrike" dirty="0">
                        <a:solidFill>
                          <a:srgbClr val="0000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30792"/>
                  </a:ext>
                </a:extLst>
              </a:tr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Diary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79318"/>
                  </a:ext>
                </a:extLst>
              </a:tr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Sheep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960648"/>
                  </a:ext>
                </a:extLst>
              </a:tr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Tillage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I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25857"/>
                  </a:ext>
                </a:extLst>
              </a:tr>
              <a:tr h="5773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*Mixed 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farms</a:t>
                      </a:r>
                      <a:endParaRPr lang="en-IE" sz="1600" b="1" i="0" u="none" strike="noStrike" dirty="0">
                        <a:solidFill>
                          <a:srgbClr val="0000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radley Hand ITC" panose="03070402050302030203" pitchFamily="66" charset="0"/>
                        </a:rPr>
                        <a:t>5</a:t>
                      </a:r>
                      <a:endParaRPr lang="en-IE" sz="1600" b="1" i="0" u="none" strike="noStrike" dirty="0">
                        <a:solidFill>
                          <a:srgbClr val="0000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50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0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0243" y="586726"/>
            <a:ext cx="8763275" cy="1223682"/>
          </a:xfrm>
        </p:spPr>
        <p:txBody>
          <a:bodyPr/>
          <a:lstStyle/>
          <a:p>
            <a:pPr algn="l"/>
            <a:r>
              <a:rPr lang="en-GB" dirty="0"/>
              <a:t>A focus group during Covid-19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0243" y="1652753"/>
            <a:ext cx="5357924" cy="4191000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Mode of focus group 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Technical difficulties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Scheduling conflicts &amp; fatigue</a:t>
            </a:r>
          </a:p>
          <a:p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Thematic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saturation 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Sense of anonymity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High engagement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Unexpected benefits</a:t>
            </a:r>
          </a:p>
        </p:txBody>
      </p:sp>
    </p:spTree>
    <p:extLst>
      <p:ext uri="{BB962C8B-B14F-4D97-AF65-F5344CB8AC3E}">
        <p14:creationId xmlns:p14="http://schemas.microsoft.com/office/powerpoint/2010/main" val="423180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338" y="707537"/>
            <a:ext cx="5313972" cy="921327"/>
          </a:xfrm>
        </p:spPr>
        <p:txBody>
          <a:bodyPr>
            <a:noAutofit/>
          </a:bodyPr>
          <a:lstStyle/>
          <a:p>
            <a:pPr algn="l"/>
            <a:r>
              <a:rPr lang="en-GB" dirty="0"/>
              <a:t>Initial Findings:  Emerging themes &amp; COM-B model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83" y="3883572"/>
            <a:ext cx="4044132" cy="2974428"/>
          </a:xfrm>
        </p:spPr>
        <p:txBody>
          <a:bodyPr/>
          <a:lstStyle/>
          <a:p>
            <a: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Identifying facilitators and barriers</a:t>
            </a:r>
          </a:p>
          <a:p>
            <a: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Bright" panose="02040602050505020304" pitchFamily="18" charset="77"/>
              </a:rPr>
              <a:t>Dual nature of the components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110984"/>
              </p:ext>
            </p:extLst>
          </p:nvPr>
        </p:nvGraphicFramePr>
        <p:xfrm>
          <a:off x="6539345" y="39273"/>
          <a:ext cx="5411355" cy="6818727"/>
        </p:xfrm>
        <a:graphic>
          <a:graphicData uri="http://schemas.openxmlformats.org/drawingml/2006/table">
            <a:tbl>
              <a:tblPr/>
              <a:tblGrid>
                <a:gridCol w="1803785">
                  <a:extLst>
                    <a:ext uri="{9D8B030D-6E8A-4147-A177-3AD203B41FA5}">
                      <a16:colId xmlns:a16="http://schemas.microsoft.com/office/drawing/2014/main" val="2957821019"/>
                    </a:ext>
                  </a:extLst>
                </a:gridCol>
                <a:gridCol w="1803785">
                  <a:extLst>
                    <a:ext uri="{9D8B030D-6E8A-4147-A177-3AD203B41FA5}">
                      <a16:colId xmlns:a16="http://schemas.microsoft.com/office/drawing/2014/main" val="2150475655"/>
                    </a:ext>
                  </a:extLst>
                </a:gridCol>
                <a:gridCol w="1803785">
                  <a:extLst>
                    <a:ext uri="{9D8B030D-6E8A-4147-A177-3AD203B41FA5}">
                      <a16:colId xmlns:a16="http://schemas.microsoft.com/office/drawing/2014/main" val="3867488551"/>
                    </a:ext>
                  </a:extLst>
                </a:gridCol>
              </a:tblGrid>
              <a:tr h="368464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COM-B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40938"/>
                  </a:ext>
                </a:extLst>
              </a:tr>
              <a:tr h="199584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Facilitators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Barriers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750004"/>
                  </a:ext>
                </a:extLst>
              </a:tr>
              <a:tr h="6141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capability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015967"/>
                  </a:ext>
                </a:extLst>
              </a:tr>
              <a:tr h="614106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resources to meet the requirement(time, work force)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769318"/>
                  </a:ext>
                </a:extLst>
              </a:tr>
              <a:tr h="4836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Psychological capability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Experience and Knowledge about the causes of accidents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Distractions due to stress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1462"/>
                  </a:ext>
                </a:extLst>
              </a:tr>
              <a:tr h="460581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Modelling of safe behaviour to  next generation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03594"/>
                  </a:ext>
                </a:extLst>
              </a:tr>
              <a:tr h="6141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opportunity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control over external factors like weather</a:t>
                      </a:r>
                      <a:b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642450"/>
                  </a:ext>
                </a:extLst>
              </a:tr>
              <a:tr h="307054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automated monitoring </a:t>
                      </a:r>
                      <a:r>
                        <a:rPr lang="en-IE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systems</a:t>
                      </a:r>
                      <a:endParaRPr lang="en-I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718624"/>
                  </a:ext>
                </a:extLst>
              </a:tr>
              <a:tr h="483609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financial support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17622"/>
                  </a:ext>
                </a:extLst>
              </a:tr>
              <a:tr h="4836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Social opportunity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Modelling of safe behaviour to  next generation</a:t>
                      </a:r>
                    </a:p>
                    <a:p>
                      <a:pPr algn="ctr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social network and discussion groups for safety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786071"/>
                  </a:ext>
                </a:extLst>
              </a:tr>
              <a:tr h="460581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Lack of regulations and guidelines undermining peer safety influence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81291"/>
                  </a:ext>
                </a:extLst>
              </a:tr>
              <a:tr h="4836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Reflective motivation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Conscious change to old age friendly farming activities </a:t>
                      </a:r>
                    </a:p>
                    <a:p>
                      <a:pPr algn="l" fontAlgn="ctr"/>
                      <a:endParaRPr lang="en-I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Modelling of safe behaviour to  next generation</a:t>
                      </a:r>
                    </a:p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Lack of regulation and oversight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934088"/>
                  </a:ext>
                </a:extLst>
              </a:tr>
              <a:tr h="345435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568955"/>
                  </a:ext>
                </a:extLst>
              </a:tr>
              <a:tr h="565475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Automatic motivation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Failure to follow safety guidelines</a:t>
                      </a:r>
                    </a:p>
                  </a:txBody>
                  <a:tcPr marL="3746" marR="3746" marT="37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677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5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379" y="651642"/>
            <a:ext cx="10018713" cy="749300"/>
          </a:xfrm>
        </p:spPr>
        <p:txBody>
          <a:bodyPr>
            <a:noAutofit/>
          </a:bodyPr>
          <a:lstStyle/>
          <a:p>
            <a:pPr algn="l"/>
            <a:r>
              <a:rPr lang="en-GB" b="1" dirty="0">
                <a:solidFill>
                  <a:schemeClr val="accent1"/>
                </a:solidFill>
                <a:latin typeface="Athelas" panose="02000503000000020003" pitchFamily="2" charset="77"/>
              </a:rPr>
              <a:t>INTERVENTION FUNCTIONS &amp; POLICY CATEGORIES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9997FD-5A14-BE42-9B67-DFCEAC4B8C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4"/>
          <a:stretch/>
        </p:blipFill>
        <p:spPr>
          <a:xfrm>
            <a:off x="1956622" y="1510145"/>
            <a:ext cx="10020300" cy="522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5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505" y="526473"/>
            <a:ext cx="7869382" cy="5805054"/>
          </a:xfrm>
        </p:spPr>
      </p:pic>
    </p:spTree>
    <p:extLst>
      <p:ext uri="{BB962C8B-B14F-4D97-AF65-F5344CB8AC3E}">
        <p14:creationId xmlns:p14="http://schemas.microsoft.com/office/powerpoint/2010/main" val="9598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2759" y="1183712"/>
            <a:ext cx="3816352" cy="928688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accent1"/>
                </a:solidFill>
                <a:latin typeface="Athelas" panose="02000503000000020003" pitchFamily="2" charset="77"/>
              </a:rPr>
              <a:t>HIGHLIGHTS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/>
          <a:stretch/>
        </p:blipFill>
        <p:spPr>
          <a:xfrm>
            <a:off x="8107368" y="275142"/>
            <a:ext cx="3668995" cy="31242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52759" y="1183712"/>
            <a:ext cx="5829650" cy="4945640"/>
          </a:xfrm>
        </p:spPr>
        <p:txBody>
          <a:bodyPr/>
          <a:lstStyle/>
          <a:p>
            <a:r>
              <a:rPr lang="en-GB" dirty="0">
                <a:latin typeface="Lucida Bright" panose="02040602050505020304" pitchFamily="18" charset="77"/>
              </a:rPr>
              <a:t>“</a:t>
            </a:r>
            <a:r>
              <a:rPr lang="en-IE" dirty="0">
                <a:latin typeface="Lucida Bright" panose="02040602050505020304" pitchFamily="18" charset="77"/>
              </a:rPr>
              <a:t>I know </a:t>
            </a:r>
            <a:r>
              <a:rPr lang="en-IE" dirty="0" smtClean="0">
                <a:latin typeface="Lucida Bright" panose="02040602050505020304" pitchFamily="18" charset="77"/>
              </a:rPr>
              <a:t>it’s an </a:t>
            </a:r>
            <a:r>
              <a:rPr lang="en-IE" dirty="0">
                <a:latin typeface="Lucida Bright" panose="02040602050505020304" pitchFamily="18" charset="77"/>
              </a:rPr>
              <a:t>unpopular opinion but oversight is required”</a:t>
            </a:r>
          </a:p>
          <a:p>
            <a:r>
              <a:rPr lang="en-GB" dirty="0">
                <a:latin typeface="Lucida Bright" panose="02040602050505020304" pitchFamily="18" charset="77"/>
              </a:rPr>
              <a:t>Role of advisors</a:t>
            </a:r>
          </a:p>
          <a:p>
            <a:r>
              <a:rPr lang="en-GB" dirty="0">
                <a:latin typeface="Lucida Bright" panose="02040602050505020304" pitchFamily="18" charset="77"/>
              </a:rPr>
              <a:t>Missing inheritance</a:t>
            </a:r>
          </a:p>
          <a:p>
            <a:r>
              <a:rPr lang="en-GB" dirty="0">
                <a:latin typeface="Lucida Bright" panose="02040602050505020304" pitchFamily="18" charset="77"/>
              </a:rPr>
              <a:t>Mismatched combo</a:t>
            </a:r>
          </a:p>
          <a:p>
            <a:r>
              <a:rPr lang="en-GB" dirty="0">
                <a:latin typeface="Lucida Bright" panose="02040602050505020304" pitchFamily="18" charset="77"/>
              </a:rPr>
              <a:t>Modelling safety </a:t>
            </a:r>
            <a:r>
              <a:rPr lang="en-GB" dirty="0" smtClean="0">
                <a:latin typeface="Lucida Bright" panose="02040602050505020304" pitchFamily="18" charset="77"/>
              </a:rPr>
              <a:t>behaviours</a:t>
            </a:r>
          </a:p>
          <a:p>
            <a:r>
              <a:rPr lang="en-GB" dirty="0" smtClean="0">
                <a:latin typeface="Lucida Bright" panose="02040602050505020304" pitchFamily="18" charset="77"/>
              </a:rPr>
              <a:t>Cascading effects</a:t>
            </a:r>
            <a:endParaRPr lang="en-GB" dirty="0">
              <a:latin typeface="Lucida Bright" panose="02040602050505020304" pitchFamily="18" charset="77"/>
            </a:endParaRPr>
          </a:p>
          <a:p>
            <a:r>
              <a:rPr lang="en-GB" dirty="0">
                <a:latin typeface="Lucida Bright" panose="02040602050505020304" pitchFamily="18" charset="77"/>
              </a:rPr>
              <a:t>Non-machine concerns: Slurry, Silos &amp; Livestock</a:t>
            </a:r>
            <a:endParaRPr lang="en-IE" dirty="0">
              <a:latin typeface="Lucida Bright" panose="02040602050505020304" pitchFamily="18" charset="77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263" y="3611647"/>
            <a:ext cx="3878100" cy="285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2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5756" y="1542392"/>
            <a:ext cx="6760506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b="1" dirty="0">
                <a:solidFill>
                  <a:schemeClr val="accent1"/>
                </a:solidFill>
                <a:latin typeface="Athelas" panose="02000503000000020003" pitchFamily="2" charset="77"/>
              </a:rPr>
              <a:t>THANK YOU!</a:t>
            </a:r>
            <a:endParaRPr lang="en-IE" sz="7200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901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084" y="268383"/>
            <a:ext cx="10515600" cy="1325563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accent1"/>
                </a:solidFill>
                <a:latin typeface="Athelas" panose="02000503000000020003" pitchFamily="2" charset="77"/>
              </a:rPr>
              <a:t>POINTS</a:t>
            </a:r>
            <a:endParaRPr lang="en-IE" b="1" dirty="0">
              <a:solidFill>
                <a:schemeClr val="accent1"/>
              </a:solidFill>
              <a:latin typeface="Athelas" panose="02000503000000020003" pitchFamily="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7084" y="2351688"/>
            <a:ext cx="6251304" cy="3124201"/>
          </a:xfrm>
        </p:spPr>
        <p:txBody>
          <a:bodyPr>
            <a:noAutofit/>
          </a:bodyPr>
          <a:lstStyle/>
          <a:p>
            <a:r>
              <a:rPr lang="en-GB" sz="1400" dirty="0">
                <a:latin typeface="Lucida Bright" panose="02040602050505020304" pitchFamily="18" charset="77"/>
              </a:rPr>
              <a:t>Current stage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Why this focus group- Findings from SR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FFG Demography, geography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Paperwork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Inter link between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Conducting FFG during </a:t>
            </a:r>
            <a:r>
              <a:rPr lang="en-GB" sz="1400" dirty="0" err="1">
                <a:latin typeface="Lucida Bright" panose="02040602050505020304" pitchFamily="18" charset="77"/>
              </a:rPr>
              <a:t>covid</a:t>
            </a:r>
            <a:r>
              <a:rPr lang="en-GB" sz="1400" dirty="0">
                <a:latin typeface="Lucida Bright" panose="02040602050505020304" pitchFamily="18" charset="77"/>
              </a:rPr>
              <a:t> : steps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Engagement of participants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Impact of </a:t>
            </a:r>
            <a:r>
              <a:rPr lang="en-GB" sz="1400" dirty="0" err="1">
                <a:latin typeface="Lucida Bright" panose="02040602050505020304" pitchFamily="18" charset="77"/>
              </a:rPr>
              <a:t>covid</a:t>
            </a:r>
            <a:r>
              <a:rPr lang="en-GB" sz="1400" dirty="0">
                <a:latin typeface="Lucida Bright" panose="02040602050505020304" pitchFamily="18" charset="77"/>
              </a:rPr>
              <a:t> on FFG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Drop out rate and causes</a:t>
            </a:r>
          </a:p>
          <a:p>
            <a:r>
              <a:rPr lang="en-GB" sz="1400" dirty="0" err="1">
                <a:latin typeface="Lucida Bright" panose="02040602050505020304" pitchFamily="18" charset="77"/>
              </a:rPr>
              <a:t>BCw</a:t>
            </a:r>
            <a:r>
              <a:rPr lang="en-GB" sz="1400" dirty="0">
                <a:latin typeface="Lucida Bright" panose="02040602050505020304" pitchFamily="18" charset="77"/>
              </a:rPr>
              <a:t> initial findings 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Suggested intervention </a:t>
            </a:r>
            <a:r>
              <a:rPr lang="en-GB" sz="1400" dirty="0" err="1">
                <a:latin typeface="Lucida Bright" panose="02040602050505020304" pitchFamily="18" charset="77"/>
              </a:rPr>
              <a:t>fns</a:t>
            </a:r>
            <a:r>
              <a:rPr lang="en-GB" sz="1400" dirty="0">
                <a:latin typeface="Lucida Bright" panose="02040602050505020304" pitchFamily="18" charset="77"/>
              </a:rPr>
              <a:t> 	</a:t>
            </a:r>
          </a:p>
          <a:p>
            <a:r>
              <a:rPr lang="en-GB" sz="1400" strike="sngStrike" dirty="0">
                <a:latin typeface="Lucida Bright" panose="02040602050505020304" pitchFamily="18" charset="77"/>
              </a:rPr>
              <a:t>Unofficial findings from social media- undercover researcher</a:t>
            </a:r>
          </a:p>
          <a:p>
            <a:r>
              <a:rPr lang="en-GB" sz="1400" dirty="0">
                <a:latin typeface="Lucida Bright" panose="02040602050505020304" pitchFamily="18" charset="77"/>
              </a:rPr>
              <a:t>So what next?</a:t>
            </a:r>
            <a:endParaRPr lang="en-IE" sz="1400" dirty="0">
              <a:latin typeface="Lucida Bright" panose="020406020505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409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3FD6EAE758EA4CB60EA3E3F11BE3A1" ma:contentTypeVersion="13" ma:contentTypeDescription="Create a new document." ma:contentTypeScope="" ma:versionID="3bc3509625f11a9f663d175520cb4a23">
  <xsd:schema xmlns:xsd="http://www.w3.org/2001/XMLSchema" xmlns:xs="http://www.w3.org/2001/XMLSchema" xmlns:p="http://schemas.microsoft.com/office/2006/metadata/properties" xmlns:ns3="fcbabb20-ff82-4519-84a6-90700c234255" xmlns:ns4="bc82d825-ed3a-4764-990d-114826052257" targetNamespace="http://schemas.microsoft.com/office/2006/metadata/properties" ma:root="true" ma:fieldsID="bb4c67791d8657d9cd6000262c317d7a" ns3:_="" ns4:_="">
    <xsd:import namespace="fcbabb20-ff82-4519-84a6-90700c234255"/>
    <xsd:import namespace="bc82d825-ed3a-4764-990d-11482605225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babb20-ff82-4519-84a6-90700c2342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2d825-ed3a-4764-990d-11482605225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666482-D00F-4E9B-A497-5C2DE92EBBE2}">
  <ds:schemaRefs>
    <ds:schemaRef ds:uri="http://purl.org/dc/elements/1.1/"/>
    <ds:schemaRef ds:uri="http://schemas.microsoft.com/office/2006/metadata/properties"/>
    <ds:schemaRef ds:uri="fcbabb20-ff82-4519-84a6-90700c23425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c82d825-ed3a-4764-990d-11482605225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FB799D-130C-47F7-B462-6E32A166A6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EED7CA-4538-4AE6-8AB0-BF8F43199C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babb20-ff82-4519-84a6-90700c234255"/>
    <ds:schemaRef ds:uri="bc82d825-ed3a-4764-990d-1148260522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</TotalTime>
  <Words>493</Words>
  <Application>Microsoft Office PowerPoint</Application>
  <PresentationFormat>Widescreen</PresentationFormat>
  <Paragraphs>118</Paragraphs>
  <Slides>11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Athelas</vt:lpstr>
      <vt:lpstr>Bradley Hand ITC</vt:lpstr>
      <vt:lpstr>Calibri</vt:lpstr>
      <vt:lpstr>Corbel</vt:lpstr>
      <vt:lpstr>Lucida Bright</vt:lpstr>
      <vt:lpstr>Pristina</vt:lpstr>
      <vt:lpstr>Wingdings</vt:lpstr>
      <vt:lpstr>Wingdings 3</vt:lpstr>
      <vt:lpstr>Parallax</vt:lpstr>
      <vt:lpstr>Farmers’ Perspective on Farm Machine Accidents and Safety: An Investigation Using Focus Groups </vt:lpstr>
      <vt:lpstr>PowerPoint Presentation</vt:lpstr>
      <vt:lpstr>Farm Safety Review</vt:lpstr>
      <vt:lpstr>Participants</vt:lpstr>
      <vt:lpstr>A focus group during Covid-19</vt:lpstr>
      <vt:lpstr>Initial Findings:  Emerging themes &amp; COM-B model</vt:lpstr>
      <vt:lpstr>INTERVENTION FUNCTIONS &amp; POLICY CATEGORIES</vt:lpstr>
      <vt:lpstr>PowerPoint Presentation</vt:lpstr>
      <vt:lpstr>HIGHLIGHTS</vt:lpstr>
      <vt:lpstr>PowerPoint Presentation</vt:lpstr>
      <vt:lpstr>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Surendran, Aswathi</dc:creator>
  <cp:lastModifiedBy>Surendran, Aswathi</cp:lastModifiedBy>
  <cp:revision>59</cp:revision>
  <dcterms:created xsi:type="dcterms:W3CDTF">2021-04-26T11:49:33Z</dcterms:created>
  <dcterms:modified xsi:type="dcterms:W3CDTF">2021-04-27T13:12:29Z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0x010100193FD6EAE758EA4CB60EA3E3F11BE3A1</vt:lpwstr>
  </property>
</Properties>
</file>