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20"/>
  </p:notesMasterIdLst>
  <p:handoutMasterIdLst>
    <p:handoutMasterId r:id="rId21"/>
  </p:handoutMasterIdLst>
  <p:sldIdLst>
    <p:sldId id="488" r:id="rId2"/>
    <p:sldId id="489" r:id="rId3"/>
    <p:sldId id="468" r:id="rId4"/>
    <p:sldId id="470" r:id="rId5"/>
    <p:sldId id="469" r:id="rId6"/>
    <p:sldId id="490" r:id="rId7"/>
    <p:sldId id="478" r:id="rId8"/>
    <p:sldId id="471" r:id="rId9"/>
    <p:sldId id="472" r:id="rId10"/>
    <p:sldId id="475" r:id="rId11"/>
    <p:sldId id="485" r:id="rId12"/>
    <p:sldId id="477" r:id="rId13"/>
    <p:sldId id="480" r:id="rId14"/>
    <p:sldId id="486" r:id="rId15"/>
    <p:sldId id="491" r:id="rId16"/>
    <p:sldId id="451" r:id="rId17"/>
    <p:sldId id="492" r:id="rId18"/>
    <p:sldId id="487" r:id="rId19"/>
  </p:sldIdLst>
  <p:sldSz cx="6858000" cy="51435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5pPr>
    <a:lvl6pPr marL="2286000" algn="l" defTabSz="914400" rtl="0" eaLnBrk="1" latinLnBrk="0" hangingPunct="1">
      <a:defRPr kern="1200">
        <a:solidFill>
          <a:schemeClr val="tx1"/>
        </a:solidFill>
        <a:latin typeface="Arial" panose="020B0604020202020204" pitchFamily="34" charset="0"/>
        <a:ea typeface="ヒラギノ角ゴ Pro W3"/>
        <a:cs typeface="ヒラギノ角ゴ Pro W3"/>
      </a:defRPr>
    </a:lvl6pPr>
    <a:lvl7pPr marL="2743200" algn="l" defTabSz="914400" rtl="0" eaLnBrk="1" latinLnBrk="0" hangingPunct="1">
      <a:defRPr kern="1200">
        <a:solidFill>
          <a:schemeClr val="tx1"/>
        </a:solidFill>
        <a:latin typeface="Arial" panose="020B0604020202020204" pitchFamily="34" charset="0"/>
        <a:ea typeface="ヒラギノ角ゴ Pro W3"/>
        <a:cs typeface="ヒラギノ角ゴ Pro W3"/>
      </a:defRPr>
    </a:lvl7pPr>
    <a:lvl8pPr marL="3200400" algn="l" defTabSz="914400" rtl="0" eaLnBrk="1" latinLnBrk="0" hangingPunct="1">
      <a:defRPr kern="1200">
        <a:solidFill>
          <a:schemeClr val="tx1"/>
        </a:solidFill>
        <a:latin typeface="Arial" panose="020B0604020202020204" pitchFamily="34" charset="0"/>
        <a:ea typeface="ヒラギノ角ゴ Pro W3"/>
        <a:cs typeface="ヒラギノ角ゴ Pro W3"/>
      </a:defRPr>
    </a:lvl8pPr>
    <a:lvl9pPr marL="3657600" algn="l" defTabSz="914400" rtl="0" eaLnBrk="1" latinLnBrk="0" hangingPunct="1">
      <a:defRPr kern="1200">
        <a:solidFill>
          <a:schemeClr val="tx1"/>
        </a:solidFill>
        <a:latin typeface="Arial" panose="020B0604020202020204"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guide id="3" orient="horz" pos="162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abriela Marquette" initials="Gabi 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A20"/>
    <a:srgbClr val="0066FF"/>
    <a:srgbClr val="B8292F"/>
    <a:srgbClr val="9FDFFB"/>
    <a:srgbClr val="95E18B"/>
    <a:srgbClr val="AFEBB6"/>
    <a:srgbClr val="DC6D36"/>
    <a:srgbClr val="42BD31"/>
    <a:srgbClr val="35982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CF75F8-1C6C-4AF1-8299-0BA271397BDD}" v="2" dt="2020-01-31T11:33:53.2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5332" autoAdjust="0"/>
  </p:normalViewPr>
  <p:slideViewPr>
    <p:cSldViewPr snapToGrid="0">
      <p:cViewPr varScale="1">
        <p:scale>
          <a:sx n="116" d="100"/>
          <a:sy n="116" d="100"/>
        </p:scale>
        <p:origin x="1258" y="77"/>
      </p:cViewPr>
      <p:guideLst>
        <p:guide orient="horz" pos="2160"/>
        <p:guide pos="2160"/>
        <p:guide orient="horz" pos="1620"/>
      </p:guideLst>
    </p:cSldViewPr>
  </p:slideViewPr>
  <p:outlineViewPr>
    <p:cViewPr>
      <p:scale>
        <a:sx n="33" d="100"/>
        <a:sy n="33" d="100"/>
      </p:scale>
      <p:origin x="0" y="-9136"/>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50" d="100"/>
          <a:sy n="50" d="100"/>
        </p:scale>
        <p:origin x="1784" y="24"/>
      </p:cViewPr>
      <p:guideLst/>
    </p:cSldViewPr>
  </p:notesViewPr>
  <p:gridSpacing cx="1828800" cy="18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i Almeida Marquette" userId="408fe3ce-6880-48d0-886c-8dbddf308c8a" providerId="ADAL" clId="{38CF75F8-1C6C-4AF1-8299-0BA271397BDD}"/>
    <pc:docChg chg="custSel modSld">
      <pc:chgData name="Gabi Almeida Marquette" userId="408fe3ce-6880-48d0-886c-8dbddf308c8a" providerId="ADAL" clId="{38CF75F8-1C6C-4AF1-8299-0BA271397BDD}" dt="2020-01-31T11:33:59.864" v="26" actId="1076"/>
      <pc:docMkLst>
        <pc:docMk/>
      </pc:docMkLst>
      <pc:sldChg chg="addSp delSp modSp">
        <pc:chgData name="Gabi Almeida Marquette" userId="408fe3ce-6880-48d0-886c-8dbddf308c8a" providerId="ADAL" clId="{38CF75F8-1C6C-4AF1-8299-0BA271397BDD}" dt="2020-01-31T11:33:59.864" v="26" actId="1076"/>
        <pc:sldMkLst>
          <pc:docMk/>
          <pc:sldMk cId="3799216561" sldId="393"/>
        </pc:sldMkLst>
        <pc:spChg chg="del">
          <ac:chgData name="Gabi Almeida Marquette" userId="408fe3ce-6880-48d0-886c-8dbddf308c8a" providerId="ADAL" clId="{38CF75F8-1C6C-4AF1-8299-0BA271397BDD}" dt="2020-01-30T20:51:33.302" v="21" actId="478"/>
          <ac:spMkLst>
            <pc:docMk/>
            <pc:sldMk cId="3799216561" sldId="393"/>
            <ac:spMk id="3" creationId="{00000000-0000-0000-0000-000000000000}"/>
          </ac:spMkLst>
        </pc:spChg>
        <pc:picChg chg="add mod">
          <ac:chgData name="Gabi Almeida Marquette" userId="408fe3ce-6880-48d0-886c-8dbddf308c8a" providerId="ADAL" clId="{38CF75F8-1C6C-4AF1-8299-0BA271397BDD}" dt="2020-01-31T11:33:59.864" v="26" actId="1076"/>
          <ac:picMkLst>
            <pc:docMk/>
            <pc:sldMk cId="3799216561" sldId="393"/>
            <ac:picMk id="4" creationId="{A03F4D9E-E8B1-4500-AE4B-B07752922E0E}"/>
          </ac:picMkLst>
        </pc:picChg>
        <pc:picChg chg="add del mod">
          <ac:chgData name="Gabi Almeida Marquette" userId="408fe3ce-6880-48d0-886c-8dbddf308c8a" providerId="ADAL" clId="{38CF75F8-1C6C-4AF1-8299-0BA271397BDD}" dt="2020-01-31T11:33:31.649" v="22" actId="478"/>
          <ac:picMkLst>
            <pc:docMk/>
            <pc:sldMk cId="3799216561" sldId="393"/>
            <ac:picMk id="5" creationId="{ED671DDA-B6BF-48B5-BAB5-A3A296D43E35}"/>
          </ac:picMkLst>
        </pc:picChg>
      </pc:sldChg>
    </pc:docChg>
  </pc:docChgLst>
  <pc:docChgLst>
    <pc:chgData name="Gabi Almeida Marquette" userId="408fe3ce-6880-48d0-886c-8dbddf308c8a" providerId="ADAL" clId="{94C979B2-D17E-4619-AE91-B3BD9E9F732A}"/>
    <pc:docChg chg="undo custSel addSld delSld modSld">
      <pc:chgData name="Gabi Almeida Marquette" userId="408fe3ce-6880-48d0-886c-8dbddf308c8a" providerId="ADAL" clId="{94C979B2-D17E-4619-AE91-B3BD9E9F732A}" dt="2020-01-29T09:59:30.314" v="140" actId="14100"/>
      <pc:docMkLst>
        <pc:docMk/>
      </pc:docMkLst>
      <pc:sldChg chg="modSp">
        <pc:chgData name="Gabi Almeida Marquette" userId="408fe3ce-6880-48d0-886c-8dbddf308c8a" providerId="ADAL" clId="{94C979B2-D17E-4619-AE91-B3BD9E9F732A}" dt="2020-01-28T14:18:49.007" v="18" actId="20577"/>
        <pc:sldMkLst>
          <pc:docMk/>
          <pc:sldMk cId="0" sldId="298"/>
        </pc:sldMkLst>
        <pc:spChg chg="mod">
          <ac:chgData name="Gabi Almeida Marquette" userId="408fe3ce-6880-48d0-886c-8dbddf308c8a" providerId="ADAL" clId="{94C979B2-D17E-4619-AE91-B3BD9E9F732A}" dt="2020-01-28T14:18:19.721" v="14" actId="2711"/>
          <ac:spMkLst>
            <pc:docMk/>
            <pc:sldMk cId="0" sldId="298"/>
            <ac:spMk id="19459" creationId="{D0ECC7C8-BA81-45CC-870A-60CA8B112201}"/>
          </ac:spMkLst>
        </pc:spChg>
        <pc:spChg chg="mod">
          <ac:chgData name="Gabi Almeida Marquette" userId="408fe3ce-6880-48d0-886c-8dbddf308c8a" providerId="ADAL" clId="{94C979B2-D17E-4619-AE91-B3BD9E9F732A}" dt="2020-01-28T14:18:49.007" v="18" actId="20577"/>
          <ac:spMkLst>
            <pc:docMk/>
            <pc:sldMk cId="0" sldId="298"/>
            <ac:spMk id="19460" creationId="{EB95C4ED-3557-4E86-A4E6-556CC39A0C26}"/>
          </ac:spMkLst>
        </pc:spChg>
      </pc:sldChg>
      <pc:sldChg chg="modSp">
        <pc:chgData name="Gabi Almeida Marquette" userId="408fe3ce-6880-48d0-886c-8dbddf308c8a" providerId="ADAL" clId="{94C979B2-D17E-4619-AE91-B3BD9E9F732A}" dt="2020-01-28T14:26:35.545" v="46" actId="790"/>
        <pc:sldMkLst>
          <pc:docMk/>
          <pc:sldMk cId="0" sldId="299"/>
        </pc:sldMkLst>
        <pc:spChg chg="mod">
          <ac:chgData name="Gabi Almeida Marquette" userId="408fe3ce-6880-48d0-886c-8dbddf308c8a" providerId="ADAL" clId="{94C979B2-D17E-4619-AE91-B3BD9E9F732A}" dt="2020-01-28T14:26:35.545" v="46" actId="790"/>
          <ac:spMkLst>
            <pc:docMk/>
            <pc:sldMk cId="0" sldId="299"/>
            <ac:spMk id="7" creationId="{D6982B5E-720E-4403-AE9A-12B8D2CC5C9A}"/>
          </ac:spMkLst>
        </pc:spChg>
      </pc:sldChg>
      <pc:sldChg chg="del">
        <pc:chgData name="Gabi Almeida Marquette" userId="408fe3ce-6880-48d0-886c-8dbddf308c8a" providerId="ADAL" clId="{94C979B2-D17E-4619-AE91-B3BD9E9F732A}" dt="2020-01-28T14:29:30.954" v="48" actId="47"/>
        <pc:sldMkLst>
          <pc:docMk/>
          <pc:sldMk cId="0" sldId="301"/>
        </pc:sldMkLst>
      </pc:sldChg>
      <pc:sldChg chg="del">
        <pc:chgData name="Gabi Almeida Marquette" userId="408fe3ce-6880-48d0-886c-8dbddf308c8a" providerId="ADAL" clId="{94C979B2-D17E-4619-AE91-B3BD9E9F732A}" dt="2020-01-28T14:29:30.204" v="47" actId="47"/>
        <pc:sldMkLst>
          <pc:docMk/>
          <pc:sldMk cId="0" sldId="302"/>
        </pc:sldMkLst>
      </pc:sldChg>
      <pc:sldChg chg="del">
        <pc:chgData name="Gabi Almeida Marquette" userId="408fe3ce-6880-48d0-886c-8dbddf308c8a" providerId="ADAL" clId="{94C979B2-D17E-4619-AE91-B3BD9E9F732A}" dt="2020-01-28T14:29:31.355" v="49" actId="47"/>
        <pc:sldMkLst>
          <pc:docMk/>
          <pc:sldMk cId="0" sldId="303"/>
        </pc:sldMkLst>
      </pc:sldChg>
      <pc:sldChg chg="del">
        <pc:chgData name="Gabi Almeida Marquette" userId="408fe3ce-6880-48d0-886c-8dbddf308c8a" providerId="ADAL" clId="{94C979B2-D17E-4619-AE91-B3BD9E9F732A}" dt="2020-01-28T14:32:17.756" v="107" actId="47"/>
        <pc:sldMkLst>
          <pc:docMk/>
          <pc:sldMk cId="0" sldId="308"/>
        </pc:sldMkLst>
      </pc:sldChg>
      <pc:sldChg chg="del">
        <pc:chgData name="Gabi Almeida Marquette" userId="408fe3ce-6880-48d0-886c-8dbddf308c8a" providerId="ADAL" clId="{94C979B2-D17E-4619-AE91-B3BD9E9F732A}" dt="2020-01-28T14:32:20.180" v="111" actId="47"/>
        <pc:sldMkLst>
          <pc:docMk/>
          <pc:sldMk cId="0" sldId="310"/>
        </pc:sldMkLst>
      </pc:sldChg>
      <pc:sldChg chg="del">
        <pc:chgData name="Gabi Almeida Marquette" userId="408fe3ce-6880-48d0-886c-8dbddf308c8a" providerId="ADAL" clId="{94C979B2-D17E-4619-AE91-B3BD9E9F732A}" dt="2020-01-28T14:32:22.964" v="112" actId="47"/>
        <pc:sldMkLst>
          <pc:docMk/>
          <pc:sldMk cId="0" sldId="311"/>
        </pc:sldMkLst>
      </pc:sldChg>
      <pc:sldChg chg="del">
        <pc:chgData name="Gabi Almeida Marquette" userId="408fe3ce-6880-48d0-886c-8dbddf308c8a" providerId="ADAL" clId="{94C979B2-D17E-4619-AE91-B3BD9E9F732A}" dt="2020-01-28T14:32:23.502" v="113" actId="47"/>
        <pc:sldMkLst>
          <pc:docMk/>
          <pc:sldMk cId="0" sldId="312"/>
        </pc:sldMkLst>
      </pc:sldChg>
      <pc:sldChg chg="del">
        <pc:chgData name="Gabi Almeida Marquette" userId="408fe3ce-6880-48d0-886c-8dbddf308c8a" providerId="ADAL" clId="{94C979B2-D17E-4619-AE91-B3BD9E9F732A}" dt="2020-01-28T14:32:25.612" v="115" actId="47"/>
        <pc:sldMkLst>
          <pc:docMk/>
          <pc:sldMk cId="0" sldId="313"/>
        </pc:sldMkLst>
      </pc:sldChg>
      <pc:sldChg chg="del">
        <pc:chgData name="Gabi Almeida Marquette" userId="408fe3ce-6880-48d0-886c-8dbddf308c8a" providerId="ADAL" clId="{94C979B2-D17E-4619-AE91-B3BD9E9F732A}" dt="2020-01-28T14:32:26.193" v="116" actId="47"/>
        <pc:sldMkLst>
          <pc:docMk/>
          <pc:sldMk cId="0" sldId="314"/>
        </pc:sldMkLst>
      </pc:sldChg>
      <pc:sldChg chg="del">
        <pc:chgData name="Gabi Almeida Marquette" userId="408fe3ce-6880-48d0-886c-8dbddf308c8a" providerId="ADAL" clId="{94C979B2-D17E-4619-AE91-B3BD9E9F732A}" dt="2020-01-28T14:32:26.944" v="117" actId="47"/>
        <pc:sldMkLst>
          <pc:docMk/>
          <pc:sldMk cId="0" sldId="315"/>
        </pc:sldMkLst>
      </pc:sldChg>
      <pc:sldChg chg="addSp delSp modSp">
        <pc:chgData name="Gabi Almeida Marquette" userId="408fe3ce-6880-48d0-886c-8dbddf308c8a" providerId="ADAL" clId="{94C979B2-D17E-4619-AE91-B3BD9E9F732A}" dt="2020-01-29T09:59:30.314" v="140" actId="14100"/>
        <pc:sldMkLst>
          <pc:docMk/>
          <pc:sldMk cId="0" sldId="325"/>
        </pc:sldMkLst>
        <pc:spChg chg="del">
          <ac:chgData name="Gabi Almeida Marquette" userId="408fe3ce-6880-48d0-886c-8dbddf308c8a" providerId="ADAL" clId="{94C979B2-D17E-4619-AE91-B3BD9E9F732A}" dt="2020-01-29T09:59:17.478" v="133" actId="478"/>
          <ac:spMkLst>
            <pc:docMk/>
            <pc:sldMk cId="0" sldId="325"/>
            <ac:spMk id="29703" creationId="{E698BD28-B9A1-4FF5-98E5-7A05C2459034}"/>
          </ac:spMkLst>
        </pc:spChg>
        <pc:picChg chg="add mod">
          <ac:chgData name="Gabi Almeida Marquette" userId="408fe3ce-6880-48d0-886c-8dbddf308c8a" providerId="ADAL" clId="{94C979B2-D17E-4619-AE91-B3BD9E9F732A}" dt="2020-01-29T09:59:30.314" v="140" actId="14100"/>
          <ac:picMkLst>
            <pc:docMk/>
            <pc:sldMk cId="0" sldId="325"/>
            <ac:picMk id="3" creationId="{EF85950F-7CCA-4D2F-A171-150975412520}"/>
          </ac:picMkLst>
        </pc:picChg>
      </pc:sldChg>
      <pc:sldChg chg="add del">
        <pc:chgData name="Gabi Almeida Marquette" userId="408fe3ce-6880-48d0-886c-8dbddf308c8a" providerId="ADAL" clId="{94C979B2-D17E-4619-AE91-B3BD9E9F732A}" dt="2020-01-28T14:29:37.236" v="54" actId="47"/>
        <pc:sldMkLst>
          <pc:docMk/>
          <pc:sldMk cId="0" sldId="344"/>
        </pc:sldMkLst>
      </pc:sldChg>
      <pc:sldChg chg="del">
        <pc:chgData name="Gabi Almeida Marquette" userId="408fe3ce-6880-48d0-886c-8dbddf308c8a" providerId="ADAL" clId="{94C979B2-D17E-4619-AE91-B3BD9E9F732A}" dt="2020-01-28T14:32:18.687" v="109" actId="47"/>
        <pc:sldMkLst>
          <pc:docMk/>
          <pc:sldMk cId="0" sldId="347"/>
        </pc:sldMkLst>
      </pc:sldChg>
      <pc:sldChg chg="del">
        <pc:chgData name="Gabi Almeida Marquette" userId="408fe3ce-6880-48d0-886c-8dbddf308c8a" providerId="ADAL" clId="{94C979B2-D17E-4619-AE91-B3BD9E9F732A}" dt="2020-01-28T14:32:18.281" v="108" actId="47"/>
        <pc:sldMkLst>
          <pc:docMk/>
          <pc:sldMk cId="0" sldId="348"/>
        </pc:sldMkLst>
      </pc:sldChg>
      <pc:sldChg chg="del">
        <pc:chgData name="Gabi Almeida Marquette" userId="408fe3ce-6880-48d0-886c-8dbddf308c8a" providerId="ADAL" clId="{94C979B2-D17E-4619-AE91-B3BD9E9F732A}" dt="2020-01-28T14:32:19.046" v="110" actId="47"/>
        <pc:sldMkLst>
          <pc:docMk/>
          <pc:sldMk cId="0" sldId="349"/>
        </pc:sldMkLst>
      </pc:sldChg>
      <pc:sldChg chg="del">
        <pc:chgData name="Gabi Almeida Marquette" userId="408fe3ce-6880-48d0-886c-8dbddf308c8a" providerId="ADAL" clId="{94C979B2-D17E-4619-AE91-B3BD9E9F732A}" dt="2020-01-28T14:32:24.351" v="114" actId="47"/>
        <pc:sldMkLst>
          <pc:docMk/>
          <pc:sldMk cId="0" sldId="350"/>
        </pc:sldMkLst>
      </pc:sldChg>
      <pc:sldChg chg="del">
        <pc:chgData name="Gabi Almeida Marquette" userId="408fe3ce-6880-48d0-886c-8dbddf308c8a" providerId="ADAL" clId="{94C979B2-D17E-4619-AE91-B3BD9E9F732A}" dt="2020-01-28T14:32:27.625" v="118" actId="47"/>
        <pc:sldMkLst>
          <pc:docMk/>
          <pc:sldMk cId="0" sldId="353"/>
        </pc:sldMkLst>
      </pc:sldChg>
      <pc:sldChg chg="add del">
        <pc:chgData name="Gabi Almeida Marquette" userId="408fe3ce-6880-48d0-886c-8dbddf308c8a" providerId="ADAL" clId="{94C979B2-D17E-4619-AE91-B3BD9E9F732A}" dt="2020-01-28T14:32:30.639" v="120" actId="47"/>
        <pc:sldMkLst>
          <pc:docMk/>
          <pc:sldMk cId="0" sldId="356"/>
        </pc:sldMkLst>
      </pc:sldChg>
      <pc:sldChg chg="add del">
        <pc:chgData name="Gabi Almeida Marquette" userId="408fe3ce-6880-48d0-886c-8dbddf308c8a" providerId="ADAL" clId="{94C979B2-D17E-4619-AE91-B3BD9E9F732A}" dt="2020-01-28T14:29:34.844" v="52" actId="47"/>
        <pc:sldMkLst>
          <pc:docMk/>
          <pc:sldMk cId="0" sldId="363"/>
        </pc:sldMkLst>
      </pc:sldChg>
      <pc:sldChg chg="del">
        <pc:chgData name="Gabi Almeida Marquette" userId="408fe3ce-6880-48d0-886c-8dbddf308c8a" providerId="ADAL" clId="{94C979B2-D17E-4619-AE91-B3BD9E9F732A}" dt="2020-01-28T14:32:48.170" v="128" actId="47"/>
        <pc:sldMkLst>
          <pc:docMk/>
          <pc:sldMk cId="0" sldId="372"/>
        </pc:sldMkLst>
      </pc:sldChg>
      <pc:sldChg chg="del">
        <pc:chgData name="Gabi Almeida Marquette" userId="408fe3ce-6880-48d0-886c-8dbddf308c8a" providerId="ADAL" clId="{94C979B2-D17E-4619-AE91-B3BD9E9F732A}" dt="2020-01-28T14:32:47.605" v="127" actId="47"/>
        <pc:sldMkLst>
          <pc:docMk/>
          <pc:sldMk cId="0" sldId="373"/>
        </pc:sldMkLst>
      </pc:sldChg>
      <pc:sldChg chg="del">
        <pc:chgData name="Gabi Almeida Marquette" userId="408fe3ce-6880-48d0-886c-8dbddf308c8a" providerId="ADAL" clId="{94C979B2-D17E-4619-AE91-B3BD9E9F732A}" dt="2020-01-28T14:32:47.034" v="126" actId="47"/>
        <pc:sldMkLst>
          <pc:docMk/>
          <pc:sldMk cId="0" sldId="374"/>
        </pc:sldMkLst>
      </pc:sldChg>
      <pc:sldChg chg="del">
        <pc:chgData name="Gabi Almeida Marquette" userId="408fe3ce-6880-48d0-886c-8dbddf308c8a" providerId="ADAL" clId="{94C979B2-D17E-4619-AE91-B3BD9E9F732A}" dt="2020-01-28T14:32:46.466" v="125" actId="47"/>
        <pc:sldMkLst>
          <pc:docMk/>
          <pc:sldMk cId="0" sldId="375"/>
        </pc:sldMkLst>
      </pc:sldChg>
      <pc:sldChg chg="del">
        <pc:chgData name="Gabi Almeida Marquette" userId="408fe3ce-6880-48d0-886c-8dbddf308c8a" providerId="ADAL" clId="{94C979B2-D17E-4619-AE91-B3BD9E9F732A}" dt="2020-01-28T14:32:45.768" v="124" actId="47"/>
        <pc:sldMkLst>
          <pc:docMk/>
          <pc:sldMk cId="0" sldId="376"/>
        </pc:sldMkLst>
      </pc:sldChg>
      <pc:sldChg chg="del">
        <pc:chgData name="Gabi Almeida Marquette" userId="408fe3ce-6880-48d0-886c-8dbddf308c8a" providerId="ADAL" clId="{94C979B2-D17E-4619-AE91-B3BD9E9F732A}" dt="2020-01-28T14:32:45.266" v="123" actId="47"/>
        <pc:sldMkLst>
          <pc:docMk/>
          <pc:sldMk cId="0" sldId="377"/>
        </pc:sldMkLst>
      </pc:sldChg>
      <pc:sldChg chg="del">
        <pc:chgData name="Gabi Almeida Marquette" userId="408fe3ce-6880-48d0-886c-8dbddf308c8a" providerId="ADAL" clId="{94C979B2-D17E-4619-AE91-B3BD9E9F732A}" dt="2020-01-28T14:32:44.468" v="122" actId="47"/>
        <pc:sldMkLst>
          <pc:docMk/>
          <pc:sldMk cId="0" sldId="378"/>
        </pc:sldMkLst>
      </pc:sldChg>
      <pc:sldChg chg="del">
        <pc:chgData name="Gabi Almeida Marquette" userId="408fe3ce-6880-48d0-886c-8dbddf308c8a" providerId="ADAL" clId="{94C979B2-D17E-4619-AE91-B3BD9E9F732A}" dt="2020-01-28T14:32:44.111" v="121" actId="47"/>
        <pc:sldMkLst>
          <pc:docMk/>
          <pc:sldMk cId="0" sldId="379"/>
        </pc:sldMkLst>
      </pc:sldChg>
      <pc:sldChg chg="modSp">
        <pc:chgData name="Gabi Almeida Marquette" userId="408fe3ce-6880-48d0-886c-8dbddf308c8a" providerId="ADAL" clId="{94C979B2-D17E-4619-AE91-B3BD9E9F732A}" dt="2020-01-28T14:35:27.021" v="131" actId="207"/>
        <pc:sldMkLst>
          <pc:docMk/>
          <pc:sldMk cId="0" sldId="380"/>
        </pc:sldMkLst>
        <pc:spChg chg="mod">
          <ac:chgData name="Gabi Almeida Marquette" userId="408fe3ce-6880-48d0-886c-8dbddf308c8a" providerId="ADAL" clId="{94C979B2-D17E-4619-AE91-B3BD9E9F732A}" dt="2020-01-28T14:35:27.021" v="131" actId="207"/>
          <ac:spMkLst>
            <pc:docMk/>
            <pc:sldMk cId="0" sldId="380"/>
            <ac:spMk id="2" creationId="{35894B58-C4C5-45AB-98BE-7257FC8E82E8}"/>
          </ac:spMkLst>
        </pc:spChg>
      </pc:sldChg>
      <pc:sldChg chg="addSp delSp modSp add">
        <pc:chgData name="Gabi Almeida Marquette" userId="408fe3ce-6880-48d0-886c-8dbddf308c8a" providerId="ADAL" clId="{94C979B2-D17E-4619-AE91-B3BD9E9F732A}" dt="2020-01-28T14:31:24.075" v="106" actId="20577"/>
        <pc:sldMkLst>
          <pc:docMk/>
          <pc:sldMk cId="483663870" sldId="381"/>
        </pc:sldMkLst>
        <pc:spChg chg="del">
          <ac:chgData name="Gabi Almeida Marquette" userId="408fe3ce-6880-48d0-886c-8dbddf308c8a" providerId="ADAL" clId="{94C979B2-D17E-4619-AE91-B3BD9E9F732A}" dt="2020-01-28T14:31:07.986" v="91" actId="478"/>
          <ac:spMkLst>
            <pc:docMk/>
            <pc:sldMk cId="483663870" sldId="381"/>
            <ac:spMk id="9" creationId="{F167DD88-FC3D-4648-A842-952D43F4C4FC}"/>
          </ac:spMkLst>
        </pc:spChg>
        <pc:spChg chg="add mod">
          <ac:chgData name="Gabi Almeida Marquette" userId="408fe3ce-6880-48d0-886c-8dbddf308c8a" providerId="ADAL" clId="{94C979B2-D17E-4619-AE91-B3BD9E9F732A}" dt="2020-01-28T14:31:24.075" v="106" actId="20577"/>
          <ac:spMkLst>
            <pc:docMk/>
            <pc:sldMk cId="483663870" sldId="381"/>
            <ac:spMk id="10" creationId="{700E02F6-55B9-48F0-804D-B5E040DF11EE}"/>
          </ac:spMkLst>
        </pc:spChg>
        <pc:spChg chg="del">
          <ac:chgData name="Gabi Almeida Marquette" userId="408fe3ce-6880-48d0-886c-8dbddf308c8a" providerId="ADAL" clId="{94C979B2-D17E-4619-AE91-B3BD9E9F732A}" dt="2020-01-28T14:31:07.986" v="91" actId="478"/>
          <ac:spMkLst>
            <pc:docMk/>
            <pc:sldMk cId="483663870" sldId="381"/>
            <ac:spMk id="38914" creationId="{BCF0D059-7518-4D94-BD22-CAA71DFB47B7}"/>
          </ac:spMkLst>
        </pc:spChg>
        <pc:spChg chg="del mod">
          <ac:chgData name="Gabi Almeida Marquette" userId="408fe3ce-6880-48d0-886c-8dbddf308c8a" providerId="ADAL" clId="{94C979B2-D17E-4619-AE91-B3BD9E9F732A}" dt="2020-01-28T14:31:07.986" v="91" actId="478"/>
          <ac:spMkLst>
            <pc:docMk/>
            <pc:sldMk cId="483663870" sldId="381"/>
            <ac:spMk id="38917" creationId="{0043F704-3FD3-41AE-B2DD-006B9239E9B4}"/>
          </ac:spMkLst>
        </pc:spChg>
        <pc:spChg chg="del">
          <ac:chgData name="Gabi Almeida Marquette" userId="408fe3ce-6880-48d0-886c-8dbddf308c8a" providerId="ADAL" clId="{94C979B2-D17E-4619-AE91-B3BD9E9F732A}" dt="2020-01-28T14:31:07.986" v="91" actId="478"/>
          <ac:spMkLst>
            <pc:docMk/>
            <pc:sldMk cId="483663870" sldId="381"/>
            <ac:spMk id="38918" creationId="{ADAF31FA-3F71-451D-BB54-2DDC40A699AE}"/>
          </ac:spMkLst>
        </pc:spChg>
        <pc:spChg chg="del">
          <ac:chgData name="Gabi Almeida Marquette" userId="408fe3ce-6880-48d0-886c-8dbddf308c8a" providerId="ADAL" clId="{94C979B2-D17E-4619-AE91-B3BD9E9F732A}" dt="2020-01-28T14:31:07.986" v="91" actId="478"/>
          <ac:spMkLst>
            <pc:docMk/>
            <pc:sldMk cId="483663870" sldId="381"/>
            <ac:spMk id="38920" creationId="{34B941DB-2B2E-4543-86EA-74CA9E4794AE}"/>
          </ac:spMkLst>
        </pc:spChg>
        <pc:picChg chg="del">
          <ac:chgData name="Gabi Almeida Marquette" userId="408fe3ce-6880-48d0-886c-8dbddf308c8a" providerId="ADAL" clId="{94C979B2-D17E-4619-AE91-B3BD9E9F732A}" dt="2020-01-28T14:31:07.986" v="91" actId="478"/>
          <ac:picMkLst>
            <pc:docMk/>
            <pc:sldMk cId="483663870" sldId="381"/>
            <ac:picMk id="38919" creationId="{82269CFE-A976-43BA-8675-E55D9AF334A6}"/>
          </ac:picMkLst>
        </pc:picChg>
      </pc:sldChg>
      <pc:sldChg chg="add">
        <pc:chgData name="Gabi Almeida Marquette" userId="408fe3ce-6880-48d0-886c-8dbddf308c8a" providerId="ADAL" clId="{94C979B2-D17E-4619-AE91-B3BD9E9F732A}" dt="2020-01-29T09:59:08.976" v="132"/>
        <pc:sldMkLst>
          <pc:docMk/>
          <pc:sldMk cId="408005416" sldId="382"/>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CSO (2016)</c:v>
          </c:tx>
          <c:spPr>
            <a:solidFill>
              <a:srgbClr val="F9E449"/>
            </a:solidFill>
          </c:spPr>
          <c:invertIfNegative val="0"/>
          <c:cat>
            <c:strRef>
              <c:f>'Farmer AGE'!$Q$25:$Q$29</c:f>
              <c:strCache>
                <c:ptCount val="5"/>
                <c:pt idx="0">
                  <c:v>&lt;35</c:v>
                </c:pt>
                <c:pt idx="1">
                  <c:v> 35 - 44</c:v>
                </c:pt>
                <c:pt idx="2">
                  <c:v> 45 - 54</c:v>
                </c:pt>
                <c:pt idx="3">
                  <c:v> 55 - 64</c:v>
                </c:pt>
                <c:pt idx="4">
                  <c:v>65+</c:v>
                </c:pt>
              </c:strCache>
            </c:strRef>
          </c:cat>
          <c:val>
            <c:numRef>
              <c:f>'Farmer AGE'!$H$5:$H$9</c:f>
              <c:numCache>
                <c:formatCode>General</c:formatCode>
                <c:ptCount val="5"/>
                <c:pt idx="0">
                  <c:v>5.3935860058309046</c:v>
                </c:pt>
                <c:pt idx="1">
                  <c:v>15.597667638483964</c:v>
                </c:pt>
                <c:pt idx="2">
                  <c:v>23.688046647230323</c:v>
                </c:pt>
                <c:pt idx="3">
                  <c:v>25.291545189504376</c:v>
                </c:pt>
                <c:pt idx="4">
                  <c:v>30.029154518950442</c:v>
                </c:pt>
              </c:numCache>
            </c:numRef>
          </c:val>
          <c:extLst>
            <c:ext xmlns:c16="http://schemas.microsoft.com/office/drawing/2014/chart" uri="{C3380CC4-5D6E-409C-BE32-E72D297353CC}">
              <c16:uniqueId val="{00000000-EA8C-4F7B-8F66-93B46323AEEA}"/>
            </c:ext>
          </c:extLst>
        </c:ser>
        <c:ser>
          <c:idx val="1"/>
          <c:order val="1"/>
          <c:tx>
            <c:v>Survey (2019)</c:v>
          </c:tx>
          <c:spPr>
            <a:solidFill>
              <a:srgbClr val="00843D"/>
            </a:solidFill>
          </c:spPr>
          <c:invertIfNegative val="0"/>
          <c:cat>
            <c:strRef>
              <c:f>'Farmer AGE'!$Q$25:$Q$29</c:f>
              <c:strCache>
                <c:ptCount val="5"/>
                <c:pt idx="0">
                  <c:v>&lt;35</c:v>
                </c:pt>
                <c:pt idx="1">
                  <c:v> 35 - 44</c:v>
                </c:pt>
                <c:pt idx="2">
                  <c:v> 45 - 54</c:v>
                </c:pt>
                <c:pt idx="3">
                  <c:v> 55 - 64</c:v>
                </c:pt>
                <c:pt idx="4">
                  <c:v>65+</c:v>
                </c:pt>
              </c:strCache>
            </c:strRef>
          </c:cat>
          <c:val>
            <c:numRef>
              <c:f>'Farmer AGE'!$R$25:$R$29</c:f>
              <c:numCache>
                <c:formatCode>General</c:formatCode>
                <c:ptCount val="5"/>
                <c:pt idx="0">
                  <c:v>12.607449856733524</c:v>
                </c:pt>
                <c:pt idx="1">
                  <c:v>20.916905444126073</c:v>
                </c:pt>
                <c:pt idx="2">
                  <c:v>27.793696275071632</c:v>
                </c:pt>
                <c:pt idx="3">
                  <c:v>27.793696275071632</c:v>
                </c:pt>
                <c:pt idx="4">
                  <c:v>10.888252148997136</c:v>
                </c:pt>
              </c:numCache>
            </c:numRef>
          </c:val>
          <c:extLst>
            <c:ext xmlns:c16="http://schemas.microsoft.com/office/drawing/2014/chart" uri="{C3380CC4-5D6E-409C-BE32-E72D297353CC}">
              <c16:uniqueId val="{00000001-EA8C-4F7B-8F66-93B46323AEEA}"/>
            </c:ext>
          </c:extLst>
        </c:ser>
        <c:dLbls>
          <c:showLegendKey val="0"/>
          <c:showVal val="0"/>
          <c:showCatName val="0"/>
          <c:showSerName val="0"/>
          <c:showPercent val="0"/>
          <c:showBubbleSize val="0"/>
        </c:dLbls>
        <c:gapWidth val="59"/>
        <c:axId val="52742784"/>
        <c:axId val="52741248"/>
      </c:barChart>
      <c:valAx>
        <c:axId val="52741248"/>
        <c:scaling>
          <c:orientation val="minMax"/>
          <c:max val="30"/>
          <c:min val="0"/>
        </c:scaling>
        <c:delete val="0"/>
        <c:axPos val="l"/>
        <c:majorGridlines>
          <c:spPr>
            <a:ln>
              <a:noFill/>
            </a:ln>
          </c:spPr>
        </c:majorGridlines>
        <c:title>
          <c:tx>
            <c:rich>
              <a:bodyPr rot="-5400000" vert="horz" anchor="b"/>
              <a:lstStyle/>
              <a:p>
                <a:pPr>
                  <a:defRPr/>
                </a:pPr>
                <a:r>
                  <a:rPr lang="en-IE" sz="1600" b="1" dirty="0" smtClean="0"/>
                  <a:t>Percentage of Respondents</a:t>
                </a:r>
                <a:endParaRPr lang="en-IE" sz="1600" b="1" dirty="0"/>
              </a:p>
            </c:rich>
          </c:tx>
          <c:layout>
            <c:manualLayout>
              <c:xMode val="edge"/>
              <c:yMode val="edge"/>
              <c:x val="1.1042098798671818E-2"/>
              <c:y val="0.18607150133630557"/>
            </c:manualLayout>
          </c:layout>
          <c:overlay val="0"/>
        </c:title>
        <c:numFmt formatCode="General" sourceLinked="1"/>
        <c:majorTickMark val="in"/>
        <c:minorTickMark val="none"/>
        <c:tickLblPos val="nextTo"/>
        <c:spPr>
          <a:ln w="25400" cap="sq">
            <a:solidFill>
              <a:schemeClr val="tx1"/>
            </a:solidFill>
          </a:ln>
        </c:spPr>
        <c:txPr>
          <a:bodyPr/>
          <a:lstStyle/>
          <a:p>
            <a:pPr>
              <a:defRPr sz="1400" b="1"/>
            </a:pPr>
            <a:endParaRPr lang="en-US"/>
          </a:p>
        </c:txPr>
        <c:crossAx val="52742784"/>
        <c:crosses val="autoZero"/>
        <c:crossBetween val="between"/>
        <c:majorUnit val="10"/>
      </c:valAx>
      <c:catAx>
        <c:axId val="52742784"/>
        <c:scaling>
          <c:orientation val="minMax"/>
        </c:scaling>
        <c:delete val="0"/>
        <c:axPos val="b"/>
        <c:numFmt formatCode="General" sourceLinked="0"/>
        <c:majorTickMark val="none"/>
        <c:minorTickMark val="none"/>
        <c:tickLblPos val="nextTo"/>
        <c:spPr>
          <a:ln w="25400">
            <a:solidFill>
              <a:schemeClr val="tx1"/>
            </a:solidFill>
          </a:ln>
        </c:spPr>
        <c:txPr>
          <a:bodyPr/>
          <a:lstStyle/>
          <a:p>
            <a:pPr>
              <a:defRPr sz="1600" b="1"/>
            </a:pPr>
            <a:endParaRPr lang="en-US"/>
          </a:p>
        </c:txPr>
        <c:crossAx val="52741248"/>
        <c:crossesAt val="0"/>
        <c:auto val="1"/>
        <c:lblAlgn val="ctr"/>
        <c:lblOffset val="100"/>
        <c:noMultiLvlLbl val="0"/>
      </c:catAx>
    </c:plotArea>
    <c:legend>
      <c:legendPos val="t"/>
      <c:layout>
        <c:manualLayout>
          <c:xMode val="edge"/>
          <c:yMode val="edge"/>
          <c:x val="8.6965344112187898E-2"/>
          <c:y val="2.0100502512562814E-2"/>
          <c:w val="0.89664618696318132"/>
          <c:h val="0.12117786646532197"/>
        </c:manualLayout>
      </c:layout>
      <c:overlay val="0"/>
    </c:legend>
    <c:plotVisOnly val="1"/>
    <c:dispBlanksAs val="gap"/>
    <c:showDLblsOverMax val="0"/>
  </c:chart>
  <c:txPr>
    <a:bodyPr/>
    <a:lstStyle/>
    <a:p>
      <a:pPr>
        <a:defRPr sz="2000" b="1">
          <a:latin typeface="Arial" pitchFamily="34" charset="0"/>
          <a:cs typeface="Arial"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v>Number of Survey Respondents</c:v>
          </c:tx>
          <c:spPr>
            <a:solidFill>
              <a:srgbClr val="00843D"/>
            </a:solidFill>
            <a:ln>
              <a:solidFill>
                <a:srgbClr val="00843D"/>
              </a:solidFill>
            </a:ln>
          </c:spPr>
          <c:invertIfNegative val="0"/>
          <c:cat>
            <c:strRef>
              <c:f>'Respondents per county'!$E$3:$E$23</c:f>
              <c:strCache>
                <c:ptCount val="21"/>
                <c:pt idx="0">
                  <c:v>Donegal</c:v>
                </c:pt>
                <c:pt idx="1">
                  <c:v>Galway</c:v>
                </c:pt>
                <c:pt idx="2">
                  <c:v>Roscommon</c:v>
                </c:pt>
                <c:pt idx="3">
                  <c:v>Monaghan</c:v>
                </c:pt>
                <c:pt idx="4">
                  <c:v>Sligo</c:v>
                </c:pt>
                <c:pt idx="5">
                  <c:v>Longford</c:v>
                </c:pt>
                <c:pt idx="6">
                  <c:v>Clare</c:v>
                </c:pt>
                <c:pt idx="7">
                  <c:v>Mayo</c:v>
                </c:pt>
                <c:pt idx="8">
                  <c:v>Tipperary</c:v>
                </c:pt>
                <c:pt idx="9">
                  <c:v>Kildare</c:v>
                </c:pt>
                <c:pt idx="10">
                  <c:v>Wicklow</c:v>
                </c:pt>
                <c:pt idx="11">
                  <c:v>Laois</c:v>
                </c:pt>
                <c:pt idx="12">
                  <c:v>Wexford</c:v>
                </c:pt>
                <c:pt idx="13">
                  <c:v>Carlow</c:v>
                </c:pt>
                <c:pt idx="14">
                  <c:v>Cork</c:v>
                </c:pt>
                <c:pt idx="15">
                  <c:v>Dublin</c:v>
                </c:pt>
                <c:pt idx="16">
                  <c:v>Westmeath</c:v>
                </c:pt>
                <c:pt idx="17">
                  <c:v>Cavan</c:v>
                </c:pt>
                <c:pt idx="18">
                  <c:v>Leitrim</c:v>
                </c:pt>
                <c:pt idx="19">
                  <c:v>Meath</c:v>
                </c:pt>
                <c:pt idx="20">
                  <c:v>Offaly</c:v>
                </c:pt>
              </c:strCache>
            </c:strRef>
          </c:cat>
          <c:val>
            <c:numRef>
              <c:f>'Respondents per county'!$F$3:$F$23</c:f>
              <c:numCache>
                <c:formatCode>0</c:formatCode>
                <c:ptCount val="21"/>
                <c:pt idx="0">
                  <c:v>42</c:v>
                </c:pt>
                <c:pt idx="1">
                  <c:v>40</c:v>
                </c:pt>
                <c:pt idx="2">
                  <c:v>38</c:v>
                </c:pt>
                <c:pt idx="3">
                  <c:v>32</c:v>
                </c:pt>
                <c:pt idx="4">
                  <c:v>30</c:v>
                </c:pt>
                <c:pt idx="5">
                  <c:v>27</c:v>
                </c:pt>
                <c:pt idx="6">
                  <c:v>24</c:v>
                </c:pt>
                <c:pt idx="7">
                  <c:v>24</c:v>
                </c:pt>
                <c:pt idx="8">
                  <c:v>24</c:v>
                </c:pt>
                <c:pt idx="9">
                  <c:v>21</c:v>
                </c:pt>
                <c:pt idx="10">
                  <c:v>14</c:v>
                </c:pt>
                <c:pt idx="11">
                  <c:v>10</c:v>
                </c:pt>
                <c:pt idx="12">
                  <c:v>8</c:v>
                </c:pt>
                <c:pt idx="13">
                  <c:v>5</c:v>
                </c:pt>
                <c:pt idx="14">
                  <c:v>3</c:v>
                </c:pt>
                <c:pt idx="15">
                  <c:v>2</c:v>
                </c:pt>
                <c:pt idx="16">
                  <c:v>2</c:v>
                </c:pt>
                <c:pt idx="17">
                  <c:v>1</c:v>
                </c:pt>
                <c:pt idx="18">
                  <c:v>1</c:v>
                </c:pt>
                <c:pt idx="19">
                  <c:v>1</c:v>
                </c:pt>
                <c:pt idx="20">
                  <c:v>1</c:v>
                </c:pt>
              </c:numCache>
            </c:numRef>
          </c:val>
          <c:extLst>
            <c:ext xmlns:c16="http://schemas.microsoft.com/office/drawing/2014/chart" uri="{C3380CC4-5D6E-409C-BE32-E72D297353CC}">
              <c16:uniqueId val="{00000000-A8F3-4CB6-9B51-77115EEA3F72}"/>
            </c:ext>
          </c:extLst>
        </c:ser>
        <c:dLbls>
          <c:showLegendKey val="0"/>
          <c:showVal val="0"/>
          <c:showCatName val="0"/>
          <c:showSerName val="0"/>
          <c:showPercent val="0"/>
          <c:showBubbleSize val="0"/>
        </c:dLbls>
        <c:gapWidth val="150"/>
        <c:axId val="107409792"/>
        <c:axId val="107411328"/>
      </c:barChart>
      <c:catAx>
        <c:axId val="107409792"/>
        <c:scaling>
          <c:orientation val="minMax"/>
        </c:scaling>
        <c:delete val="0"/>
        <c:axPos val="l"/>
        <c:numFmt formatCode="General" sourceLinked="0"/>
        <c:majorTickMark val="none"/>
        <c:minorTickMark val="none"/>
        <c:tickLblPos val="nextTo"/>
        <c:spPr>
          <a:ln w="19050">
            <a:solidFill>
              <a:schemeClr val="tx1"/>
            </a:solidFill>
          </a:ln>
        </c:spPr>
        <c:txPr>
          <a:bodyPr/>
          <a:lstStyle/>
          <a:p>
            <a:pPr>
              <a:defRPr sz="1200" b="1"/>
            </a:pPr>
            <a:endParaRPr lang="en-US"/>
          </a:p>
        </c:txPr>
        <c:crossAx val="107411328"/>
        <c:crosses val="autoZero"/>
        <c:auto val="1"/>
        <c:lblAlgn val="ctr"/>
        <c:lblOffset val="100"/>
        <c:noMultiLvlLbl val="0"/>
      </c:catAx>
      <c:valAx>
        <c:axId val="107411328"/>
        <c:scaling>
          <c:orientation val="minMax"/>
        </c:scaling>
        <c:delete val="0"/>
        <c:axPos val="b"/>
        <c:majorGridlines>
          <c:spPr>
            <a:ln>
              <a:noFill/>
            </a:ln>
          </c:spPr>
        </c:majorGridlines>
        <c:numFmt formatCode="0" sourceLinked="1"/>
        <c:majorTickMark val="none"/>
        <c:minorTickMark val="none"/>
        <c:tickLblPos val="nextTo"/>
        <c:spPr>
          <a:ln w="19050">
            <a:solidFill>
              <a:schemeClr val="tx1"/>
            </a:solidFill>
          </a:ln>
        </c:spPr>
        <c:txPr>
          <a:bodyPr/>
          <a:lstStyle/>
          <a:p>
            <a:pPr>
              <a:defRPr sz="1400" b="1"/>
            </a:pPr>
            <a:endParaRPr lang="en-US"/>
          </a:p>
        </c:txPr>
        <c:crossAx val="107409792"/>
        <c:crosses val="autoZero"/>
        <c:crossBetween val="between"/>
        <c:majorUnit val="10"/>
      </c:valAx>
    </c:plotArea>
    <c:legend>
      <c:legendPos val="t"/>
      <c:layout>
        <c:manualLayout>
          <c:xMode val="edge"/>
          <c:yMode val="edge"/>
          <c:x val="0.57977944772112611"/>
          <c:y val="2.1726863491967903E-2"/>
          <c:w val="0.40265886916226717"/>
          <c:h val="0.21229169489569061"/>
        </c:manualLayout>
      </c:layout>
      <c:overlay val="0"/>
      <c:txPr>
        <a:bodyPr/>
        <a:lstStyle/>
        <a:p>
          <a:pPr>
            <a:defRPr sz="1600" b="1"/>
          </a:pPr>
          <a:endParaRPr lang="en-US"/>
        </a:p>
      </c:txPr>
    </c:legend>
    <c:plotVisOnly val="1"/>
    <c:dispBlanksAs val="gap"/>
    <c:showDLblsOverMax val="0"/>
  </c:chart>
  <c:txPr>
    <a:bodyPr/>
    <a:lstStyle/>
    <a:p>
      <a:pPr>
        <a:defRPr>
          <a:latin typeface="Arial" pitchFamily="34" charset="0"/>
          <a:cs typeface="Arial"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A3BF58-02DA-4C5C-8992-2F74FB440FB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FCAE41AC-AB99-4EC5-B31E-A06F32ADC37F}"/>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ea typeface="ヒラギノ角ゴ Pro W3" charset="0"/>
                <a:cs typeface="ヒラギノ角ゴ Pro W3" charset="0"/>
              </a:defRPr>
            </a:lvl1pPr>
          </a:lstStyle>
          <a:p>
            <a:pPr>
              <a:defRPr/>
            </a:pPr>
            <a:fld id="{2FCDB544-9F95-41F2-894E-C6970D26D22A}" type="datetimeFigureOut">
              <a:rPr lang="en-US"/>
              <a:pPr>
                <a:defRPr/>
              </a:pPr>
              <a:t>4/26/2021</a:t>
            </a:fld>
            <a:endParaRPr lang="en-US"/>
          </a:p>
        </p:txBody>
      </p:sp>
      <p:sp>
        <p:nvSpPr>
          <p:cNvPr id="4" name="Footer Placeholder 3">
            <a:extLst>
              <a:ext uri="{FF2B5EF4-FFF2-40B4-BE49-F238E27FC236}">
                <a16:creationId xmlns:a16="http://schemas.microsoft.com/office/drawing/2014/main" id="{D0C6600C-C4CE-4803-A682-6B3CC8C8C488}"/>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ヒラギノ角ゴ Pro W3" charset="0"/>
                <a:cs typeface="ヒラギノ角ゴ Pro W3" charset="0"/>
              </a:defRPr>
            </a:lvl1pPr>
          </a:lstStyle>
          <a:p>
            <a:pPr>
              <a:defRPr/>
            </a:pPr>
            <a:endParaRPr lang="en-US"/>
          </a:p>
        </p:txBody>
      </p:sp>
      <p:sp>
        <p:nvSpPr>
          <p:cNvPr id="5" name="Slide Number Placeholder 4">
            <a:extLst>
              <a:ext uri="{FF2B5EF4-FFF2-40B4-BE49-F238E27FC236}">
                <a16:creationId xmlns:a16="http://schemas.microsoft.com/office/drawing/2014/main" id="{B9E6EF4E-27CE-4E95-B164-7C5D9F427F5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AB52C77C-0A03-4294-B2A6-16934E31A27A}" type="slidenum">
              <a:rPr lang="en-US" altLang="pt-BR"/>
              <a:pPr/>
              <a:t>‹#›</a:t>
            </a:fld>
            <a:endParaRPr lang="en-US" altLang="pt-BR"/>
          </a:p>
        </p:txBody>
      </p:sp>
    </p:spTree>
    <p:extLst>
      <p:ext uri="{BB962C8B-B14F-4D97-AF65-F5344CB8AC3E}">
        <p14:creationId xmlns:p14="http://schemas.microsoft.com/office/powerpoint/2010/main" val="24984016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90923C-A65D-4DE3-AFCF-3DDDEC16282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EA9F42E9-3774-45DD-99A2-E73B55E4168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ea typeface="ヒラギノ角ゴ Pro W3" charset="0"/>
                <a:cs typeface="ヒラギノ角ゴ Pro W3" charset="0"/>
              </a:defRPr>
            </a:lvl1pPr>
          </a:lstStyle>
          <a:p>
            <a:pPr>
              <a:defRPr/>
            </a:pPr>
            <a:fld id="{A8E9EB43-28B3-44A0-B216-322F3D48D3B0}" type="datetimeFigureOut">
              <a:rPr lang="en-US"/>
              <a:pPr>
                <a:defRPr/>
              </a:pPr>
              <a:t>4/26/2021</a:t>
            </a:fld>
            <a:endParaRPr lang="en-US"/>
          </a:p>
        </p:txBody>
      </p:sp>
      <p:sp>
        <p:nvSpPr>
          <p:cNvPr id="4" name="Slide Image Placeholder 3">
            <a:extLst>
              <a:ext uri="{FF2B5EF4-FFF2-40B4-BE49-F238E27FC236}">
                <a16:creationId xmlns:a16="http://schemas.microsoft.com/office/drawing/2014/main" id="{6DE67C44-BD2A-4232-A907-17F552E88E3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99005A12-CE69-4988-9ABA-B9E65FEB6BA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noProof="0"/>
              <a:t>Click to edit Master text styles</a:t>
            </a:r>
          </a:p>
          <a:p>
            <a:pPr lvl="1"/>
            <a:r>
              <a:rPr lang="ga-IE" noProof="0"/>
              <a:t>Second level</a:t>
            </a:r>
          </a:p>
          <a:p>
            <a:pPr lvl="2"/>
            <a:r>
              <a:rPr lang="ga-IE" noProof="0"/>
              <a:t>Third level</a:t>
            </a:r>
          </a:p>
          <a:p>
            <a:pPr lvl="3"/>
            <a:r>
              <a:rPr lang="ga-IE" noProof="0"/>
              <a:t>Fourth level</a:t>
            </a:r>
          </a:p>
          <a:p>
            <a:pPr lvl="4"/>
            <a:r>
              <a:rPr lang="ga-IE" noProof="0"/>
              <a:t>Fifth level</a:t>
            </a:r>
            <a:endParaRPr lang="en-US" noProof="0"/>
          </a:p>
        </p:txBody>
      </p:sp>
      <p:sp>
        <p:nvSpPr>
          <p:cNvPr id="6" name="Footer Placeholder 5">
            <a:extLst>
              <a:ext uri="{FF2B5EF4-FFF2-40B4-BE49-F238E27FC236}">
                <a16:creationId xmlns:a16="http://schemas.microsoft.com/office/drawing/2014/main" id="{73F5BA79-01A7-4E46-AD2F-9765FFCB104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ヒラギノ角ゴ Pro W3" charset="0"/>
                <a:cs typeface="ヒラギノ角ゴ Pro W3" charset="0"/>
              </a:defRPr>
            </a:lvl1pPr>
          </a:lstStyle>
          <a:p>
            <a:pPr>
              <a:defRPr/>
            </a:pPr>
            <a:endParaRPr lang="en-US"/>
          </a:p>
        </p:txBody>
      </p:sp>
      <p:sp>
        <p:nvSpPr>
          <p:cNvPr id="7" name="Slide Number Placeholder 6">
            <a:extLst>
              <a:ext uri="{FF2B5EF4-FFF2-40B4-BE49-F238E27FC236}">
                <a16:creationId xmlns:a16="http://schemas.microsoft.com/office/drawing/2014/main" id="{603C4E8A-09AF-4DD3-9F53-2A4744027A8A}"/>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B9C987DA-DE75-4D05-84CD-7F0FFD9CC361}" type="slidenum">
              <a:rPr lang="en-US" altLang="pt-BR"/>
              <a:pPr/>
              <a:t>‹#›</a:t>
            </a:fld>
            <a:endParaRPr lang="en-US" altLang="pt-BR"/>
          </a:p>
        </p:txBody>
      </p:sp>
    </p:spTree>
    <p:extLst>
      <p:ext uri="{BB962C8B-B14F-4D97-AF65-F5344CB8AC3E}">
        <p14:creationId xmlns:p14="http://schemas.microsoft.com/office/powerpoint/2010/main" val="2954020510"/>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B9C987DA-DE75-4D05-84CD-7F0FFD9CC361}" type="slidenum">
              <a:rPr lang="en-US" altLang="pt-BR" smtClean="0"/>
              <a:pPr/>
              <a:t>1</a:t>
            </a:fld>
            <a:endParaRPr lang="en-US" altLang="pt-BR"/>
          </a:p>
        </p:txBody>
      </p:sp>
    </p:spTree>
    <p:extLst>
      <p:ext uri="{BB962C8B-B14F-4D97-AF65-F5344CB8AC3E}">
        <p14:creationId xmlns:p14="http://schemas.microsoft.com/office/powerpoint/2010/main" val="88287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2</a:t>
            </a:fld>
            <a:endParaRPr lang="en-US"/>
          </a:p>
        </p:txBody>
      </p:sp>
    </p:spTree>
    <p:extLst>
      <p:ext uri="{BB962C8B-B14F-4D97-AF65-F5344CB8AC3E}">
        <p14:creationId xmlns:p14="http://schemas.microsoft.com/office/powerpoint/2010/main" val="4063881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3</a:t>
            </a:fld>
            <a:endParaRPr lang="en-US"/>
          </a:p>
        </p:txBody>
      </p:sp>
    </p:spTree>
    <p:extLst>
      <p:ext uri="{BB962C8B-B14F-4D97-AF65-F5344CB8AC3E}">
        <p14:creationId xmlns:p14="http://schemas.microsoft.com/office/powerpoint/2010/main" val="1143060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4</a:t>
            </a:fld>
            <a:endParaRPr lang="en-US"/>
          </a:p>
        </p:txBody>
      </p:sp>
    </p:spTree>
    <p:extLst>
      <p:ext uri="{BB962C8B-B14F-4D97-AF65-F5344CB8AC3E}">
        <p14:creationId xmlns:p14="http://schemas.microsoft.com/office/powerpoint/2010/main" val="1418521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5</a:t>
            </a:fld>
            <a:endParaRPr lang="en-US"/>
          </a:p>
        </p:txBody>
      </p:sp>
    </p:spTree>
    <p:extLst>
      <p:ext uri="{BB962C8B-B14F-4D97-AF65-F5344CB8AC3E}">
        <p14:creationId xmlns:p14="http://schemas.microsoft.com/office/powerpoint/2010/main" val="2955968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8</a:t>
            </a:fld>
            <a:endParaRPr lang="en-US"/>
          </a:p>
        </p:txBody>
      </p:sp>
    </p:spTree>
    <p:extLst>
      <p:ext uri="{BB962C8B-B14F-4D97-AF65-F5344CB8AC3E}">
        <p14:creationId xmlns:p14="http://schemas.microsoft.com/office/powerpoint/2010/main" val="1568424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0"/>
              </a:spcAft>
            </a:pPr>
            <a:r>
              <a:rPr lang="en-IE" sz="1200" dirty="0" smtClean="0">
                <a:latin typeface="Calibri" panose="020F0502020204030204" pitchFamily="34" charset="0"/>
                <a:ea typeface="Calibri" panose="020F0502020204030204" pitchFamily="34" charset="0"/>
                <a:cs typeface="Calibri" panose="020F0502020204030204" pitchFamily="34" charset="0"/>
              </a:rPr>
              <a:t>As a result of the different measurements scales used to assess farmers’ safety behaviours (mostly by way of </a:t>
            </a:r>
            <a:r>
              <a:rPr lang="en-IE" sz="1200" b="1" dirty="0" smtClean="0">
                <a:latin typeface="Calibri" panose="020F0502020204030204" pitchFamily="34" charset="0"/>
                <a:ea typeface="Calibri" panose="020F0502020204030204" pitchFamily="34" charset="0"/>
                <a:cs typeface="Calibri" panose="020F0502020204030204" pitchFamily="34" charset="0"/>
              </a:rPr>
              <a:t>‘Likert’ scales</a:t>
            </a:r>
            <a:r>
              <a:rPr lang="en-IE" sz="1200" dirty="0" smtClean="0">
                <a:latin typeface="Calibri" panose="020F0502020204030204" pitchFamily="34" charset="0"/>
                <a:ea typeface="Calibri" panose="020F0502020204030204" pitchFamily="34" charset="0"/>
                <a:cs typeface="Calibri" panose="020F0502020204030204" pitchFamily="34" charset="0"/>
              </a:rPr>
              <a:t>), a standardisation technique was used to compare behavioural and psychosocial factors. </a:t>
            </a:r>
          </a:p>
          <a:p>
            <a:pPr algn="just">
              <a:lnSpc>
                <a:spcPct val="115000"/>
              </a:lnSpc>
              <a:spcAft>
                <a:spcPts val="0"/>
              </a:spcAft>
            </a:pPr>
            <a:r>
              <a:rPr lang="en-IE" sz="1200" dirty="0" smtClean="0">
                <a:latin typeface="Calibri" panose="020F0502020204030204" pitchFamily="34" charset="0"/>
                <a:ea typeface="Calibri" panose="020F0502020204030204" pitchFamily="34" charset="0"/>
                <a:cs typeface="Calibri" panose="020F0502020204030204" pitchFamily="34" charset="0"/>
              </a:rPr>
              <a:t>The responses received were changed to </a:t>
            </a:r>
            <a:r>
              <a:rPr lang="en-IE" sz="1200" b="1" dirty="0" smtClean="0">
                <a:latin typeface="Calibri" panose="020F0502020204030204" pitchFamily="34" charset="0"/>
                <a:ea typeface="Calibri" panose="020F0502020204030204" pitchFamily="34" charset="0"/>
                <a:cs typeface="Calibri" panose="020F0502020204030204" pitchFamily="34" charset="0"/>
              </a:rPr>
              <a:t>ordinal scales</a:t>
            </a:r>
            <a:r>
              <a:rPr lang="en-IE" sz="1200" dirty="0" smtClean="0">
                <a:latin typeface="Calibri" panose="020F0502020204030204" pitchFamily="34" charset="0"/>
                <a:ea typeface="Calibri" panose="020F0502020204030204" pitchFamily="34" charset="0"/>
                <a:cs typeface="Calibri" panose="020F0502020204030204" pitchFamily="34" charset="0"/>
              </a:rPr>
              <a:t>, ranging from 0 to 100. Following this, the </a:t>
            </a:r>
            <a:r>
              <a:rPr lang="en-IE" sz="1200" b="1" dirty="0" smtClean="0">
                <a:latin typeface="Calibri" panose="020F0502020204030204" pitchFamily="34" charset="0"/>
                <a:ea typeface="Calibri" panose="020F0502020204030204" pitchFamily="34" charset="0"/>
                <a:cs typeface="Calibri" panose="020F0502020204030204" pitchFamily="34" charset="0"/>
              </a:rPr>
              <a:t>‘mean imputation’ (MI) technique </a:t>
            </a:r>
            <a:r>
              <a:rPr lang="en-IE" sz="1200" dirty="0" smtClean="0">
                <a:latin typeface="Calibri" panose="020F0502020204030204" pitchFamily="34" charset="0"/>
                <a:ea typeface="Calibri" panose="020F0502020204030204" pitchFamily="34" charset="0"/>
                <a:cs typeface="Calibri" panose="020F0502020204030204" pitchFamily="34" charset="0"/>
              </a:rPr>
              <a:t>was used to treat outliers and missing values. </a:t>
            </a:r>
          </a:p>
          <a:p>
            <a:pPr algn="just">
              <a:lnSpc>
                <a:spcPct val="115000"/>
              </a:lnSpc>
              <a:spcAft>
                <a:spcPts val="0"/>
              </a:spcAft>
            </a:pPr>
            <a:r>
              <a:rPr lang="en-IE" sz="1200" dirty="0" smtClean="0">
                <a:latin typeface="Calibri" panose="020F0502020204030204" pitchFamily="34" charset="0"/>
                <a:ea typeface="Calibri" panose="020F0502020204030204" pitchFamily="34" charset="0"/>
                <a:cs typeface="Calibri" panose="020F0502020204030204" pitchFamily="34" charset="0"/>
              </a:rPr>
              <a:t>To </a:t>
            </a:r>
            <a:r>
              <a:rPr lang="en-IE" sz="1200" b="1" dirty="0" smtClean="0">
                <a:latin typeface="Calibri" panose="020F0502020204030204" pitchFamily="34" charset="0"/>
                <a:ea typeface="Calibri" panose="020F0502020204030204" pitchFamily="34" charset="0"/>
                <a:cs typeface="Calibri" panose="020F0502020204030204" pitchFamily="34" charset="0"/>
              </a:rPr>
              <a:t>combine individual behavioural measures</a:t>
            </a:r>
            <a:r>
              <a:rPr lang="en-IE" sz="1200" dirty="0" smtClean="0">
                <a:latin typeface="Calibri" panose="020F0502020204030204" pitchFamily="34" charset="0"/>
                <a:ea typeface="Calibri" panose="020F0502020204030204" pitchFamily="34" charset="0"/>
                <a:cs typeface="Calibri" panose="020F0502020204030204" pitchFamily="34" charset="0"/>
              </a:rPr>
              <a:t>, and prevent probable </a:t>
            </a:r>
            <a:r>
              <a:rPr lang="en-IE" sz="1200" dirty="0" err="1" smtClean="0">
                <a:latin typeface="Calibri" panose="020F0502020204030204" pitchFamily="34" charset="0"/>
                <a:ea typeface="Calibri" panose="020F0502020204030204" pitchFamily="34" charset="0"/>
                <a:cs typeface="Calibri" panose="020F0502020204030204" pitchFamily="34" charset="0"/>
              </a:rPr>
              <a:t>multicollinearity</a:t>
            </a:r>
            <a:r>
              <a:rPr lang="en-IE" sz="1200" dirty="0" smtClean="0">
                <a:latin typeface="Calibri" panose="020F0502020204030204" pitchFamily="34" charset="0"/>
                <a:ea typeface="Calibri" panose="020F0502020204030204" pitchFamily="34" charset="0"/>
                <a:cs typeface="Calibri" panose="020F0502020204030204" pitchFamily="34" charset="0"/>
              </a:rPr>
              <a:t> between factors, explanatory factor analysis (EFA) was used to identify appropriate combinations of variables, i.e. the factors suitable for integration into single constructs measuring, for example, behaviour. By applying </a:t>
            </a:r>
            <a:r>
              <a:rPr lang="en-IE" sz="1200" b="1" dirty="0" smtClean="0">
                <a:latin typeface="Calibri" panose="020F0502020204030204" pitchFamily="34" charset="0"/>
                <a:ea typeface="Calibri" panose="020F0502020204030204" pitchFamily="34" charset="0"/>
                <a:cs typeface="Calibri" panose="020F0502020204030204" pitchFamily="34" charset="0"/>
              </a:rPr>
              <a:t>principal component analysis (PCA) </a:t>
            </a:r>
            <a:r>
              <a:rPr lang="en-IE" sz="1200" dirty="0" smtClean="0">
                <a:latin typeface="Calibri" panose="020F0502020204030204" pitchFamily="34" charset="0"/>
                <a:ea typeface="Calibri" panose="020F0502020204030204" pitchFamily="34" charset="0"/>
                <a:cs typeface="Calibri" panose="020F0502020204030204" pitchFamily="34" charset="0"/>
              </a:rPr>
              <a:t>two components were identified (components with variance extraction of 60% and above). For example, four questions regarding the use of a vehicle when herding animals and two questions regarding the display of signage at field entrances (with animals present) were expressed as two separate constructs as the ‘factor loading’ for these questions was greater than 0.5, confirming strong inter-correlation. Spearman's correlation coefficient, signified by </a:t>
            </a:r>
            <a:r>
              <a:rPr lang="en-IE" sz="1200" i="1" dirty="0" err="1" smtClean="0">
                <a:latin typeface="Calibri" panose="020F0502020204030204" pitchFamily="34" charset="0"/>
                <a:ea typeface="Calibri" panose="020F0502020204030204" pitchFamily="34" charset="0"/>
                <a:cs typeface="Calibri" panose="020F0502020204030204" pitchFamily="34" charset="0"/>
              </a:rPr>
              <a:t>r</a:t>
            </a:r>
            <a:r>
              <a:rPr lang="en-IE" sz="1200" baseline="-25000" dirty="0" err="1" smtClean="0">
                <a:latin typeface="Calibri" panose="020F0502020204030204" pitchFamily="34" charset="0"/>
                <a:ea typeface="Calibri" panose="020F0502020204030204" pitchFamily="34" charset="0"/>
                <a:cs typeface="Calibri" panose="020F0502020204030204" pitchFamily="34" charset="0"/>
              </a:rPr>
              <a:t>sp</a:t>
            </a:r>
            <a:r>
              <a:rPr lang="en-IE" sz="1200" dirty="0" smtClean="0">
                <a:latin typeface="Calibri" panose="020F0502020204030204" pitchFamily="34" charset="0"/>
                <a:ea typeface="Calibri" panose="020F0502020204030204" pitchFamily="34" charset="0"/>
                <a:cs typeface="Calibri" panose="020F0502020204030204" pitchFamily="34" charset="0"/>
              </a:rPr>
              <a:t>, was used to measures the strength and direction of association between two ranked variables. </a:t>
            </a:r>
            <a:endParaRPr lang="en-IE" sz="1100" dirty="0" smtClean="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9</a:t>
            </a:fld>
            <a:endParaRPr lang="en-US"/>
          </a:p>
        </p:txBody>
      </p:sp>
    </p:spTree>
    <p:extLst>
      <p:ext uri="{BB962C8B-B14F-4D97-AF65-F5344CB8AC3E}">
        <p14:creationId xmlns:p14="http://schemas.microsoft.com/office/powerpoint/2010/main" val="1713776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u="none" strike="noStrike" kern="1200" baseline="0" dirty="0" smtClean="0">
                <a:solidFill>
                  <a:schemeClr val="tx1"/>
                </a:solidFill>
                <a:latin typeface="+mn-lt"/>
                <a:ea typeface="+mn-ea"/>
                <a:cs typeface="+mn-cs"/>
              </a:rPr>
              <a:t>Basic Payment Scheme’ (BPS) (operated by the Department of Agriculture, Food and the Marine (DAFM)), the majority (40.3%) received ‘€10,000- €20,000’, followed by 28.7% of farmers receiving ‘€20,000- €50,000’. </a:t>
            </a:r>
            <a:endParaRPr lang="en-IE" dirty="0"/>
          </a:p>
        </p:txBody>
      </p:sp>
      <p:sp>
        <p:nvSpPr>
          <p:cNvPr id="4" name="Slide Number Placeholder 3"/>
          <p:cNvSpPr>
            <a:spLocks noGrp="1"/>
          </p:cNvSpPr>
          <p:nvPr>
            <p:ph type="sldNum" sz="quarter" idx="10"/>
          </p:nvPr>
        </p:nvSpPr>
        <p:spPr/>
        <p:txBody>
          <a:bodyPr/>
          <a:lstStyle/>
          <a:p>
            <a:fld id="{B9C987DA-DE75-4D05-84CD-7F0FFD9CC361}" type="slidenum">
              <a:rPr lang="en-US" altLang="pt-BR" smtClean="0"/>
              <a:pPr/>
              <a:t>11</a:t>
            </a:fld>
            <a:endParaRPr lang="en-US" altLang="pt-BR"/>
          </a:p>
        </p:txBody>
      </p:sp>
    </p:spTree>
    <p:extLst>
      <p:ext uri="{BB962C8B-B14F-4D97-AF65-F5344CB8AC3E}">
        <p14:creationId xmlns:p14="http://schemas.microsoft.com/office/powerpoint/2010/main" val="984061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54920"/>
            <a:ext cx="5486400" cy="1102519"/>
          </a:xfrm>
        </p:spPr>
        <p:txBody>
          <a:bodyPr/>
          <a:lstStyle>
            <a:lvl1pPr algn="ctr">
              <a:defRPr/>
            </a:lvl1pPr>
          </a:lstStyle>
          <a:p>
            <a:r>
              <a:rPr lang="ga-IE" dirty="0"/>
              <a:t>Click to edit Master title style</a:t>
            </a:r>
            <a:endParaRPr lang="en-GB" dirty="0"/>
          </a:p>
        </p:txBody>
      </p:sp>
      <p:sp>
        <p:nvSpPr>
          <p:cNvPr id="3" name="Subtitle 2"/>
          <p:cNvSpPr>
            <a:spLocks noGrp="1"/>
          </p:cNvSpPr>
          <p:nvPr>
            <p:ph type="subTitle" idx="1"/>
          </p:nvPr>
        </p:nvSpPr>
        <p:spPr>
          <a:xfrm>
            <a:off x="1028700" y="2571750"/>
            <a:ext cx="4800600" cy="1314450"/>
          </a:xfrm>
        </p:spPr>
        <p:txBody>
          <a:bodyPr>
            <a:normAutofit/>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ga-IE" dirty="0"/>
              <a:t>Click to edit Master subtitle style</a:t>
            </a:r>
            <a:endParaRPr lang="en-GB" dirty="0"/>
          </a:p>
        </p:txBody>
      </p:sp>
      <p:sp>
        <p:nvSpPr>
          <p:cNvPr id="4" name="Footer Placeholder 1">
            <a:extLst>
              <a:ext uri="{FF2B5EF4-FFF2-40B4-BE49-F238E27FC236}">
                <a16:creationId xmlns:a16="http://schemas.microsoft.com/office/drawing/2014/main" id="{9ADFCCC5-CB3F-4E3D-A243-A7C556B7113A}"/>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5" name="Slide Number Placeholder 2">
            <a:extLst>
              <a:ext uri="{FF2B5EF4-FFF2-40B4-BE49-F238E27FC236}">
                <a16:creationId xmlns:a16="http://schemas.microsoft.com/office/drawing/2014/main" id="{7948A9D6-E828-485D-B146-DBE635B7F109}"/>
              </a:ext>
            </a:extLst>
          </p:cNvPr>
          <p:cNvSpPr>
            <a:spLocks noGrp="1"/>
          </p:cNvSpPr>
          <p:nvPr>
            <p:ph type="sldNum" sz="quarter" idx="11"/>
          </p:nvPr>
        </p:nvSpPr>
        <p:spPr>
          <a:xfrm>
            <a:off x="226220" y="4767263"/>
            <a:ext cx="398860" cy="273844"/>
          </a:xfrm>
        </p:spPr>
        <p:txBody>
          <a:bodyPr/>
          <a:lstStyle>
            <a:lvl1pPr>
              <a:defRPr/>
            </a:lvl1pPr>
          </a:lstStyle>
          <a:p>
            <a:fld id="{81AFFBAA-7394-4491-8525-845091E7EE70}" type="slidenum">
              <a:rPr lang="en-US" altLang="pt-BR"/>
              <a:pPr/>
              <a:t>‹#›</a:t>
            </a:fld>
            <a:endParaRPr lang="en-US" altLang="pt-BR"/>
          </a:p>
        </p:txBody>
      </p:sp>
    </p:spTree>
    <p:extLst>
      <p:ext uri="{BB962C8B-B14F-4D97-AF65-F5344CB8AC3E}">
        <p14:creationId xmlns:p14="http://schemas.microsoft.com/office/powerpoint/2010/main" val="2973245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a:p>
        </p:txBody>
      </p:sp>
      <p:sp>
        <p:nvSpPr>
          <p:cNvPr id="3" name="Content Placeholder 2"/>
          <p:cNvSpPr>
            <a:spLocks noGrp="1"/>
          </p:cNvSpPr>
          <p:nvPr>
            <p:ph idx="1"/>
          </p:nvPr>
        </p:nvSpPr>
        <p:spPr/>
        <p:txBody>
          <a:bodyPr>
            <a:normAutofit/>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Footer Placeholder 1">
            <a:extLst>
              <a:ext uri="{FF2B5EF4-FFF2-40B4-BE49-F238E27FC236}">
                <a16:creationId xmlns:a16="http://schemas.microsoft.com/office/drawing/2014/main" id="{B2367786-9603-4DEB-98DA-BBADA34B9B0A}"/>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5" name="Slide Number Placeholder 2">
            <a:extLst>
              <a:ext uri="{FF2B5EF4-FFF2-40B4-BE49-F238E27FC236}">
                <a16:creationId xmlns:a16="http://schemas.microsoft.com/office/drawing/2014/main" id="{C195ECC4-084E-4283-8BB2-E390865BCB58}"/>
              </a:ext>
            </a:extLst>
          </p:cNvPr>
          <p:cNvSpPr>
            <a:spLocks noGrp="1"/>
          </p:cNvSpPr>
          <p:nvPr>
            <p:ph type="sldNum" sz="quarter" idx="11"/>
          </p:nvPr>
        </p:nvSpPr>
        <p:spPr>
          <a:xfrm>
            <a:off x="226220" y="4767263"/>
            <a:ext cx="398860" cy="273844"/>
          </a:xfrm>
        </p:spPr>
        <p:txBody>
          <a:bodyPr/>
          <a:lstStyle>
            <a:lvl1pPr>
              <a:defRPr/>
            </a:lvl1pPr>
          </a:lstStyle>
          <a:p>
            <a:fld id="{C91988A0-E2B2-4575-9B87-AB6FD6A4EF91}" type="slidenum">
              <a:rPr lang="en-US" altLang="pt-BR"/>
              <a:pPr/>
              <a:t>‹#›</a:t>
            </a:fld>
            <a:endParaRPr lang="en-US" altLang="pt-BR"/>
          </a:p>
        </p:txBody>
      </p:sp>
    </p:spTree>
    <p:extLst>
      <p:ext uri="{BB962C8B-B14F-4D97-AF65-F5344CB8AC3E}">
        <p14:creationId xmlns:p14="http://schemas.microsoft.com/office/powerpoint/2010/main" val="168848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3305176"/>
            <a:ext cx="5543550" cy="1021556"/>
          </a:xfrm>
        </p:spPr>
        <p:txBody>
          <a:bodyPr/>
          <a:lstStyle>
            <a:lvl1pPr algn="l">
              <a:defRPr sz="3000" b="1" cap="all"/>
            </a:lvl1pPr>
          </a:lstStyle>
          <a:p>
            <a:r>
              <a:rPr lang="ga-IE" dirty="0"/>
              <a:t>Click to edit Master title style</a:t>
            </a:r>
            <a:endParaRPr lang="en-GB" dirty="0"/>
          </a:p>
        </p:txBody>
      </p:sp>
      <p:sp>
        <p:nvSpPr>
          <p:cNvPr id="3" name="Text Placeholder 2"/>
          <p:cNvSpPr>
            <a:spLocks noGrp="1"/>
          </p:cNvSpPr>
          <p:nvPr>
            <p:ph type="body" idx="1"/>
          </p:nvPr>
        </p:nvSpPr>
        <p:spPr>
          <a:xfrm>
            <a:off x="685800" y="2180035"/>
            <a:ext cx="5543551"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ga-IE"/>
              <a:t>Click to edit Master text styles</a:t>
            </a:r>
          </a:p>
        </p:txBody>
      </p:sp>
      <p:sp>
        <p:nvSpPr>
          <p:cNvPr id="4" name="Footer Placeholder 1">
            <a:extLst>
              <a:ext uri="{FF2B5EF4-FFF2-40B4-BE49-F238E27FC236}">
                <a16:creationId xmlns:a16="http://schemas.microsoft.com/office/drawing/2014/main" id="{35F8EC5A-5C36-4087-971E-52CFFA0BC4CE}"/>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5" name="Slide Number Placeholder 2">
            <a:extLst>
              <a:ext uri="{FF2B5EF4-FFF2-40B4-BE49-F238E27FC236}">
                <a16:creationId xmlns:a16="http://schemas.microsoft.com/office/drawing/2014/main" id="{6ECDBBE0-D6AD-4D7B-989F-375353C52869}"/>
              </a:ext>
            </a:extLst>
          </p:cNvPr>
          <p:cNvSpPr>
            <a:spLocks noGrp="1"/>
          </p:cNvSpPr>
          <p:nvPr>
            <p:ph type="sldNum" sz="quarter" idx="11"/>
          </p:nvPr>
        </p:nvSpPr>
        <p:spPr>
          <a:xfrm>
            <a:off x="226220" y="4767263"/>
            <a:ext cx="398860" cy="273844"/>
          </a:xfrm>
        </p:spPr>
        <p:txBody>
          <a:bodyPr/>
          <a:lstStyle>
            <a:lvl1pPr>
              <a:defRPr/>
            </a:lvl1pPr>
          </a:lstStyle>
          <a:p>
            <a:fld id="{CE91672D-56D7-4074-B483-7F72563A78FE}" type="slidenum">
              <a:rPr lang="en-US" altLang="pt-BR"/>
              <a:pPr/>
              <a:t>‹#›</a:t>
            </a:fld>
            <a:endParaRPr lang="en-US" altLang="pt-BR"/>
          </a:p>
        </p:txBody>
      </p:sp>
    </p:spTree>
    <p:extLst>
      <p:ext uri="{BB962C8B-B14F-4D97-AF65-F5344CB8AC3E}">
        <p14:creationId xmlns:p14="http://schemas.microsoft.com/office/powerpoint/2010/main" val="2320862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5486400" cy="548879"/>
          </a:xfrm>
        </p:spPr>
        <p:txBody>
          <a:bodyPr/>
          <a:lstStyle/>
          <a:p>
            <a:r>
              <a:rPr lang="ga-IE" dirty="0"/>
              <a:t>Click to edit Master title style</a:t>
            </a:r>
            <a:endParaRPr lang="en-GB" dirty="0"/>
          </a:p>
        </p:txBody>
      </p:sp>
      <p:sp>
        <p:nvSpPr>
          <p:cNvPr id="3" name="Content Placeholder 2"/>
          <p:cNvSpPr>
            <a:spLocks noGrp="1"/>
          </p:cNvSpPr>
          <p:nvPr>
            <p:ph sz="half" idx="1"/>
          </p:nvPr>
        </p:nvSpPr>
        <p:spPr>
          <a:xfrm>
            <a:off x="685800" y="1200151"/>
            <a:ext cx="2686050" cy="3200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Content Placeholder 3"/>
          <p:cNvSpPr>
            <a:spLocks noGrp="1"/>
          </p:cNvSpPr>
          <p:nvPr>
            <p:ph sz="half" idx="2"/>
          </p:nvPr>
        </p:nvSpPr>
        <p:spPr>
          <a:xfrm>
            <a:off x="3486150" y="1200151"/>
            <a:ext cx="2686050" cy="320040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5" name="Footer Placeholder 1">
            <a:extLst>
              <a:ext uri="{FF2B5EF4-FFF2-40B4-BE49-F238E27FC236}">
                <a16:creationId xmlns:a16="http://schemas.microsoft.com/office/drawing/2014/main" id="{00102DC3-997D-4EC0-8DF4-B94A461CDD3B}"/>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6" name="Slide Number Placeholder 2">
            <a:extLst>
              <a:ext uri="{FF2B5EF4-FFF2-40B4-BE49-F238E27FC236}">
                <a16:creationId xmlns:a16="http://schemas.microsoft.com/office/drawing/2014/main" id="{2BE4DA77-DEB8-4B39-BA06-B10FEA25DA09}"/>
              </a:ext>
            </a:extLst>
          </p:cNvPr>
          <p:cNvSpPr>
            <a:spLocks noGrp="1"/>
          </p:cNvSpPr>
          <p:nvPr>
            <p:ph type="sldNum" sz="quarter" idx="11"/>
          </p:nvPr>
        </p:nvSpPr>
        <p:spPr>
          <a:xfrm>
            <a:off x="226220" y="4767263"/>
            <a:ext cx="398860" cy="273844"/>
          </a:xfrm>
        </p:spPr>
        <p:txBody>
          <a:bodyPr/>
          <a:lstStyle>
            <a:lvl1pPr>
              <a:defRPr/>
            </a:lvl1pPr>
          </a:lstStyle>
          <a:p>
            <a:fld id="{B8CBC480-BE45-49D4-B303-AE80DE0A1543}" type="slidenum">
              <a:rPr lang="en-US" altLang="pt-BR"/>
              <a:pPr/>
              <a:t>‹#›</a:t>
            </a:fld>
            <a:endParaRPr lang="en-US" altLang="pt-BR"/>
          </a:p>
        </p:txBody>
      </p:sp>
    </p:spTree>
    <p:extLst>
      <p:ext uri="{BB962C8B-B14F-4D97-AF65-F5344CB8AC3E}">
        <p14:creationId xmlns:p14="http://schemas.microsoft.com/office/powerpoint/2010/main" val="3053062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5486400" cy="548879"/>
          </a:xfrm>
        </p:spPr>
        <p:txBody>
          <a:bodyPr/>
          <a:lstStyle>
            <a:lvl1pPr>
              <a:defRPr/>
            </a:lvl1pPr>
          </a:lstStyle>
          <a:p>
            <a:r>
              <a:rPr lang="ga-IE" dirty="0"/>
              <a:t>Click to edit Master title style</a:t>
            </a:r>
            <a:endParaRPr lang="en-GB" dirty="0"/>
          </a:p>
        </p:txBody>
      </p:sp>
      <p:sp>
        <p:nvSpPr>
          <p:cNvPr id="3" name="Text Placeholder 2"/>
          <p:cNvSpPr>
            <a:spLocks noGrp="1"/>
          </p:cNvSpPr>
          <p:nvPr>
            <p:ph type="body" idx="1"/>
          </p:nvPr>
        </p:nvSpPr>
        <p:spPr>
          <a:xfrm>
            <a:off x="342900" y="1151335"/>
            <a:ext cx="303014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ga-IE" dirty="0"/>
              <a:t>Click to edit Master text styles</a:t>
            </a:r>
          </a:p>
        </p:txBody>
      </p:sp>
      <p:sp>
        <p:nvSpPr>
          <p:cNvPr id="4" name="Content Placeholder 3"/>
          <p:cNvSpPr>
            <a:spLocks noGrp="1"/>
          </p:cNvSpPr>
          <p:nvPr>
            <p:ph sz="half" idx="2"/>
          </p:nvPr>
        </p:nvSpPr>
        <p:spPr>
          <a:xfrm>
            <a:off x="342900" y="1631157"/>
            <a:ext cx="3030141" cy="276939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5" name="Text Placeholder 4"/>
          <p:cNvSpPr>
            <a:spLocks noGrp="1"/>
          </p:cNvSpPr>
          <p:nvPr>
            <p:ph type="body" sz="quarter" idx="3"/>
          </p:nvPr>
        </p:nvSpPr>
        <p:spPr>
          <a:xfrm>
            <a:off x="3483770" y="1151335"/>
            <a:ext cx="303133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ga-IE"/>
              <a:t>Click to edit Master text styles</a:t>
            </a:r>
          </a:p>
        </p:txBody>
      </p:sp>
      <p:sp>
        <p:nvSpPr>
          <p:cNvPr id="6" name="Content Placeholder 5"/>
          <p:cNvSpPr>
            <a:spLocks noGrp="1"/>
          </p:cNvSpPr>
          <p:nvPr>
            <p:ph sz="quarter" idx="4"/>
          </p:nvPr>
        </p:nvSpPr>
        <p:spPr>
          <a:xfrm>
            <a:off x="3483770" y="1631157"/>
            <a:ext cx="3031331" cy="276939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7" name="Footer Placeholder 1">
            <a:extLst>
              <a:ext uri="{FF2B5EF4-FFF2-40B4-BE49-F238E27FC236}">
                <a16:creationId xmlns:a16="http://schemas.microsoft.com/office/drawing/2014/main" id="{A71FCBEB-77C6-49A4-8C9F-EC808B854E85}"/>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8" name="Slide Number Placeholder 2">
            <a:extLst>
              <a:ext uri="{FF2B5EF4-FFF2-40B4-BE49-F238E27FC236}">
                <a16:creationId xmlns:a16="http://schemas.microsoft.com/office/drawing/2014/main" id="{BB41A7A6-7AB6-45B8-93F4-7AD8C766D774}"/>
              </a:ext>
            </a:extLst>
          </p:cNvPr>
          <p:cNvSpPr>
            <a:spLocks noGrp="1"/>
          </p:cNvSpPr>
          <p:nvPr>
            <p:ph type="sldNum" sz="quarter" idx="11"/>
          </p:nvPr>
        </p:nvSpPr>
        <p:spPr>
          <a:xfrm>
            <a:off x="226220" y="4767263"/>
            <a:ext cx="398860" cy="273844"/>
          </a:xfrm>
        </p:spPr>
        <p:txBody>
          <a:bodyPr/>
          <a:lstStyle>
            <a:lvl1pPr>
              <a:defRPr/>
            </a:lvl1pPr>
          </a:lstStyle>
          <a:p>
            <a:fld id="{DCE4B133-D5FA-4A31-8B1F-2AF411F04BE6}" type="slidenum">
              <a:rPr lang="en-US" altLang="pt-BR"/>
              <a:pPr/>
              <a:t>‹#›</a:t>
            </a:fld>
            <a:endParaRPr lang="en-US" altLang="pt-BR"/>
          </a:p>
        </p:txBody>
      </p:sp>
    </p:spTree>
    <p:extLst>
      <p:ext uri="{BB962C8B-B14F-4D97-AF65-F5344CB8AC3E}">
        <p14:creationId xmlns:p14="http://schemas.microsoft.com/office/powerpoint/2010/main" val="2413633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5486400" cy="548879"/>
          </a:xfrm>
        </p:spPr>
        <p:txBody>
          <a:bodyPr/>
          <a:lstStyle/>
          <a:p>
            <a:r>
              <a:rPr lang="ga-IE" dirty="0"/>
              <a:t>Click to edit Master title style</a:t>
            </a:r>
            <a:endParaRPr lang="en-GB" dirty="0"/>
          </a:p>
        </p:txBody>
      </p:sp>
      <p:sp>
        <p:nvSpPr>
          <p:cNvPr id="3" name="Footer Placeholder 1">
            <a:extLst>
              <a:ext uri="{FF2B5EF4-FFF2-40B4-BE49-F238E27FC236}">
                <a16:creationId xmlns:a16="http://schemas.microsoft.com/office/drawing/2014/main" id="{91AA8983-A723-4570-B4BD-C5010C0A78C5}"/>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4" name="Slide Number Placeholder 2">
            <a:extLst>
              <a:ext uri="{FF2B5EF4-FFF2-40B4-BE49-F238E27FC236}">
                <a16:creationId xmlns:a16="http://schemas.microsoft.com/office/drawing/2014/main" id="{B19A5E3F-08EB-41F7-819B-EB0482A08DF3}"/>
              </a:ext>
            </a:extLst>
          </p:cNvPr>
          <p:cNvSpPr>
            <a:spLocks noGrp="1"/>
          </p:cNvSpPr>
          <p:nvPr>
            <p:ph type="sldNum" sz="quarter" idx="11"/>
          </p:nvPr>
        </p:nvSpPr>
        <p:spPr>
          <a:xfrm>
            <a:off x="226220" y="4767263"/>
            <a:ext cx="398860" cy="273844"/>
          </a:xfrm>
        </p:spPr>
        <p:txBody>
          <a:bodyPr/>
          <a:lstStyle>
            <a:lvl1pPr>
              <a:defRPr/>
            </a:lvl1pPr>
          </a:lstStyle>
          <a:p>
            <a:fld id="{8DFDB7F5-5F4F-415C-9188-24FCA9E10B88}" type="slidenum">
              <a:rPr lang="en-US" altLang="pt-BR"/>
              <a:pPr/>
              <a:t>‹#›</a:t>
            </a:fld>
            <a:endParaRPr lang="en-US" altLang="pt-BR"/>
          </a:p>
        </p:txBody>
      </p:sp>
    </p:spTree>
    <p:extLst>
      <p:ext uri="{BB962C8B-B14F-4D97-AF65-F5344CB8AC3E}">
        <p14:creationId xmlns:p14="http://schemas.microsoft.com/office/powerpoint/2010/main" val="2341035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E2AFCD-1140-4012-A108-DE40D84D1101}"/>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3" name="Slide Number Placeholder 2">
            <a:extLst>
              <a:ext uri="{FF2B5EF4-FFF2-40B4-BE49-F238E27FC236}">
                <a16:creationId xmlns:a16="http://schemas.microsoft.com/office/drawing/2014/main" id="{E8C7FCD1-1B7A-44DF-B983-748B195F4F0D}"/>
              </a:ext>
            </a:extLst>
          </p:cNvPr>
          <p:cNvSpPr>
            <a:spLocks noGrp="1"/>
          </p:cNvSpPr>
          <p:nvPr>
            <p:ph type="sldNum" sz="quarter" idx="11"/>
          </p:nvPr>
        </p:nvSpPr>
        <p:spPr>
          <a:xfrm>
            <a:off x="226220" y="4767263"/>
            <a:ext cx="398860" cy="273844"/>
          </a:xfrm>
        </p:spPr>
        <p:txBody>
          <a:bodyPr/>
          <a:lstStyle>
            <a:lvl1pPr>
              <a:defRPr/>
            </a:lvl1pPr>
          </a:lstStyle>
          <a:p>
            <a:fld id="{855AA34A-D8EF-46C4-AB31-1748C0E2F654}" type="slidenum">
              <a:rPr lang="en-US" altLang="pt-BR"/>
              <a:pPr/>
              <a:t>‹#›</a:t>
            </a:fld>
            <a:endParaRPr lang="en-US" altLang="pt-BR"/>
          </a:p>
        </p:txBody>
      </p:sp>
    </p:spTree>
    <p:extLst>
      <p:ext uri="{BB962C8B-B14F-4D97-AF65-F5344CB8AC3E}">
        <p14:creationId xmlns:p14="http://schemas.microsoft.com/office/powerpoint/2010/main" val="4011331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514351"/>
            <a:ext cx="1913335" cy="561975"/>
          </a:xfrm>
        </p:spPr>
        <p:txBody>
          <a:bodyPr anchor="b"/>
          <a:lstStyle>
            <a:lvl1pPr algn="l">
              <a:defRPr sz="1500" b="1"/>
            </a:lvl1pPr>
          </a:lstStyle>
          <a:p>
            <a:r>
              <a:rPr lang="ga-IE" dirty="0"/>
              <a:t>Click to edit Master title style</a:t>
            </a:r>
            <a:endParaRPr lang="en-GB" dirty="0"/>
          </a:p>
        </p:txBody>
      </p:sp>
      <p:sp>
        <p:nvSpPr>
          <p:cNvPr id="3" name="Content Placeholder 2"/>
          <p:cNvSpPr>
            <a:spLocks noGrp="1"/>
          </p:cNvSpPr>
          <p:nvPr>
            <p:ph idx="1"/>
          </p:nvPr>
        </p:nvSpPr>
        <p:spPr>
          <a:xfrm>
            <a:off x="2681287" y="514351"/>
            <a:ext cx="3490913" cy="382905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Text Placeholder 3"/>
          <p:cNvSpPr>
            <a:spLocks noGrp="1"/>
          </p:cNvSpPr>
          <p:nvPr>
            <p:ph type="body" sz="half" idx="2"/>
          </p:nvPr>
        </p:nvSpPr>
        <p:spPr>
          <a:xfrm>
            <a:off x="685801" y="1076327"/>
            <a:ext cx="1913335" cy="3267075"/>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ga-IE"/>
              <a:t>Click to edit Master text styles</a:t>
            </a:r>
          </a:p>
        </p:txBody>
      </p:sp>
      <p:sp>
        <p:nvSpPr>
          <p:cNvPr id="5" name="Footer Placeholder 1">
            <a:extLst>
              <a:ext uri="{FF2B5EF4-FFF2-40B4-BE49-F238E27FC236}">
                <a16:creationId xmlns:a16="http://schemas.microsoft.com/office/drawing/2014/main" id="{E0A2E821-D754-4D71-B3EB-0E67DE072CD2}"/>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6" name="Slide Number Placeholder 2">
            <a:extLst>
              <a:ext uri="{FF2B5EF4-FFF2-40B4-BE49-F238E27FC236}">
                <a16:creationId xmlns:a16="http://schemas.microsoft.com/office/drawing/2014/main" id="{9D351043-8DF2-4EC7-BD9F-E51E07F8DD5B}"/>
              </a:ext>
            </a:extLst>
          </p:cNvPr>
          <p:cNvSpPr>
            <a:spLocks noGrp="1"/>
          </p:cNvSpPr>
          <p:nvPr>
            <p:ph type="sldNum" sz="quarter" idx="11"/>
          </p:nvPr>
        </p:nvSpPr>
        <p:spPr>
          <a:xfrm>
            <a:off x="226220" y="4767263"/>
            <a:ext cx="398860" cy="273844"/>
          </a:xfrm>
        </p:spPr>
        <p:txBody>
          <a:bodyPr/>
          <a:lstStyle>
            <a:lvl1pPr>
              <a:defRPr/>
            </a:lvl1pPr>
          </a:lstStyle>
          <a:p>
            <a:fld id="{D5CB0818-B20D-4D96-BE55-E975F98F724B}" type="slidenum">
              <a:rPr lang="en-US" altLang="pt-BR"/>
              <a:pPr/>
              <a:t>‹#›</a:t>
            </a:fld>
            <a:endParaRPr lang="en-US" altLang="pt-BR"/>
          </a:p>
        </p:txBody>
      </p:sp>
    </p:spTree>
    <p:extLst>
      <p:ext uri="{BB962C8B-B14F-4D97-AF65-F5344CB8AC3E}">
        <p14:creationId xmlns:p14="http://schemas.microsoft.com/office/powerpoint/2010/main" val="822529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054"/>
          </a:xfrm>
        </p:spPr>
        <p:txBody>
          <a:bodyPr anchor="b"/>
          <a:lstStyle>
            <a:lvl1pPr algn="l">
              <a:defRPr sz="1500" b="1"/>
            </a:lvl1pPr>
          </a:lstStyle>
          <a:p>
            <a:r>
              <a:rPr lang="ga-IE"/>
              <a:t>Click to edit Master title style</a:t>
            </a:r>
            <a:endParaRPr lang="en-GB"/>
          </a:p>
        </p:txBody>
      </p:sp>
      <p:sp>
        <p:nvSpPr>
          <p:cNvPr id="3" name="Picture Placeholder 2"/>
          <p:cNvSpPr>
            <a:spLocks noGrp="1"/>
          </p:cNvSpPr>
          <p:nvPr>
            <p:ph type="pic" idx="1"/>
          </p:nvPr>
        </p:nvSpPr>
        <p:spPr>
          <a:xfrm>
            <a:off x="1344216" y="459581"/>
            <a:ext cx="41148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1344216" y="4025504"/>
            <a:ext cx="4114800" cy="3750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ga-IE"/>
              <a:t>Click to edit Master text styles</a:t>
            </a:r>
          </a:p>
        </p:txBody>
      </p:sp>
      <p:sp>
        <p:nvSpPr>
          <p:cNvPr id="5" name="Footer Placeholder 1">
            <a:extLst>
              <a:ext uri="{FF2B5EF4-FFF2-40B4-BE49-F238E27FC236}">
                <a16:creationId xmlns:a16="http://schemas.microsoft.com/office/drawing/2014/main" id="{3309A801-2FF8-4207-B0F6-C128444E300F}"/>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6" name="Slide Number Placeholder 2">
            <a:extLst>
              <a:ext uri="{FF2B5EF4-FFF2-40B4-BE49-F238E27FC236}">
                <a16:creationId xmlns:a16="http://schemas.microsoft.com/office/drawing/2014/main" id="{9C21ADF0-8097-4C1A-A947-F399EDE72D63}"/>
              </a:ext>
            </a:extLst>
          </p:cNvPr>
          <p:cNvSpPr>
            <a:spLocks noGrp="1"/>
          </p:cNvSpPr>
          <p:nvPr>
            <p:ph type="sldNum" sz="quarter" idx="11"/>
          </p:nvPr>
        </p:nvSpPr>
        <p:spPr>
          <a:xfrm>
            <a:off x="226220" y="4767263"/>
            <a:ext cx="398860" cy="273844"/>
          </a:xfrm>
        </p:spPr>
        <p:txBody>
          <a:bodyPr/>
          <a:lstStyle>
            <a:lvl1pPr>
              <a:defRPr/>
            </a:lvl1pPr>
          </a:lstStyle>
          <a:p>
            <a:fld id="{D88F5CC3-A276-44E5-B667-C6498C8A1E4D}" type="slidenum">
              <a:rPr lang="en-US" altLang="pt-BR"/>
              <a:pPr/>
              <a:t>‹#›</a:t>
            </a:fld>
            <a:endParaRPr lang="en-US" altLang="pt-BR"/>
          </a:p>
        </p:txBody>
      </p:sp>
    </p:spTree>
    <p:extLst>
      <p:ext uri="{BB962C8B-B14F-4D97-AF65-F5344CB8AC3E}">
        <p14:creationId xmlns:p14="http://schemas.microsoft.com/office/powerpoint/2010/main" val="684700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0"/>
            <a:ext cx="5486400" cy="548879"/>
          </a:xfrm>
        </p:spPr>
        <p:txBody>
          <a:bodyPr/>
          <a:lstStyle/>
          <a:p>
            <a:r>
              <a:rPr lang="ga-IE"/>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4" name="Footer Placeholder 1">
            <a:extLst>
              <a:ext uri="{FF2B5EF4-FFF2-40B4-BE49-F238E27FC236}">
                <a16:creationId xmlns:a16="http://schemas.microsoft.com/office/drawing/2014/main" id="{E5FD1DB0-CD14-4F2B-A74A-DA68FF67B9BC}"/>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5" name="Slide Number Placeholder 2">
            <a:extLst>
              <a:ext uri="{FF2B5EF4-FFF2-40B4-BE49-F238E27FC236}">
                <a16:creationId xmlns:a16="http://schemas.microsoft.com/office/drawing/2014/main" id="{8B1141E3-F59F-44E5-A113-4B3FB3ED229B}"/>
              </a:ext>
            </a:extLst>
          </p:cNvPr>
          <p:cNvSpPr>
            <a:spLocks noGrp="1"/>
          </p:cNvSpPr>
          <p:nvPr>
            <p:ph type="sldNum" sz="quarter" idx="11"/>
          </p:nvPr>
        </p:nvSpPr>
        <p:spPr>
          <a:xfrm>
            <a:off x="226220" y="4767263"/>
            <a:ext cx="398860" cy="273844"/>
          </a:xfrm>
        </p:spPr>
        <p:txBody>
          <a:bodyPr/>
          <a:lstStyle>
            <a:lvl1pPr>
              <a:defRPr/>
            </a:lvl1pPr>
          </a:lstStyle>
          <a:p>
            <a:fld id="{EB32E36B-6C15-4F8E-8984-7943A2680DDC}" type="slidenum">
              <a:rPr lang="en-US" altLang="pt-BR"/>
              <a:pPr/>
              <a:t>‹#›</a:t>
            </a:fld>
            <a:endParaRPr lang="en-US" altLang="pt-BR"/>
          </a:p>
        </p:txBody>
      </p:sp>
    </p:spTree>
    <p:extLst>
      <p:ext uri="{BB962C8B-B14F-4D97-AF65-F5344CB8AC3E}">
        <p14:creationId xmlns:p14="http://schemas.microsoft.com/office/powerpoint/2010/main" val="248714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514349"/>
            <a:ext cx="1543050" cy="3829052"/>
          </a:xfrm>
        </p:spPr>
        <p:txBody>
          <a:bodyPr vert="eaVert"/>
          <a:lstStyle/>
          <a:p>
            <a:r>
              <a:rPr lang="ga-IE" dirty="0"/>
              <a:t>Click to edit Master title style</a:t>
            </a:r>
            <a:endParaRPr lang="en-GB" dirty="0"/>
          </a:p>
        </p:txBody>
      </p:sp>
      <p:sp>
        <p:nvSpPr>
          <p:cNvPr id="3" name="Vertical Text Placeholder 2"/>
          <p:cNvSpPr>
            <a:spLocks noGrp="1"/>
          </p:cNvSpPr>
          <p:nvPr>
            <p:ph type="body" orient="vert" idx="1"/>
          </p:nvPr>
        </p:nvSpPr>
        <p:spPr>
          <a:xfrm>
            <a:off x="342900" y="514350"/>
            <a:ext cx="4514850" cy="3829051"/>
          </a:xfrm>
        </p:spPr>
        <p:txBody>
          <a:bodyPr vert="eaVert"/>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Footer Placeholder 1">
            <a:extLst>
              <a:ext uri="{FF2B5EF4-FFF2-40B4-BE49-F238E27FC236}">
                <a16:creationId xmlns:a16="http://schemas.microsoft.com/office/drawing/2014/main" id="{962750B3-BF68-45C4-B00A-3D5414BE58ED}"/>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5" name="Slide Number Placeholder 2">
            <a:extLst>
              <a:ext uri="{FF2B5EF4-FFF2-40B4-BE49-F238E27FC236}">
                <a16:creationId xmlns:a16="http://schemas.microsoft.com/office/drawing/2014/main" id="{52754507-3A9E-4666-A933-A968E9E2A3A9}"/>
              </a:ext>
            </a:extLst>
          </p:cNvPr>
          <p:cNvSpPr>
            <a:spLocks noGrp="1"/>
          </p:cNvSpPr>
          <p:nvPr>
            <p:ph type="sldNum" sz="quarter" idx="11"/>
          </p:nvPr>
        </p:nvSpPr>
        <p:spPr>
          <a:xfrm>
            <a:off x="226220" y="4767263"/>
            <a:ext cx="398860" cy="273844"/>
          </a:xfrm>
        </p:spPr>
        <p:txBody>
          <a:bodyPr/>
          <a:lstStyle>
            <a:lvl1pPr>
              <a:defRPr/>
            </a:lvl1pPr>
          </a:lstStyle>
          <a:p>
            <a:fld id="{BC66FFDE-8AF5-4ED3-BA24-E667ED861920}" type="slidenum">
              <a:rPr lang="en-US" altLang="pt-BR"/>
              <a:pPr/>
              <a:t>‹#›</a:t>
            </a:fld>
            <a:endParaRPr lang="en-US" altLang="pt-BR"/>
          </a:p>
        </p:txBody>
      </p:sp>
    </p:spTree>
    <p:extLst>
      <p:ext uri="{BB962C8B-B14F-4D97-AF65-F5344CB8AC3E}">
        <p14:creationId xmlns:p14="http://schemas.microsoft.com/office/powerpoint/2010/main" val="1541282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947"/>
            <a:ext cx="5486400" cy="548879"/>
          </a:xfrm>
        </p:spPr>
        <p:txBody>
          <a:bodyPr/>
          <a:lstStyle>
            <a:lvl1pPr>
              <a:defRPr>
                <a:solidFill>
                  <a:schemeClr val="bg1"/>
                </a:solidFill>
              </a:defRPr>
            </a:lvl1pPr>
          </a:lstStyle>
          <a:p>
            <a:r>
              <a:rPr lang="ga-IE" dirty="0"/>
              <a:t>Click to edit Master title style</a:t>
            </a:r>
            <a:endParaRPr lang="en-GB" dirty="0"/>
          </a:p>
        </p:txBody>
      </p:sp>
      <p:sp>
        <p:nvSpPr>
          <p:cNvPr id="3" name="Footer Placeholder 1">
            <a:extLst>
              <a:ext uri="{FF2B5EF4-FFF2-40B4-BE49-F238E27FC236}">
                <a16:creationId xmlns:a16="http://schemas.microsoft.com/office/drawing/2014/main" id="{27CFB6C9-7946-45B6-9C95-B38B5A69158D}"/>
              </a:ext>
            </a:extLst>
          </p:cNvPr>
          <p:cNvSpPr>
            <a:spLocks noGrp="1"/>
          </p:cNvSpPr>
          <p:nvPr>
            <p:ph type="ftr" sz="quarter" idx="10"/>
          </p:nvPr>
        </p:nvSpPr>
        <p:spPr>
          <a:xfrm>
            <a:off x="685800" y="4767263"/>
            <a:ext cx="4924425" cy="273844"/>
          </a:xfrm>
        </p:spPr>
        <p:txBody>
          <a:bodyPr/>
          <a:lstStyle>
            <a:lvl1pPr algn="l">
              <a:defRPr sz="600">
                <a:solidFill>
                  <a:schemeClr val="tx1">
                    <a:tint val="75000"/>
                  </a:schemeClr>
                </a:solidFill>
              </a:defRPr>
            </a:lvl1pPr>
          </a:lstStyle>
          <a:p>
            <a:pPr>
              <a:defRPr/>
            </a:pPr>
            <a:r>
              <a:rPr lang="en-US"/>
              <a:t>Teagasc Presentation Footer</a:t>
            </a:r>
          </a:p>
        </p:txBody>
      </p:sp>
      <p:sp>
        <p:nvSpPr>
          <p:cNvPr id="4" name="Slide Number Placeholder 2">
            <a:extLst>
              <a:ext uri="{FF2B5EF4-FFF2-40B4-BE49-F238E27FC236}">
                <a16:creationId xmlns:a16="http://schemas.microsoft.com/office/drawing/2014/main" id="{303E16DA-CCCA-4C4D-9498-3F52D68A3FA2}"/>
              </a:ext>
            </a:extLst>
          </p:cNvPr>
          <p:cNvSpPr>
            <a:spLocks noGrp="1"/>
          </p:cNvSpPr>
          <p:nvPr>
            <p:ph type="sldNum" sz="quarter" idx="11"/>
          </p:nvPr>
        </p:nvSpPr>
        <p:spPr>
          <a:xfrm>
            <a:off x="226220" y="4767263"/>
            <a:ext cx="398860" cy="273844"/>
          </a:xfrm>
        </p:spPr>
        <p:txBody>
          <a:bodyPr/>
          <a:lstStyle>
            <a:lvl1pPr>
              <a:defRPr/>
            </a:lvl1pPr>
          </a:lstStyle>
          <a:p>
            <a:fld id="{AC97F7C2-4FB3-46DA-A249-10E66470D31F}" type="slidenum">
              <a:rPr lang="en-US" altLang="pt-BR"/>
              <a:pPr/>
              <a:t>‹#›</a:t>
            </a:fld>
            <a:endParaRPr lang="en-US" altLang="pt-BR"/>
          </a:p>
        </p:txBody>
      </p:sp>
    </p:spTree>
    <p:extLst>
      <p:ext uri="{BB962C8B-B14F-4D97-AF65-F5344CB8AC3E}">
        <p14:creationId xmlns:p14="http://schemas.microsoft.com/office/powerpoint/2010/main" val="365484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1EE8F4E9-82CA-4B45-B298-E7D31F1596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98" y="3879057"/>
            <a:ext cx="6884195" cy="1269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a:extLst>
              <a:ext uri="{FF2B5EF4-FFF2-40B4-BE49-F238E27FC236}">
                <a16:creationId xmlns:a16="http://schemas.microsoft.com/office/drawing/2014/main" id="{43EFF87F-1B2B-46EB-B0F0-40D0A070BCCA}"/>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151335"/>
            <a:ext cx="4914900" cy="13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1" y="0"/>
            <a:ext cx="6871097" cy="4343400"/>
          </a:xfrm>
          <a:prstGeom prst="rect">
            <a:avLst/>
          </a:prstGeom>
          <a:ln>
            <a:noFill/>
          </a:ln>
        </p:spPr>
        <p:txBody>
          <a:bodyPr/>
          <a:lstStyle>
            <a:lvl1pPr>
              <a:defRPr baseline="0"/>
            </a:lvl1pPr>
          </a:lstStyle>
          <a:p>
            <a:pPr lvl="0"/>
            <a:r>
              <a:rPr lang="ga-IE" noProof="0"/>
              <a:t>Drag picture to placeholder or click icon to add</a:t>
            </a:r>
            <a:endParaRPr lang="en-GB" noProof="0" dirty="0"/>
          </a:p>
        </p:txBody>
      </p:sp>
      <p:sp>
        <p:nvSpPr>
          <p:cNvPr id="8" name="Title 7"/>
          <p:cNvSpPr>
            <a:spLocks noGrp="1"/>
          </p:cNvSpPr>
          <p:nvPr>
            <p:ph type="title"/>
          </p:nvPr>
        </p:nvSpPr>
        <p:spPr>
          <a:xfrm>
            <a:off x="0" y="1285875"/>
            <a:ext cx="4914900" cy="1285875"/>
          </a:xfrm>
          <a:prstGeom prst="rect">
            <a:avLst/>
          </a:prstGeom>
          <a:solidFill>
            <a:srgbClr val="000000">
              <a:alpha val="60000"/>
            </a:srgbClr>
          </a:solidFill>
          <a:ln w="0">
            <a:solidFill>
              <a:schemeClr val="bg1">
                <a:alpha val="0"/>
              </a:schemeClr>
            </a:solidFill>
          </a:ln>
        </p:spPr>
        <p:txBody>
          <a:bodyPr rIns="360000" anchor="ctr">
            <a:noAutofit/>
          </a:bodyPr>
          <a:lstStyle>
            <a:lvl1pPr algn="r">
              <a:defRPr sz="2250">
                <a:solidFill>
                  <a:srgbClr val="FFFFFF"/>
                </a:solidFill>
                <a:latin typeface="Arial"/>
                <a:cs typeface="Arial"/>
              </a:defRPr>
            </a:lvl1pPr>
          </a:lstStyle>
          <a:p>
            <a:r>
              <a:rPr lang="ga-IE"/>
              <a:t>Click to edit Master title style</a:t>
            </a:r>
            <a:endParaRPr lang="en-GB" dirty="0"/>
          </a:p>
        </p:txBody>
      </p:sp>
    </p:spTree>
    <p:extLst>
      <p:ext uri="{BB962C8B-B14F-4D97-AF65-F5344CB8AC3E}">
        <p14:creationId xmlns:p14="http://schemas.microsoft.com/office/powerpoint/2010/main" val="2481910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2564E53-3D01-4490-8F70-0BC62D2A018D}"/>
              </a:ext>
            </a:extLst>
          </p:cNvPr>
          <p:cNvSpPr>
            <a:spLocks noGrp="1"/>
          </p:cNvSpPr>
          <p:nvPr>
            <p:ph type="title"/>
          </p:nvPr>
        </p:nvSpPr>
        <p:spPr bwMode="auto">
          <a:xfrm>
            <a:off x="685800" y="514350"/>
            <a:ext cx="5486400" cy="548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ga-IE" altLang="pt-BR"/>
              <a:t>Click to edit Master title style</a:t>
            </a:r>
            <a:endParaRPr lang="en-US" altLang="pt-BR"/>
          </a:p>
        </p:txBody>
      </p:sp>
      <p:sp>
        <p:nvSpPr>
          <p:cNvPr id="1027" name="Text Placeholder 2">
            <a:extLst>
              <a:ext uri="{FF2B5EF4-FFF2-40B4-BE49-F238E27FC236}">
                <a16:creationId xmlns:a16="http://schemas.microsoft.com/office/drawing/2014/main" id="{3D1E07F6-99D9-4F59-8843-D557A8382AEE}"/>
              </a:ext>
            </a:extLst>
          </p:cNvPr>
          <p:cNvSpPr>
            <a:spLocks noGrp="1"/>
          </p:cNvSpPr>
          <p:nvPr>
            <p:ph type="body" idx="1"/>
          </p:nvPr>
        </p:nvSpPr>
        <p:spPr bwMode="auto">
          <a:xfrm>
            <a:off x="685800" y="1200150"/>
            <a:ext cx="54864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ga-IE" altLang="pt-BR"/>
              <a:t>Click to edit Master text styles</a:t>
            </a:r>
          </a:p>
          <a:p>
            <a:pPr lvl="1"/>
            <a:r>
              <a:rPr lang="ga-IE" altLang="pt-BR"/>
              <a:t>Second level</a:t>
            </a:r>
          </a:p>
          <a:p>
            <a:pPr lvl="2"/>
            <a:r>
              <a:rPr lang="ga-IE" altLang="pt-BR"/>
              <a:t>Third level</a:t>
            </a:r>
          </a:p>
          <a:p>
            <a:pPr lvl="3"/>
            <a:r>
              <a:rPr lang="ga-IE" altLang="pt-BR"/>
              <a:t>Fourth level</a:t>
            </a:r>
          </a:p>
          <a:p>
            <a:pPr lvl="4"/>
            <a:r>
              <a:rPr lang="ga-IE" altLang="pt-BR"/>
              <a:t>Fifth level</a:t>
            </a:r>
            <a:endParaRPr lang="en-US" altLang="pt-BR"/>
          </a:p>
        </p:txBody>
      </p:sp>
      <p:sp>
        <p:nvSpPr>
          <p:cNvPr id="9" name="Footer Placeholder 1">
            <a:extLst>
              <a:ext uri="{FF2B5EF4-FFF2-40B4-BE49-F238E27FC236}">
                <a16:creationId xmlns:a16="http://schemas.microsoft.com/office/drawing/2014/main" id="{E3CE268F-33AE-4930-B7D4-5AAB392BCFA1}"/>
              </a:ext>
            </a:extLst>
          </p:cNvPr>
          <p:cNvSpPr>
            <a:spLocks noGrp="1"/>
          </p:cNvSpPr>
          <p:nvPr>
            <p:ph type="ftr" sz="quarter" idx="3"/>
          </p:nvPr>
        </p:nvSpPr>
        <p:spPr>
          <a:xfrm>
            <a:off x="685800" y="4642248"/>
            <a:ext cx="4924425" cy="398859"/>
          </a:xfrm>
          <a:prstGeom prst="rect">
            <a:avLst/>
          </a:prstGeom>
        </p:spPr>
        <p:txBody>
          <a:bodyPr vert="horz" lIns="0" tIns="45720" rIns="91440" bIns="45720" rtlCol="0" anchor="ctr"/>
          <a:lstStyle>
            <a:lvl1pPr algn="l" eaLnBrk="1" hangingPunct="1">
              <a:defRPr sz="600">
                <a:solidFill>
                  <a:schemeClr val="tx1">
                    <a:tint val="75000"/>
                  </a:schemeClr>
                </a:solidFill>
                <a:latin typeface="Arial" charset="0"/>
                <a:ea typeface="ヒラギノ角ゴ Pro W3" charset="0"/>
                <a:cs typeface="ヒラギノ角ゴ Pro W3" charset="0"/>
              </a:defRPr>
            </a:lvl1pPr>
          </a:lstStyle>
          <a:p>
            <a:pPr>
              <a:defRPr/>
            </a:pPr>
            <a:r>
              <a:rPr lang="en-US"/>
              <a:t>Teagasc Presentation Footer</a:t>
            </a:r>
          </a:p>
        </p:txBody>
      </p:sp>
      <p:sp>
        <p:nvSpPr>
          <p:cNvPr id="10" name="Slide Number Placeholder 2">
            <a:extLst>
              <a:ext uri="{FF2B5EF4-FFF2-40B4-BE49-F238E27FC236}">
                <a16:creationId xmlns:a16="http://schemas.microsoft.com/office/drawing/2014/main" id="{7BF135F9-2450-48B5-B28E-DCF1555F4993}"/>
              </a:ext>
            </a:extLst>
          </p:cNvPr>
          <p:cNvSpPr>
            <a:spLocks noGrp="1"/>
          </p:cNvSpPr>
          <p:nvPr>
            <p:ph type="sldNum" sz="quarter" idx="4"/>
          </p:nvPr>
        </p:nvSpPr>
        <p:spPr>
          <a:xfrm>
            <a:off x="226220" y="4642248"/>
            <a:ext cx="398860" cy="398859"/>
          </a:xfrm>
          <a:prstGeom prst="rect">
            <a:avLst/>
          </a:prstGeom>
        </p:spPr>
        <p:txBody>
          <a:bodyPr vert="horz" wrap="square" lIns="91440" tIns="45720" rIns="91440" bIns="45720" numCol="1" anchor="ctr" anchorCtr="0" compatLnSpc="1">
            <a:prstTxWarp prst="textNoShape">
              <a:avLst/>
            </a:prstTxWarp>
          </a:bodyPr>
          <a:lstStyle>
            <a:lvl1pPr eaLnBrk="1" hangingPunct="1">
              <a:defRPr sz="600">
                <a:solidFill>
                  <a:schemeClr val="tx2"/>
                </a:solidFill>
              </a:defRPr>
            </a:lvl1pPr>
          </a:lstStyle>
          <a:p>
            <a:fld id="{47EC728F-EF2E-4BC7-86BE-137AD15DDC00}" type="slidenum">
              <a:rPr lang="en-US" altLang="pt-BR"/>
              <a:pPr/>
              <a:t>‹#›</a:t>
            </a:fld>
            <a:endParaRPr lang="en-US" altLang="pt-BR"/>
          </a:p>
        </p:txBody>
      </p:sp>
      <p:pic>
        <p:nvPicPr>
          <p:cNvPr id="1030" name="Picture 2">
            <a:extLst>
              <a:ext uri="{FF2B5EF4-FFF2-40B4-BE49-F238E27FC236}">
                <a16:creationId xmlns:a16="http://schemas.microsoft.com/office/drawing/2014/main" id="{C0E971EB-D327-49BB-B223-9B451586A03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5500688" y="4642248"/>
            <a:ext cx="1143000" cy="39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56" r:id="rId1"/>
    <p:sldLayoutId id="2147484357" r:id="rId2"/>
    <p:sldLayoutId id="2147484358" r:id="rId3"/>
    <p:sldLayoutId id="2147484359" r:id="rId4"/>
    <p:sldLayoutId id="2147484360" r:id="rId5"/>
    <p:sldLayoutId id="2147484361" r:id="rId6"/>
    <p:sldLayoutId id="2147484362" r:id="rId7"/>
    <p:sldLayoutId id="2147484363" r:id="rId8"/>
    <p:sldLayoutId id="2147484364" r:id="rId9"/>
    <p:sldLayoutId id="2147484365" r:id="rId10"/>
    <p:sldLayoutId id="2147484366" r:id="rId11"/>
    <p:sldLayoutId id="2147484367" r:id="rId12"/>
    <p:sldLayoutId id="2147484368" r:id="rId13"/>
  </p:sldLayoutIdLst>
  <p:hf sldNum="0" hdr="0" ftr="0" dt="0"/>
  <p:txStyles>
    <p:titleStyle>
      <a:lvl1pPr algn="l" defTabSz="342900" rtl="0" eaLnBrk="0" fontAlgn="base" hangingPunct="0">
        <a:spcBef>
          <a:spcPct val="0"/>
        </a:spcBef>
        <a:spcAft>
          <a:spcPct val="0"/>
        </a:spcAft>
        <a:defRPr sz="3000" b="1" kern="1200">
          <a:solidFill>
            <a:srgbClr val="359828"/>
          </a:solidFill>
          <a:latin typeface="Arial"/>
          <a:ea typeface="ヒラギノ角ゴ Pro W3" pitchFamily="100" charset="-128"/>
          <a:cs typeface="Arial"/>
        </a:defRPr>
      </a:lvl1pPr>
      <a:lvl2pPr algn="l" defTabSz="342900" rtl="0" eaLnBrk="0" fontAlgn="base" hangingPunct="0">
        <a:spcBef>
          <a:spcPct val="0"/>
        </a:spcBef>
        <a:spcAft>
          <a:spcPct val="0"/>
        </a:spcAft>
        <a:defRPr sz="3000" b="1">
          <a:solidFill>
            <a:srgbClr val="359828"/>
          </a:solidFill>
          <a:latin typeface="Arial" pitchFamily="100" charset="0"/>
          <a:ea typeface="ヒラギノ角ゴ Pro W3" pitchFamily="100" charset="-128"/>
          <a:cs typeface="Arial" pitchFamily="34" charset="0"/>
        </a:defRPr>
      </a:lvl2pPr>
      <a:lvl3pPr algn="l" defTabSz="342900" rtl="0" eaLnBrk="0" fontAlgn="base" hangingPunct="0">
        <a:spcBef>
          <a:spcPct val="0"/>
        </a:spcBef>
        <a:spcAft>
          <a:spcPct val="0"/>
        </a:spcAft>
        <a:defRPr sz="3000" b="1">
          <a:solidFill>
            <a:srgbClr val="359828"/>
          </a:solidFill>
          <a:latin typeface="Arial" pitchFamily="100" charset="0"/>
          <a:ea typeface="ヒラギノ角ゴ Pro W3" pitchFamily="100" charset="-128"/>
          <a:cs typeface="Arial" pitchFamily="34" charset="0"/>
        </a:defRPr>
      </a:lvl3pPr>
      <a:lvl4pPr algn="l" defTabSz="342900" rtl="0" eaLnBrk="0" fontAlgn="base" hangingPunct="0">
        <a:spcBef>
          <a:spcPct val="0"/>
        </a:spcBef>
        <a:spcAft>
          <a:spcPct val="0"/>
        </a:spcAft>
        <a:defRPr sz="3000" b="1">
          <a:solidFill>
            <a:srgbClr val="359828"/>
          </a:solidFill>
          <a:latin typeface="Arial" pitchFamily="100" charset="0"/>
          <a:ea typeface="ヒラギノ角ゴ Pro W3" pitchFamily="100" charset="-128"/>
          <a:cs typeface="Arial" pitchFamily="34" charset="0"/>
        </a:defRPr>
      </a:lvl4pPr>
      <a:lvl5pPr algn="l" defTabSz="342900" rtl="0" eaLnBrk="0" fontAlgn="base" hangingPunct="0">
        <a:spcBef>
          <a:spcPct val="0"/>
        </a:spcBef>
        <a:spcAft>
          <a:spcPct val="0"/>
        </a:spcAft>
        <a:defRPr sz="3000" b="1">
          <a:solidFill>
            <a:srgbClr val="359828"/>
          </a:solidFill>
          <a:latin typeface="Arial" pitchFamily="100" charset="0"/>
          <a:ea typeface="ヒラギノ角ゴ Pro W3" pitchFamily="100" charset="-128"/>
          <a:cs typeface="Arial" pitchFamily="34" charset="0"/>
        </a:defRPr>
      </a:lvl5pPr>
      <a:lvl6pPr marL="342900" algn="l" defTabSz="342900" rtl="0" fontAlgn="base">
        <a:spcBef>
          <a:spcPct val="0"/>
        </a:spcBef>
        <a:spcAft>
          <a:spcPct val="0"/>
        </a:spcAft>
        <a:defRPr sz="3000" b="1">
          <a:solidFill>
            <a:srgbClr val="359828"/>
          </a:solidFill>
          <a:latin typeface="Arial" pitchFamily="100" charset="0"/>
          <a:ea typeface="ヒラギノ角ゴ Pro W3" pitchFamily="100" charset="-128"/>
        </a:defRPr>
      </a:lvl6pPr>
      <a:lvl7pPr marL="685800" algn="l" defTabSz="342900" rtl="0" fontAlgn="base">
        <a:spcBef>
          <a:spcPct val="0"/>
        </a:spcBef>
        <a:spcAft>
          <a:spcPct val="0"/>
        </a:spcAft>
        <a:defRPr sz="3000" b="1">
          <a:solidFill>
            <a:srgbClr val="359828"/>
          </a:solidFill>
          <a:latin typeface="Arial" pitchFamily="100" charset="0"/>
          <a:ea typeface="ヒラギノ角ゴ Pro W3" pitchFamily="100" charset="-128"/>
        </a:defRPr>
      </a:lvl7pPr>
      <a:lvl8pPr marL="1028700" algn="l" defTabSz="342900" rtl="0" fontAlgn="base">
        <a:spcBef>
          <a:spcPct val="0"/>
        </a:spcBef>
        <a:spcAft>
          <a:spcPct val="0"/>
        </a:spcAft>
        <a:defRPr sz="3000" b="1">
          <a:solidFill>
            <a:srgbClr val="359828"/>
          </a:solidFill>
          <a:latin typeface="Arial" pitchFamily="100" charset="0"/>
          <a:ea typeface="ヒラギノ角ゴ Pro W3" pitchFamily="100" charset="-128"/>
        </a:defRPr>
      </a:lvl8pPr>
      <a:lvl9pPr marL="1371600" algn="l" defTabSz="342900" rtl="0" fontAlgn="base">
        <a:spcBef>
          <a:spcPct val="0"/>
        </a:spcBef>
        <a:spcAft>
          <a:spcPct val="0"/>
        </a:spcAft>
        <a:defRPr sz="3000" b="1">
          <a:solidFill>
            <a:srgbClr val="359828"/>
          </a:solidFill>
          <a:latin typeface="Arial" pitchFamily="100" charset="0"/>
          <a:ea typeface="ヒラギノ角ゴ Pro W3" pitchFamily="100" charset="-128"/>
        </a:defRPr>
      </a:lvl9pPr>
    </p:titleStyle>
    <p:bodyStyle>
      <a:lvl1pPr marL="270272" indent="-270272" algn="l" defTabSz="342900" rtl="0" eaLnBrk="0" fontAlgn="base" hangingPunct="0">
        <a:spcBef>
          <a:spcPct val="20000"/>
        </a:spcBef>
        <a:spcAft>
          <a:spcPts val="450"/>
        </a:spcAft>
        <a:buClr>
          <a:srgbClr val="007944"/>
        </a:buClr>
        <a:buFont typeface="Wingdings" panose="05000000000000000000" pitchFamily="2" charset="2"/>
        <a:buChar char="§"/>
        <a:defRPr sz="2400" kern="1200">
          <a:solidFill>
            <a:schemeClr val="tx1"/>
          </a:solidFill>
          <a:latin typeface="Arial"/>
          <a:ea typeface="ヒラギノ角ゴ Pro W3" pitchFamily="100" charset="-128"/>
          <a:cs typeface="Arial"/>
        </a:defRPr>
      </a:lvl1pPr>
      <a:lvl2pPr marL="470297" indent="-200025" algn="l" defTabSz="342900" rtl="0" eaLnBrk="0" fontAlgn="base" hangingPunct="0">
        <a:spcBef>
          <a:spcPct val="20000"/>
        </a:spcBef>
        <a:spcAft>
          <a:spcPts val="450"/>
        </a:spcAft>
        <a:buClr>
          <a:srgbClr val="AFC124"/>
        </a:buClr>
        <a:buFont typeface="Arial" panose="020B0604020202020204" pitchFamily="34" charset="0"/>
        <a:buChar char="•"/>
        <a:defRPr sz="2100" kern="1200">
          <a:solidFill>
            <a:schemeClr val="tx1"/>
          </a:solidFill>
          <a:latin typeface="Arial"/>
          <a:ea typeface="ヒラギノ角ゴ Pro W3" pitchFamily="100" charset="-128"/>
          <a:cs typeface="Arial"/>
        </a:defRPr>
      </a:lvl2pPr>
      <a:lvl3pPr marL="670322" indent="-200025" algn="l" defTabSz="342900" rtl="0" eaLnBrk="0" fontAlgn="base" hangingPunct="0">
        <a:spcBef>
          <a:spcPct val="20000"/>
        </a:spcBef>
        <a:spcAft>
          <a:spcPts val="450"/>
        </a:spcAft>
        <a:buClr>
          <a:srgbClr val="6C411F"/>
        </a:buClr>
        <a:buFont typeface="Lucida Grande"/>
        <a:buChar char="»"/>
        <a:defRPr sz="1800" kern="1200">
          <a:solidFill>
            <a:schemeClr val="tx1"/>
          </a:solidFill>
          <a:latin typeface="Arial"/>
          <a:ea typeface="ヒラギノ角ゴ Pro W3" pitchFamily="100" charset="-128"/>
          <a:cs typeface="Arial"/>
        </a:defRPr>
      </a:lvl3pPr>
      <a:lvl4pPr marL="876300" indent="-205979" algn="l" defTabSz="342900" rtl="0" eaLnBrk="0" fontAlgn="base" hangingPunct="0">
        <a:spcBef>
          <a:spcPct val="20000"/>
        </a:spcBef>
        <a:spcAft>
          <a:spcPts val="450"/>
        </a:spcAft>
        <a:buClr>
          <a:srgbClr val="9E743B"/>
        </a:buClr>
        <a:buFont typeface="Wingdings" panose="05000000000000000000" pitchFamily="2" charset="2"/>
        <a:buChar char="§"/>
        <a:defRPr sz="1500" kern="1200">
          <a:solidFill>
            <a:schemeClr val="tx1"/>
          </a:solidFill>
          <a:latin typeface="Arial"/>
          <a:ea typeface="ヒラギノ角ゴ Pro W3" pitchFamily="100" charset="-128"/>
          <a:cs typeface="Arial"/>
        </a:defRPr>
      </a:lvl4pPr>
      <a:lvl5pPr marL="1010841" indent="-204788" algn="l" defTabSz="342900" rtl="0" eaLnBrk="0" fontAlgn="base" hangingPunct="0">
        <a:spcBef>
          <a:spcPct val="20000"/>
        </a:spcBef>
        <a:spcAft>
          <a:spcPts val="450"/>
        </a:spcAft>
        <a:buClr>
          <a:srgbClr val="DC6D36"/>
        </a:buClr>
        <a:buFont typeface="Arial" panose="020B0604020202020204" pitchFamily="34" charset="0"/>
        <a:buChar char="•"/>
        <a:defRPr sz="1500" kern="1200">
          <a:solidFill>
            <a:schemeClr val="tx1"/>
          </a:solidFill>
          <a:latin typeface="Arial"/>
          <a:ea typeface="ヒラギノ角ゴ Pro W3" pitchFamily="10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5.wdp"/><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3486534" y="2343052"/>
            <a:ext cx="3378015" cy="2181574"/>
          </a:xfrm>
          <a:prstGeom prst="rect">
            <a:avLst/>
          </a:prstGeom>
        </p:spPr>
      </p:pic>
      <p:pic>
        <p:nvPicPr>
          <p:cNvPr id="1028" name="Picture 4" descr="Teagasc on Twitter: &quot;Livestock production systems consistently rank as one  of the most hazardous with regard to farmer safety. A study of beef farmers  on livestock handling has been conducted by Teagas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0" y="2340049"/>
            <a:ext cx="3493084" cy="209793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5412" y="4351097"/>
            <a:ext cx="1513490" cy="792403"/>
          </a:xfrm>
          <a:prstGeom prst="rect">
            <a:avLst/>
          </a:prstGeom>
        </p:spPr>
      </p:pic>
      <p:sp>
        <p:nvSpPr>
          <p:cNvPr id="4" name="Rectangle 3"/>
          <p:cNvSpPr/>
          <p:nvPr/>
        </p:nvSpPr>
        <p:spPr>
          <a:xfrm>
            <a:off x="655542" y="2822707"/>
            <a:ext cx="5573110" cy="358816"/>
          </a:xfrm>
          <a:prstGeom prst="rect">
            <a:avLst/>
          </a:prstGeom>
        </p:spPr>
        <p:txBody>
          <a:bodyPr wrap="square">
            <a:spAutoFit/>
          </a:bodyPr>
          <a:lstStyle/>
          <a:p>
            <a:pPr algn="ctr">
              <a:lnSpc>
                <a:spcPct val="115000"/>
              </a:lnSpc>
              <a:spcAft>
                <a:spcPts val="0"/>
              </a:spcAft>
            </a:pP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6550" y="1336935"/>
            <a:ext cx="6871099" cy="954107"/>
          </a:xfrm>
          <a:prstGeom prst="rect">
            <a:avLst/>
          </a:prstGeom>
          <a:solidFill>
            <a:schemeClr val="bg1">
              <a:lumMod val="85000"/>
            </a:schemeClr>
          </a:solidFill>
        </p:spPr>
        <p:txBody>
          <a:bodyPr wrap="square">
            <a:spAutoFit/>
          </a:bodyPr>
          <a:lstStyle/>
          <a:p>
            <a:pPr marL="457200" algn="ctr">
              <a:spcAft>
                <a:spcPts val="0"/>
              </a:spcAft>
            </a:pPr>
            <a:r>
              <a:rPr lang="en-IE" sz="1400" b="1" dirty="0">
                <a:latin typeface="Calibri" panose="020F0502020204030204" pitchFamily="34" charset="0"/>
                <a:ea typeface="Calibri" panose="020F0502020204030204" pitchFamily="34" charset="0"/>
                <a:cs typeface="Calibri" panose="020F0502020204030204" pitchFamily="34" charset="0"/>
              </a:rPr>
              <a:t>Ms Niamh Woods, Dr Mohammad </a:t>
            </a:r>
            <a:r>
              <a:rPr lang="en-IE" sz="1400" b="1" dirty="0" smtClean="0">
                <a:latin typeface="Calibri" panose="020F0502020204030204" pitchFamily="34" charset="0"/>
                <a:ea typeface="Calibri" panose="020F0502020204030204" pitchFamily="34" charset="0"/>
                <a:cs typeface="Calibri" panose="020F0502020204030204" pitchFamily="34" charset="0"/>
              </a:rPr>
              <a:t>Mohammadrezaei (</a:t>
            </a:r>
            <a:r>
              <a:rPr lang="en-IE" sz="1400" b="1" dirty="0" err="1" smtClean="0">
                <a:latin typeface="Calibri" panose="020F0502020204030204" pitchFamily="34" charset="0"/>
                <a:ea typeface="Calibri" panose="020F0502020204030204" pitchFamily="34" charset="0"/>
                <a:cs typeface="Calibri" panose="020F0502020204030204" pitchFamily="34" charset="0"/>
              </a:rPr>
              <a:t>Teagasc</a:t>
            </a:r>
            <a:r>
              <a:rPr lang="en-IE" sz="1400" b="1" dirty="0" smtClean="0">
                <a:latin typeface="Calibri" panose="020F0502020204030204" pitchFamily="34" charset="0"/>
                <a:ea typeface="Calibri" panose="020F0502020204030204" pitchFamily="34" charset="0"/>
                <a:cs typeface="Calibri" panose="020F0502020204030204" pitchFamily="34" charset="0"/>
              </a:rPr>
              <a:t>), </a:t>
            </a:r>
          </a:p>
          <a:p>
            <a:pPr marL="457200" algn="ctr">
              <a:spcAft>
                <a:spcPts val="0"/>
              </a:spcAft>
            </a:pPr>
            <a:r>
              <a:rPr lang="en-IE" sz="1400" b="1" dirty="0" smtClean="0">
                <a:latin typeface="Calibri" panose="020F0502020204030204" pitchFamily="34" charset="0"/>
                <a:ea typeface="Calibri" panose="020F0502020204030204" pitchFamily="34" charset="0"/>
                <a:cs typeface="Calibri" panose="020F0502020204030204" pitchFamily="34" charset="0"/>
              </a:rPr>
              <a:t>Dr </a:t>
            </a:r>
            <a:r>
              <a:rPr lang="en-IE" sz="1400" b="1" dirty="0">
                <a:latin typeface="Calibri" panose="020F0502020204030204" pitchFamily="34" charset="0"/>
                <a:ea typeface="Calibri" panose="020F0502020204030204" pitchFamily="34" charset="0"/>
                <a:cs typeface="Calibri" panose="020F0502020204030204" pitchFamily="34" charset="0"/>
              </a:rPr>
              <a:t>Mark </a:t>
            </a:r>
            <a:r>
              <a:rPr lang="en-IE" sz="1400" b="1" dirty="0" smtClean="0">
                <a:latin typeface="Calibri" panose="020F0502020204030204" pitchFamily="34" charset="0"/>
                <a:ea typeface="Calibri" panose="020F0502020204030204" pitchFamily="34" charset="0"/>
                <a:cs typeface="Calibri" panose="020F0502020204030204" pitchFamily="34" charset="0"/>
              </a:rPr>
              <a:t>McGee (</a:t>
            </a:r>
            <a:r>
              <a:rPr lang="en-IE" sz="1400" b="1" dirty="0" err="1" smtClean="0">
                <a:latin typeface="Calibri" panose="020F0502020204030204" pitchFamily="34" charset="0"/>
                <a:ea typeface="Calibri" panose="020F0502020204030204" pitchFamily="34" charset="0"/>
                <a:cs typeface="Calibri" panose="020F0502020204030204" pitchFamily="34" charset="0"/>
              </a:rPr>
              <a:t>Teagasc</a:t>
            </a:r>
            <a:r>
              <a:rPr lang="en-IE" sz="1400" b="1" dirty="0" smtClean="0">
                <a:latin typeface="Calibri" panose="020F0502020204030204" pitchFamily="34" charset="0"/>
                <a:ea typeface="Calibri" panose="020F0502020204030204" pitchFamily="34" charset="0"/>
                <a:cs typeface="Calibri" panose="020F0502020204030204" pitchFamily="34" charset="0"/>
              </a:rPr>
              <a:t>), </a:t>
            </a:r>
            <a:r>
              <a:rPr lang="en-IE" sz="1400" b="1" dirty="0">
                <a:latin typeface="Calibri" panose="020F0502020204030204" pitchFamily="34" charset="0"/>
                <a:ea typeface="Calibri" panose="020F0502020204030204" pitchFamily="34" charset="0"/>
                <a:cs typeface="Calibri" panose="020F0502020204030204" pitchFamily="34" charset="0"/>
              </a:rPr>
              <a:t>Dr Marijke Beltman (UCD), </a:t>
            </a:r>
            <a:endParaRPr lang="en-IE" sz="1400" b="1" dirty="0" smtClean="0">
              <a:latin typeface="Calibri" panose="020F0502020204030204" pitchFamily="34" charset="0"/>
              <a:ea typeface="Calibri" panose="020F0502020204030204" pitchFamily="34" charset="0"/>
              <a:cs typeface="Calibri" panose="020F0502020204030204" pitchFamily="34" charset="0"/>
            </a:endParaRPr>
          </a:p>
          <a:p>
            <a:pPr marL="457200" algn="ctr">
              <a:spcAft>
                <a:spcPts val="0"/>
              </a:spcAft>
            </a:pPr>
            <a:r>
              <a:rPr lang="en-IE" sz="1400" b="1" dirty="0" smtClean="0">
                <a:latin typeface="Calibri" panose="020F0502020204030204" pitchFamily="34" charset="0"/>
                <a:ea typeface="Calibri" panose="020F0502020204030204" pitchFamily="34" charset="0"/>
                <a:cs typeface="Calibri" panose="020F0502020204030204" pitchFamily="34" charset="0"/>
              </a:rPr>
              <a:t>Mr </a:t>
            </a:r>
            <a:r>
              <a:rPr lang="en-IE" sz="1400" b="1" dirty="0">
                <a:latin typeface="Calibri" panose="020F0502020204030204" pitchFamily="34" charset="0"/>
                <a:ea typeface="Calibri" panose="020F0502020204030204" pitchFamily="34" charset="0"/>
                <a:cs typeface="Calibri" panose="020F0502020204030204" pitchFamily="34" charset="0"/>
              </a:rPr>
              <a:t>Francis Bligh, Dr John McNamara, Dr David </a:t>
            </a:r>
            <a:r>
              <a:rPr lang="en-IE" sz="1400" b="1" dirty="0" smtClean="0">
                <a:latin typeface="Calibri" panose="020F0502020204030204" pitchFamily="34" charset="0"/>
                <a:ea typeface="Calibri" panose="020F0502020204030204" pitchFamily="34" charset="0"/>
                <a:cs typeface="Calibri" panose="020F0502020204030204" pitchFamily="34" charset="0"/>
              </a:rPr>
              <a:t>Meredith </a:t>
            </a:r>
            <a:r>
              <a:rPr lang="en-IE" sz="1400" b="1" dirty="0">
                <a:latin typeface="Calibri" panose="020F0502020204030204" pitchFamily="34" charset="0"/>
                <a:ea typeface="Calibri" panose="020F0502020204030204" pitchFamily="34" charset="0"/>
                <a:cs typeface="Calibri" panose="020F0502020204030204" pitchFamily="34" charset="0"/>
              </a:rPr>
              <a:t>and </a:t>
            </a:r>
            <a:endParaRPr lang="en-IE" sz="1400" b="1" dirty="0" smtClean="0">
              <a:latin typeface="Calibri" panose="020F0502020204030204" pitchFamily="34" charset="0"/>
              <a:ea typeface="Calibri" panose="020F0502020204030204" pitchFamily="34" charset="0"/>
              <a:cs typeface="Calibri" panose="020F0502020204030204" pitchFamily="34" charset="0"/>
            </a:endParaRPr>
          </a:p>
          <a:p>
            <a:pPr marL="457200" algn="ctr">
              <a:spcAft>
                <a:spcPts val="0"/>
              </a:spcAft>
            </a:pPr>
            <a:r>
              <a:rPr lang="en-IE" sz="1400" b="1" dirty="0" smtClean="0">
                <a:latin typeface="Calibri" panose="020F0502020204030204" pitchFamily="34" charset="0"/>
                <a:ea typeface="Calibri" panose="020F0502020204030204" pitchFamily="34" charset="0"/>
                <a:cs typeface="Calibri" panose="020F0502020204030204" pitchFamily="34" charset="0"/>
              </a:rPr>
              <a:t>Dr </a:t>
            </a:r>
            <a:r>
              <a:rPr lang="en-IE" sz="1400" b="1" dirty="0">
                <a:latin typeface="Calibri" panose="020F0502020204030204" pitchFamily="34" charset="0"/>
                <a:ea typeface="Calibri" panose="020F0502020204030204" pitchFamily="34" charset="0"/>
                <a:cs typeface="Calibri" panose="020F0502020204030204" pitchFamily="34" charset="0"/>
              </a:rPr>
              <a:t>Bernie Earley (</a:t>
            </a:r>
            <a:r>
              <a:rPr lang="en-IE" sz="1400" b="1" dirty="0" err="1">
                <a:latin typeface="Calibri" panose="020F0502020204030204" pitchFamily="34" charset="0"/>
                <a:ea typeface="Calibri" panose="020F0502020204030204" pitchFamily="34" charset="0"/>
                <a:cs typeface="Calibri" panose="020F0502020204030204" pitchFamily="34" charset="0"/>
              </a:rPr>
              <a:t>Teagasc</a:t>
            </a:r>
            <a:r>
              <a:rPr lang="en-IE" sz="1400" b="1" dirty="0">
                <a:latin typeface="Calibri" panose="020F0502020204030204" pitchFamily="34" charset="0"/>
                <a:ea typeface="Calibri" panose="020F0502020204030204" pitchFamily="34" charset="0"/>
                <a:cs typeface="Calibri" panose="020F0502020204030204" pitchFamily="34" charset="0"/>
              </a:rPr>
              <a:t>).</a:t>
            </a:r>
            <a:endParaRPr lang="en-IE" sz="1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37645" y="130938"/>
            <a:ext cx="6630714" cy="1061829"/>
          </a:xfrm>
          <a:prstGeom prst="rect">
            <a:avLst/>
          </a:prstGeom>
        </p:spPr>
        <p:txBody>
          <a:bodyPr wrap="square">
            <a:spAutoFit/>
          </a:bodyPr>
          <a:lstStyle/>
          <a:p>
            <a:pPr algn="ctr"/>
            <a:r>
              <a:rPr lang="en-IE" sz="2250" b="1" i="1" dirty="0">
                <a:solidFill>
                  <a:prstClr val="black"/>
                </a:solidFill>
                <a:latin typeface="Arial"/>
                <a:ea typeface="ヒラギノ角ゴ Pro W3" pitchFamily="100" charset="-128"/>
                <a:cs typeface="Arial"/>
              </a:rPr>
              <a:t>Farm safety attitudes and behaviours of livestock </a:t>
            </a:r>
            <a:r>
              <a:rPr lang="en-IE" sz="2250" b="1" i="1" dirty="0" smtClean="0">
                <a:solidFill>
                  <a:prstClr val="black"/>
                </a:solidFill>
                <a:latin typeface="Arial"/>
                <a:ea typeface="ヒラギノ角ゴ Pro W3" pitchFamily="100" charset="-128"/>
                <a:cs typeface="Arial"/>
              </a:rPr>
              <a:t>Farmers </a:t>
            </a:r>
            <a:r>
              <a:rPr lang="en-IE" sz="2250" b="1" i="1" dirty="0">
                <a:solidFill>
                  <a:prstClr val="black"/>
                </a:solidFill>
                <a:latin typeface="Arial"/>
                <a:ea typeface="ヒラギノ角ゴ Pro W3" pitchFamily="100" charset="-128"/>
                <a:cs typeface="Arial"/>
              </a:rPr>
              <a:t>in Ireland </a:t>
            </a:r>
            <a:br>
              <a:rPr lang="en-IE" sz="2250" b="1" i="1" dirty="0">
                <a:solidFill>
                  <a:prstClr val="black"/>
                </a:solidFill>
                <a:latin typeface="Arial"/>
                <a:ea typeface="ヒラギノ角ゴ Pro W3" pitchFamily="100" charset="-128"/>
                <a:cs typeface="Arial"/>
              </a:rPr>
            </a:br>
            <a:endParaRPr lang="en-IE" dirty="0"/>
          </a:p>
        </p:txBody>
      </p:sp>
      <p:pic>
        <p:nvPicPr>
          <p:cNvPr id="7" name="Picture 6"/>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79969" y1="44366" x2="99847" y2="84507"/>
                        <a14:foregroundMark x1="78287" y1="78873" x2="95719" y2="71831"/>
                        <a14:backgroundMark x1="13303" y1="15493" x2="21407" y2="15493"/>
                      </a14:backgroundRemoval>
                    </a14:imgEffect>
                  </a14:imgLayer>
                </a14:imgProps>
              </a:ext>
            </a:extLst>
          </a:blip>
          <a:stretch>
            <a:fillRect/>
          </a:stretch>
        </p:blipFill>
        <p:spPr>
          <a:xfrm>
            <a:off x="-52627" y="3680329"/>
            <a:ext cx="6910598" cy="1468678"/>
          </a:xfrm>
          <a:prstGeom prst="rect">
            <a:avLst/>
          </a:prstGeom>
        </p:spPr>
      </p:pic>
      <p:sp>
        <p:nvSpPr>
          <p:cNvPr id="3" name="AutoShape 2" descr="Why Are Beef Farmers So Angry? | FOOD AND WIN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10"/>
          <p:cNvPicPr>
            <a:picLocks noChangeAspect="1"/>
          </p:cNvPicPr>
          <p:nvPr/>
        </p:nvPicPr>
        <p:blipFill>
          <a:blip r:embed="rId8"/>
          <a:stretch>
            <a:fillRect/>
          </a:stretch>
        </p:blipFill>
        <p:spPr>
          <a:xfrm>
            <a:off x="1599173" y="4420695"/>
            <a:ext cx="696695" cy="657183"/>
          </a:xfrm>
          <a:prstGeom prst="rect">
            <a:avLst/>
          </a:prstGeom>
        </p:spPr>
      </p:pic>
      <p:pic>
        <p:nvPicPr>
          <p:cNvPr id="13" name="Picture 3"/>
          <p:cNvPicPr>
            <a:picLocks noChangeAspect="1"/>
          </p:cNvPicPr>
          <p:nvPr/>
        </p:nvPicPr>
        <p:blipFill>
          <a:blip r:embed="rId9">
            <a:extLst>
              <a:ext uri="{28A0092B-C50C-407E-A947-70E740481C1C}">
                <a14:useLocalDpi xmlns:a14="http://schemas.microsoft.com/office/drawing/2010/main" val="0"/>
              </a:ext>
            </a:extLst>
          </a:blip>
          <a:srcRect l="3207" t="6287" r="4196"/>
          <a:stretch>
            <a:fillRect/>
          </a:stretch>
        </p:blipFill>
        <p:spPr bwMode="auto">
          <a:xfrm>
            <a:off x="115097" y="4368624"/>
            <a:ext cx="1182196" cy="60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2563924" y="838129"/>
            <a:ext cx="1677496" cy="307777"/>
          </a:xfrm>
          <a:prstGeom prst="rect">
            <a:avLst/>
          </a:prstGeom>
          <a:noFill/>
        </p:spPr>
        <p:txBody>
          <a:bodyPr wrap="square" rtlCol="0">
            <a:spAutoFit/>
          </a:bodyPr>
          <a:lstStyle/>
          <a:p>
            <a:r>
              <a:rPr lang="en-IE" sz="1400" b="1" dirty="0" smtClean="0">
                <a:solidFill>
                  <a:srgbClr val="0066FF"/>
                </a:solidFill>
              </a:rPr>
              <a:t>27</a:t>
            </a:r>
            <a:r>
              <a:rPr lang="en-IE" sz="1400" b="1" baseline="30000" dirty="0" smtClean="0">
                <a:solidFill>
                  <a:srgbClr val="0066FF"/>
                </a:solidFill>
              </a:rPr>
              <a:t>th</a:t>
            </a:r>
            <a:r>
              <a:rPr lang="en-IE" sz="1400" b="1" dirty="0" smtClean="0">
                <a:solidFill>
                  <a:srgbClr val="0066FF"/>
                </a:solidFill>
              </a:rPr>
              <a:t> April 2021</a:t>
            </a:r>
            <a:endParaRPr lang="en-IE" sz="1400" b="1" dirty="0">
              <a:solidFill>
                <a:srgbClr val="0066FF"/>
              </a:solidFill>
            </a:endParaRPr>
          </a:p>
        </p:txBody>
      </p:sp>
    </p:spTree>
    <p:extLst>
      <p:ext uri="{BB962C8B-B14F-4D97-AF65-F5344CB8AC3E}">
        <p14:creationId xmlns:p14="http://schemas.microsoft.com/office/powerpoint/2010/main" val="4034701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5353"/>
            <a:ext cx="6915150" cy="548879"/>
          </a:xfrm>
        </p:spPr>
        <p:txBody>
          <a:bodyPr anchor="ctr"/>
          <a:lstStyle/>
          <a:p>
            <a:pPr algn="ctr"/>
            <a:r>
              <a:rPr lang="en-IE" sz="2800" dirty="0" smtClean="0">
                <a:solidFill>
                  <a:srgbClr val="00843D"/>
                </a:solidFill>
                <a:latin typeface="Calibri" pitchFamily="34" charset="0"/>
              </a:rPr>
              <a:t>Objectives</a:t>
            </a:r>
            <a:endParaRPr lang="en-IE" sz="2800" dirty="0">
              <a:solidFill>
                <a:srgbClr val="00843D"/>
              </a:solidFill>
              <a:latin typeface="Calibri" pitchFamily="34" charset="0"/>
            </a:endParaRPr>
          </a:p>
        </p:txBody>
      </p:sp>
      <p:sp>
        <p:nvSpPr>
          <p:cNvPr id="4" name="Rectangle 3"/>
          <p:cNvSpPr/>
          <p:nvPr/>
        </p:nvSpPr>
        <p:spPr>
          <a:xfrm>
            <a:off x="472636" y="1147433"/>
            <a:ext cx="6011589" cy="646331"/>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lvl="0" algn="ctr" defTabSz="342900">
              <a:spcBef>
                <a:spcPct val="20000"/>
              </a:spcBef>
              <a:spcAft>
                <a:spcPts val="450"/>
              </a:spcAft>
              <a:buClr>
                <a:srgbClr val="007944"/>
              </a:buClr>
            </a:pPr>
            <a:r>
              <a:rPr lang="en-IE" b="1" dirty="0" smtClean="0">
                <a:solidFill>
                  <a:schemeClr val="bg1"/>
                </a:solidFill>
                <a:latin typeface="Calibri" pitchFamily="34" charset="0"/>
                <a:ea typeface="ヒラギノ角ゴ Pro W3" pitchFamily="100" charset="-128"/>
                <a:cs typeface="Arial"/>
              </a:rPr>
              <a:t>To describe </a:t>
            </a:r>
            <a:r>
              <a:rPr lang="en-IE" b="1" dirty="0">
                <a:solidFill>
                  <a:schemeClr val="bg1"/>
                </a:solidFill>
                <a:latin typeface="Calibri" pitchFamily="34" charset="0"/>
                <a:ea typeface="ヒラギノ角ゴ Pro W3" pitchFamily="100" charset="-128"/>
                <a:cs typeface="Arial"/>
              </a:rPr>
              <a:t>the factors that contribute to farmers' adoption of recommended farm safety management strategies</a:t>
            </a:r>
          </a:p>
        </p:txBody>
      </p:sp>
      <p:sp>
        <p:nvSpPr>
          <p:cNvPr id="5" name="Rectangle 4"/>
          <p:cNvSpPr/>
          <p:nvPr/>
        </p:nvSpPr>
        <p:spPr>
          <a:xfrm>
            <a:off x="430924" y="2206965"/>
            <a:ext cx="6011590" cy="707886"/>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lvl="0" algn="ctr" defTabSz="342900">
              <a:spcBef>
                <a:spcPct val="20000"/>
              </a:spcBef>
              <a:spcAft>
                <a:spcPts val="450"/>
              </a:spcAft>
              <a:buClr>
                <a:srgbClr val="007944"/>
              </a:buClr>
            </a:pPr>
            <a:r>
              <a:rPr lang="en-IE" sz="2000" b="1" dirty="0">
                <a:solidFill>
                  <a:schemeClr val="bg1"/>
                </a:solidFill>
                <a:latin typeface="Calibri" pitchFamily="34" charset="0"/>
                <a:ea typeface="ヒラギノ角ゴ Pro W3" pitchFamily="100" charset="-128"/>
                <a:cs typeface="Arial"/>
              </a:rPr>
              <a:t>To develop safer work systems on farms for livestock handling and management of facilities</a:t>
            </a:r>
          </a:p>
        </p:txBody>
      </p:sp>
      <p:sp>
        <p:nvSpPr>
          <p:cNvPr id="6" name="Rectangle 5"/>
          <p:cNvSpPr/>
          <p:nvPr/>
        </p:nvSpPr>
        <p:spPr>
          <a:xfrm>
            <a:off x="472636" y="3378217"/>
            <a:ext cx="5969877" cy="707886"/>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lvl="0" algn="ctr" defTabSz="342900">
              <a:spcBef>
                <a:spcPct val="20000"/>
              </a:spcBef>
              <a:spcAft>
                <a:spcPts val="450"/>
              </a:spcAft>
              <a:buClr>
                <a:srgbClr val="007944"/>
              </a:buClr>
            </a:pPr>
            <a:r>
              <a:rPr lang="en-IE" sz="2000" b="1" dirty="0" smtClean="0">
                <a:solidFill>
                  <a:schemeClr val="bg1"/>
                </a:solidFill>
                <a:latin typeface="Calibri" pitchFamily="34" charset="0"/>
                <a:ea typeface="ヒラギノ角ゴ Pro W3" pitchFamily="100" charset="-128"/>
                <a:cs typeface="Arial"/>
              </a:rPr>
              <a:t>To promote </a:t>
            </a:r>
            <a:r>
              <a:rPr lang="en-IE" sz="2000" b="1" dirty="0">
                <a:solidFill>
                  <a:schemeClr val="bg1"/>
                </a:solidFill>
                <a:latin typeface="Calibri" pitchFamily="34" charset="0"/>
                <a:ea typeface="ヒラギノ角ゴ Pro W3" pitchFamily="100" charset="-128"/>
                <a:cs typeface="Arial"/>
              </a:rPr>
              <a:t>the adoption of safer systems for handling livestock on farms</a:t>
            </a:r>
          </a:p>
        </p:txBody>
      </p:sp>
    </p:spTree>
    <p:extLst>
      <p:ext uri="{BB962C8B-B14F-4D97-AF65-F5344CB8AC3E}">
        <p14:creationId xmlns:p14="http://schemas.microsoft.com/office/powerpoint/2010/main" val="174551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1699905" y="114936"/>
            <a:ext cx="3193256" cy="1014481"/>
          </a:xfrm>
        </p:spPr>
        <p:txBody>
          <a:bodyPr anchor="ctr">
            <a:normAutofit/>
          </a:bodyPr>
          <a:lstStyle/>
          <a:p>
            <a:pPr algn="ctr"/>
            <a:r>
              <a:rPr lang="en-IE" sz="2800" dirty="0">
                <a:solidFill>
                  <a:srgbClr val="00843D"/>
                </a:solidFill>
              </a:rPr>
              <a:t>Farmer </a:t>
            </a:r>
            <a:r>
              <a:rPr lang="en-IE" sz="2800" dirty="0" smtClean="0">
                <a:solidFill>
                  <a:srgbClr val="00843D"/>
                </a:solidFill>
              </a:rPr>
              <a:t>survey</a:t>
            </a:r>
            <a:endParaRPr lang="en-IE" sz="2800" dirty="0">
              <a:solidFill>
                <a:srgbClr val="00843D"/>
              </a:solidFill>
            </a:endParaRPr>
          </a:p>
        </p:txBody>
      </p:sp>
      <p:sp>
        <p:nvSpPr>
          <p:cNvPr id="11" name="Content Placeholder 2"/>
          <p:cNvSpPr>
            <a:spLocks noGrp="1"/>
          </p:cNvSpPr>
          <p:nvPr>
            <p:ph sz="half" idx="4294967295"/>
          </p:nvPr>
        </p:nvSpPr>
        <p:spPr>
          <a:xfrm>
            <a:off x="264315" y="1343188"/>
            <a:ext cx="3281452" cy="3320909"/>
          </a:xfrm>
          <a:prstGeom prst="rect">
            <a:avLst/>
          </a:prstGeom>
        </p:spPr>
        <p:txBody>
          <a:bodyPr>
            <a:normAutofit fontScale="85000" lnSpcReduction="20000"/>
          </a:bodyPr>
          <a:lstStyle/>
          <a:p>
            <a:pPr algn="just">
              <a:buFont typeface="Wingdings" panose="05000000000000000000" pitchFamily="2" charset="2"/>
              <a:buChar char="ü"/>
            </a:pPr>
            <a:r>
              <a:rPr lang="en-IE" sz="2100" dirty="0"/>
              <a:t>April → </a:t>
            </a:r>
            <a:r>
              <a:rPr lang="en-IE" sz="2100" dirty="0" smtClean="0"/>
              <a:t>July 2019</a:t>
            </a:r>
            <a:endParaRPr lang="en-IE" sz="2100" dirty="0"/>
          </a:p>
          <a:p>
            <a:pPr algn="just">
              <a:buFont typeface="Wingdings" panose="05000000000000000000" pitchFamily="2" charset="2"/>
              <a:buChar char="ü"/>
            </a:pPr>
            <a:r>
              <a:rPr lang="en-IE" sz="2100" dirty="0"/>
              <a:t>21 counties</a:t>
            </a:r>
          </a:p>
          <a:p>
            <a:pPr>
              <a:buFont typeface="Wingdings" panose="05000000000000000000" pitchFamily="2" charset="2"/>
              <a:buChar char="ü"/>
            </a:pPr>
            <a:r>
              <a:rPr lang="en-IE" sz="2100" dirty="0" smtClean="0"/>
              <a:t>34 group </a:t>
            </a:r>
            <a:r>
              <a:rPr lang="en-IE" sz="2100" dirty="0"/>
              <a:t>meetings</a:t>
            </a:r>
          </a:p>
          <a:p>
            <a:pPr marL="813197" lvl="2" indent="-342900">
              <a:lnSpc>
                <a:spcPct val="120000"/>
              </a:lnSpc>
              <a:spcBef>
                <a:spcPts val="0"/>
              </a:spcBef>
              <a:spcAft>
                <a:spcPts val="0"/>
              </a:spcAft>
              <a:buClr>
                <a:schemeClr val="tx2">
                  <a:lumMod val="75000"/>
                </a:schemeClr>
              </a:buClr>
              <a:buFont typeface="Wingdings" panose="05000000000000000000" pitchFamily="2" charset="2"/>
              <a:buChar char="Ø"/>
            </a:pPr>
            <a:r>
              <a:rPr lang="en-IE" sz="1900" dirty="0"/>
              <a:t>32 </a:t>
            </a:r>
            <a:r>
              <a:rPr lang="en-IE" sz="1900" dirty="0" smtClean="0"/>
              <a:t>“Beef” </a:t>
            </a:r>
            <a:r>
              <a:rPr lang="en-IE" sz="1900" b="1" dirty="0" smtClean="0"/>
              <a:t>K</a:t>
            </a:r>
            <a:r>
              <a:rPr lang="en-IE" sz="1900" dirty="0" smtClean="0"/>
              <a:t>nowledge </a:t>
            </a:r>
            <a:r>
              <a:rPr lang="en-IE" sz="1900" b="1" dirty="0" smtClean="0"/>
              <a:t>T</a:t>
            </a:r>
            <a:r>
              <a:rPr lang="en-IE" sz="1900" dirty="0" smtClean="0"/>
              <a:t>ransfer discussion meetings (n = 350)</a:t>
            </a:r>
            <a:endParaRPr lang="en-IE" sz="1900" dirty="0"/>
          </a:p>
          <a:p>
            <a:pPr marL="813197" lvl="2" indent="-342900">
              <a:lnSpc>
                <a:spcPct val="120000"/>
              </a:lnSpc>
              <a:spcBef>
                <a:spcPts val="0"/>
              </a:spcBef>
              <a:spcAft>
                <a:spcPts val="0"/>
              </a:spcAft>
              <a:buClr>
                <a:schemeClr val="tx2">
                  <a:lumMod val="75000"/>
                </a:schemeClr>
              </a:buClr>
              <a:buFont typeface="Wingdings" panose="05000000000000000000" pitchFamily="2" charset="2"/>
              <a:buChar char="Ø"/>
            </a:pPr>
            <a:r>
              <a:rPr lang="en-IE" sz="1900" dirty="0"/>
              <a:t>2 education </a:t>
            </a:r>
            <a:r>
              <a:rPr lang="en-IE" sz="1900" dirty="0" smtClean="0"/>
              <a:t>groups </a:t>
            </a:r>
          </a:p>
          <a:p>
            <a:pPr marL="470297" lvl="2" indent="0">
              <a:lnSpc>
                <a:spcPct val="120000"/>
              </a:lnSpc>
              <a:spcBef>
                <a:spcPts val="0"/>
              </a:spcBef>
              <a:spcAft>
                <a:spcPts val="0"/>
              </a:spcAft>
              <a:buClr>
                <a:schemeClr val="tx2">
                  <a:lumMod val="75000"/>
                </a:schemeClr>
              </a:buClr>
              <a:buNone/>
            </a:pPr>
            <a:r>
              <a:rPr lang="en-IE" sz="1900" dirty="0"/>
              <a:t> </a:t>
            </a:r>
            <a:r>
              <a:rPr lang="en-IE" sz="1900" dirty="0" smtClean="0"/>
              <a:t>                     (n = 37)</a:t>
            </a:r>
            <a:endParaRPr lang="en-IE" sz="1900" dirty="0"/>
          </a:p>
          <a:p>
            <a:pPr algn="just">
              <a:buFont typeface="Wingdings" panose="05000000000000000000" pitchFamily="2" charset="2"/>
              <a:buChar char="ü"/>
            </a:pPr>
            <a:r>
              <a:rPr lang="en-IE" sz="2100" dirty="0" smtClean="0"/>
              <a:t>387 </a:t>
            </a:r>
            <a:r>
              <a:rPr lang="en-IE" sz="2100" dirty="0"/>
              <a:t>respondents</a:t>
            </a:r>
          </a:p>
          <a:p>
            <a:pPr algn="just">
              <a:buFont typeface="Wingdings" panose="05000000000000000000" pitchFamily="2" charset="2"/>
              <a:buChar char="ü"/>
            </a:pPr>
            <a:r>
              <a:rPr lang="en-IE" sz="2100" dirty="0"/>
              <a:t>Data </a:t>
            </a:r>
            <a:r>
              <a:rPr lang="en-IE" sz="2100" dirty="0" smtClean="0"/>
              <a:t>collection &amp; analysis</a:t>
            </a:r>
            <a:endParaRPr lang="en-IE" sz="2100" dirty="0"/>
          </a:p>
          <a:p>
            <a:pPr lvl="2" algn="just">
              <a:buClr>
                <a:srgbClr val="2B7A20"/>
              </a:buClr>
              <a:buFont typeface="Wingdings" panose="05000000000000000000" pitchFamily="2" charset="2"/>
              <a:buChar char="Ø"/>
            </a:pPr>
            <a:r>
              <a:rPr lang="en-IE" sz="1700" dirty="0"/>
              <a:t>Hard copy → </a:t>
            </a:r>
            <a:r>
              <a:rPr lang="en-IE" sz="1700" dirty="0" smtClean="0"/>
              <a:t>database</a:t>
            </a:r>
          </a:p>
          <a:p>
            <a:pPr lvl="2" algn="just">
              <a:buClr>
                <a:srgbClr val="2B7A20"/>
              </a:buClr>
              <a:buFont typeface="Wingdings" panose="05000000000000000000" pitchFamily="2" charset="2"/>
              <a:buChar char="Ø"/>
            </a:pPr>
            <a:endParaRPr lang="en-IE" sz="1700" dirty="0"/>
          </a:p>
          <a:p>
            <a:pPr>
              <a:buFont typeface="Wingdings" panose="05000000000000000000" pitchFamily="2" charset="2"/>
              <a:buChar char="ü"/>
            </a:pPr>
            <a:endParaRPr lang="en-IE" sz="2100" dirty="0">
              <a:solidFill>
                <a:schemeClr val="bg1"/>
              </a:solidFill>
            </a:endParaRPr>
          </a:p>
          <a:p>
            <a:pPr>
              <a:buFont typeface="Wingdings" panose="05000000000000000000" pitchFamily="2" charset="2"/>
              <a:buChar char="ü"/>
            </a:pPr>
            <a:endParaRPr lang="en-IE" sz="2100" dirty="0">
              <a:solidFill>
                <a:schemeClr val="bg1"/>
              </a:solidFill>
            </a:endParaRPr>
          </a:p>
          <a:p>
            <a:pPr>
              <a:buFont typeface="Wingdings" panose="05000000000000000000" pitchFamily="2" charset="2"/>
              <a:buChar char="ü"/>
            </a:pPr>
            <a:endParaRPr lang="en-IE" sz="2100" dirty="0">
              <a:solidFill>
                <a:schemeClr val="bg1"/>
              </a:solidFill>
            </a:endParaRPr>
          </a:p>
          <a:p>
            <a:pPr>
              <a:buFont typeface="Wingdings" panose="05000000000000000000" pitchFamily="2" charset="2"/>
              <a:buChar char="ü"/>
            </a:pPr>
            <a:endParaRPr lang="en-IE" sz="2100" dirty="0">
              <a:solidFill>
                <a:schemeClr val="bg1"/>
              </a:solidFill>
            </a:endParaRPr>
          </a:p>
        </p:txBody>
      </p:sp>
      <p:sp>
        <p:nvSpPr>
          <p:cNvPr id="4" name="Content Placeholder 2"/>
          <p:cNvSpPr>
            <a:spLocks noGrp="1"/>
          </p:cNvSpPr>
          <p:nvPr>
            <p:ph sz="half" idx="4294967295"/>
          </p:nvPr>
        </p:nvSpPr>
        <p:spPr>
          <a:xfrm>
            <a:off x="3795747" y="1408972"/>
            <a:ext cx="2828721" cy="2995304"/>
          </a:xfrm>
          <a:prstGeom prst="rect">
            <a:avLst/>
          </a:prstGeom>
          <a:solidFill>
            <a:schemeClr val="bg2"/>
          </a:solidFill>
        </p:spPr>
        <p:txBody>
          <a:bodyPr>
            <a:normAutofit/>
          </a:bodyPr>
          <a:lstStyle/>
          <a:p>
            <a:pPr>
              <a:buFont typeface="Wingdings" panose="05000000000000000000" pitchFamily="2" charset="2"/>
              <a:buChar char="Ø"/>
            </a:pPr>
            <a:r>
              <a:rPr lang="en-IE" sz="1900" dirty="0" smtClean="0"/>
              <a:t>Demographic </a:t>
            </a:r>
            <a:r>
              <a:rPr lang="en-IE" sz="1900" dirty="0"/>
              <a:t>questions</a:t>
            </a:r>
          </a:p>
          <a:p>
            <a:pPr>
              <a:buFont typeface="Wingdings" panose="05000000000000000000" pitchFamily="2" charset="2"/>
              <a:buChar char="Ø"/>
            </a:pPr>
            <a:r>
              <a:rPr lang="en-IE" sz="1900" dirty="0"/>
              <a:t>Farm size</a:t>
            </a:r>
          </a:p>
          <a:p>
            <a:pPr>
              <a:buFont typeface="Wingdings" panose="05000000000000000000" pitchFamily="2" charset="2"/>
              <a:buChar char="Ø"/>
            </a:pPr>
            <a:r>
              <a:rPr lang="en-IE" sz="1900" dirty="0"/>
              <a:t>Livestock handling</a:t>
            </a:r>
          </a:p>
          <a:p>
            <a:pPr>
              <a:buFont typeface="Wingdings" panose="05000000000000000000" pitchFamily="2" charset="2"/>
              <a:buChar char="Ø"/>
            </a:pPr>
            <a:r>
              <a:rPr lang="en-IE" sz="1900" dirty="0"/>
              <a:t>Facilities on farms</a:t>
            </a:r>
          </a:p>
          <a:p>
            <a:pPr>
              <a:buFont typeface="Wingdings" panose="05000000000000000000" pitchFamily="2" charset="2"/>
              <a:buChar char="Ø"/>
            </a:pPr>
            <a:r>
              <a:rPr lang="en-IE" sz="1900" dirty="0"/>
              <a:t>Attitude &amp; behaviour towards safety</a:t>
            </a:r>
          </a:p>
          <a:p>
            <a:pPr>
              <a:buFont typeface="Wingdings" panose="05000000000000000000" pitchFamily="2" charset="2"/>
              <a:buChar char="Ø"/>
            </a:pPr>
            <a:r>
              <a:rPr lang="en-IE" sz="1900" dirty="0"/>
              <a:t>Accidents &amp; ‘near misses</a:t>
            </a:r>
            <a:r>
              <a:rPr lang="en-IE" sz="1900" dirty="0" smtClean="0"/>
              <a:t>’</a:t>
            </a:r>
            <a:endParaRPr lang="en-IE" sz="2800" dirty="0"/>
          </a:p>
        </p:txBody>
      </p:sp>
    </p:spTree>
    <p:extLst>
      <p:ext uri="{BB962C8B-B14F-4D97-AF65-F5344CB8AC3E}">
        <p14:creationId xmlns:p14="http://schemas.microsoft.com/office/powerpoint/2010/main" val="390249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bg/>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5756"/>
            <a:ext cx="6858000" cy="548879"/>
          </a:xfrm>
        </p:spPr>
        <p:txBody>
          <a:bodyPr anchor="ctr"/>
          <a:lstStyle/>
          <a:p>
            <a:pPr algn="ctr"/>
            <a:r>
              <a:rPr lang="en-IE" sz="2800" dirty="0">
                <a:solidFill>
                  <a:srgbClr val="00843D"/>
                </a:solidFill>
              </a:rPr>
              <a:t>Respondent </a:t>
            </a:r>
            <a:r>
              <a:rPr lang="en-IE" sz="2800" dirty="0" smtClean="0">
                <a:solidFill>
                  <a:srgbClr val="00843D"/>
                </a:solidFill>
              </a:rPr>
              <a:t>age</a:t>
            </a:r>
            <a:endParaRPr lang="en-IE" sz="2800" dirty="0">
              <a:solidFill>
                <a:srgbClr val="00843D"/>
              </a:solidFill>
            </a:endParaRPr>
          </a:p>
        </p:txBody>
      </p:sp>
      <p:graphicFrame>
        <p:nvGraphicFramePr>
          <p:cNvPr id="8" name="Chart 7"/>
          <p:cNvGraphicFramePr>
            <a:graphicFrameLocks/>
          </p:cNvGraphicFramePr>
          <p:nvPr>
            <p:extLst/>
          </p:nvPr>
        </p:nvGraphicFramePr>
        <p:xfrm>
          <a:off x="571500" y="1150144"/>
          <a:ext cx="5175647" cy="3128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2522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8612"/>
            <a:ext cx="6858000" cy="548879"/>
          </a:xfrm>
        </p:spPr>
        <p:txBody>
          <a:bodyPr anchor="ctr"/>
          <a:lstStyle/>
          <a:p>
            <a:pPr algn="ctr"/>
            <a:r>
              <a:rPr lang="en-IE" sz="2800" dirty="0">
                <a:solidFill>
                  <a:srgbClr val="00843D"/>
                </a:solidFill>
              </a:rPr>
              <a:t>Respondents </a:t>
            </a:r>
            <a:r>
              <a:rPr lang="en-IE" sz="2800" dirty="0" smtClean="0">
                <a:solidFill>
                  <a:srgbClr val="00843D"/>
                </a:solidFill>
              </a:rPr>
              <a:t>by </a:t>
            </a:r>
            <a:r>
              <a:rPr lang="en-IE" sz="2800" dirty="0">
                <a:solidFill>
                  <a:srgbClr val="00843D"/>
                </a:solidFill>
              </a:rPr>
              <a:t>C</a:t>
            </a:r>
            <a:r>
              <a:rPr lang="en-IE" sz="2800" dirty="0" smtClean="0">
                <a:solidFill>
                  <a:srgbClr val="00843D"/>
                </a:solidFill>
              </a:rPr>
              <a:t>ounty</a:t>
            </a:r>
            <a:endParaRPr lang="en-IE" sz="2800" dirty="0">
              <a:solidFill>
                <a:srgbClr val="00843D"/>
              </a:solidFill>
            </a:endParaRPr>
          </a:p>
        </p:txBody>
      </p:sp>
      <p:sp>
        <p:nvSpPr>
          <p:cNvPr id="3" name="Content Placeholder 2"/>
          <p:cNvSpPr>
            <a:spLocks noGrp="1"/>
          </p:cNvSpPr>
          <p:nvPr>
            <p:ph idx="1"/>
          </p:nvPr>
        </p:nvSpPr>
        <p:spPr>
          <a:xfrm>
            <a:off x="664369" y="821531"/>
            <a:ext cx="5486400" cy="3643313"/>
          </a:xfrm>
        </p:spPr>
        <p:txBody>
          <a:bodyPr anchor="ctr">
            <a:normAutofit/>
          </a:bodyPr>
          <a:lstStyle/>
          <a:p>
            <a:pPr marL="0" indent="0">
              <a:buNone/>
            </a:pPr>
            <a:endParaRPr lang="en-IE" sz="2100" dirty="0"/>
          </a:p>
          <a:p>
            <a:endParaRPr lang="en-IE" sz="2100" dirty="0"/>
          </a:p>
          <a:p>
            <a:endParaRPr lang="en-IE" sz="2100" dirty="0"/>
          </a:p>
          <a:p>
            <a:endParaRPr lang="en-IE" sz="2100" dirty="0"/>
          </a:p>
        </p:txBody>
      </p:sp>
      <p:graphicFrame>
        <p:nvGraphicFramePr>
          <p:cNvPr id="6" name="Chart 5"/>
          <p:cNvGraphicFramePr>
            <a:graphicFrameLocks/>
          </p:cNvGraphicFramePr>
          <p:nvPr>
            <p:extLst/>
          </p:nvPr>
        </p:nvGraphicFramePr>
        <p:xfrm>
          <a:off x="578644" y="885826"/>
          <a:ext cx="5636419" cy="37361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007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85800" y="93936"/>
            <a:ext cx="5486400" cy="548879"/>
          </a:xfrm>
        </p:spPr>
        <p:txBody>
          <a:bodyPr/>
          <a:lstStyle/>
          <a:p>
            <a:pPr algn="ctr"/>
            <a:r>
              <a:rPr lang="en-IE" sz="2800" dirty="0">
                <a:solidFill>
                  <a:srgbClr val="00843D"/>
                </a:solidFill>
              </a:rPr>
              <a:t>Results: Demographics</a:t>
            </a:r>
          </a:p>
        </p:txBody>
      </p:sp>
      <p:grpSp>
        <p:nvGrpSpPr>
          <p:cNvPr id="6" name="Group 5"/>
          <p:cNvGrpSpPr/>
          <p:nvPr/>
        </p:nvGrpSpPr>
        <p:grpSpPr>
          <a:xfrm>
            <a:off x="458529" y="717047"/>
            <a:ext cx="5772878" cy="3778002"/>
            <a:chOff x="486169" y="454031"/>
            <a:chExt cx="6059355" cy="4067332"/>
          </a:xfrm>
        </p:grpSpPr>
        <p:pic>
          <p:nvPicPr>
            <p:cNvPr id="4" name="Picture 3"/>
            <p:cNvPicPr>
              <a:picLocks noChangeAspect="1"/>
            </p:cNvPicPr>
            <p:nvPr/>
          </p:nvPicPr>
          <p:blipFill>
            <a:blip r:embed="rId2"/>
            <a:stretch>
              <a:fillRect/>
            </a:stretch>
          </p:blipFill>
          <p:spPr>
            <a:xfrm>
              <a:off x="493381" y="454031"/>
              <a:ext cx="6052143" cy="406733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extBox 1"/>
            <p:cNvSpPr txBox="1"/>
            <p:nvPr/>
          </p:nvSpPr>
          <p:spPr>
            <a:xfrm>
              <a:off x="3429000" y="4213586"/>
              <a:ext cx="1149674" cy="307777"/>
            </a:xfrm>
            <a:prstGeom prst="rect">
              <a:avLst/>
            </a:prstGeom>
            <a:noFill/>
          </p:spPr>
          <p:txBody>
            <a:bodyPr wrap="none" rtlCol="0">
              <a:spAutoFit/>
            </a:bodyPr>
            <a:lstStyle/>
            <a:p>
              <a:r>
                <a:rPr lang="en-IE" sz="1400" b="1" dirty="0" smtClean="0"/>
                <a:t>Percentage</a:t>
              </a:r>
              <a:endParaRPr lang="en-IE" sz="1400" b="1" dirty="0"/>
            </a:p>
          </p:txBody>
        </p:sp>
        <p:sp>
          <p:nvSpPr>
            <p:cNvPr id="3" name="TextBox 2"/>
            <p:cNvSpPr txBox="1"/>
            <p:nvPr/>
          </p:nvSpPr>
          <p:spPr>
            <a:xfrm>
              <a:off x="486169" y="4228976"/>
              <a:ext cx="2861611" cy="246221"/>
            </a:xfrm>
            <a:prstGeom prst="rect">
              <a:avLst/>
            </a:prstGeom>
            <a:solidFill>
              <a:schemeClr val="bg1"/>
            </a:solidFill>
          </p:spPr>
          <p:txBody>
            <a:bodyPr wrap="square" rtlCol="0">
              <a:spAutoFit/>
            </a:bodyPr>
            <a:lstStyle/>
            <a:p>
              <a:r>
                <a:rPr lang="en-IE" sz="1000" dirty="0" smtClean="0"/>
                <a:t>Risk Assessment document (RAD)</a:t>
              </a:r>
              <a:endParaRPr lang="en-IE" sz="1000" dirty="0"/>
            </a:p>
          </p:txBody>
        </p:sp>
      </p:grpSp>
    </p:spTree>
    <p:extLst>
      <p:ext uri="{BB962C8B-B14F-4D97-AF65-F5344CB8AC3E}">
        <p14:creationId xmlns:p14="http://schemas.microsoft.com/office/powerpoint/2010/main" val="1692159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31823" y="962666"/>
            <a:ext cx="2321469" cy="587853"/>
          </a:xfrm>
          <a:prstGeom prst="rect">
            <a:avLst/>
          </a:prstGeom>
        </p:spPr>
        <p:txBody>
          <a:bodyPr wrap="none">
            <a:spAutoFit/>
          </a:bodyPr>
          <a:lstStyle/>
          <a:p>
            <a:pPr lvl="0" algn="ctr" defTabSz="342900" eaLnBrk="1" fontAlgn="auto" hangingPunct="1">
              <a:lnSpc>
                <a:spcPct val="115000"/>
              </a:lnSpc>
              <a:spcBef>
                <a:spcPts val="0"/>
              </a:spcBef>
              <a:spcAft>
                <a:spcPts val="0"/>
              </a:spcAft>
            </a:pPr>
            <a:r>
              <a:rPr lang="en-IE" sz="1400" b="1" dirty="0">
                <a:latin typeface="Arial"/>
                <a:ea typeface="+mn-ea"/>
                <a:cs typeface="+mn-cs"/>
              </a:rPr>
              <a:t>On-farm hours </a:t>
            </a:r>
            <a:r>
              <a:rPr lang="en-IE" sz="1400" b="1" dirty="0" smtClean="0">
                <a:latin typeface="Arial"/>
                <a:ea typeface="+mn-ea"/>
                <a:cs typeface="+mn-cs"/>
              </a:rPr>
              <a:t>worked</a:t>
            </a:r>
          </a:p>
          <a:p>
            <a:pPr lvl="0" algn="ctr" defTabSz="342900" eaLnBrk="1" fontAlgn="auto" hangingPunct="1">
              <a:lnSpc>
                <a:spcPct val="115000"/>
              </a:lnSpc>
              <a:spcBef>
                <a:spcPts val="0"/>
              </a:spcBef>
              <a:spcAft>
                <a:spcPts val="0"/>
              </a:spcAft>
            </a:pPr>
            <a:r>
              <a:rPr lang="en-IE" sz="1400" b="1" dirty="0" smtClean="0">
                <a:latin typeface="Arial"/>
                <a:ea typeface="+mn-ea"/>
                <a:cs typeface="+mn-cs"/>
              </a:rPr>
              <a:t>(Mean = 42 h, SD = 21.45)</a:t>
            </a:r>
            <a:endParaRPr lang="en-IE" sz="1400" b="1" dirty="0">
              <a:latin typeface="Arial"/>
              <a:ea typeface="+mn-ea"/>
              <a:cs typeface="+mn-cs"/>
            </a:endParaRPr>
          </a:p>
        </p:txBody>
      </p:sp>
      <p:sp>
        <p:nvSpPr>
          <p:cNvPr id="4" name="Rectangle 3"/>
          <p:cNvSpPr/>
          <p:nvPr/>
        </p:nvSpPr>
        <p:spPr>
          <a:xfrm>
            <a:off x="3091028" y="1870370"/>
            <a:ext cx="2321469" cy="523220"/>
          </a:xfrm>
          <a:prstGeom prst="rect">
            <a:avLst/>
          </a:prstGeom>
        </p:spPr>
        <p:txBody>
          <a:bodyPr wrap="none">
            <a:spAutoFit/>
          </a:bodyPr>
          <a:lstStyle/>
          <a:p>
            <a:pPr algn="ctr"/>
            <a:r>
              <a:rPr lang="en-IE" sz="1400" b="1" dirty="0">
                <a:solidFill>
                  <a:srgbClr val="0066FF"/>
                </a:solidFill>
                <a:latin typeface="Arial"/>
                <a:ea typeface="+mn-ea"/>
                <a:cs typeface="+mn-cs"/>
              </a:rPr>
              <a:t>Off-farm hours </a:t>
            </a:r>
            <a:r>
              <a:rPr lang="en-IE" sz="1400" b="1" dirty="0" smtClean="0">
                <a:solidFill>
                  <a:srgbClr val="0066FF"/>
                </a:solidFill>
                <a:latin typeface="Arial"/>
                <a:ea typeface="+mn-ea"/>
                <a:cs typeface="+mn-cs"/>
              </a:rPr>
              <a:t>worked</a:t>
            </a:r>
          </a:p>
          <a:p>
            <a:pPr algn="ctr"/>
            <a:r>
              <a:rPr lang="en-IE" sz="1400" b="1" dirty="0" smtClean="0">
                <a:latin typeface="Arial"/>
                <a:ea typeface="+mn-ea"/>
                <a:cs typeface="+mn-cs"/>
              </a:rPr>
              <a:t>(Mean = 37 h, SD = 13.62)</a:t>
            </a:r>
            <a:endParaRPr lang="en-IE" dirty="0"/>
          </a:p>
        </p:txBody>
      </p:sp>
      <p:sp>
        <p:nvSpPr>
          <p:cNvPr id="8" name="Title 1"/>
          <p:cNvSpPr>
            <a:spLocks noGrp="1"/>
          </p:cNvSpPr>
          <p:nvPr>
            <p:ph type="title"/>
          </p:nvPr>
        </p:nvSpPr>
        <p:spPr>
          <a:xfrm>
            <a:off x="685800" y="93936"/>
            <a:ext cx="5486400" cy="548879"/>
          </a:xfrm>
        </p:spPr>
        <p:txBody>
          <a:bodyPr/>
          <a:lstStyle/>
          <a:p>
            <a:pPr algn="ctr"/>
            <a:r>
              <a:rPr lang="en-IE" sz="2800" dirty="0">
                <a:solidFill>
                  <a:srgbClr val="00843D"/>
                </a:solidFill>
              </a:rPr>
              <a:t>Results: Demographics</a:t>
            </a:r>
          </a:p>
        </p:txBody>
      </p:sp>
      <p:pic>
        <p:nvPicPr>
          <p:cNvPr id="7" name="Picture 6"/>
          <p:cNvPicPr>
            <a:picLocks noChangeAspect="1"/>
          </p:cNvPicPr>
          <p:nvPr/>
        </p:nvPicPr>
        <p:blipFill>
          <a:blip r:embed="rId2"/>
          <a:stretch>
            <a:fillRect/>
          </a:stretch>
        </p:blipFill>
        <p:spPr>
          <a:xfrm>
            <a:off x="525230" y="962666"/>
            <a:ext cx="1922619" cy="2293875"/>
          </a:xfrm>
          <a:prstGeom prst="rect">
            <a:avLst/>
          </a:prstGeom>
          <a:ln>
            <a:noFill/>
          </a:ln>
          <a:effectLst>
            <a:outerShdw blurRad="292100" dist="139700" dir="2700000" algn="tl" rotWithShape="0">
              <a:srgbClr val="333333">
                <a:alpha val="65000"/>
              </a:srgbClr>
            </a:outerShdw>
          </a:effectLst>
        </p:spPr>
      </p:pic>
      <p:graphicFrame>
        <p:nvGraphicFramePr>
          <p:cNvPr id="2" name="Table 1"/>
          <p:cNvGraphicFramePr>
            <a:graphicFrameLocks noGrp="1"/>
          </p:cNvGraphicFramePr>
          <p:nvPr>
            <p:extLst>
              <p:ext uri="{D42A27DB-BD31-4B8C-83A1-F6EECF244321}">
                <p14:modId xmlns:p14="http://schemas.microsoft.com/office/powerpoint/2010/main" val="699969682"/>
              </p:ext>
            </p:extLst>
          </p:nvPr>
        </p:nvGraphicFramePr>
        <p:xfrm>
          <a:off x="2855033" y="3114012"/>
          <a:ext cx="3317167" cy="1524000"/>
        </p:xfrm>
        <a:graphic>
          <a:graphicData uri="http://schemas.openxmlformats.org/drawingml/2006/table">
            <a:tbl>
              <a:tblPr>
                <a:tableStyleId>{8EC20E35-A176-4012-BC5E-935CFFF8708E}</a:tableStyleId>
              </a:tblPr>
              <a:tblGrid>
                <a:gridCol w="1728665">
                  <a:extLst>
                    <a:ext uri="{9D8B030D-6E8A-4147-A177-3AD203B41FA5}">
                      <a16:colId xmlns:a16="http://schemas.microsoft.com/office/drawing/2014/main" val="3056460220"/>
                    </a:ext>
                  </a:extLst>
                </a:gridCol>
                <a:gridCol w="1588502">
                  <a:extLst>
                    <a:ext uri="{9D8B030D-6E8A-4147-A177-3AD203B41FA5}">
                      <a16:colId xmlns:a16="http://schemas.microsoft.com/office/drawing/2014/main" val="1111274801"/>
                    </a:ext>
                  </a:extLst>
                </a:gridCol>
              </a:tblGrid>
              <a:tr h="182880">
                <a:tc>
                  <a:txBody>
                    <a:bodyPr/>
                    <a:lstStyle/>
                    <a:p>
                      <a:pPr algn="l" fontAlgn="b"/>
                      <a:r>
                        <a:rPr lang="en-IE" sz="1400" b="1" u="none" strike="noStrike" dirty="0" smtClean="0">
                          <a:effectLst/>
                        </a:rPr>
                        <a:t>Enterprise</a:t>
                      </a:r>
                    </a:p>
                    <a:p>
                      <a:pPr algn="l" fontAlgn="b"/>
                      <a:endParaRPr lang="en-IE"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IE" sz="1400" b="1" u="none" strike="noStrike" dirty="0">
                          <a:effectLst/>
                        </a:rPr>
                        <a:t>Percentage of </a:t>
                      </a:r>
                      <a:r>
                        <a:rPr lang="en-IE" sz="1400" b="1" u="none" strike="noStrike" dirty="0" smtClean="0">
                          <a:effectLst/>
                        </a:rPr>
                        <a:t>Farmers</a:t>
                      </a:r>
                    </a:p>
                    <a:p>
                      <a:pPr algn="ctr" fontAlgn="b"/>
                      <a:endParaRPr lang="en-IE"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119371040"/>
                  </a:ext>
                </a:extLst>
              </a:tr>
              <a:tr h="182880">
                <a:tc>
                  <a:txBody>
                    <a:bodyPr/>
                    <a:lstStyle/>
                    <a:p>
                      <a:pPr algn="l" fontAlgn="b"/>
                      <a:r>
                        <a:rPr lang="en-IE" sz="1400" b="1" u="none" strike="noStrike" dirty="0" err="1">
                          <a:effectLst/>
                        </a:rPr>
                        <a:t>Suckler</a:t>
                      </a:r>
                      <a:r>
                        <a:rPr lang="en-IE" sz="1400" b="1" u="none" strike="noStrike" dirty="0">
                          <a:effectLst/>
                        </a:rPr>
                        <a:t> </a:t>
                      </a:r>
                      <a:r>
                        <a:rPr lang="en-IE" sz="1400" b="1" u="none" strike="noStrike" dirty="0" smtClean="0">
                          <a:effectLst/>
                        </a:rPr>
                        <a:t>bred</a:t>
                      </a:r>
                      <a:endParaRPr lang="en-IE"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IE" sz="1400" b="1" u="none" strike="noStrike" dirty="0">
                          <a:effectLst/>
                        </a:rPr>
                        <a:t>84.8</a:t>
                      </a:r>
                      <a:endParaRPr lang="en-IE"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78823800"/>
                  </a:ext>
                </a:extLst>
              </a:tr>
              <a:tr h="182880">
                <a:tc>
                  <a:txBody>
                    <a:bodyPr/>
                    <a:lstStyle/>
                    <a:p>
                      <a:pPr algn="l" fontAlgn="b"/>
                      <a:r>
                        <a:rPr lang="en-IE" sz="1400" b="1" u="none" strike="noStrike" dirty="0">
                          <a:effectLst/>
                        </a:rPr>
                        <a:t>Dairy </a:t>
                      </a:r>
                      <a:r>
                        <a:rPr lang="en-IE" sz="1400" b="1" u="none" strike="noStrike" dirty="0" smtClean="0">
                          <a:effectLst/>
                        </a:rPr>
                        <a:t>bred</a:t>
                      </a:r>
                      <a:endParaRPr lang="en-IE"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IE" sz="1400" b="1" u="none" strike="noStrike" dirty="0">
                          <a:effectLst/>
                        </a:rPr>
                        <a:t>4.1</a:t>
                      </a:r>
                      <a:endParaRPr lang="en-IE"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69663621"/>
                  </a:ext>
                </a:extLst>
              </a:tr>
              <a:tr h="182880">
                <a:tc>
                  <a:txBody>
                    <a:bodyPr/>
                    <a:lstStyle/>
                    <a:p>
                      <a:pPr algn="l" fontAlgn="b"/>
                      <a:r>
                        <a:rPr lang="en-IE" sz="1400" b="1" u="none" strike="noStrike" dirty="0" smtClean="0">
                          <a:effectLst/>
                        </a:rPr>
                        <a:t>Combination of both</a:t>
                      </a:r>
                      <a:endParaRPr lang="en-IE"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IE" sz="1400" b="1" u="none" strike="noStrike" dirty="0">
                          <a:effectLst/>
                        </a:rPr>
                        <a:t>9.6</a:t>
                      </a:r>
                      <a:endParaRPr lang="en-IE"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804823676"/>
                  </a:ext>
                </a:extLst>
              </a:tr>
            </a:tbl>
          </a:graphicData>
        </a:graphic>
      </p:graphicFrame>
    </p:spTree>
    <p:extLst>
      <p:ext uri="{BB962C8B-B14F-4D97-AF65-F5344CB8AC3E}">
        <p14:creationId xmlns:p14="http://schemas.microsoft.com/office/powerpoint/2010/main" val="21339628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8612"/>
            <a:ext cx="6858000" cy="548879"/>
          </a:xfrm>
        </p:spPr>
        <p:txBody>
          <a:bodyPr anchor="ctr"/>
          <a:lstStyle/>
          <a:p>
            <a:pPr algn="ctr"/>
            <a:r>
              <a:rPr lang="en-IE" sz="2800" dirty="0">
                <a:solidFill>
                  <a:srgbClr val="00843D"/>
                </a:solidFill>
              </a:rPr>
              <a:t>Enterprise – Suckler Bred</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916" y="888443"/>
            <a:ext cx="5701857" cy="347186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64915" y="4439194"/>
            <a:ext cx="4605721" cy="307777"/>
          </a:xfrm>
          <a:prstGeom prst="rect">
            <a:avLst/>
          </a:prstGeom>
        </p:spPr>
        <p:txBody>
          <a:bodyPr wrap="square">
            <a:spAutoFit/>
          </a:bodyPr>
          <a:lstStyle/>
          <a:p>
            <a:r>
              <a:rPr lang="en-IE" sz="1400" dirty="0" smtClean="0">
                <a:solidFill>
                  <a:srgbClr val="000000"/>
                </a:solidFill>
              </a:rPr>
              <a:t>84.8% </a:t>
            </a:r>
            <a:r>
              <a:rPr lang="en-IE" sz="1400" dirty="0">
                <a:solidFill>
                  <a:srgbClr val="000000"/>
                </a:solidFill>
              </a:rPr>
              <a:t>of farmers operated ‘</a:t>
            </a:r>
            <a:r>
              <a:rPr lang="en-IE" sz="1400" dirty="0" err="1">
                <a:solidFill>
                  <a:srgbClr val="000000"/>
                </a:solidFill>
              </a:rPr>
              <a:t>suckler</a:t>
            </a:r>
            <a:r>
              <a:rPr lang="en-IE" sz="1400" dirty="0">
                <a:solidFill>
                  <a:srgbClr val="000000"/>
                </a:solidFill>
              </a:rPr>
              <a:t> bred’ beef systems </a:t>
            </a:r>
            <a:endParaRPr lang="en-IE" sz="1400" dirty="0"/>
          </a:p>
        </p:txBody>
      </p:sp>
    </p:spTree>
    <p:extLst>
      <p:ext uri="{BB962C8B-B14F-4D97-AF65-F5344CB8AC3E}">
        <p14:creationId xmlns:p14="http://schemas.microsoft.com/office/powerpoint/2010/main" val="210097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8612"/>
            <a:ext cx="6858000" cy="548879"/>
          </a:xfrm>
        </p:spPr>
        <p:txBody>
          <a:bodyPr anchor="ctr"/>
          <a:lstStyle/>
          <a:p>
            <a:pPr algn="ctr"/>
            <a:r>
              <a:rPr lang="en-IE" sz="2800" dirty="0">
                <a:solidFill>
                  <a:srgbClr val="00843D"/>
                </a:solidFill>
              </a:rPr>
              <a:t>Enterprise – Dairy Bred</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18" y="877491"/>
            <a:ext cx="5726700" cy="3642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22481" y="4603555"/>
            <a:ext cx="4752085" cy="307777"/>
          </a:xfrm>
          <a:prstGeom prst="rect">
            <a:avLst/>
          </a:prstGeom>
        </p:spPr>
        <p:txBody>
          <a:bodyPr wrap="square">
            <a:spAutoFit/>
          </a:bodyPr>
          <a:lstStyle/>
          <a:p>
            <a:r>
              <a:rPr lang="en-IE" sz="1400" dirty="0">
                <a:solidFill>
                  <a:srgbClr val="000000"/>
                </a:solidFill>
              </a:rPr>
              <a:t>4.1% operated ‘dairy bred’ beef systems </a:t>
            </a:r>
            <a:endParaRPr lang="en-IE" sz="1400" dirty="0"/>
          </a:p>
        </p:txBody>
      </p:sp>
    </p:spTree>
    <p:extLst>
      <p:ext uri="{BB962C8B-B14F-4D97-AF65-F5344CB8AC3E}">
        <p14:creationId xmlns:p14="http://schemas.microsoft.com/office/powerpoint/2010/main" val="214487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inter is dangerous too: New app helps children stay safe on Irish farms"/>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foregroundMark x1="2015" y1="65446" x2="99925" y2="83753"/>
                        <a14:foregroundMark x1="4104" y1="86499" x2="6119" y2="99428"/>
                      </a14:backgroundRemoval>
                    </a14:imgEffect>
                  </a14:imgLayer>
                </a14:imgProps>
              </a:ext>
              <a:ext uri="{28A0092B-C50C-407E-A947-70E740481C1C}">
                <a14:useLocalDpi xmlns:a14="http://schemas.microsoft.com/office/drawing/2010/main" val="0"/>
              </a:ext>
            </a:extLst>
          </a:blip>
          <a:srcRect/>
          <a:stretch>
            <a:fillRect/>
          </a:stretch>
        </p:blipFill>
        <p:spPr bwMode="auto">
          <a:xfrm>
            <a:off x="8363" y="2669553"/>
            <a:ext cx="6858000" cy="248951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65476" y="3699823"/>
            <a:ext cx="2099749" cy="492443"/>
          </a:xfrm>
          <a:prstGeom prst="rect">
            <a:avLst/>
          </a:prstGeom>
          <a:solidFill>
            <a:schemeClr val="bg1"/>
          </a:solidFill>
          <a:ln>
            <a:solidFill>
              <a:schemeClr val="tx1"/>
            </a:solidFill>
          </a:ln>
        </p:spPr>
        <p:txBody>
          <a:bodyPr wrap="square">
            <a:spAutoFit/>
          </a:bodyPr>
          <a:lstStyle/>
          <a:p>
            <a:pPr lvl="0" algn="ctr" defTabSz="342900" eaLnBrk="1" fontAlgn="ctr" hangingPunct="1">
              <a:spcBef>
                <a:spcPts val="0"/>
              </a:spcBef>
              <a:spcAft>
                <a:spcPts val="0"/>
              </a:spcAft>
            </a:pPr>
            <a:r>
              <a:rPr lang="en-IE" sz="1400" b="1" dirty="0">
                <a:latin typeface="Calibri" panose="020F0502020204030204" pitchFamily="34" charset="0"/>
                <a:ea typeface="+mn-ea"/>
                <a:cs typeface="Calibri" panose="020F0502020204030204" pitchFamily="34" charset="0"/>
              </a:rPr>
              <a:t>Farm size (ha) </a:t>
            </a:r>
            <a:r>
              <a:rPr lang="en-IE" sz="1400" b="1" dirty="0" smtClean="0">
                <a:latin typeface="Calibri" panose="020F0502020204030204" pitchFamily="34" charset="0"/>
                <a:ea typeface="+mn-ea"/>
                <a:cs typeface="Calibri" panose="020F0502020204030204" pitchFamily="34" charset="0"/>
              </a:rPr>
              <a:t>Rented</a:t>
            </a:r>
          </a:p>
          <a:p>
            <a:pPr lvl="0" algn="ctr" defTabSz="342900" eaLnBrk="1" fontAlgn="ctr" hangingPunct="1">
              <a:spcBef>
                <a:spcPts val="0"/>
              </a:spcBef>
              <a:spcAft>
                <a:spcPts val="0"/>
              </a:spcAft>
            </a:pPr>
            <a:r>
              <a:rPr lang="en-IE" sz="1200" b="1" dirty="0" smtClean="0">
                <a:latin typeface="Calibri" panose="020F0502020204030204" pitchFamily="34" charset="0"/>
                <a:ea typeface="+mn-ea"/>
                <a:cs typeface="Calibri" panose="020F0502020204030204" pitchFamily="34" charset="0"/>
              </a:rPr>
              <a:t>(Mean = 9.6, SD = 18.08)</a:t>
            </a:r>
            <a:endParaRPr lang="en-IE" sz="1200" b="1" dirty="0">
              <a:latin typeface="Calibri" panose="020F0502020204030204" pitchFamily="34" charset="0"/>
              <a:ea typeface="+mn-ea"/>
              <a:cs typeface="Calibri" panose="020F0502020204030204" pitchFamily="34" charset="0"/>
            </a:endParaRPr>
          </a:p>
        </p:txBody>
      </p:sp>
      <p:sp>
        <p:nvSpPr>
          <p:cNvPr id="2" name="Rectangle 1"/>
          <p:cNvSpPr/>
          <p:nvPr/>
        </p:nvSpPr>
        <p:spPr>
          <a:xfrm>
            <a:off x="1814278" y="2978052"/>
            <a:ext cx="2099749" cy="523220"/>
          </a:xfrm>
          <a:prstGeom prst="rect">
            <a:avLst/>
          </a:prstGeom>
          <a:solidFill>
            <a:schemeClr val="bg1"/>
          </a:solidFill>
          <a:ln>
            <a:solidFill>
              <a:schemeClr val="tx1"/>
            </a:solidFill>
          </a:ln>
        </p:spPr>
        <p:txBody>
          <a:bodyPr wrap="square">
            <a:spAutoFit/>
          </a:bodyPr>
          <a:lstStyle/>
          <a:p>
            <a:pPr lvl="0" algn="ctr" defTabSz="342900" eaLnBrk="1" fontAlgn="ctr" hangingPunct="1">
              <a:spcBef>
                <a:spcPts val="0"/>
              </a:spcBef>
              <a:spcAft>
                <a:spcPts val="0"/>
              </a:spcAft>
            </a:pPr>
            <a:r>
              <a:rPr lang="en-IE" sz="1400" b="1" dirty="0">
                <a:latin typeface="Calibri" panose="020F0502020204030204" pitchFamily="34" charset="0"/>
                <a:ea typeface="+mn-ea"/>
                <a:cs typeface="Calibri" panose="020F0502020204030204" pitchFamily="34" charset="0"/>
              </a:rPr>
              <a:t>Farm size (ha) </a:t>
            </a:r>
            <a:r>
              <a:rPr lang="en-IE" sz="1400" b="1" dirty="0" smtClean="0">
                <a:latin typeface="Calibri" panose="020F0502020204030204" pitchFamily="34" charset="0"/>
                <a:ea typeface="+mn-ea"/>
                <a:cs typeface="Calibri" panose="020F0502020204030204" pitchFamily="34" charset="0"/>
              </a:rPr>
              <a:t>Owned</a:t>
            </a:r>
          </a:p>
          <a:p>
            <a:pPr lvl="0" algn="ctr" defTabSz="342900" eaLnBrk="1" fontAlgn="ctr" hangingPunct="1">
              <a:spcBef>
                <a:spcPts val="0"/>
              </a:spcBef>
              <a:spcAft>
                <a:spcPts val="0"/>
              </a:spcAft>
            </a:pPr>
            <a:r>
              <a:rPr lang="en-IE" sz="1200" b="1" dirty="0" smtClean="0">
                <a:latin typeface="Calibri" panose="020F0502020204030204" pitchFamily="34" charset="0"/>
                <a:ea typeface="+mn-ea"/>
                <a:cs typeface="Calibri" panose="020F0502020204030204" pitchFamily="34" charset="0"/>
              </a:rPr>
              <a:t>(Mean = 40.4, SD = 28.65</a:t>
            </a:r>
            <a:r>
              <a:rPr lang="en-IE" sz="1400" b="1" dirty="0" smtClean="0">
                <a:latin typeface="Calibri" panose="020F0502020204030204" pitchFamily="34" charset="0"/>
                <a:ea typeface="+mn-ea"/>
                <a:cs typeface="Calibri" panose="020F0502020204030204" pitchFamily="34" charset="0"/>
              </a:rPr>
              <a:t>) </a:t>
            </a:r>
            <a:endParaRPr lang="en-IE" sz="1400" b="1" dirty="0">
              <a:latin typeface="Calibri" panose="020F0502020204030204" pitchFamily="34" charset="0"/>
              <a:ea typeface="+mn-ea"/>
              <a:cs typeface="Calibri" panose="020F0502020204030204" pitchFamily="34" charset="0"/>
            </a:endParaRPr>
          </a:p>
        </p:txBody>
      </p:sp>
      <p:sp>
        <p:nvSpPr>
          <p:cNvPr id="4" name="Rectangle 3"/>
          <p:cNvSpPr/>
          <p:nvPr/>
        </p:nvSpPr>
        <p:spPr>
          <a:xfrm>
            <a:off x="543873" y="4459911"/>
            <a:ext cx="2221603" cy="584775"/>
          </a:xfrm>
          <a:prstGeom prst="rect">
            <a:avLst/>
          </a:prstGeom>
          <a:solidFill>
            <a:schemeClr val="bg1"/>
          </a:solidFill>
          <a:ln>
            <a:solidFill>
              <a:schemeClr val="tx1"/>
            </a:solidFill>
          </a:ln>
        </p:spPr>
        <p:txBody>
          <a:bodyPr wrap="square">
            <a:spAutoFit/>
          </a:bodyPr>
          <a:lstStyle/>
          <a:p>
            <a:pPr lvl="0" algn="ctr" defTabSz="342900" eaLnBrk="1" fontAlgn="ctr" hangingPunct="1">
              <a:spcBef>
                <a:spcPts val="0"/>
              </a:spcBef>
              <a:spcAft>
                <a:spcPts val="0"/>
              </a:spcAft>
            </a:pPr>
            <a:r>
              <a:rPr lang="en-IE" b="1" dirty="0">
                <a:latin typeface="Calibri" panose="020F0502020204030204" pitchFamily="34" charset="0"/>
                <a:ea typeface="+mn-ea"/>
                <a:cs typeface="Calibri" panose="020F0502020204030204" pitchFamily="34" charset="0"/>
              </a:rPr>
              <a:t>Farm size (ha) </a:t>
            </a:r>
            <a:r>
              <a:rPr lang="en-IE" b="1" dirty="0" smtClean="0">
                <a:latin typeface="Calibri" panose="020F0502020204030204" pitchFamily="34" charset="0"/>
                <a:ea typeface="+mn-ea"/>
                <a:cs typeface="Calibri" panose="020F0502020204030204" pitchFamily="34" charset="0"/>
              </a:rPr>
              <a:t>Total</a:t>
            </a:r>
          </a:p>
          <a:p>
            <a:pPr lvl="0" algn="ctr" defTabSz="342900" eaLnBrk="1" fontAlgn="ctr" hangingPunct="1">
              <a:spcBef>
                <a:spcPts val="0"/>
              </a:spcBef>
              <a:spcAft>
                <a:spcPts val="0"/>
              </a:spcAft>
            </a:pPr>
            <a:r>
              <a:rPr lang="en-IE" sz="1400" b="1" dirty="0" smtClean="0">
                <a:latin typeface="Calibri" panose="020F0502020204030204" pitchFamily="34" charset="0"/>
                <a:ea typeface="+mn-ea"/>
                <a:cs typeface="Calibri" panose="020F0502020204030204" pitchFamily="34" charset="0"/>
              </a:rPr>
              <a:t>(Mean = 49.8, SD = 33.67)</a:t>
            </a:r>
            <a:endParaRPr lang="en-IE" sz="1400" b="1" dirty="0">
              <a:latin typeface="Calibri" panose="020F0502020204030204" pitchFamily="34" charset="0"/>
              <a:ea typeface="+mn-ea"/>
              <a:cs typeface="Calibri" panose="020F0502020204030204" pitchFamily="34" charset="0"/>
            </a:endParaRPr>
          </a:p>
        </p:txBody>
      </p:sp>
      <p:sp>
        <p:nvSpPr>
          <p:cNvPr id="13" name="Rectangle 12"/>
          <p:cNvSpPr/>
          <p:nvPr/>
        </p:nvSpPr>
        <p:spPr>
          <a:xfrm>
            <a:off x="1" y="2669553"/>
            <a:ext cx="6858000" cy="109948"/>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14" name="Rectangle 13"/>
          <p:cNvSpPr/>
          <p:nvPr/>
        </p:nvSpPr>
        <p:spPr>
          <a:xfrm>
            <a:off x="1" y="896398"/>
            <a:ext cx="3534394" cy="58477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lvl="0" algn="ctr" defTabSz="342900" eaLnBrk="1" fontAlgn="ctr" hangingPunct="1">
              <a:spcBef>
                <a:spcPts val="0"/>
              </a:spcBef>
              <a:spcAft>
                <a:spcPts val="0"/>
              </a:spcAft>
            </a:pPr>
            <a:r>
              <a:rPr lang="en-IE" sz="1600" b="1" dirty="0">
                <a:latin typeface="Calibri" panose="020F0502020204030204" pitchFamily="34" charset="0"/>
                <a:ea typeface="+mn-ea"/>
                <a:cs typeface="Calibri" panose="020F0502020204030204" pitchFamily="34" charset="0"/>
              </a:rPr>
              <a:t>Herd size, Dairy </a:t>
            </a:r>
            <a:r>
              <a:rPr lang="en-IE" sz="1600" b="1" dirty="0" smtClean="0">
                <a:latin typeface="Calibri" panose="020F0502020204030204" pitchFamily="34" charset="0"/>
                <a:ea typeface="+mn-ea"/>
                <a:cs typeface="Calibri" panose="020F0502020204030204" pitchFamily="34" charset="0"/>
              </a:rPr>
              <a:t>bred cattle</a:t>
            </a:r>
          </a:p>
          <a:p>
            <a:pPr lvl="0" algn="ctr" defTabSz="342900" eaLnBrk="1" fontAlgn="ctr" hangingPunct="1">
              <a:spcBef>
                <a:spcPts val="0"/>
              </a:spcBef>
              <a:spcAft>
                <a:spcPts val="0"/>
              </a:spcAft>
            </a:pPr>
            <a:r>
              <a:rPr lang="en-IE" sz="1600" b="1" dirty="0" smtClean="0">
                <a:latin typeface="Calibri" panose="020F0502020204030204" pitchFamily="34" charset="0"/>
                <a:ea typeface="+mn-ea"/>
                <a:cs typeface="Calibri" panose="020F0502020204030204" pitchFamily="34" charset="0"/>
              </a:rPr>
              <a:t>(Mean = 13, SD = 46.45)  </a:t>
            </a:r>
            <a:endParaRPr lang="en-IE" sz="1600" b="1" dirty="0">
              <a:latin typeface="Calibri" panose="020F0502020204030204" pitchFamily="34" charset="0"/>
              <a:ea typeface="+mn-ea"/>
              <a:cs typeface="Calibri" panose="020F0502020204030204" pitchFamily="34" charset="0"/>
            </a:endParaRPr>
          </a:p>
        </p:txBody>
      </p:sp>
      <p:sp>
        <p:nvSpPr>
          <p:cNvPr id="15" name="Rectangle 14"/>
          <p:cNvSpPr/>
          <p:nvPr/>
        </p:nvSpPr>
        <p:spPr>
          <a:xfrm>
            <a:off x="-10615" y="1419618"/>
            <a:ext cx="3534394" cy="58477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defTabSz="342900" eaLnBrk="1" fontAlgn="ctr" hangingPunct="1">
              <a:spcBef>
                <a:spcPts val="0"/>
              </a:spcBef>
              <a:spcAft>
                <a:spcPts val="0"/>
              </a:spcAft>
            </a:pPr>
            <a:r>
              <a:rPr lang="en-IE" sz="1600" b="1" dirty="0">
                <a:latin typeface="Calibri" panose="020F0502020204030204" pitchFamily="34" charset="0"/>
                <a:cs typeface="Calibri" panose="020F0502020204030204" pitchFamily="34" charset="0"/>
              </a:rPr>
              <a:t>Herd size, </a:t>
            </a:r>
            <a:r>
              <a:rPr lang="en-IE" sz="1600" b="1" dirty="0" err="1">
                <a:latin typeface="Calibri" panose="020F0502020204030204" pitchFamily="34" charset="0"/>
                <a:cs typeface="Calibri" panose="020F0502020204030204" pitchFamily="34" charset="0"/>
              </a:rPr>
              <a:t>Suckler</a:t>
            </a:r>
            <a:r>
              <a:rPr lang="en-IE" sz="1600" b="1" dirty="0">
                <a:latin typeface="Calibri" panose="020F0502020204030204" pitchFamily="34" charset="0"/>
                <a:cs typeface="Calibri" panose="020F0502020204030204" pitchFamily="34" charset="0"/>
              </a:rPr>
              <a:t> </a:t>
            </a:r>
            <a:r>
              <a:rPr lang="en-IE" sz="1600" b="1" dirty="0" smtClean="0">
                <a:latin typeface="Calibri" panose="020F0502020204030204" pitchFamily="34" charset="0"/>
                <a:cs typeface="Calibri" panose="020F0502020204030204" pitchFamily="34" charset="0"/>
              </a:rPr>
              <a:t>bred cattle</a:t>
            </a:r>
          </a:p>
          <a:p>
            <a:pPr lvl="0" algn="ctr" defTabSz="342900" eaLnBrk="1" fontAlgn="ctr" hangingPunct="1">
              <a:spcBef>
                <a:spcPts val="0"/>
              </a:spcBef>
              <a:spcAft>
                <a:spcPts val="0"/>
              </a:spcAft>
            </a:pPr>
            <a:r>
              <a:rPr lang="en-IE" sz="1600" b="1" dirty="0">
                <a:solidFill>
                  <a:prstClr val="black"/>
                </a:solidFill>
                <a:latin typeface="Calibri" panose="020F0502020204030204" pitchFamily="34" charset="0"/>
                <a:cs typeface="Calibri" panose="020F0502020204030204" pitchFamily="34" charset="0"/>
              </a:rPr>
              <a:t>(Mean = </a:t>
            </a:r>
            <a:r>
              <a:rPr lang="en-IE" sz="1600" b="1" dirty="0" smtClean="0">
                <a:solidFill>
                  <a:prstClr val="black"/>
                </a:solidFill>
                <a:latin typeface="Calibri" panose="020F0502020204030204" pitchFamily="34" charset="0"/>
                <a:cs typeface="Calibri" panose="020F0502020204030204" pitchFamily="34" charset="0"/>
              </a:rPr>
              <a:t>113</a:t>
            </a:r>
            <a:r>
              <a:rPr lang="en-IE" sz="1600" b="1" dirty="0">
                <a:solidFill>
                  <a:prstClr val="black"/>
                </a:solidFill>
                <a:latin typeface="Calibri" panose="020F0502020204030204" pitchFamily="34" charset="0"/>
                <a:cs typeface="Calibri" panose="020F0502020204030204" pitchFamily="34" charset="0"/>
              </a:rPr>
              <a:t>, SD = </a:t>
            </a:r>
            <a:r>
              <a:rPr lang="en-IE" sz="1600" b="1" dirty="0" smtClean="0">
                <a:solidFill>
                  <a:prstClr val="black"/>
                </a:solidFill>
                <a:latin typeface="Calibri" panose="020F0502020204030204" pitchFamily="34" charset="0"/>
                <a:cs typeface="Calibri" panose="020F0502020204030204" pitchFamily="34" charset="0"/>
              </a:rPr>
              <a:t>139.33)  </a:t>
            </a:r>
            <a:r>
              <a:rPr lang="en-IE" sz="1600" b="1" dirty="0" smtClean="0">
                <a:latin typeface="Calibri" panose="020F0502020204030204" pitchFamily="34" charset="0"/>
                <a:cs typeface="Calibri" panose="020F0502020204030204" pitchFamily="34" charset="0"/>
              </a:rPr>
              <a:t> </a:t>
            </a:r>
            <a:endParaRPr lang="en-IE" sz="1600" b="1" dirty="0">
              <a:latin typeface="Calibri" panose="020F0502020204030204" pitchFamily="34" charset="0"/>
              <a:cs typeface="Calibri" panose="020F0502020204030204" pitchFamily="34" charset="0"/>
            </a:endParaRPr>
          </a:p>
        </p:txBody>
      </p:sp>
      <p:sp>
        <p:nvSpPr>
          <p:cNvPr id="16" name="Rectangle 15"/>
          <p:cNvSpPr/>
          <p:nvPr/>
        </p:nvSpPr>
        <p:spPr>
          <a:xfrm>
            <a:off x="560780" y="2032369"/>
            <a:ext cx="2412840" cy="861774"/>
          </a:xfrm>
          <a:prstGeom prst="rect">
            <a:avLst/>
          </a:prstGeom>
        </p:spPr>
        <p:txBody>
          <a:bodyPr wrap="none">
            <a:spAutoFit/>
          </a:bodyPr>
          <a:lstStyle/>
          <a:p>
            <a:pPr lvl="0" algn="ctr" defTabSz="342900" eaLnBrk="1" fontAlgn="ctr" hangingPunct="1">
              <a:spcBef>
                <a:spcPts val="0"/>
              </a:spcBef>
              <a:spcAft>
                <a:spcPts val="0"/>
              </a:spcAft>
            </a:pPr>
            <a:r>
              <a:rPr lang="en-IE" sz="1600" b="1" dirty="0">
                <a:latin typeface="Calibri" panose="020F0502020204030204" pitchFamily="34" charset="0"/>
                <a:ea typeface="+mn-ea"/>
                <a:cs typeface="Calibri" panose="020F0502020204030204" pitchFamily="34" charset="0"/>
              </a:rPr>
              <a:t>Herd size, </a:t>
            </a:r>
            <a:r>
              <a:rPr lang="en-IE" sz="1600" b="1" dirty="0" smtClean="0">
                <a:latin typeface="Calibri" panose="020F0502020204030204" pitchFamily="34" charset="0"/>
                <a:ea typeface="+mn-ea"/>
                <a:cs typeface="Calibri" panose="020F0502020204030204" pitchFamily="34" charset="0"/>
              </a:rPr>
              <a:t>Total</a:t>
            </a:r>
          </a:p>
          <a:p>
            <a:pPr lvl="0" algn="ctr" defTabSz="342900" eaLnBrk="1" fontAlgn="ctr" hangingPunct="1">
              <a:spcBef>
                <a:spcPts val="0"/>
              </a:spcBef>
              <a:spcAft>
                <a:spcPts val="0"/>
              </a:spcAft>
            </a:pPr>
            <a:r>
              <a:rPr lang="en-IE" sz="1600" b="1" dirty="0" smtClean="0">
                <a:latin typeface="Calibri" panose="020F0502020204030204" pitchFamily="34" charset="0"/>
                <a:ea typeface="+mn-ea"/>
                <a:cs typeface="Calibri" panose="020F0502020204030204" pitchFamily="34" charset="0"/>
              </a:rPr>
              <a:t>(Mean = </a:t>
            </a:r>
            <a:r>
              <a:rPr lang="en-IE" sz="1600" b="1" dirty="0" smtClean="0">
                <a:latin typeface="Calibri" panose="020F0502020204030204" pitchFamily="34" charset="0"/>
                <a:cs typeface="Calibri" panose="020F0502020204030204" pitchFamily="34" charset="0"/>
              </a:rPr>
              <a:t>120, SD </a:t>
            </a:r>
            <a:r>
              <a:rPr lang="en-IE" sz="1600" b="1" dirty="0">
                <a:latin typeface="Calibri" panose="020F0502020204030204" pitchFamily="34" charset="0"/>
                <a:cs typeface="Calibri" panose="020F0502020204030204" pitchFamily="34" charset="0"/>
              </a:rPr>
              <a:t>= </a:t>
            </a:r>
            <a:r>
              <a:rPr lang="en-IE" sz="1600" b="1" dirty="0" smtClean="0">
                <a:latin typeface="Calibri" panose="020F0502020204030204" pitchFamily="34" charset="0"/>
                <a:cs typeface="Calibri" panose="020F0502020204030204" pitchFamily="34" charset="0"/>
              </a:rPr>
              <a:t>172.59)</a:t>
            </a:r>
            <a:endParaRPr lang="en-IE" sz="1600" b="1" dirty="0">
              <a:latin typeface="Calibri" panose="020F0502020204030204" pitchFamily="34" charset="0"/>
              <a:cs typeface="Calibri" panose="020F0502020204030204" pitchFamily="34" charset="0"/>
            </a:endParaRPr>
          </a:p>
          <a:p>
            <a:pPr lvl="0" algn="ctr" defTabSz="342900" eaLnBrk="1" fontAlgn="ctr" hangingPunct="1">
              <a:spcBef>
                <a:spcPts val="0"/>
              </a:spcBef>
              <a:spcAft>
                <a:spcPts val="0"/>
              </a:spcAft>
            </a:pPr>
            <a:r>
              <a:rPr lang="en-IE" b="1" dirty="0" smtClean="0">
                <a:latin typeface="Calibri" panose="020F0502020204030204" pitchFamily="34" charset="0"/>
                <a:cs typeface="Calibri" panose="020F0502020204030204" pitchFamily="34" charset="0"/>
              </a:rPr>
              <a:t> </a:t>
            </a:r>
            <a:r>
              <a:rPr lang="en-IE" b="1" dirty="0" smtClean="0">
                <a:latin typeface="Calibri" panose="020F0502020204030204" pitchFamily="34" charset="0"/>
                <a:ea typeface="+mn-ea"/>
                <a:cs typeface="Calibri" panose="020F0502020204030204" pitchFamily="34" charset="0"/>
              </a:rPr>
              <a:t> </a:t>
            </a:r>
            <a:endParaRPr lang="en-IE" b="1" dirty="0">
              <a:latin typeface="Calibri" panose="020F0502020204030204" pitchFamily="34" charset="0"/>
              <a:ea typeface="+mn-ea"/>
              <a:cs typeface="Calibri" panose="020F0502020204030204" pitchFamily="34" charset="0"/>
            </a:endParaRPr>
          </a:p>
        </p:txBody>
      </p:sp>
      <p:sp>
        <p:nvSpPr>
          <p:cNvPr id="20" name="Title 1"/>
          <p:cNvSpPr>
            <a:spLocks noGrp="1"/>
          </p:cNvSpPr>
          <p:nvPr>
            <p:ph type="title"/>
          </p:nvPr>
        </p:nvSpPr>
        <p:spPr>
          <a:xfrm>
            <a:off x="685800" y="93936"/>
            <a:ext cx="5486400" cy="548879"/>
          </a:xfrm>
        </p:spPr>
        <p:txBody>
          <a:bodyPr/>
          <a:lstStyle/>
          <a:p>
            <a:pPr algn="ctr"/>
            <a:r>
              <a:rPr lang="en-IE" sz="2800" dirty="0">
                <a:solidFill>
                  <a:srgbClr val="00843D"/>
                </a:solidFill>
              </a:rPr>
              <a:t>Results: Demographics</a:t>
            </a:r>
          </a:p>
        </p:txBody>
      </p:sp>
      <p:pic>
        <p:nvPicPr>
          <p:cNvPr id="3074" name="Picture 2" descr="Say goodbye to beef farmers warning over poor prices - Laois Tod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4394" y="896398"/>
            <a:ext cx="3323605" cy="1793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242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2878" y="2993078"/>
            <a:ext cx="5122607" cy="769441"/>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en-IE" sz="1400" b="1" i="1" dirty="0">
                <a:solidFill>
                  <a:prstClr val="black"/>
                </a:solidFill>
                <a:latin typeface="Arial"/>
                <a:ea typeface="ヒラギノ角ゴ Pro W3" pitchFamily="100" charset="-128"/>
                <a:cs typeface="Arial"/>
              </a:rPr>
              <a:t>82.2% of farmers </a:t>
            </a:r>
            <a:r>
              <a:rPr lang="en-IE" sz="1400" dirty="0">
                <a:solidFill>
                  <a:prstClr val="black"/>
                </a:solidFill>
                <a:latin typeface="Arial"/>
                <a:ea typeface="ヒラギノ角ゴ Pro W3" pitchFamily="100" charset="-128"/>
                <a:cs typeface="Arial"/>
              </a:rPr>
              <a:t>had no experience of an animal-related accident over past five </a:t>
            </a:r>
            <a:r>
              <a:rPr lang="en-IE" sz="1400" dirty="0" smtClean="0">
                <a:solidFill>
                  <a:prstClr val="black"/>
                </a:solidFill>
                <a:latin typeface="Arial"/>
                <a:ea typeface="ヒラギノ角ゴ Pro W3" pitchFamily="100" charset="-128"/>
                <a:cs typeface="Arial"/>
              </a:rPr>
              <a:t>years</a:t>
            </a:r>
          </a:p>
          <a:p>
            <a:pPr algn="ctr"/>
            <a:endParaRPr lang="en-IE" sz="1600" dirty="0">
              <a:solidFill>
                <a:prstClr val="black"/>
              </a:solidFill>
              <a:latin typeface="Arial"/>
              <a:ea typeface="ヒラギノ角ゴ Pro W3" pitchFamily="100" charset="-128"/>
              <a:cs typeface="Arial"/>
            </a:endParaRPr>
          </a:p>
        </p:txBody>
      </p:sp>
      <p:sp>
        <p:nvSpPr>
          <p:cNvPr id="5" name="Rectangle 4"/>
          <p:cNvSpPr/>
          <p:nvPr/>
        </p:nvSpPr>
        <p:spPr>
          <a:xfrm>
            <a:off x="3622330" y="3803073"/>
            <a:ext cx="2875165" cy="52322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IE" sz="1400" b="1" i="1" dirty="0">
                <a:solidFill>
                  <a:prstClr val="black"/>
                </a:solidFill>
                <a:latin typeface="Arial"/>
                <a:ea typeface="ヒラギノ角ゴ Pro W3" pitchFamily="100" charset="-128"/>
                <a:cs typeface="Arial"/>
              </a:rPr>
              <a:t>63.3% of farmers </a:t>
            </a:r>
            <a:r>
              <a:rPr lang="en-IE" sz="1400" dirty="0">
                <a:solidFill>
                  <a:prstClr val="black"/>
                </a:solidFill>
                <a:latin typeface="Arial"/>
                <a:ea typeface="ヒラギノ角ゴ Pro W3" pitchFamily="100" charset="-128"/>
                <a:cs typeface="Arial"/>
              </a:rPr>
              <a:t>reported having no ‘near </a:t>
            </a:r>
            <a:r>
              <a:rPr lang="en-IE" sz="1400" dirty="0" err="1" smtClean="0">
                <a:solidFill>
                  <a:prstClr val="black"/>
                </a:solidFill>
                <a:latin typeface="Arial"/>
                <a:ea typeface="ヒラギノ角ゴ Pro W3" pitchFamily="100" charset="-128"/>
                <a:cs typeface="Arial"/>
              </a:rPr>
              <a:t>miss’</a:t>
            </a:r>
            <a:endParaRPr lang="en-IE" sz="1100" dirty="0"/>
          </a:p>
        </p:txBody>
      </p:sp>
      <p:sp>
        <p:nvSpPr>
          <p:cNvPr id="2" name="Title 1"/>
          <p:cNvSpPr>
            <a:spLocks noGrp="1"/>
          </p:cNvSpPr>
          <p:nvPr>
            <p:ph type="title"/>
          </p:nvPr>
        </p:nvSpPr>
        <p:spPr>
          <a:xfrm>
            <a:off x="685800" y="93936"/>
            <a:ext cx="5486400" cy="548879"/>
          </a:xfrm>
        </p:spPr>
        <p:txBody>
          <a:bodyPr/>
          <a:lstStyle/>
          <a:p>
            <a:pPr algn="ctr"/>
            <a:r>
              <a:rPr lang="en-IE" sz="2800" dirty="0">
                <a:solidFill>
                  <a:srgbClr val="00843D"/>
                </a:solidFill>
              </a:rPr>
              <a:t>Results: Demographics</a:t>
            </a:r>
          </a:p>
        </p:txBody>
      </p:sp>
      <p:pic>
        <p:nvPicPr>
          <p:cNvPr id="2050" name="Picture 2" descr="Virtual event to tackle the challenges facing Irish beef farmers 15 October  2020 Free"/>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48" b="89962" l="10000" r="100000"/>
                    </a14:imgEffect>
                  </a14:imgLayer>
                </a14:imgProps>
              </a:ext>
              <a:ext uri="{28A0092B-C50C-407E-A947-70E740481C1C}">
                <a14:useLocalDpi xmlns:a14="http://schemas.microsoft.com/office/drawing/2010/main" val="0"/>
              </a:ext>
            </a:extLst>
          </a:blip>
          <a:srcRect/>
          <a:stretch>
            <a:fillRect/>
          </a:stretch>
        </p:blipFill>
        <p:spPr bwMode="auto">
          <a:xfrm flipH="1">
            <a:off x="101122" y="3377798"/>
            <a:ext cx="3462002" cy="211344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482360" y="4434519"/>
            <a:ext cx="4234203"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IE" sz="1200" b="1" dirty="0" smtClean="0">
                <a:solidFill>
                  <a:prstClr val="black"/>
                </a:solidFill>
                <a:latin typeface="Arial"/>
                <a:ea typeface="ヒラギノ角ゴ Pro W3" pitchFamily="100" charset="-128"/>
                <a:cs typeface="Arial"/>
              </a:rPr>
              <a:t>66.7%</a:t>
            </a:r>
            <a:r>
              <a:rPr lang="en-IE" sz="1200" dirty="0" smtClean="0">
                <a:solidFill>
                  <a:prstClr val="black"/>
                </a:solidFill>
                <a:latin typeface="Arial"/>
                <a:ea typeface="ヒラギノ角ゴ Pro W3" pitchFamily="100" charset="-128"/>
                <a:cs typeface="Arial"/>
              </a:rPr>
              <a:t> </a:t>
            </a:r>
            <a:r>
              <a:rPr lang="en-IE" sz="1200" dirty="0">
                <a:solidFill>
                  <a:prstClr val="black"/>
                </a:solidFill>
                <a:latin typeface="Arial"/>
                <a:ea typeface="ヒラギノ角ゴ Pro W3" pitchFamily="100" charset="-128"/>
                <a:cs typeface="Arial"/>
              </a:rPr>
              <a:t>agreed that </a:t>
            </a:r>
            <a:r>
              <a:rPr lang="en-IE" sz="1200" dirty="0" smtClean="0">
                <a:solidFill>
                  <a:prstClr val="black"/>
                </a:solidFill>
                <a:latin typeface="Arial"/>
                <a:ea typeface="ヒラギノ角ゴ Pro W3" pitchFamily="100" charset="-128"/>
                <a:cs typeface="Arial"/>
              </a:rPr>
              <a:t>if </a:t>
            </a:r>
            <a:r>
              <a:rPr lang="en-IE" sz="1200" b="1" dirty="0" smtClean="0">
                <a:solidFill>
                  <a:prstClr val="black"/>
                </a:solidFill>
                <a:latin typeface="Arial"/>
                <a:ea typeface="ヒラギノ角ゴ Pro W3" pitchFamily="100" charset="-128"/>
                <a:cs typeface="Arial"/>
              </a:rPr>
              <a:t>H &amp; S </a:t>
            </a:r>
            <a:r>
              <a:rPr lang="en-IE" sz="1200" dirty="0" smtClean="0">
                <a:solidFill>
                  <a:prstClr val="black"/>
                </a:solidFill>
                <a:latin typeface="Arial"/>
                <a:ea typeface="ヒラギノ角ゴ Pro W3" pitchFamily="100" charset="-128"/>
                <a:cs typeface="Arial"/>
              </a:rPr>
              <a:t>training was mandatory </a:t>
            </a:r>
            <a:r>
              <a:rPr lang="en-IE" sz="1200" b="1" dirty="0" smtClean="0">
                <a:solidFill>
                  <a:prstClr val="black"/>
                </a:solidFill>
                <a:latin typeface="Arial"/>
                <a:ea typeface="ヒラギノ角ゴ Pro W3" pitchFamily="100" charset="-128"/>
                <a:cs typeface="Arial"/>
              </a:rPr>
              <a:t>prior </a:t>
            </a:r>
            <a:r>
              <a:rPr lang="en-IE" sz="1200" dirty="0" smtClean="0">
                <a:solidFill>
                  <a:prstClr val="black"/>
                </a:solidFill>
                <a:latin typeface="Arial"/>
                <a:ea typeface="ヒラギノ角ゴ Pro W3" pitchFamily="100" charset="-128"/>
                <a:cs typeface="Arial"/>
              </a:rPr>
              <a:t>to receiving a “basic payment scheme” (</a:t>
            </a:r>
            <a:r>
              <a:rPr lang="en-IE" sz="1200" b="1" dirty="0" smtClean="0">
                <a:solidFill>
                  <a:prstClr val="black"/>
                </a:solidFill>
                <a:latin typeface="Arial"/>
                <a:ea typeface="ヒラギノ角ゴ Pro W3" pitchFamily="100" charset="-128"/>
                <a:cs typeface="Arial"/>
              </a:rPr>
              <a:t>BPS</a:t>
            </a:r>
            <a:r>
              <a:rPr lang="en-IE" sz="1200" dirty="0" smtClean="0">
                <a:solidFill>
                  <a:prstClr val="black"/>
                </a:solidFill>
                <a:latin typeface="Arial"/>
                <a:ea typeface="ヒラギノ角ゴ Pro W3" pitchFamily="100" charset="-128"/>
                <a:cs typeface="Arial"/>
              </a:rPr>
              <a:t>) payment, it would be a positive change</a:t>
            </a:r>
            <a:endParaRPr lang="en-IE" sz="1400" dirty="0"/>
          </a:p>
        </p:txBody>
      </p:sp>
      <p:grpSp>
        <p:nvGrpSpPr>
          <p:cNvPr id="10" name="Group 9"/>
          <p:cNvGrpSpPr/>
          <p:nvPr/>
        </p:nvGrpSpPr>
        <p:grpSpPr>
          <a:xfrm>
            <a:off x="2060619" y="580255"/>
            <a:ext cx="2637787" cy="2304641"/>
            <a:chOff x="4434898" y="688081"/>
            <a:chExt cx="2756292" cy="2538935"/>
          </a:xfrm>
        </p:grpSpPr>
        <p:pic>
          <p:nvPicPr>
            <p:cNvPr id="8" name="Picture 7"/>
            <p:cNvPicPr>
              <a:picLocks noChangeAspect="1"/>
            </p:cNvPicPr>
            <p:nvPr/>
          </p:nvPicPr>
          <p:blipFill>
            <a:blip r:embed="rId5"/>
            <a:stretch>
              <a:fillRect/>
            </a:stretch>
          </p:blipFill>
          <p:spPr>
            <a:xfrm>
              <a:off x="4434898" y="688081"/>
              <a:ext cx="2756292" cy="2538935"/>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4661812" y="987584"/>
              <a:ext cx="2261220" cy="430887"/>
            </a:xfrm>
            <a:prstGeom prst="rect">
              <a:avLst/>
            </a:prstGeom>
            <a:solidFill>
              <a:schemeClr val="bg1"/>
            </a:solidFill>
          </p:spPr>
          <p:txBody>
            <a:bodyPr wrap="square" rtlCol="0">
              <a:spAutoFit/>
            </a:bodyPr>
            <a:lstStyle/>
            <a:p>
              <a:r>
                <a:rPr lang="en-IE" sz="1100" b="1" dirty="0" smtClean="0"/>
                <a:t>Usually handle animals on a weekly or a monthly basis</a:t>
              </a:r>
              <a:endParaRPr lang="en-IE" sz="1100" b="1" dirty="0"/>
            </a:p>
          </p:txBody>
        </p:sp>
      </p:grpSp>
    </p:spTree>
    <p:extLst>
      <p:ext uri="{BB962C8B-B14F-4D97-AF65-F5344CB8AC3E}">
        <p14:creationId xmlns:p14="http://schemas.microsoft.com/office/powerpoint/2010/main" val="417654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07798" y="538326"/>
            <a:ext cx="5923242" cy="2944639"/>
            <a:chOff x="467379" y="432658"/>
            <a:chExt cx="5923242" cy="3056097"/>
          </a:xfrm>
        </p:grpSpPr>
        <p:pic>
          <p:nvPicPr>
            <p:cNvPr id="2" name="Picture 1"/>
            <p:cNvPicPr>
              <a:picLocks noChangeAspect="1"/>
            </p:cNvPicPr>
            <p:nvPr/>
          </p:nvPicPr>
          <p:blipFill>
            <a:blip r:embed="rId2"/>
            <a:stretch>
              <a:fillRect/>
            </a:stretch>
          </p:blipFill>
          <p:spPr>
            <a:xfrm>
              <a:off x="467379" y="432658"/>
              <a:ext cx="5923242" cy="3056097"/>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689655" y="2668250"/>
              <a:ext cx="900038" cy="707886"/>
            </a:xfrm>
            <a:prstGeom prst="rect">
              <a:avLst/>
            </a:prstGeom>
            <a:solidFill>
              <a:schemeClr val="bg1"/>
            </a:solidFill>
          </p:spPr>
          <p:txBody>
            <a:bodyPr wrap="square" rtlCol="0">
              <a:spAutoFit/>
            </a:bodyPr>
            <a:lstStyle/>
            <a:p>
              <a:r>
                <a:rPr lang="en-IE" sz="800" b="1" dirty="0" smtClean="0"/>
                <a:t>Would not ask  inexperienced persons to work on the farm</a:t>
              </a:r>
              <a:endParaRPr lang="en-IE" sz="800" b="1" dirty="0"/>
            </a:p>
          </p:txBody>
        </p:sp>
      </p:grpSp>
      <p:pic>
        <p:nvPicPr>
          <p:cNvPr id="3082" name="Picture 10" descr="Irish farmers living on the edge"/>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100000" l="0" r="100000"/>
                    </a14:imgEffect>
                  </a14:imgLayer>
                </a14:imgProps>
              </a:ext>
              <a:ext uri="{28A0092B-C50C-407E-A947-70E740481C1C}">
                <a14:useLocalDpi xmlns:a14="http://schemas.microsoft.com/office/drawing/2010/main" val="0"/>
              </a:ext>
            </a:extLst>
          </a:blip>
          <a:srcRect/>
          <a:stretch>
            <a:fillRect/>
          </a:stretch>
        </p:blipFill>
        <p:spPr bwMode="auto">
          <a:xfrm>
            <a:off x="89210" y="3053825"/>
            <a:ext cx="4192858" cy="20481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139622" y="2717340"/>
            <a:ext cx="546178" cy="672969"/>
          </a:xfrm>
          <a:prstGeom prst="rect">
            <a:avLst/>
          </a:prstGeom>
          <a:ln>
            <a:solidFill>
              <a:srgbClr val="C00000"/>
            </a:solidFill>
          </a:ln>
        </p:spPr>
      </p:pic>
      <p:cxnSp>
        <p:nvCxnSpPr>
          <p:cNvPr id="15" name="Straight Connector 14"/>
          <p:cNvCxnSpPr>
            <a:endCxn id="8" idx="4"/>
          </p:cNvCxnSpPr>
          <p:nvPr/>
        </p:nvCxnSpPr>
        <p:spPr>
          <a:xfrm flipH="1" flipV="1">
            <a:off x="1970418" y="2875196"/>
            <a:ext cx="334168" cy="1323171"/>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3060082" y="2999827"/>
            <a:ext cx="457001" cy="183427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endCxn id="21" idx="3"/>
          </p:cNvCxnSpPr>
          <p:nvPr/>
        </p:nvCxnSpPr>
        <p:spPr>
          <a:xfrm flipV="1">
            <a:off x="1553837" y="2990560"/>
            <a:ext cx="876788" cy="1276778"/>
          </a:xfrm>
          <a:prstGeom prst="line">
            <a:avLst/>
          </a:prstGeom>
          <a:ln>
            <a:solidFill>
              <a:schemeClr val="tx2">
                <a:lumMod val="50000"/>
              </a:schemeClr>
            </a:solidFill>
          </a:ln>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4721126" y="1701760"/>
            <a:ext cx="1521413" cy="506314"/>
          </a:xfrm>
          <a:prstGeom prst="ellipse">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17" name="AutoShape 12" descr="Facebook Like Logo - Facebook Thumbs Up Emoji - Free Transparent PNG  Clipart Images Downlo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9" name="AutoShape 14" descr="Facebook Like Logo - Facebook Thumbs Up Emoji - Free Transparent PNG  Clipart Images Download"/>
          <p:cNvSpPr>
            <a:spLocks noChangeAspect="1" noChangeArrowheads="1"/>
          </p:cNvSpPr>
          <p:nvPr/>
        </p:nvSpPr>
        <p:spPr bwMode="auto">
          <a:xfrm>
            <a:off x="-814039" y="1234412"/>
            <a:ext cx="969614"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3088" name="Picture 16" descr="Like Blue Logo - LogoDix"/>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10000" b="90000" l="10000" r="90000">
                        <a14:foregroundMark x1="38594" y1="54444" x2="37656" y2="63750"/>
                      </a14:backgroundRemoval>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766804" y="1310859"/>
            <a:ext cx="1030528" cy="57967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685800" y="93936"/>
            <a:ext cx="5486400" cy="548879"/>
          </a:xfrm>
        </p:spPr>
        <p:txBody>
          <a:bodyPr/>
          <a:lstStyle/>
          <a:p>
            <a:pPr algn="ctr"/>
            <a:r>
              <a:rPr lang="en-IE" sz="2800" dirty="0">
                <a:solidFill>
                  <a:srgbClr val="00843D"/>
                </a:solidFill>
              </a:rPr>
              <a:t>Results: Behaviours</a:t>
            </a:r>
          </a:p>
        </p:txBody>
      </p:sp>
      <p:sp>
        <p:nvSpPr>
          <p:cNvPr id="8" name="Oval 7"/>
          <p:cNvSpPr/>
          <p:nvPr/>
        </p:nvSpPr>
        <p:spPr>
          <a:xfrm>
            <a:off x="1636249" y="2612572"/>
            <a:ext cx="668337" cy="262624"/>
          </a:xfrm>
          <a:prstGeom prst="ellipse">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IE"/>
          </a:p>
        </p:txBody>
      </p:sp>
      <p:sp>
        <p:nvSpPr>
          <p:cNvPr id="21" name="Oval 20"/>
          <p:cNvSpPr/>
          <p:nvPr/>
        </p:nvSpPr>
        <p:spPr>
          <a:xfrm>
            <a:off x="2304586" y="2621839"/>
            <a:ext cx="860645" cy="431984"/>
          </a:xfrm>
          <a:prstGeom prst="ellipse">
            <a:avLst/>
          </a:prstGeom>
          <a:noFill/>
          <a:ln w="952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IE"/>
          </a:p>
        </p:txBody>
      </p:sp>
      <p:sp>
        <p:nvSpPr>
          <p:cNvPr id="22" name="Oval 21"/>
          <p:cNvSpPr/>
          <p:nvPr/>
        </p:nvSpPr>
        <p:spPr>
          <a:xfrm>
            <a:off x="3160310" y="2558576"/>
            <a:ext cx="766180" cy="431984"/>
          </a:xfrm>
          <a:prstGeom prst="ellipse">
            <a:avLst/>
          </a:prstGeom>
          <a:no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IE"/>
          </a:p>
        </p:txBody>
      </p:sp>
      <p:sp>
        <p:nvSpPr>
          <p:cNvPr id="13" name="TextBox 12"/>
          <p:cNvSpPr txBox="1"/>
          <p:nvPr/>
        </p:nvSpPr>
        <p:spPr>
          <a:xfrm>
            <a:off x="3895252" y="3161546"/>
            <a:ext cx="2428870" cy="246221"/>
          </a:xfrm>
          <a:prstGeom prst="rect">
            <a:avLst/>
          </a:prstGeom>
          <a:noFill/>
        </p:spPr>
        <p:txBody>
          <a:bodyPr wrap="none" rtlCol="0">
            <a:spAutoFit/>
          </a:bodyPr>
          <a:lstStyle/>
          <a:p>
            <a:r>
              <a:rPr lang="en-IE" sz="1000" dirty="0" smtClean="0"/>
              <a:t>Average of score ranging from 0 to 100</a:t>
            </a:r>
            <a:endParaRPr lang="en-IE" sz="1000" dirty="0"/>
          </a:p>
        </p:txBody>
      </p:sp>
      <p:sp>
        <p:nvSpPr>
          <p:cNvPr id="7" name="TextBox 6"/>
          <p:cNvSpPr txBox="1"/>
          <p:nvPr/>
        </p:nvSpPr>
        <p:spPr>
          <a:xfrm>
            <a:off x="3793425" y="3002013"/>
            <a:ext cx="1001011" cy="230832"/>
          </a:xfrm>
          <a:prstGeom prst="rect">
            <a:avLst/>
          </a:prstGeom>
          <a:noFill/>
        </p:spPr>
        <p:txBody>
          <a:bodyPr wrap="square" rtlCol="0">
            <a:spAutoFit/>
          </a:bodyPr>
          <a:lstStyle/>
          <a:p>
            <a:r>
              <a:rPr lang="en-IE" sz="900" b="1" dirty="0" smtClean="0"/>
              <a:t>(</a:t>
            </a:r>
            <a:r>
              <a:rPr lang="en-IE" sz="800" b="1" dirty="0" smtClean="0"/>
              <a:t>reverse scale</a:t>
            </a:r>
            <a:r>
              <a:rPr lang="en-IE" sz="900" b="1" dirty="0" smtClean="0"/>
              <a:t>)</a:t>
            </a:r>
            <a:endParaRPr lang="en-IE" sz="900" b="1" dirty="0"/>
          </a:p>
        </p:txBody>
      </p:sp>
    </p:spTree>
    <p:extLst>
      <p:ext uri="{BB962C8B-B14F-4D97-AF65-F5344CB8AC3E}">
        <p14:creationId xmlns:p14="http://schemas.microsoft.com/office/powerpoint/2010/main" val="317840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088"/>
                                        </p:tgtEl>
                                        <p:attrNameLst>
                                          <p:attrName>style.visibility</p:attrName>
                                        </p:attrNameLst>
                                      </p:cBhvr>
                                      <p:to>
                                        <p:strVal val="visible"/>
                                      </p:to>
                                    </p:set>
                                    <p:animEffect transition="in" filter="fade">
                                      <p:cBhvr>
                                        <p:cTn id="36" dur="500"/>
                                        <p:tgtEl>
                                          <p:spTgt spid="308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8" grpId="0" animBg="1"/>
      <p:bldP spid="21"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4330"/>
            <a:ext cx="6858000" cy="5143500"/>
          </a:xfrm>
          <a:prstGeom prst="rect">
            <a:avLst/>
          </a:prstGeom>
        </p:spPr>
      </p:pic>
      <p:sp>
        <p:nvSpPr>
          <p:cNvPr id="5" name="Title 1"/>
          <p:cNvSpPr>
            <a:spLocks noGrp="1"/>
          </p:cNvSpPr>
          <p:nvPr>
            <p:ph type="title"/>
          </p:nvPr>
        </p:nvSpPr>
        <p:spPr>
          <a:xfrm>
            <a:off x="876719" y="90548"/>
            <a:ext cx="5486400" cy="548879"/>
          </a:xfrm>
        </p:spPr>
        <p:txBody>
          <a:bodyPr/>
          <a:lstStyle/>
          <a:p>
            <a:pPr algn="ctr"/>
            <a:r>
              <a:rPr lang="en-IE" sz="2400" dirty="0">
                <a:solidFill>
                  <a:srgbClr val="00843D"/>
                </a:solidFill>
              </a:rPr>
              <a:t>Results: Cognitive factors</a:t>
            </a:r>
          </a:p>
        </p:txBody>
      </p:sp>
      <p:sp>
        <p:nvSpPr>
          <p:cNvPr id="7" name="Oval 6"/>
          <p:cNvSpPr/>
          <p:nvPr/>
        </p:nvSpPr>
        <p:spPr>
          <a:xfrm>
            <a:off x="6130360" y="2497420"/>
            <a:ext cx="662152" cy="303116"/>
          </a:xfrm>
          <a:prstGeom prst="ellipse">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IE"/>
          </a:p>
        </p:txBody>
      </p:sp>
      <p:sp>
        <p:nvSpPr>
          <p:cNvPr id="9" name="Oval 8"/>
          <p:cNvSpPr/>
          <p:nvPr/>
        </p:nvSpPr>
        <p:spPr>
          <a:xfrm>
            <a:off x="4775932" y="1776970"/>
            <a:ext cx="662152" cy="275906"/>
          </a:xfrm>
          <a:prstGeom prst="ellipse">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IE"/>
          </a:p>
        </p:txBody>
      </p:sp>
      <p:sp>
        <p:nvSpPr>
          <p:cNvPr id="8" name="TextBox 7"/>
          <p:cNvSpPr txBox="1"/>
          <p:nvPr/>
        </p:nvSpPr>
        <p:spPr>
          <a:xfrm>
            <a:off x="5513740" y="1297936"/>
            <a:ext cx="1278772" cy="600164"/>
          </a:xfrm>
          <a:prstGeom prst="rect">
            <a:avLst/>
          </a:prstGeom>
          <a:noFill/>
          <a:ln>
            <a:solidFill>
              <a:srgbClr val="C00000"/>
            </a:solidFill>
          </a:ln>
        </p:spPr>
        <p:txBody>
          <a:bodyPr wrap="square" rtlCol="0">
            <a:spAutoFit/>
          </a:bodyPr>
          <a:lstStyle/>
          <a:p>
            <a:pPr algn="ctr"/>
            <a:r>
              <a:rPr lang="en-IE" sz="1100" dirty="0" smtClean="0"/>
              <a:t>Optimistic perception</a:t>
            </a:r>
          </a:p>
          <a:p>
            <a:pPr algn="ctr"/>
            <a:r>
              <a:rPr lang="en-IE" sz="1100" dirty="0" smtClean="0"/>
              <a:t>Different views</a:t>
            </a:r>
            <a:endParaRPr lang="en-IE" sz="1100" dirty="0"/>
          </a:p>
        </p:txBody>
      </p:sp>
      <p:cxnSp>
        <p:nvCxnSpPr>
          <p:cNvPr id="11" name="Straight Arrow Connector 10"/>
          <p:cNvCxnSpPr/>
          <p:nvPr/>
        </p:nvCxnSpPr>
        <p:spPr>
          <a:xfrm flipV="1">
            <a:off x="6461436" y="1899534"/>
            <a:ext cx="0" cy="59788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181992" y="551937"/>
            <a:ext cx="1439917" cy="461665"/>
          </a:xfrm>
          <a:prstGeom prst="rect">
            <a:avLst/>
          </a:prstGeom>
          <a:noFill/>
          <a:ln>
            <a:solidFill>
              <a:srgbClr val="C00000"/>
            </a:solidFill>
          </a:ln>
        </p:spPr>
        <p:txBody>
          <a:bodyPr wrap="square" rtlCol="0">
            <a:spAutoFit/>
          </a:bodyPr>
          <a:lstStyle/>
          <a:p>
            <a:pPr algn="ctr"/>
            <a:r>
              <a:rPr lang="en-IE" sz="1200" dirty="0" smtClean="0"/>
              <a:t>Financial position</a:t>
            </a:r>
          </a:p>
          <a:p>
            <a:pPr algn="ctr"/>
            <a:r>
              <a:rPr lang="en-IE" sz="1200" dirty="0" smtClean="0"/>
              <a:t>matters</a:t>
            </a:r>
            <a:endParaRPr lang="en-IE" sz="1200" dirty="0"/>
          </a:p>
        </p:txBody>
      </p:sp>
      <p:cxnSp>
        <p:nvCxnSpPr>
          <p:cNvPr id="14" name="Straight Arrow Connector 13"/>
          <p:cNvCxnSpPr/>
          <p:nvPr/>
        </p:nvCxnSpPr>
        <p:spPr>
          <a:xfrm flipV="1">
            <a:off x="5107008" y="1084836"/>
            <a:ext cx="0" cy="625712"/>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09381" y="4520712"/>
            <a:ext cx="2393604" cy="246221"/>
          </a:xfrm>
          <a:prstGeom prst="rect">
            <a:avLst/>
          </a:prstGeom>
          <a:noFill/>
        </p:spPr>
        <p:txBody>
          <a:bodyPr wrap="none" rtlCol="0">
            <a:spAutoFit/>
          </a:bodyPr>
          <a:lstStyle/>
          <a:p>
            <a:r>
              <a:rPr lang="en-IE" sz="1000" dirty="0" smtClean="0"/>
              <a:t>Average of score ranging from 0 to 100</a:t>
            </a:r>
            <a:endParaRPr lang="en-IE" sz="1000" dirty="0"/>
          </a:p>
        </p:txBody>
      </p:sp>
      <p:sp>
        <p:nvSpPr>
          <p:cNvPr id="13" name="TextBox 12"/>
          <p:cNvSpPr txBox="1"/>
          <p:nvPr/>
        </p:nvSpPr>
        <p:spPr>
          <a:xfrm>
            <a:off x="4775932" y="4822756"/>
            <a:ext cx="1934054" cy="307777"/>
          </a:xfrm>
          <a:prstGeom prst="rect">
            <a:avLst/>
          </a:prstGeom>
          <a:solidFill>
            <a:schemeClr val="bg1">
              <a:lumMod val="95000"/>
            </a:schemeClr>
          </a:solidFill>
        </p:spPr>
        <p:txBody>
          <a:bodyPr wrap="square" rtlCol="0">
            <a:spAutoFit/>
          </a:bodyPr>
          <a:lstStyle/>
          <a:p>
            <a:pPr algn="ctr"/>
            <a:r>
              <a:rPr lang="en-IE" sz="700" b="1" dirty="0" smtClean="0"/>
              <a:t> RS                 </a:t>
            </a:r>
            <a:r>
              <a:rPr lang="en-IE" sz="700" b="1" dirty="0" err="1" smtClean="0"/>
              <a:t>RS</a:t>
            </a:r>
            <a:r>
              <a:rPr lang="en-IE" sz="700" b="1" dirty="0" smtClean="0"/>
              <a:t>               </a:t>
            </a:r>
            <a:r>
              <a:rPr lang="en-IE" sz="700" b="1" dirty="0" err="1" smtClean="0"/>
              <a:t>RS</a:t>
            </a:r>
            <a:endParaRPr lang="en-IE" sz="700" b="1" dirty="0" smtClean="0"/>
          </a:p>
          <a:p>
            <a:pPr algn="ctr"/>
            <a:r>
              <a:rPr lang="en-IE" sz="700" b="1" dirty="0" smtClean="0"/>
              <a:t> (Reverse scale)</a:t>
            </a:r>
            <a:endParaRPr lang="en-IE" sz="700" b="1" dirty="0"/>
          </a:p>
        </p:txBody>
      </p:sp>
    </p:spTree>
    <p:extLst>
      <p:ext uri="{BB962C8B-B14F-4D97-AF65-F5344CB8AC3E}">
        <p14:creationId xmlns:p14="http://schemas.microsoft.com/office/powerpoint/2010/main" val="259206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535" y="297262"/>
            <a:ext cx="5322035" cy="548879"/>
          </a:xfrm>
        </p:spPr>
        <p:txBody>
          <a:bodyPr/>
          <a:lstStyle/>
          <a:p>
            <a:pPr algn="ctr"/>
            <a:r>
              <a:rPr lang="en-IE" sz="2800" dirty="0">
                <a:solidFill>
                  <a:srgbClr val="00843D"/>
                </a:solidFill>
              </a:rPr>
              <a:t>Conclusions</a:t>
            </a:r>
          </a:p>
        </p:txBody>
      </p:sp>
      <p:sp>
        <p:nvSpPr>
          <p:cNvPr id="3" name="Rectangle 2"/>
          <p:cNvSpPr/>
          <p:nvPr/>
        </p:nvSpPr>
        <p:spPr>
          <a:xfrm>
            <a:off x="322342" y="926961"/>
            <a:ext cx="6045566" cy="4216539"/>
          </a:xfrm>
          <a:prstGeom prst="rect">
            <a:avLst/>
          </a:prstGeom>
        </p:spPr>
        <p:txBody>
          <a:bodyPr wrap="square">
            <a:spAutoFit/>
          </a:bodyPr>
          <a:lstStyle/>
          <a:p>
            <a:pPr marL="285750" indent="-285750" algn="just">
              <a:buClr>
                <a:srgbClr val="FF0000"/>
              </a:buClr>
              <a:buFont typeface="Wingdings" panose="05000000000000000000" pitchFamily="2" charset="2"/>
              <a:buChar char="Ø"/>
            </a:pPr>
            <a:r>
              <a:rPr lang="en-IE" b="1" dirty="0">
                <a:solidFill>
                  <a:srgbClr val="000000"/>
                </a:solidFill>
                <a:latin typeface="Calibri" panose="020F0502020204030204" pitchFamily="34" charset="0"/>
              </a:rPr>
              <a:t>The overall </a:t>
            </a:r>
            <a:r>
              <a:rPr lang="en-IE" b="1" u="sng" dirty="0">
                <a:solidFill>
                  <a:srgbClr val="000000"/>
                </a:solidFill>
                <a:latin typeface="Calibri" panose="020F0502020204030204" pitchFamily="34" charset="0"/>
              </a:rPr>
              <a:t>intention</a:t>
            </a:r>
            <a:r>
              <a:rPr lang="en-IE" b="1" dirty="0">
                <a:solidFill>
                  <a:srgbClr val="000000"/>
                </a:solidFill>
                <a:latin typeface="Calibri" panose="020F0502020204030204" pitchFamily="34" charset="0"/>
              </a:rPr>
              <a:t>s of farmers to work safely rated very </a:t>
            </a:r>
            <a:r>
              <a:rPr lang="en-IE" b="1" dirty="0" smtClean="0">
                <a:solidFill>
                  <a:srgbClr val="000000"/>
                </a:solidFill>
                <a:latin typeface="Calibri" panose="020F0502020204030204" pitchFamily="34" charset="0"/>
              </a:rPr>
              <a:t>highly</a:t>
            </a:r>
          </a:p>
          <a:p>
            <a:pPr marL="285750" indent="-285750" algn="just">
              <a:buClr>
                <a:srgbClr val="FF0000"/>
              </a:buClr>
              <a:buFont typeface="Wingdings" panose="05000000000000000000" pitchFamily="2" charset="2"/>
              <a:buChar char="Ø"/>
            </a:pPr>
            <a:endParaRPr lang="en-IE" b="1" dirty="0">
              <a:solidFill>
                <a:srgbClr val="000000"/>
              </a:solidFill>
              <a:latin typeface="Calibri" panose="020F0502020204030204" pitchFamily="34" charset="0"/>
            </a:endParaRPr>
          </a:p>
          <a:p>
            <a:pPr marL="285750" indent="-285750" algn="just">
              <a:buClr>
                <a:srgbClr val="FF0000"/>
              </a:buClr>
              <a:buFont typeface="Wingdings" panose="05000000000000000000" pitchFamily="2" charset="2"/>
              <a:buChar char="Ø"/>
            </a:pPr>
            <a:r>
              <a:rPr lang="en-IE" b="1" dirty="0" smtClean="0">
                <a:solidFill>
                  <a:srgbClr val="000000"/>
                </a:solidFill>
                <a:latin typeface="Calibri" panose="020F0502020204030204" pitchFamily="34" charset="0"/>
              </a:rPr>
              <a:t>Farmers</a:t>
            </a:r>
            <a:r>
              <a:rPr lang="en-IE" b="1" dirty="0">
                <a:solidFill>
                  <a:srgbClr val="000000"/>
                </a:solidFill>
                <a:latin typeface="Calibri" panose="020F0502020204030204" pitchFamily="34" charset="0"/>
              </a:rPr>
              <a:t>’ </a:t>
            </a:r>
            <a:r>
              <a:rPr lang="en-IE" b="1" u="sng" dirty="0">
                <a:solidFill>
                  <a:srgbClr val="000000"/>
                </a:solidFill>
                <a:latin typeface="Calibri" panose="020F0502020204030204" pitchFamily="34" charset="0"/>
              </a:rPr>
              <a:t>attitudes</a:t>
            </a:r>
            <a:r>
              <a:rPr lang="en-IE" b="1" dirty="0">
                <a:solidFill>
                  <a:srgbClr val="000000"/>
                </a:solidFill>
                <a:latin typeface="Calibri" panose="020F0502020204030204" pitchFamily="34" charset="0"/>
              </a:rPr>
              <a:t> towards the importance of farm safety were generally very </a:t>
            </a:r>
            <a:r>
              <a:rPr lang="en-IE" b="1" dirty="0" smtClean="0">
                <a:solidFill>
                  <a:srgbClr val="000000"/>
                </a:solidFill>
                <a:latin typeface="Calibri" panose="020F0502020204030204" pitchFamily="34" charset="0"/>
              </a:rPr>
              <a:t>positive </a:t>
            </a:r>
          </a:p>
          <a:p>
            <a:pPr marL="285750" indent="-285750" algn="just">
              <a:buClr>
                <a:srgbClr val="FF0000"/>
              </a:buClr>
              <a:buFont typeface="Wingdings" panose="05000000000000000000" pitchFamily="2" charset="2"/>
              <a:buChar char="Ø"/>
            </a:pPr>
            <a:endParaRPr lang="en-IE" b="1" dirty="0" smtClean="0">
              <a:solidFill>
                <a:srgbClr val="000000"/>
              </a:solidFill>
              <a:latin typeface="Calibri" panose="020F0502020204030204" pitchFamily="34" charset="0"/>
            </a:endParaRPr>
          </a:p>
          <a:p>
            <a:pPr marL="285750" indent="-285750" algn="just">
              <a:buClr>
                <a:srgbClr val="FF0000"/>
              </a:buClr>
              <a:buFont typeface="Wingdings" panose="05000000000000000000" pitchFamily="2" charset="2"/>
              <a:buChar char="Ø"/>
            </a:pPr>
            <a:r>
              <a:rPr lang="en-IE" b="1" dirty="0" smtClean="0">
                <a:solidFill>
                  <a:srgbClr val="000000"/>
                </a:solidFill>
                <a:latin typeface="Calibri" panose="020F0502020204030204" pitchFamily="34" charset="0"/>
              </a:rPr>
              <a:t>Farmers believe </a:t>
            </a:r>
            <a:r>
              <a:rPr lang="en-IE" b="1" dirty="0">
                <a:solidFill>
                  <a:srgbClr val="000000"/>
                </a:solidFill>
                <a:latin typeface="Calibri" panose="020F0502020204030204" pitchFamily="34" charset="0"/>
              </a:rPr>
              <a:t>they have adequate ability to work in a safe manner </a:t>
            </a:r>
            <a:endParaRPr lang="en-IE" b="1" dirty="0" smtClean="0">
              <a:solidFill>
                <a:srgbClr val="000000"/>
              </a:solidFill>
              <a:latin typeface="Calibri" panose="020F0502020204030204" pitchFamily="34" charset="0"/>
            </a:endParaRPr>
          </a:p>
          <a:p>
            <a:pPr marL="285750" indent="-285750" algn="just">
              <a:buClr>
                <a:srgbClr val="FF0000"/>
              </a:buClr>
              <a:buFont typeface="Wingdings" panose="05000000000000000000" pitchFamily="2" charset="2"/>
              <a:buChar char="Ø"/>
            </a:pPr>
            <a:endParaRPr lang="en-IE" b="1" dirty="0" smtClean="0">
              <a:solidFill>
                <a:srgbClr val="000000"/>
              </a:solidFill>
              <a:latin typeface="Calibri" panose="020F0502020204030204" pitchFamily="34" charset="0"/>
            </a:endParaRPr>
          </a:p>
          <a:p>
            <a:pPr marL="285750" indent="-285750" algn="just">
              <a:buClr>
                <a:srgbClr val="FF0000"/>
              </a:buClr>
              <a:buFont typeface="Wingdings" panose="05000000000000000000" pitchFamily="2" charset="2"/>
              <a:buChar char="Ø"/>
            </a:pPr>
            <a:r>
              <a:rPr lang="en-IE" b="1" dirty="0" smtClean="0">
                <a:solidFill>
                  <a:srgbClr val="000000"/>
                </a:solidFill>
                <a:latin typeface="Calibri" panose="020F0502020204030204" pitchFamily="34" charset="0"/>
              </a:rPr>
              <a:t>Farmers believe that they have control </a:t>
            </a:r>
            <a:r>
              <a:rPr lang="en-IE" b="1" dirty="0">
                <a:solidFill>
                  <a:srgbClr val="000000"/>
                </a:solidFill>
                <a:latin typeface="Calibri" panose="020F0502020204030204" pitchFamily="34" charset="0"/>
              </a:rPr>
              <a:t>over their safety when working with animals on </a:t>
            </a:r>
            <a:r>
              <a:rPr lang="en-IE" b="1" dirty="0" smtClean="0">
                <a:solidFill>
                  <a:srgbClr val="000000"/>
                </a:solidFill>
                <a:latin typeface="Calibri" panose="020F0502020204030204" pitchFamily="34" charset="0"/>
              </a:rPr>
              <a:t>farm</a:t>
            </a:r>
          </a:p>
          <a:p>
            <a:pPr marL="285750" indent="-285750" algn="just">
              <a:buClr>
                <a:srgbClr val="FF0000"/>
              </a:buClr>
              <a:buFont typeface="Wingdings" panose="05000000000000000000" pitchFamily="2" charset="2"/>
              <a:buChar char="Ø"/>
            </a:pPr>
            <a:endParaRPr lang="en-IE" b="1" dirty="0" smtClean="0">
              <a:solidFill>
                <a:srgbClr val="000000"/>
              </a:solidFill>
              <a:latin typeface="Calibri" panose="020F0502020204030204" pitchFamily="34" charset="0"/>
            </a:endParaRPr>
          </a:p>
          <a:p>
            <a:pPr marL="285750" indent="-285750" algn="just">
              <a:buClr>
                <a:srgbClr val="FF0000"/>
              </a:buClr>
              <a:buFont typeface="Wingdings" panose="05000000000000000000" pitchFamily="2" charset="2"/>
              <a:buChar char="Ø"/>
            </a:pPr>
            <a:r>
              <a:rPr lang="en-IE" b="1" dirty="0" smtClean="0">
                <a:solidFill>
                  <a:srgbClr val="000000"/>
                </a:solidFill>
                <a:latin typeface="Calibri" panose="020F0502020204030204" pitchFamily="34" charset="0"/>
              </a:rPr>
              <a:t>Farmers rarely foresee the probability of accidents occurring, however they reported different views</a:t>
            </a:r>
          </a:p>
          <a:p>
            <a:pPr marL="285750" indent="-285750" algn="just">
              <a:buClr>
                <a:srgbClr val="FF0000"/>
              </a:buClr>
              <a:buFont typeface="Wingdings" panose="05000000000000000000" pitchFamily="2" charset="2"/>
              <a:buChar char="Ø"/>
            </a:pPr>
            <a:endParaRPr lang="en-IE" sz="1600" b="1" dirty="0"/>
          </a:p>
        </p:txBody>
      </p:sp>
    </p:spTree>
    <p:extLst>
      <p:ext uri="{BB962C8B-B14F-4D97-AF65-F5344CB8AC3E}">
        <p14:creationId xmlns:p14="http://schemas.microsoft.com/office/powerpoint/2010/main" val="420159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014" y="540665"/>
            <a:ext cx="4195386" cy="548879"/>
          </a:xfrm>
        </p:spPr>
        <p:txBody>
          <a:bodyPr/>
          <a:lstStyle/>
          <a:p>
            <a:r>
              <a:rPr lang="en-IE" dirty="0" smtClean="0"/>
              <a:t>Acknowledgements</a:t>
            </a:r>
            <a:endParaRPr lang="en-IE" dirty="0"/>
          </a:p>
        </p:txBody>
      </p:sp>
      <p:sp>
        <p:nvSpPr>
          <p:cNvPr id="3" name="TextBox 2"/>
          <p:cNvSpPr txBox="1"/>
          <p:nvPr/>
        </p:nvSpPr>
        <p:spPr>
          <a:xfrm>
            <a:off x="361814" y="1368310"/>
            <a:ext cx="6315280" cy="3416320"/>
          </a:xfrm>
          <a:prstGeom prst="rect">
            <a:avLst/>
          </a:prstGeom>
          <a:noFill/>
        </p:spPr>
        <p:txBody>
          <a:bodyPr wrap="square" rtlCol="0">
            <a:spAutoFit/>
          </a:bodyPr>
          <a:lstStyle/>
          <a:p>
            <a:pPr>
              <a:lnSpc>
                <a:spcPct val="150000"/>
              </a:lnSpc>
              <a:buClr>
                <a:srgbClr val="2B7A20"/>
              </a:buClr>
            </a:pPr>
            <a:r>
              <a:rPr lang="en-IE" sz="2400" dirty="0" err="1" smtClean="0"/>
              <a:t>BeSafe</a:t>
            </a:r>
            <a:r>
              <a:rPr lang="en-IE" sz="2400" dirty="0" smtClean="0"/>
              <a:t> DAFM Research Stimulus Fund (17/S/269 – RMIS 0434RE)</a:t>
            </a:r>
          </a:p>
          <a:p>
            <a:pPr>
              <a:lnSpc>
                <a:spcPct val="150000"/>
              </a:lnSpc>
              <a:buClr>
                <a:srgbClr val="2B7A20"/>
              </a:buClr>
            </a:pPr>
            <a:r>
              <a:rPr lang="en-IE" sz="2400" dirty="0" smtClean="0"/>
              <a:t>Participating Farmers and Students</a:t>
            </a:r>
          </a:p>
          <a:p>
            <a:pPr>
              <a:lnSpc>
                <a:spcPct val="150000"/>
              </a:lnSpc>
              <a:buClr>
                <a:srgbClr val="2B7A20"/>
              </a:buClr>
            </a:pPr>
            <a:r>
              <a:rPr lang="en-IE" sz="2400" dirty="0" err="1" smtClean="0"/>
              <a:t>Teagasc</a:t>
            </a:r>
            <a:r>
              <a:rPr lang="en-IE" sz="2400" dirty="0" smtClean="0"/>
              <a:t> Advisors</a:t>
            </a:r>
          </a:p>
          <a:p>
            <a:pPr>
              <a:lnSpc>
                <a:spcPct val="150000"/>
              </a:lnSpc>
              <a:buClr>
                <a:srgbClr val="2B7A20"/>
              </a:buClr>
            </a:pPr>
            <a:r>
              <a:rPr lang="en-IE" sz="2400" dirty="0" smtClean="0"/>
              <a:t>Administration staff at </a:t>
            </a:r>
            <a:r>
              <a:rPr lang="en-IE" sz="2400" dirty="0" err="1" smtClean="0"/>
              <a:t>Teagasc</a:t>
            </a:r>
            <a:r>
              <a:rPr lang="en-IE" sz="2400" dirty="0" smtClean="0"/>
              <a:t>, Grange</a:t>
            </a:r>
          </a:p>
          <a:p>
            <a:pPr marL="285750" indent="-285750">
              <a:buClr>
                <a:srgbClr val="2B7A20"/>
              </a:buClr>
              <a:buFont typeface="Wingdings" panose="05000000000000000000" pitchFamily="2" charset="2"/>
              <a:buChar char="Ø"/>
            </a:pPr>
            <a:endParaRPr lang="en-IE" dirty="0" smtClean="0"/>
          </a:p>
          <a:p>
            <a:endParaRPr lang="en-IE" dirty="0"/>
          </a:p>
        </p:txBody>
      </p:sp>
    </p:spTree>
    <p:extLst>
      <p:ext uri="{BB962C8B-B14F-4D97-AF65-F5344CB8AC3E}">
        <p14:creationId xmlns:p14="http://schemas.microsoft.com/office/powerpoint/2010/main" val="1923467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66608" y="588027"/>
            <a:ext cx="4191512" cy="438582"/>
          </a:xfrm>
          <a:prstGeom prst="rect">
            <a:avLst/>
          </a:prstGeom>
          <a:noFill/>
        </p:spPr>
        <p:txBody>
          <a:bodyPr wrap="square" rtlCol="0">
            <a:spAutoFit/>
          </a:bodyPr>
          <a:lstStyle/>
          <a:p>
            <a:r>
              <a:rPr lang="en-IE" sz="2250" b="1" dirty="0">
                <a:solidFill>
                  <a:srgbClr val="2B7A20"/>
                </a:solidFill>
                <a:cs typeface="Arial" panose="020B0604020202020204" pitchFamily="34" charset="0"/>
              </a:rPr>
              <a:t>Thank you for your attention</a:t>
            </a:r>
          </a:p>
        </p:txBody>
      </p:sp>
      <p:pic>
        <p:nvPicPr>
          <p:cNvPr id="9" name="Picture 6" descr="Z:\Beef 2014\Photos\teagasc14 grange 563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213" t="9061" b="13325"/>
          <a:stretch/>
        </p:blipFill>
        <p:spPr bwMode="auto">
          <a:xfrm>
            <a:off x="1162849" y="1294337"/>
            <a:ext cx="4399030" cy="325499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051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6533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67705729"/>
              </p:ext>
            </p:extLst>
          </p:nvPr>
        </p:nvGraphicFramePr>
        <p:xfrm>
          <a:off x="653142" y="293019"/>
          <a:ext cx="5637654" cy="4315293"/>
        </p:xfrm>
        <a:graphic>
          <a:graphicData uri="http://schemas.openxmlformats.org/drawingml/2006/table">
            <a:tbl>
              <a:tblPr>
                <a:tableStyleId>{5C22544A-7EE6-4342-B048-85BDC9FD1C3A}</a:tableStyleId>
              </a:tblPr>
              <a:tblGrid>
                <a:gridCol w="3218257">
                  <a:extLst>
                    <a:ext uri="{9D8B030D-6E8A-4147-A177-3AD203B41FA5}">
                      <a16:colId xmlns:a16="http://schemas.microsoft.com/office/drawing/2014/main" val="4249132115"/>
                    </a:ext>
                  </a:extLst>
                </a:gridCol>
                <a:gridCol w="2419397">
                  <a:extLst>
                    <a:ext uri="{9D8B030D-6E8A-4147-A177-3AD203B41FA5}">
                      <a16:colId xmlns:a16="http://schemas.microsoft.com/office/drawing/2014/main" val="632134858"/>
                    </a:ext>
                  </a:extLst>
                </a:gridCol>
              </a:tblGrid>
              <a:tr h="328693">
                <a:tc>
                  <a:txBody>
                    <a:bodyPr/>
                    <a:lstStyle/>
                    <a:p>
                      <a:pPr algn="just" rtl="0" fontAlgn="ctr"/>
                      <a:r>
                        <a:rPr lang="en-IE" sz="1200" b="1" u="none" strike="noStrike" dirty="0" smtClean="0">
                          <a:effectLst/>
                        </a:rPr>
                        <a:t>Intention </a:t>
                      </a:r>
                      <a:r>
                        <a:rPr lang="en-IE" sz="1200" b="1" u="none" strike="noStrike" dirty="0">
                          <a:effectLst/>
                        </a:rPr>
                        <a:t>to work safely </a:t>
                      </a:r>
                      <a:endParaRPr lang="en-IE" sz="1200" b="1" i="0" u="none" strike="noStrike" dirty="0">
                        <a:solidFill>
                          <a:srgbClr val="000000"/>
                        </a:solidFill>
                        <a:effectLst/>
                        <a:latin typeface="+mn-lt"/>
                      </a:endParaRPr>
                    </a:p>
                  </a:txBody>
                  <a:tcPr marL="2423" marR="2423" marT="2423" marB="0" anchor="ctr"/>
                </a:tc>
                <a:tc>
                  <a:txBody>
                    <a:bodyPr/>
                    <a:lstStyle/>
                    <a:p>
                      <a:pPr algn="just" rtl="0" fontAlgn="ctr"/>
                      <a:r>
                        <a:rPr lang="en-IE" sz="1200" u="none" strike="noStrike" dirty="0" smtClean="0">
                          <a:effectLst/>
                        </a:rPr>
                        <a:t>  93.35 </a:t>
                      </a:r>
                      <a:r>
                        <a:rPr lang="en-IE" sz="1200" u="none" strike="noStrike" dirty="0">
                          <a:effectLst/>
                        </a:rPr>
                        <a:t>(SD = 13.78)</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2310990931"/>
                  </a:ext>
                </a:extLst>
              </a:tr>
              <a:tr h="262955">
                <a:tc>
                  <a:txBody>
                    <a:bodyPr/>
                    <a:lstStyle/>
                    <a:p>
                      <a:pPr algn="just" rtl="0" fontAlgn="ctr"/>
                      <a:r>
                        <a:rPr lang="en-IE" sz="1200" b="1" u="none" strike="noStrike" dirty="0">
                          <a:effectLst/>
                        </a:rPr>
                        <a:t>Attitude towards farm safety</a:t>
                      </a:r>
                      <a:endParaRPr lang="en-IE" sz="1200" b="1" i="0" u="none" strike="noStrike" dirty="0">
                        <a:solidFill>
                          <a:srgbClr val="000000"/>
                        </a:solidFill>
                        <a:effectLst/>
                        <a:latin typeface="+mn-lt"/>
                      </a:endParaRPr>
                    </a:p>
                  </a:txBody>
                  <a:tcPr marL="2423" marR="2423" marT="2423" marB="0" anchor="ctr"/>
                </a:tc>
                <a:tc>
                  <a:txBody>
                    <a:bodyPr/>
                    <a:lstStyle/>
                    <a:p>
                      <a:pPr algn="just" rtl="0" fontAlgn="ctr"/>
                      <a:r>
                        <a:rPr lang="en-IE" sz="1200" u="none" strike="noStrike" dirty="0" smtClean="0">
                          <a:effectLst/>
                        </a:rPr>
                        <a:t>  85.46 </a:t>
                      </a:r>
                      <a:r>
                        <a:rPr lang="en-IE" sz="1200" u="none" strike="noStrike" dirty="0">
                          <a:effectLst/>
                        </a:rPr>
                        <a:t>(SD = 20.56)</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1298577660"/>
                  </a:ext>
                </a:extLst>
              </a:tr>
              <a:tr h="197216">
                <a:tc>
                  <a:txBody>
                    <a:bodyPr/>
                    <a:lstStyle/>
                    <a:p>
                      <a:pPr algn="just" rtl="0" fontAlgn="ctr"/>
                      <a:r>
                        <a:rPr lang="en-IE" sz="1200" b="1" u="none" strike="noStrike" dirty="0">
                          <a:effectLst/>
                        </a:rPr>
                        <a:t>Ability to work safely </a:t>
                      </a:r>
                      <a:endParaRPr lang="en-IE" sz="1200" b="1" i="0" u="none" strike="noStrike" dirty="0">
                        <a:solidFill>
                          <a:srgbClr val="000000"/>
                        </a:solidFill>
                        <a:effectLst/>
                        <a:latin typeface="+mn-lt"/>
                      </a:endParaRPr>
                    </a:p>
                  </a:txBody>
                  <a:tcPr marL="2423" marR="2423" marT="2423" marB="0" anchor="ctr"/>
                </a:tc>
                <a:tc>
                  <a:txBody>
                    <a:bodyPr/>
                    <a:lstStyle/>
                    <a:p>
                      <a:pPr algn="just" rtl="0" fontAlgn="ctr"/>
                      <a:r>
                        <a:rPr lang="en-IE" sz="1200" u="none" strike="noStrike" dirty="0" smtClean="0">
                          <a:effectLst/>
                        </a:rPr>
                        <a:t>  78.60 </a:t>
                      </a:r>
                      <a:r>
                        <a:rPr lang="en-IE" sz="1200" u="none" strike="noStrike" dirty="0">
                          <a:effectLst/>
                        </a:rPr>
                        <a:t>(SD = 17.35) </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3860168440"/>
                  </a:ext>
                </a:extLst>
              </a:tr>
              <a:tr h="525908">
                <a:tc>
                  <a:txBody>
                    <a:bodyPr/>
                    <a:lstStyle/>
                    <a:p>
                      <a:pPr algn="just" rtl="0" fontAlgn="ctr"/>
                      <a:r>
                        <a:rPr lang="en-IE" sz="1200" b="1" u="none" strike="noStrike" dirty="0">
                          <a:effectLst/>
                        </a:rPr>
                        <a:t>Control over safety when handling livestock </a:t>
                      </a:r>
                      <a:endParaRPr lang="en-IE" sz="1200" b="1" i="0" u="none" strike="noStrike" dirty="0">
                        <a:solidFill>
                          <a:srgbClr val="000000"/>
                        </a:solidFill>
                        <a:effectLst/>
                        <a:latin typeface="+mn-lt"/>
                      </a:endParaRPr>
                    </a:p>
                  </a:txBody>
                  <a:tcPr marL="2423" marR="2423" marT="2423" marB="0" anchor="ctr"/>
                </a:tc>
                <a:tc>
                  <a:txBody>
                    <a:bodyPr/>
                    <a:lstStyle/>
                    <a:p>
                      <a:pPr algn="just" rtl="0" fontAlgn="ctr"/>
                      <a:r>
                        <a:rPr lang="en-IE" sz="1200" u="none" strike="noStrike" dirty="0" smtClean="0">
                          <a:effectLst/>
                        </a:rPr>
                        <a:t>  79.46 </a:t>
                      </a:r>
                      <a:r>
                        <a:rPr lang="en-IE" sz="1200" u="none" strike="noStrike" dirty="0">
                          <a:effectLst/>
                        </a:rPr>
                        <a:t>(SD = 17.53) </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3333499957"/>
                  </a:ext>
                </a:extLst>
              </a:tr>
              <a:tr h="591648">
                <a:tc>
                  <a:txBody>
                    <a:bodyPr/>
                    <a:lstStyle/>
                    <a:p>
                      <a:pPr algn="just" rtl="0" fontAlgn="ctr"/>
                      <a:r>
                        <a:rPr lang="en-IE" sz="1200" b="1" u="none" strike="noStrike" dirty="0">
                          <a:effectLst/>
                        </a:rPr>
                        <a:t>Safety rating of animal handling facilities on home-farm </a:t>
                      </a:r>
                      <a:endParaRPr lang="en-IE" sz="1200" b="1" i="0" u="none" strike="noStrike" dirty="0">
                        <a:solidFill>
                          <a:srgbClr val="000000"/>
                        </a:solidFill>
                        <a:effectLst/>
                        <a:latin typeface="+mn-lt"/>
                      </a:endParaRPr>
                    </a:p>
                  </a:txBody>
                  <a:tcPr marL="2423" marR="2423" marT="2423" marB="0" anchor="ctr"/>
                </a:tc>
                <a:tc>
                  <a:txBody>
                    <a:bodyPr/>
                    <a:lstStyle/>
                    <a:p>
                      <a:pPr algn="just" rtl="0" fontAlgn="ctr"/>
                      <a:r>
                        <a:rPr lang="en-IE" sz="1200" u="none" strike="noStrike" dirty="0" smtClean="0">
                          <a:effectLst/>
                        </a:rPr>
                        <a:t>  71.72 </a:t>
                      </a:r>
                      <a:r>
                        <a:rPr lang="en-IE" sz="1200" u="none" strike="noStrike" dirty="0">
                          <a:effectLst/>
                        </a:rPr>
                        <a:t>(SD = 18.85) </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2609232433"/>
                  </a:ext>
                </a:extLst>
              </a:tr>
              <a:tr h="460170">
                <a:tc>
                  <a:txBody>
                    <a:bodyPr/>
                    <a:lstStyle/>
                    <a:p>
                      <a:pPr algn="just" rtl="0" fontAlgn="ctr"/>
                      <a:r>
                        <a:rPr lang="en-IE" sz="1200" b="1" u="none" strike="noStrike" dirty="0">
                          <a:effectLst/>
                        </a:rPr>
                        <a:t>Safety rating of overall farm working environment </a:t>
                      </a:r>
                      <a:endParaRPr lang="en-IE" sz="1200" b="1" i="0" u="none" strike="noStrike" dirty="0">
                        <a:solidFill>
                          <a:srgbClr val="000000"/>
                        </a:solidFill>
                        <a:effectLst/>
                        <a:latin typeface="+mn-lt"/>
                      </a:endParaRPr>
                    </a:p>
                  </a:txBody>
                  <a:tcPr marL="2423" marR="2423" marT="2423" marB="0" anchor="ctr"/>
                </a:tc>
                <a:tc>
                  <a:txBody>
                    <a:bodyPr/>
                    <a:lstStyle/>
                    <a:p>
                      <a:pPr algn="just" rtl="0" fontAlgn="ctr"/>
                      <a:r>
                        <a:rPr lang="en-IE" sz="1200" u="none" strike="noStrike" dirty="0" smtClean="0">
                          <a:effectLst/>
                        </a:rPr>
                        <a:t>  75.34 </a:t>
                      </a:r>
                      <a:r>
                        <a:rPr lang="en-IE" sz="1200" u="none" strike="noStrike" dirty="0">
                          <a:effectLst/>
                        </a:rPr>
                        <a:t>(SD = 14.23) </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2325218299"/>
                  </a:ext>
                </a:extLst>
              </a:tr>
              <a:tr h="262955">
                <a:tc>
                  <a:txBody>
                    <a:bodyPr/>
                    <a:lstStyle/>
                    <a:p>
                      <a:pPr algn="just" rtl="0" fontAlgn="ctr"/>
                      <a:r>
                        <a:rPr lang="en-IE" sz="1200" b="1" u="none" strike="noStrike" dirty="0">
                          <a:effectLst/>
                        </a:rPr>
                        <a:t>Safety rating of any out-farms</a:t>
                      </a:r>
                      <a:endParaRPr lang="en-IE" sz="1200" b="1" i="0" u="none" strike="noStrike" dirty="0">
                        <a:solidFill>
                          <a:srgbClr val="000000"/>
                        </a:solidFill>
                        <a:effectLst/>
                        <a:latin typeface="+mn-lt"/>
                      </a:endParaRPr>
                    </a:p>
                  </a:txBody>
                  <a:tcPr marL="2423" marR="2423" marT="2423" marB="0" anchor="ctr"/>
                </a:tc>
                <a:tc>
                  <a:txBody>
                    <a:bodyPr/>
                    <a:lstStyle/>
                    <a:p>
                      <a:pPr algn="just" rtl="0" fontAlgn="ctr"/>
                      <a:r>
                        <a:rPr lang="en-IE" sz="1200" u="none" strike="noStrike" dirty="0" smtClean="0">
                          <a:effectLst/>
                        </a:rPr>
                        <a:t>  58.53 </a:t>
                      </a:r>
                      <a:r>
                        <a:rPr lang="en-IE" sz="1200" u="none" strike="noStrike" dirty="0">
                          <a:effectLst/>
                        </a:rPr>
                        <a:t>(SD = 19.73) </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1139660827"/>
                  </a:ext>
                </a:extLst>
              </a:tr>
              <a:tr h="384124">
                <a:tc gridSpan="2">
                  <a:txBody>
                    <a:bodyPr/>
                    <a:lstStyle/>
                    <a:p>
                      <a:pPr algn="just" rtl="0" fontAlgn="ctr"/>
                      <a:r>
                        <a:rPr lang="en-IE" sz="1200" b="1" u="none" strike="noStrike" dirty="0">
                          <a:effectLst/>
                        </a:rPr>
                        <a:t>In questions where scales were reversed, the following standard means were calculated- </a:t>
                      </a:r>
                      <a:endParaRPr lang="en-IE" sz="1200" b="1" i="0" u="none" strike="noStrike" dirty="0">
                        <a:solidFill>
                          <a:srgbClr val="000000"/>
                        </a:solidFill>
                        <a:effectLst/>
                        <a:latin typeface="+mn-lt"/>
                      </a:endParaRPr>
                    </a:p>
                  </a:txBody>
                  <a:tcPr marL="2423" marR="2423" marT="2423" marB="0" anchor="ctr"/>
                </a:tc>
                <a:tc hMerge="1">
                  <a:txBody>
                    <a:bodyPr/>
                    <a:lstStyle/>
                    <a:p>
                      <a:pPr algn="l" fontAlgn="b"/>
                      <a:endParaRPr lang="en-IE" sz="1200" b="0" i="0" u="none" strike="noStrike" dirty="0">
                        <a:solidFill>
                          <a:srgbClr val="000000"/>
                        </a:solidFill>
                        <a:effectLst/>
                        <a:latin typeface="+mn-lt"/>
                      </a:endParaRPr>
                    </a:p>
                  </a:txBody>
                  <a:tcPr marL="2423" marR="2423" marT="2423" marB="0" anchor="b"/>
                </a:tc>
                <a:extLst>
                  <a:ext uri="{0D108BD9-81ED-4DB2-BD59-A6C34878D82A}">
                    <a16:rowId xmlns:a16="http://schemas.microsoft.com/office/drawing/2014/main" val="648903432"/>
                  </a:ext>
                </a:extLst>
              </a:tr>
              <a:tr h="553345">
                <a:tc>
                  <a:txBody>
                    <a:bodyPr/>
                    <a:lstStyle/>
                    <a:p>
                      <a:pPr algn="l" rtl="0" fontAlgn="ctr"/>
                      <a:r>
                        <a:rPr lang="en-IE" sz="1200" b="1" u="none" strike="noStrike" dirty="0">
                          <a:effectLst/>
                        </a:rPr>
                        <a:t>Do you feel that your financial position is a deciding factor in whether safety improvements should be made on-farm? </a:t>
                      </a:r>
                      <a:endParaRPr lang="en-IE" sz="1200" b="1" i="0" u="none" strike="noStrike" dirty="0">
                        <a:solidFill>
                          <a:srgbClr val="000000"/>
                        </a:solidFill>
                        <a:effectLst/>
                        <a:latin typeface="+mn-lt"/>
                      </a:endParaRPr>
                    </a:p>
                  </a:txBody>
                  <a:tcPr marL="2423" marR="2423" marT="2423" marB="0" anchor="ctr"/>
                </a:tc>
                <a:tc>
                  <a:txBody>
                    <a:bodyPr/>
                    <a:lstStyle/>
                    <a:p>
                      <a:pPr algn="l" rtl="0" fontAlgn="ctr"/>
                      <a:r>
                        <a:rPr lang="en-IE" sz="1200" u="none" strike="noStrike" dirty="0" smtClean="0">
                          <a:effectLst/>
                        </a:rPr>
                        <a:t>  44.55 </a:t>
                      </a:r>
                      <a:r>
                        <a:rPr lang="en-IE" sz="1200" u="none" strike="noStrike" dirty="0">
                          <a:effectLst/>
                        </a:rPr>
                        <a:t>(SD = 26.32) </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2301756656"/>
                  </a:ext>
                </a:extLst>
              </a:tr>
              <a:tr h="197216">
                <a:tc>
                  <a:txBody>
                    <a:bodyPr/>
                    <a:lstStyle/>
                    <a:p>
                      <a:pPr algn="just" rtl="0" fontAlgn="ctr"/>
                      <a:r>
                        <a:rPr lang="en-IE" sz="1200" b="1" u="none" strike="noStrike" dirty="0">
                          <a:effectLst/>
                        </a:rPr>
                        <a:t>Does livestock handling cause you stress </a:t>
                      </a:r>
                      <a:endParaRPr lang="en-IE" sz="1200" b="1" i="0" u="none" strike="noStrike" dirty="0">
                        <a:solidFill>
                          <a:srgbClr val="000000"/>
                        </a:solidFill>
                        <a:effectLst/>
                        <a:latin typeface="+mn-lt"/>
                      </a:endParaRPr>
                    </a:p>
                  </a:txBody>
                  <a:tcPr marL="2423" marR="2423" marT="2423" marB="0" anchor="ctr"/>
                </a:tc>
                <a:tc>
                  <a:txBody>
                    <a:bodyPr/>
                    <a:lstStyle/>
                    <a:p>
                      <a:pPr algn="just" rtl="0" fontAlgn="ctr"/>
                      <a:r>
                        <a:rPr lang="en-IE" sz="1200" u="none" strike="noStrike" dirty="0" smtClean="0">
                          <a:effectLst/>
                        </a:rPr>
                        <a:t>  36.28 </a:t>
                      </a:r>
                      <a:r>
                        <a:rPr lang="en-IE" sz="1200" u="none" strike="noStrike" dirty="0">
                          <a:effectLst/>
                        </a:rPr>
                        <a:t>(SD = 21.43) </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2373550869"/>
                  </a:ext>
                </a:extLst>
              </a:tr>
              <a:tr h="384124">
                <a:tc>
                  <a:txBody>
                    <a:bodyPr/>
                    <a:lstStyle/>
                    <a:p>
                      <a:pPr algn="l" rtl="0" fontAlgn="ctr"/>
                      <a:r>
                        <a:rPr lang="en-IE" sz="1200" b="1" u="none" strike="noStrike" dirty="0">
                          <a:effectLst/>
                        </a:rPr>
                        <a:t>In which category would you place your farm in terms of the probability of an accident occurring? </a:t>
                      </a:r>
                      <a:endParaRPr lang="en-IE" sz="1200" b="1" i="0" u="none" strike="noStrike" dirty="0">
                        <a:solidFill>
                          <a:srgbClr val="000000"/>
                        </a:solidFill>
                        <a:effectLst/>
                        <a:latin typeface="+mn-lt"/>
                      </a:endParaRPr>
                    </a:p>
                  </a:txBody>
                  <a:tcPr marL="2423" marR="2423" marT="2423" marB="0" anchor="ctr"/>
                </a:tc>
                <a:tc>
                  <a:txBody>
                    <a:bodyPr/>
                    <a:lstStyle/>
                    <a:p>
                      <a:pPr algn="l" rtl="0" fontAlgn="ctr"/>
                      <a:r>
                        <a:rPr lang="en-IE" sz="1200" u="none" strike="noStrike" dirty="0" smtClean="0">
                          <a:effectLst/>
                        </a:rPr>
                        <a:t>  23.12 </a:t>
                      </a:r>
                      <a:r>
                        <a:rPr lang="en-IE" sz="1200" u="none" strike="noStrike" dirty="0">
                          <a:effectLst/>
                        </a:rPr>
                        <a:t>(SD = 27.38)</a:t>
                      </a:r>
                      <a:endParaRPr lang="en-IE" sz="1200" b="0" i="0" u="none" strike="noStrike" dirty="0">
                        <a:solidFill>
                          <a:srgbClr val="000000"/>
                        </a:solidFill>
                        <a:effectLst/>
                        <a:latin typeface="+mn-lt"/>
                      </a:endParaRPr>
                    </a:p>
                  </a:txBody>
                  <a:tcPr marL="2423" marR="2423" marT="2423" marB="0" anchor="ctr"/>
                </a:tc>
                <a:extLst>
                  <a:ext uri="{0D108BD9-81ED-4DB2-BD59-A6C34878D82A}">
                    <a16:rowId xmlns:a16="http://schemas.microsoft.com/office/drawing/2014/main" val="3212941171"/>
                  </a:ext>
                </a:extLst>
              </a:tr>
            </a:tbl>
          </a:graphicData>
        </a:graphic>
      </p:graphicFrame>
    </p:spTree>
    <p:extLst>
      <p:ext uri="{BB962C8B-B14F-4D97-AF65-F5344CB8AC3E}">
        <p14:creationId xmlns:p14="http://schemas.microsoft.com/office/powerpoint/2010/main" val="38465997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Teagasc PPT option 3.pot</Template>
  <TotalTime>9667</TotalTime>
  <Words>997</Words>
  <Application>Microsoft Office PowerPoint</Application>
  <PresentationFormat>Custom</PresentationFormat>
  <Paragraphs>134</Paragraphs>
  <Slides>18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Lucida Grande</vt:lpstr>
      <vt:lpstr>Times New Roman</vt:lpstr>
      <vt:lpstr>Wingdings</vt:lpstr>
      <vt:lpstr>ヒラギノ角ゴ Pro W3</vt:lpstr>
      <vt:lpstr>1_Office Theme</vt:lpstr>
      <vt:lpstr>PowerPoint Presentation</vt:lpstr>
      <vt:lpstr>Objectives</vt:lpstr>
      <vt:lpstr>Farmer survey</vt:lpstr>
      <vt:lpstr>Respondent age</vt:lpstr>
      <vt:lpstr>Respondents by County</vt:lpstr>
      <vt:lpstr>Results: Demographics</vt:lpstr>
      <vt:lpstr>Results: Demographics</vt:lpstr>
      <vt:lpstr>Enterprise – Suckler Bred</vt:lpstr>
      <vt:lpstr>Enterprise – Dairy Bred</vt:lpstr>
      <vt:lpstr>Results: Demographics</vt:lpstr>
      <vt:lpstr>Results: Demographics</vt:lpstr>
      <vt:lpstr>Results: Behaviours</vt:lpstr>
      <vt:lpstr>Results: Cognitive factors</vt:lpstr>
      <vt:lpstr>Conclusions</vt:lpstr>
      <vt:lpstr>Acknowledgements</vt:lpstr>
      <vt:lpstr>PowerPoint Presentation</vt:lpstr>
      <vt:lpstr>PowerPoint Presentation</vt:lpstr>
      <vt:lpstr>PowerPoint Presentation</vt:lpstr>
    </vt:vector>
  </TitlesOfParts>
  <Company>Principle - Design Consultants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Judy</dc:creator>
  <cp:lastModifiedBy>Bernadette Earley</cp:lastModifiedBy>
  <cp:revision>647</cp:revision>
  <dcterms:created xsi:type="dcterms:W3CDTF">2012-01-19T13:12:49Z</dcterms:created>
  <dcterms:modified xsi:type="dcterms:W3CDTF">2021-04-26T14:59:47Z</dcterms:modified>
</cp:coreProperties>
</file>