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777" r:id="rId4"/>
  </p:sldMasterIdLst>
  <p:notesMasterIdLst>
    <p:notesMasterId r:id="rId64"/>
  </p:notesMasterIdLst>
  <p:handoutMasterIdLst>
    <p:handoutMasterId r:id="rId65"/>
  </p:handoutMasterIdLst>
  <p:sldIdLst>
    <p:sldId id="807" r:id="rId5"/>
    <p:sldId id="834" r:id="rId6"/>
    <p:sldId id="565" r:id="rId7"/>
    <p:sldId id="550" r:id="rId8"/>
    <p:sldId id="551" r:id="rId9"/>
    <p:sldId id="831" r:id="rId10"/>
    <p:sldId id="1184" r:id="rId11"/>
    <p:sldId id="340" r:id="rId12"/>
    <p:sldId id="541" r:id="rId13"/>
    <p:sldId id="555" r:id="rId14"/>
    <p:sldId id="559" r:id="rId15"/>
    <p:sldId id="549" r:id="rId16"/>
    <p:sldId id="1169" r:id="rId17"/>
    <p:sldId id="1185" r:id="rId18"/>
    <p:sldId id="1177" r:id="rId19"/>
    <p:sldId id="542" r:id="rId20"/>
    <p:sldId id="552" r:id="rId21"/>
    <p:sldId id="325" r:id="rId22"/>
    <p:sldId id="1174" r:id="rId23"/>
    <p:sldId id="560" r:id="rId24"/>
    <p:sldId id="1186" r:id="rId25"/>
    <p:sldId id="1178" r:id="rId26"/>
    <p:sldId id="564" r:id="rId27"/>
    <p:sldId id="832" r:id="rId28"/>
    <p:sldId id="567" r:id="rId29"/>
    <p:sldId id="886" r:id="rId30"/>
    <p:sldId id="568" r:id="rId31"/>
    <p:sldId id="326" r:id="rId32"/>
    <p:sldId id="329" r:id="rId33"/>
    <p:sldId id="885" r:id="rId34"/>
    <p:sldId id="1176" r:id="rId35"/>
    <p:sldId id="332" r:id="rId36"/>
    <p:sldId id="333" r:id="rId37"/>
    <p:sldId id="328" r:id="rId38"/>
    <p:sldId id="892" r:id="rId39"/>
    <p:sldId id="891" r:id="rId40"/>
    <p:sldId id="1170" r:id="rId41"/>
    <p:sldId id="1175" r:id="rId42"/>
    <p:sldId id="889" r:id="rId43"/>
    <p:sldId id="539" r:id="rId44"/>
    <p:sldId id="1179" r:id="rId45"/>
    <p:sldId id="1166" r:id="rId46"/>
    <p:sldId id="580" r:id="rId47"/>
    <p:sldId id="570" r:id="rId48"/>
    <p:sldId id="537" r:id="rId49"/>
    <p:sldId id="572" r:id="rId50"/>
    <p:sldId id="571" r:id="rId51"/>
    <p:sldId id="888" r:id="rId52"/>
    <p:sldId id="573" r:id="rId53"/>
    <p:sldId id="821" r:id="rId54"/>
    <p:sldId id="335" r:id="rId55"/>
    <p:sldId id="574" r:id="rId56"/>
    <p:sldId id="547" r:id="rId57"/>
    <p:sldId id="577" r:id="rId58"/>
    <p:sldId id="578" r:id="rId59"/>
    <p:sldId id="535" r:id="rId60"/>
    <p:sldId id="521" r:id="rId61"/>
    <p:sldId id="887" r:id="rId62"/>
    <p:sldId id="893" r:id="rId63"/>
  </p:sldIdLst>
  <p:sldSz cx="12192000" cy="6858000"/>
  <p:notesSz cx="6797675" cy="9926638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8C59D60D-B02D-4C59-BB45-D0785A01E497}">
          <p14:sldIdLst>
            <p14:sldId id="807"/>
            <p14:sldId id="834"/>
            <p14:sldId id="565"/>
            <p14:sldId id="550"/>
            <p14:sldId id="551"/>
            <p14:sldId id="831"/>
          </p14:sldIdLst>
        </p14:section>
        <p14:section name="Applying accessibility principles to documents" id="{A37C0F32-06E1-449A-A544-42F0EAF40384}">
          <p14:sldIdLst>
            <p14:sldId id="1184"/>
            <p14:sldId id="340"/>
            <p14:sldId id="541"/>
            <p14:sldId id="555"/>
            <p14:sldId id="559"/>
            <p14:sldId id="549"/>
            <p14:sldId id="1169"/>
            <p14:sldId id="1185"/>
            <p14:sldId id="1177"/>
          </p14:sldIdLst>
        </p14:section>
        <p14:section name="Creating accessible templates to avoid potential issues" id="{69D016B8-27A6-4742-B946-46DFD48E09DA}">
          <p14:sldIdLst>
            <p14:sldId id="542"/>
            <p14:sldId id="552"/>
            <p14:sldId id="325"/>
            <p14:sldId id="1174"/>
            <p14:sldId id="560"/>
            <p14:sldId id="1186"/>
            <p14:sldId id="1178"/>
          </p14:sldIdLst>
        </p14:section>
        <p14:section name="Adding content to documents" id="{E15D78D4-79C6-4D63-AC02-B2931538078C}">
          <p14:sldIdLst>
            <p14:sldId id="564"/>
            <p14:sldId id="832"/>
            <p14:sldId id="567"/>
            <p14:sldId id="886"/>
            <p14:sldId id="568"/>
            <p14:sldId id="326"/>
            <p14:sldId id="329"/>
            <p14:sldId id="885"/>
            <p14:sldId id="1176"/>
            <p14:sldId id="332"/>
            <p14:sldId id="333"/>
            <p14:sldId id="328"/>
            <p14:sldId id="892"/>
            <p14:sldId id="891"/>
            <p14:sldId id="1170"/>
            <p14:sldId id="1175"/>
            <p14:sldId id="889"/>
            <p14:sldId id="539"/>
            <p14:sldId id="1179"/>
            <p14:sldId id="1166"/>
          </p14:sldIdLst>
        </p14:section>
        <p14:section name="PDF accessibility" id="{73787DE9-E8B6-4E41-AE75-AF7E5F9CC184}">
          <p14:sldIdLst>
            <p14:sldId id="580"/>
            <p14:sldId id="570"/>
            <p14:sldId id="537"/>
            <p14:sldId id="572"/>
            <p14:sldId id="571"/>
            <p14:sldId id="888"/>
            <p14:sldId id="573"/>
            <p14:sldId id="821"/>
            <p14:sldId id="335"/>
          </p14:sldIdLst>
        </p14:section>
        <p14:section name="Accessible forms" id="{E4614E34-16FD-4467-BF5B-DE030472C631}">
          <p14:sldIdLst>
            <p14:sldId id="574"/>
            <p14:sldId id="547"/>
            <p14:sldId id="577"/>
            <p14:sldId id="578"/>
            <p14:sldId id="535"/>
            <p14:sldId id="521"/>
            <p14:sldId id="887"/>
            <p14:sldId id="89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50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AAA6DC-5CB9-4CE9-A0F9-DCBF75F0E931}" v="17" dt="2023-05-04T16:15:33.3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58" autoAdjust="0"/>
    <p:restoredTop sz="63820" autoAdjust="0"/>
  </p:normalViewPr>
  <p:slideViewPr>
    <p:cSldViewPr snapToGrid="0">
      <p:cViewPr varScale="1">
        <p:scale>
          <a:sx n="46" d="100"/>
          <a:sy n="46" d="100"/>
        </p:scale>
        <p:origin x="1790" y="43"/>
      </p:cViewPr>
      <p:guideLst>
        <p:guide orient="horz" pos="2160"/>
        <p:guide pos="50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1814"/>
    </p:cViewPr>
  </p:sorterViewPr>
  <p:notesViewPr>
    <p:cSldViewPr snapToGrid="0">
      <p:cViewPr varScale="1">
        <p:scale>
          <a:sx n="85" d="100"/>
          <a:sy n="85" d="100"/>
        </p:scale>
        <p:origin x="210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presProps" Target="pres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svg"/><Relationship Id="rId1" Type="http://schemas.openxmlformats.org/officeDocument/2006/relationships/image" Target="../media/image26.png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svg"/><Relationship Id="rId1" Type="http://schemas.openxmlformats.org/officeDocument/2006/relationships/image" Target="../media/image26.png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C4D470-ABBE-484E-ACEF-448D3CCDBD40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0ADEC4E1-991E-4735-9F08-69ACA3502F2D}">
      <dgm:prSet phldrT="[Text]" custT="1"/>
      <dgm:spPr>
        <a:solidFill>
          <a:srgbClr val="005C6E"/>
        </a:solidFill>
      </dgm:spPr>
      <dgm:t>
        <a:bodyPr/>
        <a:lstStyle/>
        <a:p>
          <a:r>
            <a:rPr lang="en-GB" sz="2000" b="1" dirty="0"/>
            <a:t>Perceivable</a:t>
          </a:r>
          <a:r>
            <a:rPr lang="en-GB" sz="2000" dirty="0"/>
            <a:t>: Content is presented in ways that can be perceived by all</a:t>
          </a:r>
        </a:p>
      </dgm:t>
      <dgm:extLst>
        <a:ext uri="{E40237B7-FDA0-4F09-8148-C483321AD2D9}">
          <dgm14:cNvPr xmlns:dgm14="http://schemas.microsoft.com/office/drawing/2010/diagram" id="0" name="" descr="Perceivable: Content is presented in ways that can be accessed by all&#10;Operable: Content is presented in ways that can be operated by all&#10;Understandable: Content is presented in ways that can be understood by all&#10;Robust: Content is reliable and compatible with assistive technology and standards&#10;"/>
        </a:ext>
      </dgm:extLst>
    </dgm:pt>
    <dgm:pt modelId="{5EAD5F8F-7EBB-48C7-8079-6453C233B9D5}" type="parTrans" cxnId="{0799C551-4802-4774-B194-77FFC0FD175C}">
      <dgm:prSet/>
      <dgm:spPr/>
      <dgm:t>
        <a:bodyPr/>
        <a:lstStyle/>
        <a:p>
          <a:endParaRPr lang="en-GB" sz="2800"/>
        </a:p>
      </dgm:t>
    </dgm:pt>
    <dgm:pt modelId="{64082B01-3035-4E67-9D54-6D39AFAB206A}" type="sibTrans" cxnId="{0799C551-4802-4774-B194-77FFC0FD175C}">
      <dgm:prSet/>
      <dgm:spPr/>
      <dgm:t>
        <a:bodyPr/>
        <a:lstStyle/>
        <a:p>
          <a:endParaRPr lang="en-GB" sz="2800"/>
        </a:p>
      </dgm:t>
    </dgm:pt>
    <dgm:pt modelId="{9D43F774-5C85-4435-964D-7B9ABA721C83}">
      <dgm:prSet phldrT="[Text]" custT="1"/>
      <dgm:spPr>
        <a:solidFill>
          <a:srgbClr val="005C6E"/>
        </a:solidFill>
      </dgm:spPr>
      <dgm:t>
        <a:bodyPr/>
        <a:lstStyle/>
        <a:p>
          <a:r>
            <a:rPr lang="en-GB" sz="2000" b="1" dirty="0"/>
            <a:t>Operable</a:t>
          </a:r>
          <a:r>
            <a:rPr lang="en-GB" sz="2000" dirty="0"/>
            <a:t>: User interface components and navigation must be operable</a:t>
          </a:r>
        </a:p>
      </dgm:t>
      <dgm:extLst>
        <a:ext uri="{E40237B7-FDA0-4F09-8148-C483321AD2D9}">
          <dgm14:cNvPr xmlns:dgm14="http://schemas.microsoft.com/office/drawing/2010/diagram" id="0" name="" descr="Perceivable: Content is presented in ways that can be accessed by all&#10;Operable: Content is presented in ways that can be operated by all&#10;Understandable: Content is presented in ways that can be understood by all&#10;Robust: Content is reliable and compatible with assistive technology and standards&#10;"/>
        </a:ext>
      </dgm:extLst>
    </dgm:pt>
    <dgm:pt modelId="{25D12F7D-5CEC-4AB4-8450-551659E5C430}" type="parTrans" cxnId="{02926A8C-A551-4723-977E-E2CE5D629375}">
      <dgm:prSet/>
      <dgm:spPr/>
      <dgm:t>
        <a:bodyPr/>
        <a:lstStyle/>
        <a:p>
          <a:endParaRPr lang="en-GB" sz="2800"/>
        </a:p>
      </dgm:t>
    </dgm:pt>
    <dgm:pt modelId="{2A7402A4-766F-4C3E-A456-2DD5B378C8A3}" type="sibTrans" cxnId="{02926A8C-A551-4723-977E-E2CE5D629375}">
      <dgm:prSet/>
      <dgm:spPr/>
      <dgm:t>
        <a:bodyPr/>
        <a:lstStyle/>
        <a:p>
          <a:endParaRPr lang="en-GB" sz="2800"/>
        </a:p>
      </dgm:t>
    </dgm:pt>
    <dgm:pt modelId="{E4C02D48-AFDD-46EB-B80D-AB1B2DCCAB5E}">
      <dgm:prSet phldrT="[Text]" custT="1"/>
      <dgm:spPr>
        <a:solidFill>
          <a:srgbClr val="005C6E"/>
        </a:solidFill>
      </dgm:spPr>
      <dgm:t>
        <a:bodyPr/>
        <a:lstStyle/>
        <a:p>
          <a:r>
            <a:rPr lang="en-GB" sz="2000" b="1" dirty="0"/>
            <a:t>Understandable</a:t>
          </a:r>
          <a:r>
            <a:rPr lang="en-GB" sz="2000" dirty="0"/>
            <a:t>: </a:t>
          </a:r>
          <a:r>
            <a:rPr lang="en-GB" sz="2000" b="0" i="0" dirty="0"/>
            <a:t>Information and the operation of user interface must be understandable</a:t>
          </a:r>
          <a:endParaRPr lang="en-GB" sz="2000" dirty="0"/>
        </a:p>
      </dgm:t>
      <dgm:extLst>
        <a:ext uri="{E40237B7-FDA0-4F09-8148-C483321AD2D9}">
          <dgm14:cNvPr xmlns:dgm14="http://schemas.microsoft.com/office/drawing/2010/diagram" id="0" name="" descr="Perceivable: Content is presented in ways that can be accessed by all&#10;Operable: Content is presented in ways that can be operated by all&#10;Understandable: Content is presented in ways that can be understood by all&#10;Robust: Content is reliable and compatible with assistive technology and standards&#10;"/>
        </a:ext>
      </dgm:extLst>
    </dgm:pt>
    <dgm:pt modelId="{E153D2E2-661C-4265-A244-6C30639460D6}" type="parTrans" cxnId="{A84AEAE0-F7CF-4990-A2FF-EB03F514B914}">
      <dgm:prSet/>
      <dgm:spPr/>
      <dgm:t>
        <a:bodyPr/>
        <a:lstStyle/>
        <a:p>
          <a:endParaRPr lang="en-GB" sz="2800"/>
        </a:p>
      </dgm:t>
    </dgm:pt>
    <dgm:pt modelId="{FA19BA6D-E394-41B3-B7C3-2F5F7CC2D9A2}" type="sibTrans" cxnId="{A84AEAE0-F7CF-4990-A2FF-EB03F514B914}">
      <dgm:prSet/>
      <dgm:spPr/>
      <dgm:t>
        <a:bodyPr/>
        <a:lstStyle/>
        <a:p>
          <a:endParaRPr lang="en-GB" sz="2800"/>
        </a:p>
      </dgm:t>
    </dgm:pt>
    <dgm:pt modelId="{1DD437CE-A9EF-4104-A731-ED4226187CEF}">
      <dgm:prSet phldrT="[Text]" custT="1"/>
      <dgm:spPr>
        <a:solidFill>
          <a:srgbClr val="005C6E"/>
        </a:solidFill>
      </dgm:spPr>
      <dgm:t>
        <a:bodyPr/>
        <a:lstStyle/>
        <a:p>
          <a:r>
            <a:rPr lang="en-GB" sz="2000" b="1" dirty="0"/>
            <a:t>Robust</a:t>
          </a:r>
          <a:r>
            <a:rPr lang="en-GB" sz="2000" dirty="0"/>
            <a:t>: Content is reliable and compatible with assistive technology and standards</a:t>
          </a:r>
        </a:p>
      </dgm:t>
      <dgm:extLst>
        <a:ext uri="{E40237B7-FDA0-4F09-8148-C483321AD2D9}">
          <dgm14:cNvPr xmlns:dgm14="http://schemas.microsoft.com/office/drawing/2010/diagram" id="0" name="" descr="Perceivable: Content is presented in ways that can be accessed by all&#10;Operable: Content is presented in ways that can be operated by all&#10;Understandable: Content is presented in ways that can be understood by all&#10;Robust: Content is reliable and compatible with assistive technology and standards&#10;"/>
        </a:ext>
      </dgm:extLst>
    </dgm:pt>
    <dgm:pt modelId="{50FDB9C1-4B93-4AD6-BFD2-C14548A5EC07}" type="parTrans" cxnId="{D58D9B34-7D3E-4D9C-8D6E-7007FA6840C7}">
      <dgm:prSet/>
      <dgm:spPr/>
      <dgm:t>
        <a:bodyPr/>
        <a:lstStyle/>
        <a:p>
          <a:endParaRPr lang="en-GB" sz="2800"/>
        </a:p>
      </dgm:t>
    </dgm:pt>
    <dgm:pt modelId="{560215CF-5160-44F0-9A66-CE225B97846E}" type="sibTrans" cxnId="{D58D9B34-7D3E-4D9C-8D6E-7007FA6840C7}">
      <dgm:prSet/>
      <dgm:spPr/>
      <dgm:t>
        <a:bodyPr/>
        <a:lstStyle/>
        <a:p>
          <a:endParaRPr lang="en-GB" sz="2800"/>
        </a:p>
      </dgm:t>
    </dgm:pt>
    <dgm:pt modelId="{E6B2838C-60A1-425B-A95A-40B7398CA809}" type="pres">
      <dgm:prSet presAssocID="{FDC4D470-ABBE-484E-ACEF-448D3CCDBD40}" presName="Name0" presStyleCnt="0">
        <dgm:presLayoutVars>
          <dgm:chMax val="7"/>
          <dgm:chPref val="7"/>
          <dgm:dir/>
        </dgm:presLayoutVars>
      </dgm:prSet>
      <dgm:spPr/>
    </dgm:pt>
    <dgm:pt modelId="{85CADDB1-1151-4D7C-ADB0-7ECCFB14F10B}" type="pres">
      <dgm:prSet presAssocID="{FDC4D470-ABBE-484E-ACEF-448D3CCDBD40}" presName="Name1" presStyleCnt="0"/>
      <dgm:spPr/>
    </dgm:pt>
    <dgm:pt modelId="{5C9BD859-24F8-4F75-818D-3273B3305C3B}" type="pres">
      <dgm:prSet presAssocID="{FDC4D470-ABBE-484E-ACEF-448D3CCDBD40}" presName="cycle" presStyleCnt="0"/>
      <dgm:spPr/>
    </dgm:pt>
    <dgm:pt modelId="{CE984FC2-4C52-42C1-AF7B-281F85464888}" type="pres">
      <dgm:prSet presAssocID="{FDC4D470-ABBE-484E-ACEF-448D3CCDBD40}" presName="srcNode" presStyleLbl="node1" presStyleIdx="0" presStyleCnt="4"/>
      <dgm:spPr/>
    </dgm:pt>
    <dgm:pt modelId="{8BDB2EC7-4D37-4892-A6EC-768638C56310}" type="pres">
      <dgm:prSet presAssocID="{FDC4D470-ABBE-484E-ACEF-448D3CCDBD40}" presName="conn" presStyleLbl="parChTrans1D2" presStyleIdx="0" presStyleCnt="1"/>
      <dgm:spPr/>
    </dgm:pt>
    <dgm:pt modelId="{AAD1499C-ED8E-4A0A-812E-FFC0F52D3734}" type="pres">
      <dgm:prSet presAssocID="{FDC4D470-ABBE-484E-ACEF-448D3CCDBD40}" presName="extraNode" presStyleLbl="node1" presStyleIdx="0" presStyleCnt="4"/>
      <dgm:spPr/>
    </dgm:pt>
    <dgm:pt modelId="{4EB21EE6-E777-42AF-9F0A-65C18F0F65C1}" type="pres">
      <dgm:prSet presAssocID="{FDC4D470-ABBE-484E-ACEF-448D3CCDBD40}" presName="dstNode" presStyleLbl="node1" presStyleIdx="0" presStyleCnt="4"/>
      <dgm:spPr/>
    </dgm:pt>
    <dgm:pt modelId="{82559C07-A7A2-4C0D-8F41-4DE2956D1B33}" type="pres">
      <dgm:prSet presAssocID="{0ADEC4E1-991E-4735-9F08-69ACA3502F2D}" presName="text_1" presStyleLbl="node1" presStyleIdx="0" presStyleCnt="4" custScaleX="96518">
        <dgm:presLayoutVars>
          <dgm:bulletEnabled val="1"/>
        </dgm:presLayoutVars>
      </dgm:prSet>
      <dgm:spPr/>
    </dgm:pt>
    <dgm:pt modelId="{28C6C179-8FDE-4DFE-A669-01E5E0324DFA}" type="pres">
      <dgm:prSet presAssocID="{0ADEC4E1-991E-4735-9F08-69ACA3502F2D}" presName="accent_1" presStyleCnt="0"/>
      <dgm:spPr/>
    </dgm:pt>
    <dgm:pt modelId="{3C2B77AF-FBFD-4782-BB0E-A10D51298248}" type="pres">
      <dgm:prSet presAssocID="{0ADEC4E1-991E-4735-9F08-69ACA3502F2D}" presName="accentRepeatNode" presStyleLbl="solidFgAcc1" presStyleIdx="0" presStyleCnt="4"/>
      <dgm:spPr/>
    </dgm:pt>
    <dgm:pt modelId="{AA2DE493-58BF-4A05-87B8-EC12D31289C7}" type="pres">
      <dgm:prSet presAssocID="{9D43F774-5C85-4435-964D-7B9ABA721C83}" presName="text_2" presStyleLbl="node1" presStyleIdx="1" presStyleCnt="4" custScaleX="96398">
        <dgm:presLayoutVars>
          <dgm:bulletEnabled val="1"/>
        </dgm:presLayoutVars>
      </dgm:prSet>
      <dgm:spPr/>
    </dgm:pt>
    <dgm:pt modelId="{864C5C0C-CD86-48AC-A5CB-497FC8302660}" type="pres">
      <dgm:prSet presAssocID="{9D43F774-5C85-4435-964D-7B9ABA721C83}" presName="accent_2" presStyleCnt="0"/>
      <dgm:spPr/>
    </dgm:pt>
    <dgm:pt modelId="{B4BAC0D7-C532-4B99-96BE-971337BCB51A}" type="pres">
      <dgm:prSet presAssocID="{9D43F774-5C85-4435-964D-7B9ABA721C83}" presName="accentRepeatNode" presStyleLbl="solidFgAcc1" presStyleIdx="1" presStyleCnt="4"/>
      <dgm:spPr/>
    </dgm:pt>
    <dgm:pt modelId="{03785100-8412-4A45-BBE9-CA83B9AD530C}" type="pres">
      <dgm:prSet presAssocID="{E4C02D48-AFDD-46EB-B80D-AB1B2DCCAB5E}" presName="text_3" presStyleLbl="node1" presStyleIdx="2" presStyleCnt="4" custScaleX="96398" custScaleY="109395">
        <dgm:presLayoutVars>
          <dgm:bulletEnabled val="1"/>
        </dgm:presLayoutVars>
      </dgm:prSet>
      <dgm:spPr/>
    </dgm:pt>
    <dgm:pt modelId="{2E761A09-B8EB-4E3E-994D-589DCB8236AE}" type="pres">
      <dgm:prSet presAssocID="{E4C02D48-AFDD-46EB-B80D-AB1B2DCCAB5E}" presName="accent_3" presStyleCnt="0"/>
      <dgm:spPr/>
    </dgm:pt>
    <dgm:pt modelId="{015FFF88-059F-42E4-B45A-CE26E8BC06ED}" type="pres">
      <dgm:prSet presAssocID="{E4C02D48-AFDD-46EB-B80D-AB1B2DCCAB5E}" presName="accentRepeatNode" presStyleLbl="solidFgAcc1" presStyleIdx="2" presStyleCnt="4" custLinFactNeighborX="352" custLinFactNeighborY="1080"/>
      <dgm:spPr/>
    </dgm:pt>
    <dgm:pt modelId="{132BF267-D58D-4B2A-B1E3-07515A5C7559}" type="pres">
      <dgm:prSet presAssocID="{1DD437CE-A9EF-4104-A731-ED4226187CEF}" presName="text_4" presStyleLbl="node1" presStyleIdx="3" presStyleCnt="4" custScaleX="96518" custScaleY="115045">
        <dgm:presLayoutVars>
          <dgm:bulletEnabled val="1"/>
        </dgm:presLayoutVars>
      </dgm:prSet>
      <dgm:spPr/>
    </dgm:pt>
    <dgm:pt modelId="{55344AE0-CE8D-45FC-8602-E5D7C30629CB}" type="pres">
      <dgm:prSet presAssocID="{1DD437CE-A9EF-4104-A731-ED4226187CEF}" presName="accent_4" presStyleCnt="0"/>
      <dgm:spPr/>
    </dgm:pt>
    <dgm:pt modelId="{20911E7A-348D-4134-8A5C-396B149E5CF2}" type="pres">
      <dgm:prSet presAssocID="{1DD437CE-A9EF-4104-A731-ED4226187CEF}" presName="accentRepeatNode" presStyleLbl="solidFgAcc1" presStyleIdx="3" presStyleCnt="4"/>
      <dgm:spPr/>
    </dgm:pt>
  </dgm:ptLst>
  <dgm:cxnLst>
    <dgm:cxn modelId="{D58D9B34-7D3E-4D9C-8D6E-7007FA6840C7}" srcId="{FDC4D470-ABBE-484E-ACEF-448D3CCDBD40}" destId="{1DD437CE-A9EF-4104-A731-ED4226187CEF}" srcOrd="3" destOrd="0" parTransId="{50FDB9C1-4B93-4AD6-BFD2-C14548A5EC07}" sibTransId="{560215CF-5160-44F0-9A66-CE225B97846E}"/>
    <dgm:cxn modelId="{E33BEB41-42FA-403A-B685-778C72DB9571}" type="presOf" srcId="{FDC4D470-ABBE-484E-ACEF-448D3CCDBD40}" destId="{E6B2838C-60A1-425B-A95A-40B7398CA809}" srcOrd="0" destOrd="0" presId="urn:microsoft.com/office/officeart/2008/layout/VerticalCurvedList"/>
    <dgm:cxn modelId="{9C66924B-BCB0-4CA2-A874-2D80E2DDFCE6}" type="presOf" srcId="{0ADEC4E1-991E-4735-9F08-69ACA3502F2D}" destId="{82559C07-A7A2-4C0D-8F41-4DE2956D1B33}" srcOrd="0" destOrd="0" presId="urn:microsoft.com/office/officeart/2008/layout/VerticalCurvedList"/>
    <dgm:cxn modelId="{0799C551-4802-4774-B194-77FFC0FD175C}" srcId="{FDC4D470-ABBE-484E-ACEF-448D3CCDBD40}" destId="{0ADEC4E1-991E-4735-9F08-69ACA3502F2D}" srcOrd="0" destOrd="0" parTransId="{5EAD5F8F-7EBB-48C7-8079-6453C233B9D5}" sibTransId="{64082B01-3035-4E67-9D54-6D39AFAB206A}"/>
    <dgm:cxn modelId="{6FFBA17F-B907-4FB8-9DBB-9F49085BB51F}" type="presOf" srcId="{64082B01-3035-4E67-9D54-6D39AFAB206A}" destId="{8BDB2EC7-4D37-4892-A6EC-768638C56310}" srcOrd="0" destOrd="0" presId="urn:microsoft.com/office/officeart/2008/layout/VerticalCurvedList"/>
    <dgm:cxn modelId="{02926A8C-A551-4723-977E-E2CE5D629375}" srcId="{FDC4D470-ABBE-484E-ACEF-448D3CCDBD40}" destId="{9D43F774-5C85-4435-964D-7B9ABA721C83}" srcOrd="1" destOrd="0" parTransId="{25D12F7D-5CEC-4AB4-8450-551659E5C430}" sibTransId="{2A7402A4-766F-4C3E-A456-2DD5B378C8A3}"/>
    <dgm:cxn modelId="{99511DA7-C6F9-4A39-AA71-BC3142989E70}" type="presOf" srcId="{E4C02D48-AFDD-46EB-B80D-AB1B2DCCAB5E}" destId="{03785100-8412-4A45-BBE9-CA83B9AD530C}" srcOrd="0" destOrd="0" presId="urn:microsoft.com/office/officeart/2008/layout/VerticalCurvedList"/>
    <dgm:cxn modelId="{E30182A7-7235-43D7-8AA9-0F29E8600129}" type="presOf" srcId="{9D43F774-5C85-4435-964D-7B9ABA721C83}" destId="{AA2DE493-58BF-4A05-87B8-EC12D31289C7}" srcOrd="0" destOrd="0" presId="urn:microsoft.com/office/officeart/2008/layout/VerticalCurvedList"/>
    <dgm:cxn modelId="{46A2FDC8-776A-4435-B5A5-0F9B3D4C62E7}" type="presOf" srcId="{1DD437CE-A9EF-4104-A731-ED4226187CEF}" destId="{132BF267-D58D-4B2A-B1E3-07515A5C7559}" srcOrd="0" destOrd="0" presId="urn:microsoft.com/office/officeart/2008/layout/VerticalCurvedList"/>
    <dgm:cxn modelId="{A84AEAE0-F7CF-4990-A2FF-EB03F514B914}" srcId="{FDC4D470-ABBE-484E-ACEF-448D3CCDBD40}" destId="{E4C02D48-AFDD-46EB-B80D-AB1B2DCCAB5E}" srcOrd="2" destOrd="0" parTransId="{E153D2E2-661C-4265-A244-6C30639460D6}" sibTransId="{FA19BA6D-E394-41B3-B7C3-2F5F7CC2D9A2}"/>
    <dgm:cxn modelId="{E1A8F4EC-1F44-4E0A-A0A2-472CB9780DC9}" type="presParOf" srcId="{E6B2838C-60A1-425B-A95A-40B7398CA809}" destId="{85CADDB1-1151-4D7C-ADB0-7ECCFB14F10B}" srcOrd="0" destOrd="0" presId="urn:microsoft.com/office/officeart/2008/layout/VerticalCurvedList"/>
    <dgm:cxn modelId="{F9D1CE37-40A2-4A4D-BFBC-35CBE9EFCDDC}" type="presParOf" srcId="{85CADDB1-1151-4D7C-ADB0-7ECCFB14F10B}" destId="{5C9BD859-24F8-4F75-818D-3273B3305C3B}" srcOrd="0" destOrd="0" presId="urn:microsoft.com/office/officeart/2008/layout/VerticalCurvedList"/>
    <dgm:cxn modelId="{57A04031-B71B-4E77-8356-88CDD04132A2}" type="presParOf" srcId="{5C9BD859-24F8-4F75-818D-3273B3305C3B}" destId="{CE984FC2-4C52-42C1-AF7B-281F85464888}" srcOrd="0" destOrd="0" presId="urn:microsoft.com/office/officeart/2008/layout/VerticalCurvedList"/>
    <dgm:cxn modelId="{B8460D12-4699-4A32-9A89-AC7193E24446}" type="presParOf" srcId="{5C9BD859-24F8-4F75-818D-3273B3305C3B}" destId="{8BDB2EC7-4D37-4892-A6EC-768638C56310}" srcOrd="1" destOrd="0" presId="urn:microsoft.com/office/officeart/2008/layout/VerticalCurvedList"/>
    <dgm:cxn modelId="{ADF71F0D-0074-48EC-BEF0-6980C323FA46}" type="presParOf" srcId="{5C9BD859-24F8-4F75-818D-3273B3305C3B}" destId="{AAD1499C-ED8E-4A0A-812E-FFC0F52D3734}" srcOrd="2" destOrd="0" presId="urn:microsoft.com/office/officeart/2008/layout/VerticalCurvedList"/>
    <dgm:cxn modelId="{81612FEE-F23A-4CD8-8172-6EFDF3A9E0F3}" type="presParOf" srcId="{5C9BD859-24F8-4F75-818D-3273B3305C3B}" destId="{4EB21EE6-E777-42AF-9F0A-65C18F0F65C1}" srcOrd="3" destOrd="0" presId="urn:microsoft.com/office/officeart/2008/layout/VerticalCurvedList"/>
    <dgm:cxn modelId="{582BE692-1184-45B8-8C0B-0F82D87BCC69}" type="presParOf" srcId="{85CADDB1-1151-4D7C-ADB0-7ECCFB14F10B}" destId="{82559C07-A7A2-4C0D-8F41-4DE2956D1B33}" srcOrd="1" destOrd="0" presId="urn:microsoft.com/office/officeart/2008/layout/VerticalCurvedList"/>
    <dgm:cxn modelId="{7D0D5C48-BCBF-40EF-A9FC-2EE751AB2EC2}" type="presParOf" srcId="{85CADDB1-1151-4D7C-ADB0-7ECCFB14F10B}" destId="{28C6C179-8FDE-4DFE-A669-01E5E0324DFA}" srcOrd="2" destOrd="0" presId="urn:microsoft.com/office/officeart/2008/layout/VerticalCurvedList"/>
    <dgm:cxn modelId="{1996E835-2608-4939-B47D-1CD7CE7CAE8F}" type="presParOf" srcId="{28C6C179-8FDE-4DFE-A669-01E5E0324DFA}" destId="{3C2B77AF-FBFD-4782-BB0E-A10D51298248}" srcOrd="0" destOrd="0" presId="urn:microsoft.com/office/officeart/2008/layout/VerticalCurvedList"/>
    <dgm:cxn modelId="{EDD67A64-60E5-4A4E-BCE7-70FC9B2AE9E8}" type="presParOf" srcId="{85CADDB1-1151-4D7C-ADB0-7ECCFB14F10B}" destId="{AA2DE493-58BF-4A05-87B8-EC12D31289C7}" srcOrd="3" destOrd="0" presId="urn:microsoft.com/office/officeart/2008/layout/VerticalCurvedList"/>
    <dgm:cxn modelId="{8D9D43AB-3938-46EC-8CDE-E542B2161646}" type="presParOf" srcId="{85CADDB1-1151-4D7C-ADB0-7ECCFB14F10B}" destId="{864C5C0C-CD86-48AC-A5CB-497FC8302660}" srcOrd="4" destOrd="0" presId="urn:microsoft.com/office/officeart/2008/layout/VerticalCurvedList"/>
    <dgm:cxn modelId="{CBF9B574-3EF5-4AC5-A19B-2AB09E1EAC89}" type="presParOf" srcId="{864C5C0C-CD86-48AC-A5CB-497FC8302660}" destId="{B4BAC0D7-C532-4B99-96BE-971337BCB51A}" srcOrd="0" destOrd="0" presId="urn:microsoft.com/office/officeart/2008/layout/VerticalCurvedList"/>
    <dgm:cxn modelId="{B79F42DC-6993-476D-85B7-A5ACE2138A42}" type="presParOf" srcId="{85CADDB1-1151-4D7C-ADB0-7ECCFB14F10B}" destId="{03785100-8412-4A45-BBE9-CA83B9AD530C}" srcOrd="5" destOrd="0" presId="urn:microsoft.com/office/officeart/2008/layout/VerticalCurvedList"/>
    <dgm:cxn modelId="{9EE9493F-C5B0-438B-8CB5-D416B893790F}" type="presParOf" srcId="{85CADDB1-1151-4D7C-ADB0-7ECCFB14F10B}" destId="{2E761A09-B8EB-4E3E-994D-589DCB8236AE}" srcOrd="6" destOrd="0" presId="urn:microsoft.com/office/officeart/2008/layout/VerticalCurvedList"/>
    <dgm:cxn modelId="{269AA027-2257-4EE8-95CF-4FF7E8420959}" type="presParOf" srcId="{2E761A09-B8EB-4E3E-994D-589DCB8236AE}" destId="{015FFF88-059F-42E4-B45A-CE26E8BC06ED}" srcOrd="0" destOrd="0" presId="urn:microsoft.com/office/officeart/2008/layout/VerticalCurvedList"/>
    <dgm:cxn modelId="{90646767-B739-4D7B-9EBC-8A4C637AD34E}" type="presParOf" srcId="{85CADDB1-1151-4D7C-ADB0-7ECCFB14F10B}" destId="{132BF267-D58D-4B2A-B1E3-07515A5C7559}" srcOrd="7" destOrd="0" presId="urn:microsoft.com/office/officeart/2008/layout/VerticalCurvedList"/>
    <dgm:cxn modelId="{AEDB6F86-CCD2-4A4E-BCC0-F64E680C55F3}" type="presParOf" srcId="{85CADDB1-1151-4D7C-ADB0-7ECCFB14F10B}" destId="{55344AE0-CE8D-45FC-8602-E5D7C30629CB}" srcOrd="8" destOrd="0" presId="urn:microsoft.com/office/officeart/2008/layout/VerticalCurvedList"/>
    <dgm:cxn modelId="{635B73CE-9B8A-42A9-B6E3-0C8E61AF62E1}" type="presParOf" srcId="{55344AE0-CE8D-45FC-8602-E5D7C30629CB}" destId="{20911E7A-348D-4134-8A5C-396B149E5CF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F375361-8670-43E8-B314-F655E7872F19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C4251CC1-B916-4ADD-B368-3A4C5CFD91B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800" dirty="0"/>
            <a:t>Text</a:t>
          </a:r>
          <a:endParaRPr lang="en-US" sz="2800" dirty="0"/>
        </a:p>
      </dgm:t>
    </dgm:pt>
    <dgm:pt modelId="{753C073B-B02A-4A04-B30F-BC5466B21057}" type="parTrans" cxnId="{CE0BD52F-792F-4E9B-B782-BBD0918E874B}">
      <dgm:prSet/>
      <dgm:spPr/>
      <dgm:t>
        <a:bodyPr/>
        <a:lstStyle/>
        <a:p>
          <a:endParaRPr lang="en-US"/>
        </a:p>
      </dgm:t>
    </dgm:pt>
    <dgm:pt modelId="{4716C3BE-4D1B-488F-BEEB-9BA31822FC7A}" type="sibTrans" cxnId="{CE0BD52F-792F-4E9B-B782-BBD0918E874B}">
      <dgm:prSet/>
      <dgm:spPr/>
      <dgm:t>
        <a:bodyPr/>
        <a:lstStyle/>
        <a:p>
          <a:endParaRPr lang="en-US"/>
        </a:p>
      </dgm:t>
    </dgm:pt>
    <dgm:pt modelId="{736C4EC8-FDE6-44A1-BF4C-94E49B8A9B9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800" dirty="0"/>
            <a:t>Images</a:t>
          </a:r>
          <a:endParaRPr lang="en-US" sz="2800" dirty="0"/>
        </a:p>
      </dgm:t>
    </dgm:pt>
    <dgm:pt modelId="{40A14529-8B32-4812-ACB2-C89F74C8DCE3}" type="parTrans" cxnId="{2AFE628B-53CE-48C8-879B-DAC44D71A608}">
      <dgm:prSet/>
      <dgm:spPr/>
      <dgm:t>
        <a:bodyPr/>
        <a:lstStyle/>
        <a:p>
          <a:endParaRPr lang="en-US"/>
        </a:p>
      </dgm:t>
    </dgm:pt>
    <dgm:pt modelId="{4C92B102-F4A8-4C24-B539-1D9EC60683F1}" type="sibTrans" cxnId="{2AFE628B-53CE-48C8-879B-DAC44D71A608}">
      <dgm:prSet/>
      <dgm:spPr/>
      <dgm:t>
        <a:bodyPr/>
        <a:lstStyle/>
        <a:p>
          <a:endParaRPr lang="en-US"/>
        </a:p>
      </dgm:t>
    </dgm:pt>
    <dgm:pt modelId="{842A654D-0522-4FE3-8A0B-F9CB12B86AB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Tables</a:t>
          </a:r>
        </a:p>
      </dgm:t>
    </dgm:pt>
    <dgm:pt modelId="{3AB559A6-0432-4354-B351-7A9E85364ADB}" type="parTrans" cxnId="{F9BA4960-57F4-4546-B34C-E74424ABABE0}">
      <dgm:prSet/>
      <dgm:spPr/>
      <dgm:t>
        <a:bodyPr/>
        <a:lstStyle/>
        <a:p>
          <a:endParaRPr lang="en-US"/>
        </a:p>
      </dgm:t>
    </dgm:pt>
    <dgm:pt modelId="{82333707-C384-40BB-B16D-511C80D6D5E2}" type="sibTrans" cxnId="{F9BA4960-57F4-4546-B34C-E74424ABABE0}">
      <dgm:prSet/>
      <dgm:spPr/>
      <dgm:t>
        <a:bodyPr/>
        <a:lstStyle/>
        <a:p>
          <a:endParaRPr lang="en-US"/>
        </a:p>
      </dgm:t>
    </dgm:pt>
    <dgm:pt modelId="{84349493-A84D-4191-A56A-8E38F7653BD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800" dirty="0"/>
            <a:t>Links</a:t>
          </a:r>
          <a:endParaRPr lang="en-US" sz="2800" dirty="0"/>
        </a:p>
      </dgm:t>
    </dgm:pt>
    <dgm:pt modelId="{0E1E8C9F-C90E-46B9-BAB2-158A2E723199}" type="parTrans" cxnId="{F7785A53-CD9E-4A93-93B2-FEED1388DCF3}">
      <dgm:prSet/>
      <dgm:spPr/>
      <dgm:t>
        <a:bodyPr/>
        <a:lstStyle/>
        <a:p>
          <a:endParaRPr lang="en-US"/>
        </a:p>
      </dgm:t>
    </dgm:pt>
    <dgm:pt modelId="{C559AF29-8A78-404C-A23C-F73331E395FD}" type="sibTrans" cxnId="{F7785A53-CD9E-4A93-93B2-FEED1388DCF3}">
      <dgm:prSet/>
      <dgm:spPr/>
      <dgm:t>
        <a:bodyPr/>
        <a:lstStyle/>
        <a:p>
          <a:endParaRPr lang="en-US"/>
        </a:p>
      </dgm:t>
    </dgm:pt>
    <dgm:pt modelId="{28ED73A0-DC38-423A-A13F-BFBAB385ECBE}" type="pres">
      <dgm:prSet presAssocID="{AF375361-8670-43E8-B314-F655E7872F19}" presName="root" presStyleCnt="0">
        <dgm:presLayoutVars>
          <dgm:dir/>
          <dgm:resizeHandles val="exact"/>
        </dgm:presLayoutVars>
      </dgm:prSet>
      <dgm:spPr/>
    </dgm:pt>
    <dgm:pt modelId="{BD44F0BE-32D6-42F8-8A0F-1C2DA04FC16E}" type="pres">
      <dgm:prSet presAssocID="{C4251CC1-B916-4ADD-B368-3A4C5CFD91B8}" presName="compNode" presStyleCnt="0"/>
      <dgm:spPr/>
    </dgm:pt>
    <dgm:pt modelId="{BCB21A07-846C-434D-80AC-D28BCF17C725}" type="pres">
      <dgm:prSet presAssocID="{C4251CC1-B916-4ADD-B368-3A4C5CFD91B8}" presName="bgRect" presStyleLbl="bgShp" presStyleIdx="0" presStyleCnt="4"/>
      <dgm:spPr/>
    </dgm:pt>
    <dgm:pt modelId="{403DE93C-16B5-441D-AA15-DCF136A49CDA}" type="pres">
      <dgm:prSet presAssocID="{C4251CC1-B916-4ADD-B368-3A4C5CFD91B8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ypewriter"/>
        </a:ext>
      </dgm:extLst>
    </dgm:pt>
    <dgm:pt modelId="{803D5D32-55BA-4541-9891-F3C453CA8106}" type="pres">
      <dgm:prSet presAssocID="{C4251CC1-B916-4ADD-B368-3A4C5CFD91B8}" presName="spaceRect" presStyleCnt="0"/>
      <dgm:spPr/>
    </dgm:pt>
    <dgm:pt modelId="{B4AFEB38-0FC7-4169-927D-866DDDE191FE}" type="pres">
      <dgm:prSet presAssocID="{C4251CC1-B916-4ADD-B368-3A4C5CFD91B8}" presName="parTx" presStyleLbl="revTx" presStyleIdx="0" presStyleCnt="4">
        <dgm:presLayoutVars>
          <dgm:chMax val="0"/>
          <dgm:chPref val="0"/>
        </dgm:presLayoutVars>
      </dgm:prSet>
      <dgm:spPr/>
    </dgm:pt>
    <dgm:pt modelId="{5CB77144-8C57-4516-966A-D56393B5E5AD}" type="pres">
      <dgm:prSet presAssocID="{4716C3BE-4D1B-488F-BEEB-9BA31822FC7A}" presName="sibTrans" presStyleCnt="0"/>
      <dgm:spPr/>
    </dgm:pt>
    <dgm:pt modelId="{3D85A440-455B-4ACF-B94E-26E62E512040}" type="pres">
      <dgm:prSet presAssocID="{736C4EC8-FDE6-44A1-BF4C-94E49B8A9B98}" presName="compNode" presStyleCnt="0"/>
      <dgm:spPr/>
    </dgm:pt>
    <dgm:pt modelId="{AC3B633C-0ECB-40D3-AAE1-9150BC3B21B3}" type="pres">
      <dgm:prSet presAssocID="{736C4EC8-FDE6-44A1-BF4C-94E49B8A9B98}" presName="bgRect" presStyleLbl="bgShp" presStyleIdx="1" presStyleCnt="4"/>
      <dgm:spPr/>
    </dgm:pt>
    <dgm:pt modelId="{641C9277-91E3-4681-BCB2-96A98933A702}" type="pres">
      <dgm:prSet presAssocID="{736C4EC8-FDE6-44A1-BF4C-94E49B8A9B98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mage"/>
        </a:ext>
      </dgm:extLst>
    </dgm:pt>
    <dgm:pt modelId="{6FE53FC2-EA5E-43E1-91F8-B91ACB717DA6}" type="pres">
      <dgm:prSet presAssocID="{736C4EC8-FDE6-44A1-BF4C-94E49B8A9B98}" presName="spaceRect" presStyleCnt="0"/>
      <dgm:spPr/>
    </dgm:pt>
    <dgm:pt modelId="{E2B570AA-100A-49A3-8C94-EAE312A4F471}" type="pres">
      <dgm:prSet presAssocID="{736C4EC8-FDE6-44A1-BF4C-94E49B8A9B98}" presName="parTx" presStyleLbl="revTx" presStyleIdx="1" presStyleCnt="4">
        <dgm:presLayoutVars>
          <dgm:chMax val="0"/>
          <dgm:chPref val="0"/>
        </dgm:presLayoutVars>
      </dgm:prSet>
      <dgm:spPr/>
    </dgm:pt>
    <dgm:pt modelId="{9B56461A-75FD-4C74-8F33-D7E2B5956110}" type="pres">
      <dgm:prSet presAssocID="{4C92B102-F4A8-4C24-B539-1D9EC60683F1}" presName="sibTrans" presStyleCnt="0"/>
      <dgm:spPr/>
    </dgm:pt>
    <dgm:pt modelId="{C431D975-03EB-428D-9F9A-A194B223512B}" type="pres">
      <dgm:prSet presAssocID="{842A654D-0522-4FE3-8A0B-F9CB12B86ABF}" presName="compNode" presStyleCnt="0"/>
      <dgm:spPr/>
    </dgm:pt>
    <dgm:pt modelId="{AAE6B4C3-1BED-432A-9C82-7D34959D16CF}" type="pres">
      <dgm:prSet presAssocID="{842A654D-0522-4FE3-8A0B-F9CB12B86ABF}" presName="bgRect" presStyleLbl="bgShp" presStyleIdx="2" presStyleCnt="4"/>
      <dgm:spPr/>
    </dgm:pt>
    <dgm:pt modelId="{B8769026-3539-4231-98D2-A75A16C42005}" type="pres">
      <dgm:prSet presAssocID="{842A654D-0522-4FE3-8A0B-F9CB12B86ABF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able"/>
        </a:ext>
      </dgm:extLst>
    </dgm:pt>
    <dgm:pt modelId="{6501C632-2012-4C0D-92D1-6879D858ADCB}" type="pres">
      <dgm:prSet presAssocID="{842A654D-0522-4FE3-8A0B-F9CB12B86ABF}" presName="spaceRect" presStyleCnt="0"/>
      <dgm:spPr/>
    </dgm:pt>
    <dgm:pt modelId="{8798DD5A-D8DD-4423-A77F-37A49983E6E1}" type="pres">
      <dgm:prSet presAssocID="{842A654D-0522-4FE3-8A0B-F9CB12B86ABF}" presName="parTx" presStyleLbl="revTx" presStyleIdx="2" presStyleCnt="4">
        <dgm:presLayoutVars>
          <dgm:chMax val="0"/>
          <dgm:chPref val="0"/>
        </dgm:presLayoutVars>
      </dgm:prSet>
      <dgm:spPr/>
    </dgm:pt>
    <dgm:pt modelId="{E21DB675-0629-446B-8BA9-3F5559F553E5}" type="pres">
      <dgm:prSet presAssocID="{82333707-C384-40BB-B16D-511C80D6D5E2}" presName="sibTrans" presStyleCnt="0"/>
      <dgm:spPr/>
    </dgm:pt>
    <dgm:pt modelId="{6D7C1F54-77B8-470A-9C35-1C8470E8AE7F}" type="pres">
      <dgm:prSet presAssocID="{84349493-A84D-4191-A56A-8E38F7653BDB}" presName="compNode" presStyleCnt="0"/>
      <dgm:spPr/>
    </dgm:pt>
    <dgm:pt modelId="{5DF3916E-D262-4369-8FFB-12E8B677C09F}" type="pres">
      <dgm:prSet presAssocID="{84349493-A84D-4191-A56A-8E38F7653BDB}" presName="bgRect" presStyleLbl="bgShp" presStyleIdx="3" presStyleCnt="4"/>
      <dgm:spPr/>
    </dgm:pt>
    <dgm:pt modelId="{38E87B38-7972-484E-8C51-1C37CC307DB2}" type="pres">
      <dgm:prSet presAssocID="{84349493-A84D-4191-A56A-8E38F7653BDB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nk"/>
        </a:ext>
      </dgm:extLst>
    </dgm:pt>
    <dgm:pt modelId="{17A16FA7-EB1A-49C6-8ADA-01AF4467EF20}" type="pres">
      <dgm:prSet presAssocID="{84349493-A84D-4191-A56A-8E38F7653BDB}" presName="spaceRect" presStyleCnt="0"/>
      <dgm:spPr/>
    </dgm:pt>
    <dgm:pt modelId="{AB67F8A1-3788-49B4-8D31-00CAE3BD5F2B}" type="pres">
      <dgm:prSet presAssocID="{84349493-A84D-4191-A56A-8E38F7653BDB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CE0BD52F-792F-4E9B-B782-BBD0918E874B}" srcId="{AF375361-8670-43E8-B314-F655E7872F19}" destId="{C4251CC1-B916-4ADD-B368-3A4C5CFD91B8}" srcOrd="0" destOrd="0" parTransId="{753C073B-B02A-4A04-B30F-BC5466B21057}" sibTransId="{4716C3BE-4D1B-488F-BEEB-9BA31822FC7A}"/>
    <dgm:cxn modelId="{F9BA4960-57F4-4546-B34C-E74424ABABE0}" srcId="{AF375361-8670-43E8-B314-F655E7872F19}" destId="{842A654D-0522-4FE3-8A0B-F9CB12B86ABF}" srcOrd="2" destOrd="0" parTransId="{3AB559A6-0432-4354-B351-7A9E85364ADB}" sibTransId="{82333707-C384-40BB-B16D-511C80D6D5E2}"/>
    <dgm:cxn modelId="{F7785A53-CD9E-4A93-93B2-FEED1388DCF3}" srcId="{AF375361-8670-43E8-B314-F655E7872F19}" destId="{84349493-A84D-4191-A56A-8E38F7653BDB}" srcOrd="3" destOrd="0" parTransId="{0E1E8C9F-C90E-46B9-BAB2-158A2E723199}" sibTransId="{C559AF29-8A78-404C-A23C-F73331E395FD}"/>
    <dgm:cxn modelId="{2AFE628B-53CE-48C8-879B-DAC44D71A608}" srcId="{AF375361-8670-43E8-B314-F655E7872F19}" destId="{736C4EC8-FDE6-44A1-BF4C-94E49B8A9B98}" srcOrd="1" destOrd="0" parTransId="{40A14529-8B32-4812-ACB2-C89F74C8DCE3}" sibTransId="{4C92B102-F4A8-4C24-B539-1D9EC60683F1}"/>
    <dgm:cxn modelId="{47DA1194-245A-45D1-91EE-E05CE58A9ABB}" type="presOf" srcId="{C4251CC1-B916-4ADD-B368-3A4C5CFD91B8}" destId="{B4AFEB38-0FC7-4169-927D-866DDDE191FE}" srcOrd="0" destOrd="0" presId="urn:microsoft.com/office/officeart/2018/2/layout/IconVerticalSolidList"/>
    <dgm:cxn modelId="{0C6132D4-74C6-4560-9531-4C4603D96592}" type="presOf" srcId="{AF375361-8670-43E8-B314-F655E7872F19}" destId="{28ED73A0-DC38-423A-A13F-BFBAB385ECBE}" srcOrd="0" destOrd="0" presId="urn:microsoft.com/office/officeart/2018/2/layout/IconVerticalSolidList"/>
    <dgm:cxn modelId="{D636E5DD-EA9E-492B-8402-FD0856A32BE7}" type="presOf" srcId="{736C4EC8-FDE6-44A1-BF4C-94E49B8A9B98}" destId="{E2B570AA-100A-49A3-8C94-EAE312A4F471}" srcOrd="0" destOrd="0" presId="urn:microsoft.com/office/officeart/2018/2/layout/IconVerticalSolidList"/>
    <dgm:cxn modelId="{CE0BD4F7-AB72-4A9D-989C-D623BA979700}" type="presOf" srcId="{84349493-A84D-4191-A56A-8E38F7653BDB}" destId="{AB67F8A1-3788-49B4-8D31-00CAE3BD5F2B}" srcOrd="0" destOrd="0" presId="urn:microsoft.com/office/officeart/2018/2/layout/IconVerticalSolidList"/>
    <dgm:cxn modelId="{66CC73FB-D5C7-42C0-A5EE-30D334E4ABE3}" type="presOf" srcId="{842A654D-0522-4FE3-8A0B-F9CB12B86ABF}" destId="{8798DD5A-D8DD-4423-A77F-37A49983E6E1}" srcOrd="0" destOrd="0" presId="urn:microsoft.com/office/officeart/2018/2/layout/IconVerticalSolidList"/>
    <dgm:cxn modelId="{23D15900-EF2F-47A5-AACE-B7A5B350B541}" type="presParOf" srcId="{28ED73A0-DC38-423A-A13F-BFBAB385ECBE}" destId="{BD44F0BE-32D6-42F8-8A0F-1C2DA04FC16E}" srcOrd="0" destOrd="0" presId="urn:microsoft.com/office/officeart/2018/2/layout/IconVerticalSolidList"/>
    <dgm:cxn modelId="{D77F9611-1B24-4518-A0C5-878CE4F72B82}" type="presParOf" srcId="{BD44F0BE-32D6-42F8-8A0F-1C2DA04FC16E}" destId="{BCB21A07-846C-434D-80AC-D28BCF17C725}" srcOrd="0" destOrd="0" presId="urn:microsoft.com/office/officeart/2018/2/layout/IconVerticalSolidList"/>
    <dgm:cxn modelId="{4B6C1469-47BE-4BA4-876E-8A22407165B6}" type="presParOf" srcId="{BD44F0BE-32D6-42F8-8A0F-1C2DA04FC16E}" destId="{403DE93C-16B5-441D-AA15-DCF136A49CDA}" srcOrd="1" destOrd="0" presId="urn:microsoft.com/office/officeart/2018/2/layout/IconVerticalSolidList"/>
    <dgm:cxn modelId="{FBE6063B-D41D-4F21-B463-87A47556142B}" type="presParOf" srcId="{BD44F0BE-32D6-42F8-8A0F-1C2DA04FC16E}" destId="{803D5D32-55BA-4541-9891-F3C453CA8106}" srcOrd="2" destOrd="0" presId="urn:microsoft.com/office/officeart/2018/2/layout/IconVerticalSolidList"/>
    <dgm:cxn modelId="{A47777F4-98BF-48F7-9997-33F43AEC85CC}" type="presParOf" srcId="{BD44F0BE-32D6-42F8-8A0F-1C2DA04FC16E}" destId="{B4AFEB38-0FC7-4169-927D-866DDDE191FE}" srcOrd="3" destOrd="0" presId="urn:microsoft.com/office/officeart/2018/2/layout/IconVerticalSolidList"/>
    <dgm:cxn modelId="{F76474CA-9AC8-4AA7-8024-BA7BC6410A8B}" type="presParOf" srcId="{28ED73A0-DC38-423A-A13F-BFBAB385ECBE}" destId="{5CB77144-8C57-4516-966A-D56393B5E5AD}" srcOrd="1" destOrd="0" presId="urn:microsoft.com/office/officeart/2018/2/layout/IconVerticalSolidList"/>
    <dgm:cxn modelId="{C2CAFAAB-B8ED-4EEE-8F7A-8566078342A0}" type="presParOf" srcId="{28ED73A0-DC38-423A-A13F-BFBAB385ECBE}" destId="{3D85A440-455B-4ACF-B94E-26E62E512040}" srcOrd="2" destOrd="0" presId="urn:microsoft.com/office/officeart/2018/2/layout/IconVerticalSolidList"/>
    <dgm:cxn modelId="{924A069A-F3FC-4CB3-B2A5-8EDEB158957A}" type="presParOf" srcId="{3D85A440-455B-4ACF-B94E-26E62E512040}" destId="{AC3B633C-0ECB-40D3-AAE1-9150BC3B21B3}" srcOrd="0" destOrd="0" presId="urn:microsoft.com/office/officeart/2018/2/layout/IconVerticalSolidList"/>
    <dgm:cxn modelId="{A88897AC-D34D-4324-A90B-23040C17A280}" type="presParOf" srcId="{3D85A440-455B-4ACF-B94E-26E62E512040}" destId="{641C9277-91E3-4681-BCB2-96A98933A702}" srcOrd="1" destOrd="0" presId="urn:microsoft.com/office/officeart/2018/2/layout/IconVerticalSolidList"/>
    <dgm:cxn modelId="{AA686BDD-1B3C-4EFF-871F-7E4F8FC471CE}" type="presParOf" srcId="{3D85A440-455B-4ACF-B94E-26E62E512040}" destId="{6FE53FC2-EA5E-43E1-91F8-B91ACB717DA6}" srcOrd="2" destOrd="0" presId="urn:microsoft.com/office/officeart/2018/2/layout/IconVerticalSolidList"/>
    <dgm:cxn modelId="{0D775768-CBD2-42D9-B092-F1D9B38B3EE6}" type="presParOf" srcId="{3D85A440-455B-4ACF-B94E-26E62E512040}" destId="{E2B570AA-100A-49A3-8C94-EAE312A4F471}" srcOrd="3" destOrd="0" presId="urn:microsoft.com/office/officeart/2018/2/layout/IconVerticalSolidList"/>
    <dgm:cxn modelId="{8368EE76-3C50-4780-A721-77BD3C88A45C}" type="presParOf" srcId="{28ED73A0-DC38-423A-A13F-BFBAB385ECBE}" destId="{9B56461A-75FD-4C74-8F33-D7E2B5956110}" srcOrd="3" destOrd="0" presId="urn:microsoft.com/office/officeart/2018/2/layout/IconVerticalSolidList"/>
    <dgm:cxn modelId="{6A8B453B-7043-4DF6-82B6-B331FCC53153}" type="presParOf" srcId="{28ED73A0-DC38-423A-A13F-BFBAB385ECBE}" destId="{C431D975-03EB-428D-9F9A-A194B223512B}" srcOrd="4" destOrd="0" presId="urn:microsoft.com/office/officeart/2018/2/layout/IconVerticalSolidList"/>
    <dgm:cxn modelId="{D5D3603C-2A42-4CF1-AE9C-241DBD517878}" type="presParOf" srcId="{C431D975-03EB-428D-9F9A-A194B223512B}" destId="{AAE6B4C3-1BED-432A-9C82-7D34959D16CF}" srcOrd="0" destOrd="0" presId="urn:microsoft.com/office/officeart/2018/2/layout/IconVerticalSolidList"/>
    <dgm:cxn modelId="{400C9A1B-E75C-4479-81D1-47D99682B8EB}" type="presParOf" srcId="{C431D975-03EB-428D-9F9A-A194B223512B}" destId="{B8769026-3539-4231-98D2-A75A16C42005}" srcOrd="1" destOrd="0" presId="urn:microsoft.com/office/officeart/2018/2/layout/IconVerticalSolidList"/>
    <dgm:cxn modelId="{0719262F-B3EB-4A2E-B8A0-DB31C2B09C7D}" type="presParOf" srcId="{C431D975-03EB-428D-9F9A-A194B223512B}" destId="{6501C632-2012-4C0D-92D1-6879D858ADCB}" srcOrd="2" destOrd="0" presId="urn:microsoft.com/office/officeart/2018/2/layout/IconVerticalSolidList"/>
    <dgm:cxn modelId="{B0AE9288-90AB-4C7C-A0E3-02A3009EA986}" type="presParOf" srcId="{C431D975-03EB-428D-9F9A-A194B223512B}" destId="{8798DD5A-D8DD-4423-A77F-37A49983E6E1}" srcOrd="3" destOrd="0" presId="urn:microsoft.com/office/officeart/2018/2/layout/IconVerticalSolidList"/>
    <dgm:cxn modelId="{F027B11B-4E4D-4063-9DB1-335C1AF0705F}" type="presParOf" srcId="{28ED73A0-DC38-423A-A13F-BFBAB385ECBE}" destId="{E21DB675-0629-446B-8BA9-3F5559F553E5}" srcOrd="5" destOrd="0" presId="urn:microsoft.com/office/officeart/2018/2/layout/IconVerticalSolidList"/>
    <dgm:cxn modelId="{6B36B2E7-9AEF-4BC4-94E6-2226946563E9}" type="presParOf" srcId="{28ED73A0-DC38-423A-A13F-BFBAB385ECBE}" destId="{6D7C1F54-77B8-470A-9C35-1C8470E8AE7F}" srcOrd="6" destOrd="0" presId="urn:microsoft.com/office/officeart/2018/2/layout/IconVerticalSolidList"/>
    <dgm:cxn modelId="{417A8F1C-2075-45C3-89E2-03BD45337CA6}" type="presParOf" srcId="{6D7C1F54-77B8-470A-9C35-1C8470E8AE7F}" destId="{5DF3916E-D262-4369-8FFB-12E8B677C09F}" srcOrd="0" destOrd="0" presId="urn:microsoft.com/office/officeart/2018/2/layout/IconVerticalSolidList"/>
    <dgm:cxn modelId="{188FCC64-8D58-4EF1-859D-3F1D188EAACC}" type="presParOf" srcId="{6D7C1F54-77B8-470A-9C35-1C8470E8AE7F}" destId="{38E87B38-7972-484E-8C51-1C37CC307DB2}" srcOrd="1" destOrd="0" presId="urn:microsoft.com/office/officeart/2018/2/layout/IconVerticalSolidList"/>
    <dgm:cxn modelId="{E50F3EBC-A7A6-4733-B483-89AA4A6E2344}" type="presParOf" srcId="{6D7C1F54-77B8-470A-9C35-1C8470E8AE7F}" destId="{17A16FA7-EB1A-49C6-8ADA-01AF4467EF20}" srcOrd="2" destOrd="0" presId="urn:microsoft.com/office/officeart/2018/2/layout/IconVerticalSolidList"/>
    <dgm:cxn modelId="{6F1FBF0F-76BC-4654-B851-3C7F15C31FB9}" type="presParOf" srcId="{6D7C1F54-77B8-470A-9C35-1C8470E8AE7F}" destId="{AB67F8A1-3788-49B4-8D31-00CAE3BD5F2B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F375361-8670-43E8-B314-F655E7872F19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C4251CC1-B916-4ADD-B368-3A4C5CFD91B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800" dirty="0"/>
            <a:t>Lists and headings</a:t>
          </a:r>
          <a:endParaRPr lang="en-US" sz="2800" dirty="0"/>
        </a:p>
      </dgm:t>
    </dgm:pt>
    <dgm:pt modelId="{753C073B-B02A-4A04-B30F-BC5466B21057}" type="parTrans" cxnId="{CE0BD52F-792F-4E9B-B782-BBD0918E874B}">
      <dgm:prSet/>
      <dgm:spPr/>
      <dgm:t>
        <a:bodyPr/>
        <a:lstStyle/>
        <a:p>
          <a:endParaRPr lang="en-US"/>
        </a:p>
      </dgm:t>
    </dgm:pt>
    <dgm:pt modelId="{4716C3BE-4D1B-488F-BEEB-9BA31822FC7A}" type="sibTrans" cxnId="{CE0BD52F-792F-4E9B-B782-BBD0918E874B}">
      <dgm:prSet/>
      <dgm:spPr/>
      <dgm:t>
        <a:bodyPr/>
        <a:lstStyle/>
        <a:p>
          <a:endParaRPr lang="en-US"/>
        </a:p>
      </dgm:t>
    </dgm:pt>
    <dgm:pt modelId="{736C4EC8-FDE6-44A1-BF4C-94E49B8A9B9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800" dirty="0"/>
            <a:t>Form fields</a:t>
          </a:r>
          <a:endParaRPr lang="en-US" sz="2800" dirty="0"/>
        </a:p>
      </dgm:t>
    </dgm:pt>
    <dgm:pt modelId="{40A14529-8B32-4812-ACB2-C89F74C8DCE3}" type="parTrans" cxnId="{2AFE628B-53CE-48C8-879B-DAC44D71A608}">
      <dgm:prSet/>
      <dgm:spPr/>
      <dgm:t>
        <a:bodyPr/>
        <a:lstStyle/>
        <a:p>
          <a:endParaRPr lang="en-US"/>
        </a:p>
      </dgm:t>
    </dgm:pt>
    <dgm:pt modelId="{4C92B102-F4A8-4C24-B539-1D9EC60683F1}" type="sibTrans" cxnId="{2AFE628B-53CE-48C8-879B-DAC44D71A608}">
      <dgm:prSet/>
      <dgm:spPr/>
      <dgm:t>
        <a:bodyPr/>
        <a:lstStyle/>
        <a:p>
          <a:endParaRPr lang="en-US"/>
        </a:p>
      </dgm:t>
    </dgm:pt>
    <dgm:pt modelId="{842A654D-0522-4FE3-8A0B-F9CB12B86AB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Media</a:t>
          </a:r>
        </a:p>
      </dgm:t>
    </dgm:pt>
    <dgm:pt modelId="{3AB559A6-0432-4354-B351-7A9E85364ADB}" type="parTrans" cxnId="{F9BA4960-57F4-4546-B34C-E74424ABABE0}">
      <dgm:prSet/>
      <dgm:spPr/>
      <dgm:t>
        <a:bodyPr/>
        <a:lstStyle/>
        <a:p>
          <a:endParaRPr lang="en-US"/>
        </a:p>
      </dgm:t>
    </dgm:pt>
    <dgm:pt modelId="{82333707-C384-40BB-B16D-511C80D6D5E2}" type="sibTrans" cxnId="{F9BA4960-57F4-4546-B34C-E74424ABABE0}">
      <dgm:prSet/>
      <dgm:spPr/>
      <dgm:t>
        <a:bodyPr/>
        <a:lstStyle/>
        <a:p>
          <a:endParaRPr lang="en-US"/>
        </a:p>
      </dgm:t>
    </dgm:pt>
    <dgm:pt modelId="{84349493-A84D-4191-A56A-8E38F7653BD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800" dirty="0"/>
            <a:t>Charts</a:t>
          </a:r>
          <a:endParaRPr lang="en-US" sz="2800" dirty="0"/>
        </a:p>
      </dgm:t>
    </dgm:pt>
    <dgm:pt modelId="{0E1E8C9F-C90E-46B9-BAB2-158A2E723199}" type="parTrans" cxnId="{F7785A53-CD9E-4A93-93B2-FEED1388DCF3}">
      <dgm:prSet/>
      <dgm:spPr/>
      <dgm:t>
        <a:bodyPr/>
        <a:lstStyle/>
        <a:p>
          <a:endParaRPr lang="en-US"/>
        </a:p>
      </dgm:t>
    </dgm:pt>
    <dgm:pt modelId="{C559AF29-8A78-404C-A23C-F73331E395FD}" type="sibTrans" cxnId="{F7785A53-CD9E-4A93-93B2-FEED1388DCF3}">
      <dgm:prSet/>
      <dgm:spPr/>
      <dgm:t>
        <a:bodyPr/>
        <a:lstStyle/>
        <a:p>
          <a:endParaRPr lang="en-US"/>
        </a:p>
      </dgm:t>
    </dgm:pt>
    <dgm:pt modelId="{28ED73A0-DC38-423A-A13F-BFBAB385ECBE}" type="pres">
      <dgm:prSet presAssocID="{AF375361-8670-43E8-B314-F655E7872F19}" presName="root" presStyleCnt="0">
        <dgm:presLayoutVars>
          <dgm:dir/>
          <dgm:resizeHandles val="exact"/>
        </dgm:presLayoutVars>
      </dgm:prSet>
      <dgm:spPr/>
    </dgm:pt>
    <dgm:pt modelId="{BD44F0BE-32D6-42F8-8A0F-1C2DA04FC16E}" type="pres">
      <dgm:prSet presAssocID="{C4251CC1-B916-4ADD-B368-3A4C5CFD91B8}" presName="compNode" presStyleCnt="0"/>
      <dgm:spPr/>
    </dgm:pt>
    <dgm:pt modelId="{BCB21A07-846C-434D-80AC-D28BCF17C725}" type="pres">
      <dgm:prSet presAssocID="{C4251CC1-B916-4ADD-B368-3A4C5CFD91B8}" presName="bgRect" presStyleLbl="bgShp" presStyleIdx="0" presStyleCnt="4" custLinFactNeighborX="3593" custLinFactNeighborY="-16159"/>
      <dgm:spPr/>
    </dgm:pt>
    <dgm:pt modelId="{403DE93C-16B5-441D-AA15-DCF136A49CDA}" type="pres">
      <dgm:prSet presAssocID="{C4251CC1-B916-4ADD-B368-3A4C5CFD91B8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st"/>
        </a:ext>
      </dgm:extLst>
    </dgm:pt>
    <dgm:pt modelId="{803D5D32-55BA-4541-9891-F3C453CA8106}" type="pres">
      <dgm:prSet presAssocID="{C4251CC1-B916-4ADD-B368-3A4C5CFD91B8}" presName="spaceRect" presStyleCnt="0"/>
      <dgm:spPr/>
    </dgm:pt>
    <dgm:pt modelId="{B4AFEB38-0FC7-4169-927D-866DDDE191FE}" type="pres">
      <dgm:prSet presAssocID="{C4251CC1-B916-4ADD-B368-3A4C5CFD91B8}" presName="parTx" presStyleLbl="revTx" presStyleIdx="0" presStyleCnt="4">
        <dgm:presLayoutVars>
          <dgm:chMax val="0"/>
          <dgm:chPref val="0"/>
        </dgm:presLayoutVars>
      </dgm:prSet>
      <dgm:spPr/>
    </dgm:pt>
    <dgm:pt modelId="{5CB77144-8C57-4516-966A-D56393B5E5AD}" type="pres">
      <dgm:prSet presAssocID="{4716C3BE-4D1B-488F-BEEB-9BA31822FC7A}" presName="sibTrans" presStyleCnt="0"/>
      <dgm:spPr/>
    </dgm:pt>
    <dgm:pt modelId="{3D85A440-455B-4ACF-B94E-26E62E512040}" type="pres">
      <dgm:prSet presAssocID="{736C4EC8-FDE6-44A1-BF4C-94E49B8A9B98}" presName="compNode" presStyleCnt="0"/>
      <dgm:spPr/>
    </dgm:pt>
    <dgm:pt modelId="{AC3B633C-0ECB-40D3-AAE1-9150BC3B21B3}" type="pres">
      <dgm:prSet presAssocID="{736C4EC8-FDE6-44A1-BF4C-94E49B8A9B98}" presName="bgRect" presStyleLbl="bgShp" presStyleIdx="1" presStyleCnt="4"/>
      <dgm:spPr/>
    </dgm:pt>
    <dgm:pt modelId="{641C9277-91E3-4681-BCB2-96A98933A702}" type="pres">
      <dgm:prSet presAssocID="{736C4EC8-FDE6-44A1-BF4C-94E49B8A9B98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ncil"/>
        </a:ext>
      </dgm:extLst>
    </dgm:pt>
    <dgm:pt modelId="{6FE53FC2-EA5E-43E1-91F8-B91ACB717DA6}" type="pres">
      <dgm:prSet presAssocID="{736C4EC8-FDE6-44A1-BF4C-94E49B8A9B98}" presName="spaceRect" presStyleCnt="0"/>
      <dgm:spPr/>
    </dgm:pt>
    <dgm:pt modelId="{E2B570AA-100A-49A3-8C94-EAE312A4F471}" type="pres">
      <dgm:prSet presAssocID="{736C4EC8-FDE6-44A1-BF4C-94E49B8A9B98}" presName="parTx" presStyleLbl="revTx" presStyleIdx="1" presStyleCnt="4">
        <dgm:presLayoutVars>
          <dgm:chMax val="0"/>
          <dgm:chPref val="0"/>
        </dgm:presLayoutVars>
      </dgm:prSet>
      <dgm:spPr/>
    </dgm:pt>
    <dgm:pt modelId="{9B56461A-75FD-4C74-8F33-D7E2B5956110}" type="pres">
      <dgm:prSet presAssocID="{4C92B102-F4A8-4C24-B539-1D9EC60683F1}" presName="sibTrans" presStyleCnt="0"/>
      <dgm:spPr/>
    </dgm:pt>
    <dgm:pt modelId="{C431D975-03EB-428D-9F9A-A194B223512B}" type="pres">
      <dgm:prSet presAssocID="{842A654D-0522-4FE3-8A0B-F9CB12B86ABF}" presName="compNode" presStyleCnt="0"/>
      <dgm:spPr/>
    </dgm:pt>
    <dgm:pt modelId="{AAE6B4C3-1BED-432A-9C82-7D34959D16CF}" type="pres">
      <dgm:prSet presAssocID="{842A654D-0522-4FE3-8A0B-F9CB12B86ABF}" presName="bgRect" presStyleLbl="bgShp" presStyleIdx="2" presStyleCnt="4"/>
      <dgm:spPr/>
    </dgm:pt>
    <dgm:pt modelId="{B8769026-3539-4231-98D2-A75A16C42005}" type="pres">
      <dgm:prSet presAssocID="{842A654D-0522-4FE3-8A0B-F9CB12B86ABF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pper board"/>
        </a:ext>
      </dgm:extLst>
    </dgm:pt>
    <dgm:pt modelId="{6501C632-2012-4C0D-92D1-6879D858ADCB}" type="pres">
      <dgm:prSet presAssocID="{842A654D-0522-4FE3-8A0B-F9CB12B86ABF}" presName="spaceRect" presStyleCnt="0"/>
      <dgm:spPr/>
    </dgm:pt>
    <dgm:pt modelId="{8798DD5A-D8DD-4423-A77F-37A49983E6E1}" type="pres">
      <dgm:prSet presAssocID="{842A654D-0522-4FE3-8A0B-F9CB12B86ABF}" presName="parTx" presStyleLbl="revTx" presStyleIdx="2" presStyleCnt="4">
        <dgm:presLayoutVars>
          <dgm:chMax val="0"/>
          <dgm:chPref val="0"/>
        </dgm:presLayoutVars>
      </dgm:prSet>
      <dgm:spPr/>
    </dgm:pt>
    <dgm:pt modelId="{E21DB675-0629-446B-8BA9-3F5559F553E5}" type="pres">
      <dgm:prSet presAssocID="{82333707-C384-40BB-B16D-511C80D6D5E2}" presName="sibTrans" presStyleCnt="0"/>
      <dgm:spPr/>
    </dgm:pt>
    <dgm:pt modelId="{6D7C1F54-77B8-470A-9C35-1C8470E8AE7F}" type="pres">
      <dgm:prSet presAssocID="{84349493-A84D-4191-A56A-8E38F7653BDB}" presName="compNode" presStyleCnt="0"/>
      <dgm:spPr/>
    </dgm:pt>
    <dgm:pt modelId="{5DF3916E-D262-4369-8FFB-12E8B677C09F}" type="pres">
      <dgm:prSet presAssocID="{84349493-A84D-4191-A56A-8E38F7653BDB}" presName="bgRect" presStyleLbl="bgShp" presStyleIdx="3" presStyleCnt="4"/>
      <dgm:spPr/>
    </dgm:pt>
    <dgm:pt modelId="{38E87B38-7972-484E-8C51-1C37CC307DB2}" type="pres">
      <dgm:prSet presAssocID="{84349493-A84D-4191-A56A-8E38F7653BDB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ie chart"/>
        </a:ext>
      </dgm:extLst>
    </dgm:pt>
    <dgm:pt modelId="{17A16FA7-EB1A-49C6-8ADA-01AF4467EF20}" type="pres">
      <dgm:prSet presAssocID="{84349493-A84D-4191-A56A-8E38F7653BDB}" presName="spaceRect" presStyleCnt="0"/>
      <dgm:spPr/>
    </dgm:pt>
    <dgm:pt modelId="{AB67F8A1-3788-49B4-8D31-00CAE3BD5F2B}" type="pres">
      <dgm:prSet presAssocID="{84349493-A84D-4191-A56A-8E38F7653BDB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CE0BD52F-792F-4E9B-B782-BBD0918E874B}" srcId="{AF375361-8670-43E8-B314-F655E7872F19}" destId="{C4251CC1-B916-4ADD-B368-3A4C5CFD91B8}" srcOrd="0" destOrd="0" parTransId="{753C073B-B02A-4A04-B30F-BC5466B21057}" sibTransId="{4716C3BE-4D1B-488F-BEEB-9BA31822FC7A}"/>
    <dgm:cxn modelId="{F9BA4960-57F4-4546-B34C-E74424ABABE0}" srcId="{AF375361-8670-43E8-B314-F655E7872F19}" destId="{842A654D-0522-4FE3-8A0B-F9CB12B86ABF}" srcOrd="2" destOrd="0" parTransId="{3AB559A6-0432-4354-B351-7A9E85364ADB}" sibTransId="{82333707-C384-40BB-B16D-511C80D6D5E2}"/>
    <dgm:cxn modelId="{F7785A53-CD9E-4A93-93B2-FEED1388DCF3}" srcId="{AF375361-8670-43E8-B314-F655E7872F19}" destId="{84349493-A84D-4191-A56A-8E38F7653BDB}" srcOrd="3" destOrd="0" parTransId="{0E1E8C9F-C90E-46B9-BAB2-158A2E723199}" sibTransId="{C559AF29-8A78-404C-A23C-F73331E395FD}"/>
    <dgm:cxn modelId="{2AFE628B-53CE-48C8-879B-DAC44D71A608}" srcId="{AF375361-8670-43E8-B314-F655E7872F19}" destId="{736C4EC8-FDE6-44A1-BF4C-94E49B8A9B98}" srcOrd="1" destOrd="0" parTransId="{40A14529-8B32-4812-ACB2-C89F74C8DCE3}" sibTransId="{4C92B102-F4A8-4C24-B539-1D9EC60683F1}"/>
    <dgm:cxn modelId="{47DA1194-245A-45D1-91EE-E05CE58A9ABB}" type="presOf" srcId="{C4251CC1-B916-4ADD-B368-3A4C5CFD91B8}" destId="{B4AFEB38-0FC7-4169-927D-866DDDE191FE}" srcOrd="0" destOrd="0" presId="urn:microsoft.com/office/officeart/2018/2/layout/IconVerticalSolidList"/>
    <dgm:cxn modelId="{0C6132D4-74C6-4560-9531-4C4603D96592}" type="presOf" srcId="{AF375361-8670-43E8-B314-F655E7872F19}" destId="{28ED73A0-DC38-423A-A13F-BFBAB385ECBE}" srcOrd="0" destOrd="0" presId="urn:microsoft.com/office/officeart/2018/2/layout/IconVerticalSolidList"/>
    <dgm:cxn modelId="{D636E5DD-EA9E-492B-8402-FD0856A32BE7}" type="presOf" srcId="{736C4EC8-FDE6-44A1-BF4C-94E49B8A9B98}" destId="{E2B570AA-100A-49A3-8C94-EAE312A4F471}" srcOrd="0" destOrd="0" presId="urn:microsoft.com/office/officeart/2018/2/layout/IconVerticalSolidList"/>
    <dgm:cxn modelId="{CE0BD4F7-AB72-4A9D-989C-D623BA979700}" type="presOf" srcId="{84349493-A84D-4191-A56A-8E38F7653BDB}" destId="{AB67F8A1-3788-49B4-8D31-00CAE3BD5F2B}" srcOrd="0" destOrd="0" presId="urn:microsoft.com/office/officeart/2018/2/layout/IconVerticalSolidList"/>
    <dgm:cxn modelId="{66CC73FB-D5C7-42C0-A5EE-30D334E4ABE3}" type="presOf" srcId="{842A654D-0522-4FE3-8A0B-F9CB12B86ABF}" destId="{8798DD5A-D8DD-4423-A77F-37A49983E6E1}" srcOrd="0" destOrd="0" presId="urn:microsoft.com/office/officeart/2018/2/layout/IconVerticalSolidList"/>
    <dgm:cxn modelId="{23D15900-EF2F-47A5-AACE-B7A5B350B541}" type="presParOf" srcId="{28ED73A0-DC38-423A-A13F-BFBAB385ECBE}" destId="{BD44F0BE-32D6-42F8-8A0F-1C2DA04FC16E}" srcOrd="0" destOrd="0" presId="urn:microsoft.com/office/officeart/2018/2/layout/IconVerticalSolidList"/>
    <dgm:cxn modelId="{D77F9611-1B24-4518-A0C5-878CE4F72B82}" type="presParOf" srcId="{BD44F0BE-32D6-42F8-8A0F-1C2DA04FC16E}" destId="{BCB21A07-846C-434D-80AC-D28BCF17C725}" srcOrd="0" destOrd="0" presId="urn:microsoft.com/office/officeart/2018/2/layout/IconVerticalSolidList"/>
    <dgm:cxn modelId="{4B6C1469-47BE-4BA4-876E-8A22407165B6}" type="presParOf" srcId="{BD44F0BE-32D6-42F8-8A0F-1C2DA04FC16E}" destId="{403DE93C-16B5-441D-AA15-DCF136A49CDA}" srcOrd="1" destOrd="0" presId="urn:microsoft.com/office/officeart/2018/2/layout/IconVerticalSolidList"/>
    <dgm:cxn modelId="{FBE6063B-D41D-4F21-B463-87A47556142B}" type="presParOf" srcId="{BD44F0BE-32D6-42F8-8A0F-1C2DA04FC16E}" destId="{803D5D32-55BA-4541-9891-F3C453CA8106}" srcOrd="2" destOrd="0" presId="urn:microsoft.com/office/officeart/2018/2/layout/IconVerticalSolidList"/>
    <dgm:cxn modelId="{A47777F4-98BF-48F7-9997-33F43AEC85CC}" type="presParOf" srcId="{BD44F0BE-32D6-42F8-8A0F-1C2DA04FC16E}" destId="{B4AFEB38-0FC7-4169-927D-866DDDE191FE}" srcOrd="3" destOrd="0" presId="urn:microsoft.com/office/officeart/2018/2/layout/IconVerticalSolidList"/>
    <dgm:cxn modelId="{F76474CA-9AC8-4AA7-8024-BA7BC6410A8B}" type="presParOf" srcId="{28ED73A0-DC38-423A-A13F-BFBAB385ECBE}" destId="{5CB77144-8C57-4516-966A-D56393B5E5AD}" srcOrd="1" destOrd="0" presId="urn:microsoft.com/office/officeart/2018/2/layout/IconVerticalSolidList"/>
    <dgm:cxn modelId="{C2CAFAAB-B8ED-4EEE-8F7A-8566078342A0}" type="presParOf" srcId="{28ED73A0-DC38-423A-A13F-BFBAB385ECBE}" destId="{3D85A440-455B-4ACF-B94E-26E62E512040}" srcOrd="2" destOrd="0" presId="urn:microsoft.com/office/officeart/2018/2/layout/IconVerticalSolidList"/>
    <dgm:cxn modelId="{924A069A-F3FC-4CB3-B2A5-8EDEB158957A}" type="presParOf" srcId="{3D85A440-455B-4ACF-B94E-26E62E512040}" destId="{AC3B633C-0ECB-40D3-AAE1-9150BC3B21B3}" srcOrd="0" destOrd="0" presId="urn:microsoft.com/office/officeart/2018/2/layout/IconVerticalSolidList"/>
    <dgm:cxn modelId="{A88897AC-D34D-4324-A90B-23040C17A280}" type="presParOf" srcId="{3D85A440-455B-4ACF-B94E-26E62E512040}" destId="{641C9277-91E3-4681-BCB2-96A98933A702}" srcOrd="1" destOrd="0" presId="urn:microsoft.com/office/officeart/2018/2/layout/IconVerticalSolidList"/>
    <dgm:cxn modelId="{AA686BDD-1B3C-4EFF-871F-7E4F8FC471CE}" type="presParOf" srcId="{3D85A440-455B-4ACF-B94E-26E62E512040}" destId="{6FE53FC2-EA5E-43E1-91F8-B91ACB717DA6}" srcOrd="2" destOrd="0" presId="urn:microsoft.com/office/officeart/2018/2/layout/IconVerticalSolidList"/>
    <dgm:cxn modelId="{0D775768-CBD2-42D9-B092-F1D9B38B3EE6}" type="presParOf" srcId="{3D85A440-455B-4ACF-B94E-26E62E512040}" destId="{E2B570AA-100A-49A3-8C94-EAE312A4F471}" srcOrd="3" destOrd="0" presId="urn:microsoft.com/office/officeart/2018/2/layout/IconVerticalSolidList"/>
    <dgm:cxn modelId="{8368EE76-3C50-4780-A721-77BD3C88A45C}" type="presParOf" srcId="{28ED73A0-DC38-423A-A13F-BFBAB385ECBE}" destId="{9B56461A-75FD-4C74-8F33-D7E2B5956110}" srcOrd="3" destOrd="0" presId="urn:microsoft.com/office/officeart/2018/2/layout/IconVerticalSolidList"/>
    <dgm:cxn modelId="{6A8B453B-7043-4DF6-82B6-B331FCC53153}" type="presParOf" srcId="{28ED73A0-DC38-423A-A13F-BFBAB385ECBE}" destId="{C431D975-03EB-428D-9F9A-A194B223512B}" srcOrd="4" destOrd="0" presId="urn:microsoft.com/office/officeart/2018/2/layout/IconVerticalSolidList"/>
    <dgm:cxn modelId="{D5D3603C-2A42-4CF1-AE9C-241DBD517878}" type="presParOf" srcId="{C431D975-03EB-428D-9F9A-A194B223512B}" destId="{AAE6B4C3-1BED-432A-9C82-7D34959D16CF}" srcOrd="0" destOrd="0" presId="urn:microsoft.com/office/officeart/2018/2/layout/IconVerticalSolidList"/>
    <dgm:cxn modelId="{400C9A1B-E75C-4479-81D1-47D99682B8EB}" type="presParOf" srcId="{C431D975-03EB-428D-9F9A-A194B223512B}" destId="{B8769026-3539-4231-98D2-A75A16C42005}" srcOrd="1" destOrd="0" presId="urn:microsoft.com/office/officeart/2018/2/layout/IconVerticalSolidList"/>
    <dgm:cxn modelId="{0719262F-B3EB-4A2E-B8A0-DB31C2B09C7D}" type="presParOf" srcId="{C431D975-03EB-428D-9F9A-A194B223512B}" destId="{6501C632-2012-4C0D-92D1-6879D858ADCB}" srcOrd="2" destOrd="0" presId="urn:microsoft.com/office/officeart/2018/2/layout/IconVerticalSolidList"/>
    <dgm:cxn modelId="{B0AE9288-90AB-4C7C-A0E3-02A3009EA986}" type="presParOf" srcId="{C431D975-03EB-428D-9F9A-A194B223512B}" destId="{8798DD5A-D8DD-4423-A77F-37A49983E6E1}" srcOrd="3" destOrd="0" presId="urn:microsoft.com/office/officeart/2018/2/layout/IconVerticalSolidList"/>
    <dgm:cxn modelId="{F027B11B-4E4D-4063-9DB1-335C1AF0705F}" type="presParOf" srcId="{28ED73A0-DC38-423A-A13F-BFBAB385ECBE}" destId="{E21DB675-0629-446B-8BA9-3F5559F553E5}" srcOrd="5" destOrd="0" presId="urn:microsoft.com/office/officeart/2018/2/layout/IconVerticalSolidList"/>
    <dgm:cxn modelId="{6B36B2E7-9AEF-4BC4-94E6-2226946563E9}" type="presParOf" srcId="{28ED73A0-DC38-423A-A13F-BFBAB385ECBE}" destId="{6D7C1F54-77B8-470A-9C35-1C8470E8AE7F}" srcOrd="6" destOrd="0" presId="urn:microsoft.com/office/officeart/2018/2/layout/IconVerticalSolidList"/>
    <dgm:cxn modelId="{417A8F1C-2075-45C3-89E2-03BD45337CA6}" type="presParOf" srcId="{6D7C1F54-77B8-470A-9C35-1C8470E8AE7F}" destId="{5DF3916E-D262-4369-8FFB-12E8B677C09F}" srcOrd="0" destOrd="0" presId="urn:microsoft.com/office/officeart/2018/2/layout/IconVerticalSolidList"/>
    <dgm:cxn modelId="{188FCC64-8D58-4EF1-859D-3F1D188EAACC}" type="presParOf" srcId="{6D7C1F54-77B8-470A-9C35-1C8470E8AE7F}" destId="{38E87B38-7972-484E-8C51-1C37CC307DB2}" srcOrd="1" destOrd="0" presId="urn:microsoft.com/office/officeart/2018/2/layout/IconVerticalSolidList"/>
    <dgm:cxn modelId="{E50F3EBC-A7A6-4733-B483-89AA4A6E2344}" type="presParOf" srcId="{6D7C1F54-77B8-470A-9C35-1C8470E8AE7F}" destId="{17A16FA7-EB1A-49C6-8ADA-01AF4467EF20}" srcOrd="2" destOrd="0" presId="urn:microsoft.com/office/officeart/2018/2/layout/IconVerticalSolidList"/>
    <dgm:cxn modelId="{6F1FBF0F-76BC-4654-B851-3C7F15C31FB9}" type="presParOf" srcId="{6D7C1F54-77B8-470A-9C35-1C8470E8AE7F}" destId="{AB67F8A1-3788-49B4-8D31-00CAE3BD5F2B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DB2EC7-4D37-4892-A6EC-768638C56310}">
      <dsp:nvSpPr>
        <dsp:cNvPr id="0" name=""/>
        <dsp:cNvSpPr/>
      </dsp:nvSpPr>
      <dsp:spPr>
        <a:xfrm>
          <a:off x="-4463631" y="-698701"/>
          <a:ext cx="5428224" cy="5428224"/>
        </a:xfrm>
        <a:prstGeom prst="blockArc">
          <a:avLst>
            <a:gd name="adj1" fmla="val 18900000"/>
            <a:gd name="adj2" fmla="val 2700000"/>
            <a:gd name="adj3" fmla="val 398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559C07-A7A2-4C0D-8F41-4DE2956D1B33}">
      <dsp:nvSpPr>
        <dsp:cNvPr id="0" name=""/>
        <dsp:cNvSpPr/>
      </dsp:nvSpPr>
      <dsp:spPr>
        <a:xfrm>
          <a:off x="735946" y="309889"/>
          <a:ext cx="10330027" cy="620101"/>
        </a:xfrm>
        <a:prstGeom prst="rect">
          <a:avLst/>
        </a:prstGeom>
        <a:solidFill>
          <a:srgbClr val="005C6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2206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Perceivable</a:t>
          </a:r>
          <a:r>
            <a:rPr lang="en-GB" sz="2000" kern="1200" dirty="0"/>
            <a:t>: Content is presented in ways that can be perceived by all</a:t>
          </a:r>
        </a:p>
      </dsp:txBody>
      <dsp:txXfrm>
        <a:off x="735946" y="309889"/>
        <a:ext cx="10330027" cy="620101"/>
      </dsp:txXfrm>
    </dsp:sp>
    <dsp:sp modelId="{3C2B77AF-FBFD-4782-BB0E-A10D51298248}">
      <dsp:nvSpPr>
        <dsp:cNvPr id="0" name=""/>
        <dsp:cNvSpPr/>
      </dsp:nvSpPr>
      <dsp:spPr>
        <a:xfrm>
          <a:off x="162049" y="232376"/>
          <a:ext cx="775127" cy="77512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2DE493-58BF-4A05-87B8-EC12D31289C7}">
      <dsp:nvSpPr>
        <dsp:cNvPr id="0" name=""/>
        <dsp:cNvSpPr/>
      </dsp:nvSpPr>
      <dsp:spPr>
        <a:xfrm>
          <a:off x="1091483" y="1240203"/>
          <a:ext cx="9974471" cy="620101"/>
        </a:xfrm>
        <a:prstGeom prst="rect">
          <a:avLst/>
        </a:prstGeom>
        <a:solidFill>
          <a:srgbClr val="005C6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2206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Operable</a:t>
          </a:r>
          <a:r>
            <a:rPr lang="en-GB" sz="2000" kern="1200" dirty="0"/>
            <a:t>: User interface components and navigation must be operable</a:t>
          </a:r>
        </a:p>
      </dsp:txBody>
      <dsp:txXfrm>
        <a:off x="1091483" y="1240203"/>
        <a:ext cx="9974471" cy="620101"/>
      </dsp:txXfrm>
    </dsp:sp>
    <dsp:sp modelId="{B4BAC0D7-C532-4B99-96BE-971337BCB51A}">
      <dsp:nvSpPr>
        <dsp:cNvPr id="0" name=""/>
        <dsp:cNvSpPr/>
      </dsp:nvSpPr>
      <dsp:spPr>
        <a:xfrm>
          <a:off x="517567" y="1162690"/>
          <a:ext cx="775127" cy="77512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785100-8412-4A45-BBE9-CA83B9AD530C}">
      <dsp:nvSpPr>
        <dsp:cNvPr id="0" name=""/>
        <dsp:cNvSpPr/>
      </dsp:nvSpPr>
      <dsp:spPr>
        <a:xfrm>
          <a:off x="1091483" y="2141387"/>
          <a:ext cx="9974471" cy="678360"/>
        </a:xfrm>
        <a:prstGeom prst="rect">
          <a:avLst/>
        </a:prstGeom>
        <a:solidFill>
          <a:srgbClr val="005C6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2206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Understandable</a:t>
          </a:r>
          <a:r>
            <a:rPr lang="en-GB" sz="2000" kern="1200" dirty="0"/>
            <a:t>: </a:t>
          </a:r>
          <a:r>
            <a:rPr lang="en-GB" sz="2000" b="0" i="0" kern="1200" dirty="0"/>
            <a:t>Information and the operation of user interface must be understandable</a:t>
          </a:r>
          <a:endParaRPr lang="en-GB" sz="2000" kern="1200" dirty="0"/>
        </a:p>
      </dsp:txBody>
      <dsp:txXfrm>
        <a:off x="1091483" y="2141387"/>
        <a:ext cx="9974471" cy="678360"/>
      </dsp:txXfrm>
    </dsp:sp>
    <dsp:sp modelId="{015FFF88-059F-42E4-B45A-CE26E8BC06ED}">
      <dsp:nvSpPr>
        <dsp:cNvPr id="0" name=""/>
        <dsp:cNvSpPr/>
      </dsp:nvSpPr>
      <dsp:spPr>
        <a:xfrm>
          <a:off x="520296" y="2101375"/>
          <a:ext cx="775127" cy="77512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2BF267-D58D-4B2A-B1E3-07515A5C7559}">
      <dsp:nvSpPr>
        <dsp:cNvPr id="0" name=""/>
        <dsp:cNvSpPr/>
      </dsp:nvSpPr>
      <dsp:spPr>
        <a:xfrm>
          <a:off x="735946" y="3054183"/>
          <a:ext cx="10330027" cy="713395"/>
        </a:xfrm>
        <a:prstGeom prst="rect">
          <a:avLst/>
        </a:prstGeom>
        <a:solidFill>
          <a:srgbClr val="005C6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2206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Robust</a:t>
          </a:r>
          <a:r>
            <a:rPr lang="en-GB" sz="2000" kern="1200" dirty="0"/>
            <a:t>: Content is reliable and compatible with assistive technology and standards</a:t>
          </a:r>
        </a:p>
      </dsp:txBody>
      <dsp:txXfrm>
        <a:off x="735946" y="3054183"/>
        <a:ext cx="10330027" cy="713395"/>
      </dsp:txXfrm>
    </dsp:sp>
    <dsp:sp modelId="{20911E7A-348D-4134-8A5C-396B149E5CF2}">
      <dsp:nvSpPr>
        <dsp:cNvPr id="0" name=""/>
        <dsp:cNvSpPr/>
      </dsp:nvSpPr>
      <dsp:spPr>
        <a:xfrm>
          <a:off x="162049" y="3023318"/>
          <a:ext cx="775127" cy="77512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B21A07-846C-434D-80AC-D28BCF17C725}">
      <dsp:nvSpPr>
        <dsp:cNvPr id="0" name=""/>
        <dsp:cNvSpPr/>
      </dsp:nvSpPr>
      <dsp:spPr>
        <a:xfrm>
          <a:off x="0" y="1635"/>
          <a:ext cx="4018156" cy="829156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3DE93C-16B5-441D-AA15-DCF136A49CDA}">
      <dsp:nvSpPr>
        <dsp:cNvPr id="0" name=""/>
        <dsp:cNvSpPr/>
      </dsp:nvSpPr>
      <dsp:spPr>
        <a:xfrm>
          <a:off x="250819" y="188196"/>
          <a:ext cx="456035" cy="45603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AFEB38-0FC7-4169-927D-866DDDE191FE}">
      <dsp:nvSpPr>
        <dsp:cNvPr id="0" name=""/>
        <dsp:cNvSpPr/>
      </dsp:nvSpPr>
      <dsp:spPr>
        <a:xfrm>
          <a:off x="957675" y="1635"/>
          <a:ext cx="3060480" cy="8291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752" tIns="87752" rIns="87752" bIns="87752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/>
            <a:t>Text</a:t>
          </a:r>
          <a:endParaRPr lang="en-US" sz="2800" kern="1200" dirty="0"/>
        </a:p>
      </dsp:txBody>
      <dsp:txXfrm>
        <a:off x="957675" y="1635"/>
        <a:ext cx="3060480" cy="829156"/>
      </dsp:txXfrm>
    </dsp:sp>
    <dsp:sp modelId="{AC3B633C-0ECB-40D3-AAE1-9150BC3B21B3}">
      <dsp:nvSpPr>
        <dsp:cNvPr id="0" name=""/>
        <dsp:cNvSpPr/>
      </dsp:nvSpPr>
      <dsp:spPr>
        <a:xfrm>
          <a:off x="0" y="1038080"/>
          <a:ext cx="4018156" cy="829156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1C9277-91E3-4681-BCB2-96A98933A702}">
      <dsp:nvSpPr>
        <dsp:cNvPr id="0" name=""/>
        <dsp:cNvSpPr/>
      </dsp:nvSpPr>
      <dsp:spPr>
        <a:xfrm>
          <a:off x="250819" y="1224641"/>
          <a:ext cx="456035" cy="45603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B570AA-100A-49A3-8C94-EAE312A4F471}">
      <dsp:nvSpPr>
        <dsp:cNvPr id="0" name=""/>
        <dsp:cNvSpPr/>
      </dsp:nvSpPr>
      <dsp:spPr>
        <a:xfrm>
          <a:off x="957675" y="1038080"/>
          <a:ext cx="3060480" cy="8291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752" tIns="87752" rIns="87752" bIns="87752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/>
            <a:t>Images</a:t>
          </a:r>
          <a:endParaRPr lang="en-US" sz="2800" kern="1200" dirty="0"/>
        </a:p>
      </dsp:txBody>
      <dsp:txXfrm>
        <a:off x="957675" y="1038080"/>
        <a:ext cx="3060480" cy="829156"/>
      </dsp:txXfrm>
    </dsp:sp>
    <dsp:sp modelId="{AAE6B4C3-1BED-432A-9C82-7D34959D16CF}">
      <dsp:nvSpPr>
        <dsp:cNvPr id="0" name=""/>
        <dsp:cNvSpPr/>
      </dsp:nvSpPr>
      <dsp:spPr>
        <a:xfrm>
          <a:off x="0" y="2074526"/>
          <a:ext cx="4018156" cy="829156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769026-3539-4231-98D2-A75A16C42005}">
      <dsp:nvSpPr>
        <dsp:cNvPr id="0" name=""/>
        <dsp:cNvSpPr/>
      </dsp:nvSpPr>
      <dsp:spPr>
        <a:xfrm>
          <a:off x="250819" y="2261086"/>
          <a:ext cx="456035" cy="45603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98DD5A-D8DD-4423-A77F-37A49983E6E1}">
      <dsp:nvSpPr>
        <dsp:cNvPr id="0" name=""/>
        <dsp:cNvSpPr/>
      </dsp:nvSpPr>
      <dsp:spPr>
        <a:xfrm>
          <a:off x="957675" y="2074526"/>
          <a:ext cx="3060480" cy="8291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752" tIns="87752" rIns="87752" bIns="87752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Tables</a:t>
          </a:r>
        </a:p>
      </dsp:txBody>
      <dsp:txXfrm>
        <a:off x="957675" y="2074526"/>
        <a:ext cx="3060480" cy="829156"/>
      </dsp:txXfrm>
    </dsp:sp>
    <dsp:sp modelId="{5DF3916E-D262-4369-8FFB-12E8B677C09F}">
      <dsp:nvSpPr>
        <dsp:cNvPr id="0" name=""/>
        <dsp:cNvSpPr/>
      </dsp:nvSpPr>
      <dsp:spPr>
        <a:xfrm>
          <a:off x="0" y="3110971"/>
          <a:ext cx="4018156" cy="829156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E87B38-7972-484E-8C51-1C37CC307DB2}">
      <dsp:nvSpPr>
        <dsp:cNvPr id="0" name=""/>
        <dsp:cNvSpPr/>
      </dsp:nvSpPr>
      <dsp:spPr>
        <a:xfrm>
          <a:off x="250819" y="3297531"/>
          <a:ext cx="456035" cy="45603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67F8A1-3788-49B4-8D31-00CAE3BD5F2B}">
      <dsp:nvSpPr>
        <dsp:cNvPr id="0" name=""/>
        <dsp:cNvSpPr/>
      </dsp:nvSpPr>
      <dsp:spPr>
        <a:xfrm>
          <a:off x="957675" y="3110971"/>
          <a:ext cx="3060480" cy="8291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752" tIns="87752" rIns="87752" bIns="87752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/>
            <a:t>Links</a:t>
          </a:r>
          <a:endParaRPr lang="en-US" sz="2800" kern="1200" dirty="0"/>
        </a:p>
      </dsp:txBody>
      <dsp:txXfrm>
        <a:off x="957675" y="3110971"/>
        <a:ext cx="3060480" cy="82915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B21A07-846C-434D-80AC-D28BCF17C725}">
      <dsp:nvSpPr>
        <dsp:cNvPr id="0" name=""/>
        <dsp:cNvSpPr/>
      </dsp:nvSpPr>
      <dsp:spPr>
        <a:xfrm>
          <a:off x="0" y="0"/>
          <a:ext cx="4018156" cy="829156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3DE93C-16B5-441D-AA15-DCF136A49CDA}">
      <dsp:nvSpPr>
        <dsp:cNvPr id="0" name=""/>
        <dsp:cNvSpPr/>
      </dsp:nvSpPr>
      <dsp:spPr>
        <a:xfrm>
          <a:off x="250819" y="188196"/>
          <a:ext cx="456035" cy="45603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AFEB38-0FC7-4169-927D-866DDDE191FE}">
      <dsp:nvSpPr>
        <dsp:cNvPr id="0" name=""/>
        <dsp:cNvSpPr/>
      </dsp:nvSpPr>
      <dsp:spPr>
        <a:xfrm>
          <a:off x="957675" y="1635"/>
          <a:ext cx="3060480" cy="8291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752" tIns="87752" rIns="87752" bIns="87752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/>
            <a:t>Lists and headings</a:t>
          </a:r>
          <a:endParaRPr lang="en-US" sz="2800" kern="1200" dirty="0"/>
        </a:p>
      </dsp:txBody>
      <dsp:txXfrm>
        <a:off x="957675" y="1635"/>
        <a:ext cx="3060480" cy="829156"/>
      </dsp:txXfrm>
    </dsp:sp>
    <dsp:sp modelId="{AC3B633C-0ECB-40D3-AAE1-9150BC3B21B3}">
      <dsp:nvSpPr>
        <dsp:cNvPr id="0" name=""/>
        <dsp:cNvSpPr/>
      </dsp:nvSpPr>
      <dsp:spPr>
        <a:xfrm>
          <a:off x="0" y="1038080"/>
          <a:ext cx="4018156" cy="829156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1C9277-91E3-4681-BCB2-96A98933A702}">
      <dsp:nvSpPr>
        <dsp:cNvPr id="0" name=""/>
        <dsp:cNvSpPr/>
      </dsp:nvSpPr>
      <dsp:spPr>
        <a:xfrm>
          <a:off x="250819" y="1224641"/>
          <a:ext cx="456035" cy="45603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B570AA-100A-49A3-8C94-EAE312A4F471}">
      <dsp:nvSpPr>
        <dsp:cNvPr id="0" name=""/>
        <dsp:cNvSpPr/>
      </dsp:nvSpPr>
      <dsp:spPr>
        <a:xfrm>
          <a:off x="957675" y="1038080"/>
          <a:ext cx="3060480" cy="8291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752" tIns="87752" rIns="87752" bIns="87752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/>
            <a:t>Form fields</a:t>
          </a:r>
          <a:endParaRPr lang="en-US" sz="2800" kern="1200" dirty="0"/>
        </a:p>
      </dsp:txBody>
      <dsp:txXfrm>
        <a:off x="957675" y="1038080"/>
        <a:ext cx="3060480" cy="829156"/>
      </dsp:txXfrm>
    </dsp:sp>
    <dsp:sp modelId="{AAE6B4C3-1BED-432A-9C82-7D34959D16CF}">
      <dsp:nvSpPr>
        <dsp:cNvPr id="0" name=""/>
        <dsp:cNvSpPr/>
      </dsp:nvSpPr>
      <dsp:spPr>
        <a:xfrm>
          <a:off x="0" y="2074526"/>
          <a:ext cx="4018156" cy="829156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769026-3539-4231-98D2-A75A16C42005}">
      <dsp:nvSpPr>
        <dsp:cNvPr id="0" name=""/>
        <dsp:cNvSpPr/>
      </dsp:nvSpPr>
      <dsp:spPr>
        <a:xfrm>
          <a:off x="250819" y="2261086"/>
          <a:ext cx="456035" cy="45603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98DD5A-D8DD-4423-A77F-37A49983E6E1}">
      <dsp:nvSpPr>
        <dsp:cNvPr id="0" name=""/>
        <dsp:cNvSpPr/>
      </dsp:nvSpPr>
      <dsp:spPr>
        <a:xfrm>
          <a:off x="957675" y="2074526"/>
          <a:ext cx="3060480" cy="8291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752" tIns="87752" rIns="87752" bIns="87752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Media</a:t>
          </a:r>
        </a:p>
      </dsp:txBody>
      <dsp:txXfrm>
        <a:off x="957675" y="2074526"/>
        <a:ext cx="3060480" cy="829156"/>
      </dsp:txXfrm>
    </dsp:sp>
    <dsp:sp modelId="{5DF3916E-D262-4369-8FFB-12E8B677C09F}">
      <dsp:nvSpPr>
        <dsp:cNvPr id="0" name=""/>
        <dsp:cNvSpPr/>
      </dsp:nvSpPr>
      <dsp:spPr>
        <a:xfrm>
          <a:off x="0" y="3110971"/>
          <a:ext cx="4018156" cy="829156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E87B38-7972-484E-8C51-1C37CC307DB2}">
      <dsp:nvSpPr>
        <dsp:cNvPr id="0" name=""/>
        <dsp:cNvSpPr/>
      </dsp:nvSpPr>
      <dsp:spPr>
        <a:xfrm>
          <a:off x="250819" y="3297531"/>
          <a:ext cx="456035" cy="45603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67F8A1-3788-49B4-8D31-00CAE3BD5F2B}">
      <dsp:nvSpPr>
        <dsp:cNvPr id="0" name=""/>
        <dsp:cNvSpPr/>
      </dsp:nvSpPr>
      <dsp:spPr>
        <a:xfrm>
          <a:off x="957675" y="3110971"/>
          <a:ext cx="3060480" cy="8291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752" tIns="87752" rIns="87752" bIns="87752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/>
            <a:t>Charts</a:t>
          </a:r>
          <a:endParaRPr lang="en-US" sz="2800" kern="1200" dirty="0"/>
        </a:p>
      </dsp:txBody>
      <dsp:txXfrm>
        <a:off x="957675" y="3110971"/>
        <a:ext cx="3060480" cy="8291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0C822B-DD94-4E10-AFF9-A50FA71EA4DB}" type="datetimeFigureOut">
              <a:rPr lang="en-GB" smtClean="0"/>
              <a:t>04/05/2023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8D3A8-E756-4D7B-B5D9-FB8409F997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97948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58C109-14B4-444E-845F-466970746481}" type="datetimeFigureOut">
              <a:rPr lang="en-GB" smtClean="0"/>
              <a:t>04/05/2023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D16F3B-2122-4328-93B5-DB53A312A6E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1048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6804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4F120A8-4F88-FC45-B686-EFB14B7584A0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7587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4F120A8-4F88-FC45-B686-EFB14B7584A0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8536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56420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98696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4F120A8-4F88-FC45-B686-EFB14B7584A0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64139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11518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290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19096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11434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44846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0325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75027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58293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4F120A8-4F88-FC45-B686-EFB14B7584A0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4139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01491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73633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64221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0CCEF3-E323-9945-8D1A-F7C3ECA6AB17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117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0CCEF3-E323-9945-8D1A-F7C3ECA6AB17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1965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20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78739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21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64221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22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33628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51216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4F120A8-4F88-FC45-B686-EFB14B7584A0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30483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25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197886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798115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27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965061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0CCEF3-E323-9945-8D1A-F7C3ECA6AB17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869670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0CCEF3-E323-9945-8D1A-F7C3ECA6AB17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78897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80243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31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182190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0CCEF3-E323-9945-8D1A-F7C3ECA6AB17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9072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0CCEF3-E323-9945-8D1A-F7C3ECA6AB17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661104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0CCEF3-E323-9945-8D1A-F7C3ECA6AB17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40303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35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677496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36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451181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0CCEF3-E323-9945-8D1A-F7C3ECA6AB17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99382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38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0851756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457200" rtl="0" eaLnBrk="0" fontAlgn="base" latinLnBrk="0" hangingPunct="0">
              <a:lnSpc>
                <a:spcPts val="3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39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458053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ts val="3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40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842410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41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994723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4184"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8A1F43-301A-4B0C-B534-F0E95FAED373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926498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43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23805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44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844925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45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898515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46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431183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47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32563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48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059704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49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27118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50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393326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0CCEF3-E323-9945-8D1A-F7C3ECA6AB17}" type="slidenum">
              <a:rPr lang="en-US" smtClean="0"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63622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52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848269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53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641957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54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830154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55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83383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56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613457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57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014910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58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750348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7517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E83E820-6756-CF48-BDF4-4134A0CA46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tx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4061" y="2694564"/>
            <a:ext cx="9179747" cy="1122795"/>
          </a:xfrm>
        </p:spPr>
        <p:txBody>
          <a:bodyPr>
            <a:noAutofit/>
          </a:bodyPr>
          <a:lstStyle>
            <a:lvl1pPr algn="l">
              <a:defRPr sz="4533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9032" y="4063422"/>
            <a:ext cx="7273296" cy="1004455"/>
          </a:xfrm>
        </p:spPr>
        <p:txBody>
          <a:bodyPr>
            <a:noAutofit/>
          </a:bodyPr>
          <a:lstStyle>
            <a:lvl1pPr marL="0" indent="0" algn="l">
              <a:buNone/>
              <a:defRPr sz="2933">
                <a:solidFill>
                  <a:schemeClr val="bg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7" name="Picture 6" descr="AbilityNet logo">
            <a:extLst>
              <a:ext uri="{FF2B5EF4-FFF2-40B4-BE49-F238E27FC236}">
                <a16:creationId xmlns:a16="http://schemas.microsoft.com/office/drawing/2014/main" id="{97C3E99D-49B8-034E-91C6-77E3CD3FC6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7713" y="461433"/>
            <a:ext cx="4064000" cy="139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938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03EB3D8-B22E-5A45-8113-89D292D4C96A}"/>
              </a:ext>
            </a:extLst>
          </p:cNvPr>
          <p:cNvCxnSpPr/>
          <p:nvPr/>
        </p:nvCxnSpPr>
        <p:spPr>
          <a:xfrm flipH="1">
            <a:off x="584200" y="1863044"/>
            <a:ext cx="11023600" cy="0"/>
          </a:xfrm>
          <a:prstGeom prst="line">
            <a:avLst/>
          </a:prstGeom>
          <a:ln w="6350" cmpd="sng">
            <a:solidFill>
              <a:srgbClr val="14131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EBD4795D-0D23-8B46-9ACE-B52FB12E5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0085" y="6485468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z="240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1"/>
            <a:ext cx="10972800" cy="1067064"/>
          </a:xfrm>
        </p:spPr>
        <p:txBody>
          <a:bodyPr>
            <a:noAutofit/>
          </a:bodyPr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184400"/>
            <a:ext cx="10972800" cy="3941763"/>
          </a:xfrm>
        </p:spPr>
        <p:txBody>
          <a:bodyPr>
            <a:noAutofit/>
          </a:bodyPr>
          <a:lstStyle>
            <a:lvl1pPr>
              <a:defRPr sz="2667">
                <a:solidFill>
                  <a:schemeClr val="tx1"/>
                </a:solidFill>
              </a:defRPr>
            </a:lvl1pPr>
            <a:lvl2pPr>
              <a:defRPr sz="2667">
                <a:solidFill>
                  <a:schemeClr val="tx1"/>
                </a:solidFill>
              </a:defRPr>
            </a:lvl2pPr>
            <a:lvl3pPr>
              <a:defRPr sz="2667">
                <a:solidFill>
                  <a:schemeClr val="tx1"/>
                </a:solidFill>
              </a:defRPr>
            </a:lvl3pPr>
            <a:lvl4pPr>
              <a:defRPr sz="2667">
                <a:solidFill>
                  <a:schemeClr val="tx1"/>
                </a:solidFill>
              </a:defRPr>
            </a:lvl4pPr>
            <a:lvl5pPr>
              <a:defRPr sz="2667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" name="Picture 9" descr="AbilityNet logo">
            <a:extLst>
              <a:ext uri="{FF2B5EF4-FFF2-40B4-BE49-F238E27FC236}">
                <a16:creationId xmlns:a16="http://schemas.microsoft.com/office/drawing/2014/main" id="{62A1E5E7-10DD-5B48-A1A4-79163B9EFA1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1163" y="121911"/>
            <a:ext cx="2162203" cy="1053961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AEAE05D-8C6B-4965-90DA-FC5945C39E8E}"/>
              </a:ext>
            </a:extLst>
          </p:cNvPr>
          <p:cNvCxnSpPr/>
          <p:nvPr userDrawn="1"/>
        </p:nvCxnSpPr>
        <p:spPr>
          <a:xfrm flipH="1">
            <a:off x="558800" y="5906409"/>
            <a:ext cx="11023600" cy="0"/>
          </a:xfrm>
          <a:prstGeom prst="line">
            <a:avLst/>
          </a:prstGeom>
          <a:ln w="6350" cmpd="sng">
            <a:solidFill>
              <a:srgbClr val="14131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2398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BD4795D-0D23-8B46-9ACE-B52FB12E5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0085" y="6485468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z="24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184400"/>
            <a:ext cx="10972800" cy="3941763"/>
          </a:xfrm>
        </p:spPr>
        <p:txBody>
          <a:bodyPr>
            <a:noAutofit/>
          </a:bodyPr>
          <a:lstStyle>
            <a:lvl1pPr>
              <a:defRPr sz="2667">
                <a:solidFill>
                  <a:srgbClr val="005C6E"/>
                </a:solidFill>
              </a:defRPr>
            </a:lvl1pPr>
            <a:lvl2pPr>
              <a:defRPr sz="2667">
                <a:solidFill>
                  <a:srgbClr val="005C6E"/>
                </a:solidFill>
              </a:defRPr>
            </a:lvl2pPr>
            <a:lvl3pPr>
              <a:defRPr sz="2667">
                <a:solidFill>
                  <a:srgbClr val="005C6E"/>
                </a:solidFill>
              </a:defRPr>
            </a:lvl3pPr>
            <a:lvl4pPr>
              <a:defRPr sz="2667">
                <a:solidFill>
                  <a:srgbClr val="005C6E"/>
                </a:solidFill>
              </a:defRPr>
            </a:lvl4pPr>
            <a:lvl5pPr>
              <a:defRPr sz="2667">
                <a:solidFill>
                  <a:srgbClr val="005C6E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 descr="AbilityNet logo">
            <a:extLst>
              <a:ext uri="{FF2B5EF4-FFF2-40B4-BE49-F238E27FC236}">
                <a16:creationId xmlns:a16="http://schemas.microsoft.com/office/drawing/2014/main" id="{C9D5FAE9-C8A7-4CE4-96BF-82B32DC5B1C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1163" y="121911"/>
            <a:ext cx="2162203" cy="105396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7CC149B-1AD3-4FD0-93B5-AF1CD2804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1FBBAE2-95E2-4005-8E9D-C9D6FDA3921C}"/>
              </a:ext>
            </a:extLst>
          </p:cNvPr>
          <p:cNvCxnSpPr/>
          <p:nvPr userDrawn="1"/>
        </p:nvCxnSpPr>
        <p:spPr>
          <a:xfrm flipH="1">
            <a:off x="558800" y="5906409"/>
            <a:ext cx="11023600" cy="0"/>
          </a:xfrm>
          <a:prstGeom prst="line">
            <a:avLst/>
          </a:prstGeom>
          <a:ln w="6350" cmpd="sng">
            <a:solidFill>
              <a:srgbClr val="14131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5632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184400"/>
            <a:ext cx="10972800" cy="3941763"/>
          </a:xfrm>
        </p:spPr>
        <p:txBody>
          <a:bodyPr>
            <a:noAutofit/>
          </a:bodyPr>
          <a:lstStyle>
            <a:lvl1pPr>
              <a:defRPr sz="2667">
                <a:solidFill>
                  <a:srgbClr val="005C6E"/>
                </a:solidFill>
              </a:defRPr>
            </a:lvl1pPr>
            <a:lvl2pPr>
              <a:defRPr sz="2667">
                <a:solidFill>
                  <a:srgbClr val="005C6E"/>
                </a:solidFill>
              </a:defRPr>
            </a:lvl2pPr>
            <a:lvl3pPr>
              <a:defRPr sz="2667">
                <a:solidFill>
                  <a:srgbClr val="005C6E"/>
                </a:solidFill>
              </a:defRPr>
            </a:lvl3pPr>
            <a:lvl4pPr>
              <a:defRPr sz="2667">
                <a:solidFill>
                  <a:srgbClr val="005C6E"/>
                </a:solidFill>
              </a:defRPr>
            </a:lvl4pPr>
            <a:lvl5pPr>
              <a:defRPr sz="2667">
                <a:solidFill>
                  <a:srgbClr val="005C6E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762001"/>
            <a:ext cx="10972800" cy="1067064"/>
          </a:xfrm>
        </p:spPr>
        <p:txBody>
          <a:bodyPr>
            <a:noAutofit/>
          </a:bodyPr>
          <a:lstStyle>
            <a:lvl1pPr>
              <a:defRPr b="1">
                <a:solidFill>
                  <a:srgbClr val="005C6E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0BE881B-1CB6-2045-8380-283C928B6F62}"/>
              </a:ext>
            </a:extLst>
          </p:cNvPr>
          <p:cNvCxnSpPr/>
          <p:nvPr/>
        </p:nvCxnSpPr>
        <p:spPr>
          <a:xfrm flipH="1">
            <a:off x="569384" y="2055284"/>
            <a:ext cx="11023600" cy="0"/>
          </a:xfrm>
          <a:prstGeom prst="line">
            <a:avLst/>
          </a:prstGeom>
          <a:ln w="6350" cmpd="sng">
            <a:solidFill>
              <a:srgbClr val="14131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8045DCF-9BAD-CD44-B7DB-B44B08CBAE3E}"/>
              </a:ext>
            </a:extLst>
          </p:cNvPr>
          <p:cNvCxnSpPr/>
          <p:nvPr/>
        </p:nvCxnSpPr>
        <p:spPr>
          <a:xfrm flipH="1">
            <a:off x="558800" y="5906409"/>
            <a:ext cx="11023600" cy="0"/>
          </a:xfrm>
          <a:prstGeom prst="line">
            <a:avLst/>
          </a:prstGeom>
          <a:ln w="6350" cmpd="sng">
            <a:solidFill>
              <a:srgbClr val="14131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AbilityNet logo">
            <a:extLst>
              <a:ext uri="{FF2B5EF4-FFF2-40B4-BE49-F238E27FC236}">
                <a16:creationId xmlns:a16="http://schemas.microsoft.com/office/drawing/2014/main" id="{B7DA3094-9367-4FDE-9D26-6CA8B8CD24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1163" y="121911"/>
            <a:ext cx="2162203" cy="1053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641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184400"/>
            <a:ext cx="10972800" cy="3941763"/>
          </a:xfrm>
        </p:spPr>
        <p:txBody>
          <a:bodyPr>
            <a:noAutofit/>
          </a:bodyPr>
          <a:lstStyle>
            <a:lvl1pPr>
              <a:defRPr sz="2667">
                <a:solidFill>
                  <a:srgbClr val="005C6E"/>
                </a:solidFill>
              </a:defRPr>
            </a:lvl1pPr>
            <a:lvl2pPr>
              <a:defRPr sz="2667">
                <a:solidFill>
                  <a:srgbClr val="005C6E"/>
                </a:solidFill>
              </a:defRPr>
            </a:lvl2pPr>
            <a:lvl3pPr>
              <a:defRPr sz="2667">
                <a:solidFill>
                  <a:srgbClr val="005C6E"/>
                </a:solidFill>
              </a:defRPr>
            </a:lvl3pPr>
            <a:lvl4pPr>
              <a:defRPr sz="2667">
                <a:solidFill>
                  <a:srgbClr val="005C6E"/>
                </a:solidFill>
              </a:defRPr>
            </a:lvl4pPr>
            <a:lvl5pPr>
              <a:defRPr sz="2667">
                <a:solidFill>
                  <a:srgbClr val="005C6E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762001"/>
            <a:ext cx="10972800" cy="1067064"/>
          </a:xfrm>
        </p:spPr>
        <p:txBody>
          <a:bodyPr>
            <a:noAutofit/>
          </a:bodyPr>
          <a:lstStyle>
            <a:lvl1pPr>
              <a:defRPr b="1">
                <a:solidFill>
                  <a:srgbClr val="005C6E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0" name="Picture 9" descr="AbilityNet logo">
            <a:extLst>
              <a:ext uri="{FF2B5EF4-FFF2-40B4-BE49-F238E27FC236}">
                <a16:creationId xmlns:a16="http://schemas.microsoft.com/office/drawing/2014/main" id="{3329D901-9A8A-4AA5-81C0-46E3ED7EAB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1163" y="121911"/>
            <a:ext cx="2162203" cy="1053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933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5D2587B-F1FD-1643-9869-51854CB3DD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0001" y="6489701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z="2400">
              <a:solidFill>
                <a:srgbClr val="0E3C20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4F265C0-2859-C248-A63B-9408DC2AD009}"/>
              </a:ext>
            </a:extLst>
          </p:cNvPr>
          <p:cNvCxnSpPr/>
          <p:nvPr/>
        </p:nvCxnSpPr>
        <p:spPr>
          <a:xfrm flipH="1">
            <a:off x="569384" y="2055284"/>
            <a:ext cx="11023600" cy="0"/>
          </a:xfrm>
          <a:prstGeom prst="line">
            <a:avLst/>
          </a:prstGeom>
          <a:ln w="6350" cmpd="sng">
            <a:solidFill>
              <a:srgbClr val="14131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85202"/>
            <a:ext cx="5384800" cy="3903663"/>
          </a:xfrm>
        </p:spPr>
        <p:txBody>
          <a:bodyPr>
            <a:noAutofit/>
          </a:bodyPr>
          <a:lstStyle>
            <a:lvl1pPr>
              <a:defRPr sz="2667">
                <a:solidFill>
                  <a:srgbClr val="005C6E"/>
                </a:solidFill>
              </a:defRPr>
            </a:lvl1pPr>
            <a:lvl2pPr>
              <a:defRPr sz="2667">
                <a:solidFill>
                  <a:srgbClr val="005C6E"/>
                </a:solidFill>
              </a:defRPr>
            </a:lvl2pPr>
            <a:lvl3pPr>
              <a:defRPr sz="2667">
                <a:solidFill>
                  <a:srgbClr val="005C6E"/>
                </a:solidFill>
              </a:defRPr>
            </a:lvl3pPr>
            <a:lvl4pPr>
              <a:defRPr sz="2667">
                <a:solidFill>
                  <a:srgbClr val="005C6E"/>
                </a:solidFill>
              </a:defRPr>
            </a:lvl4pPr>
            <a:lvl5pPr>
              <a:defRPr sz="2667">
                <a:solidFill>
                  <a:srgbClr val="005C6E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185202"/>
            <a:ext cx="5384800" cy="3903663"/>
          </a:xfrm>
        </p:spPr>
        <p:txBody>
          <a:bodyPr>
            <a:normAutofit/>
          </a:bodyPr>
          <a:lstStyle>
            <a:lvl1pPr>
              <a:defRPr sz="2667">
                <a:solidFill>
                  <a:srgbClr val="005C6E"/>
                </a:solidFill>
              </a:defRPr>
            </a:lvl1pPr>
            <a:lvl2pPr>
              <a:defRPr sz="2667">
                <a:solidFill>
                  <a:srgbClr val="005C6E"/>
                </a:solidFill>
              </a:defRPr>
            </a:lvl2pPr>
            <a:lvl3pPr>
              <a:defRPr sz="2667">
                <a:solidFill>
                  <a:srgbClr val="005C6E"/>
                </a:solidFill>
              </a:defRPr>
            </a:lvl3pPr>
            <a:lvl4pPr>
              <a:defRPr sz="2667">
                <a:solidFill>
                  <a:srgbClr val="005C6E"/>
                </a:solidFill>
              </a:defRPr>
            </a:lvl4pPr>
            <a:lvl5pPr>
              <a:defRPr sz="2667">
                <a:solidFill>
                  <a:srgbClr val="005C6E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609600" y="762001"/>
            <a:ext cx="10972800" cy="1067064"/>
          </a:xfrm>
        </p:spPr>
        <p:txBody>
          <a:bodyPr>
            <a:noAutofit/>
          </a:bodyPr>
          <a:lstStyle>
            <a:lvl1pPr>
              <a:defRPr b="1">
                <a:solidFill>
                  <a:srgbClr val="005C6E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9445291-6D5C-DC49-A26D-72DEFD4D48D6}"/>
              </a:ext>
            </a:extLst>
          </p:cNvPr>
          <p:cNvCxnSpPr/>
          <p:nvPr/>
        </p:nvCxnSpPr>
        <p:spPr>
          <a:xfrm flipH="1">
            <a:off x="558800" y="5906409"/>
            <a:ext cx="11023600" cy="0"/>
          </a:xfrm>
          <a:prstGeom prst="line">
            <a:avLst/>
          </a:prstGeom>
          <a:ln w="6350" cmpd="sng">
            <a:solidFill>
              <a:srgbClr val="14131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bilityNet logo">
            <a:extLst>
              <a:ext uri="{FF2B5EF4-FFF2-40B4-BE49-F238E27FC236}">
                <a16:creationId xmlns:a16="http://schemas.microsoft.com/office/drawing/2014/main" id="{DB3102F0-E652-40C3-8B18-822AD579BB7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1163" y="121911"/>
            <a:ext cx="2162203" cy="1053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859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0566" y="2689242"/>
            <a:ext cx="10972800" cy="1069747"/>
          </a:xfrm>
        </p:spPr>
        <p:txBody>
          <a:bodyPr/>
          <a:lstStyle>
            <a:lvl1pPr>
              <a:defRPr b="1">
                <a:solidFill>
                  <a:srgbClr val="005C6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38A268C-001C-9B46-802F-F9EA2028AF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146221"/>
            <a:ext cx="12192000" cy="5711780"/>
          </a:xfrm>
          <a:prstGeom prst="rect">
            <a:avLst/>
          </a:prstGeom>
          <a:solidFill>
            <a:srgbClr val="F3F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10" name="Picture 9" descr="AbilityNet logo">
            <a:extLst>
              <a:ext uri="{FF2B5EF4-FFF2-40B4-BE49-F238E27FC236}">
                <a16:creationId xmlns:a16="http://schemas.microsoft.com/office/drawing/2014/main" id="{61C6942D-053C-4078-ADCF-1315047BAC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1163" y="121911"/>
            <a:ext cx="2162203" cy="1053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242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C262A34-86A7-9748-B461-EC94E4EC50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2141873"/>
            <a:ext cx="12192000" cy="3764536"/>
          </a:xfrm>
          <a:prstGeom prst="rect">
            <a:avLst/>
          </a:prstGeom>
          <a:solidFill>
            <a:srgbClr val="F3F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82805"/>
            <a:ext cx="10972800" cy="1069747"/>
          </a:xfrm>
        </p:spPr>
        <p:txBody>
          <a:bodyPr/>
          <a:lstStyle>
            <a:lvl1pPr>
              <a:defRPr b="1">
                <a:solidFill>
                  <a:srgbClr val="005C6E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2184400"/>
            <a:ext cx="10972800" cy="3941763"/>
          </a:xfrm>
        </p:spPr>
        <p:txBody>
          <a:bodyPr>
            <a:noAutofit/>
          </a:bodyPr>
          <a:lstStyle>
            <a:lvl1pPr>
              <a:defRPr sz="2667">
                <a:solidFill>
                  <a:srgbClr val="005C6E"/>
                </a:solidFill>
              </a:defRPr>
            </a:lvl1pPr>
            <a:lvl2pPr>
              <a:defRPr sz="2667">
                <a:solidFill>
                  <a:srgbClr val="005C6E"/>
                </a:solidFill>
              </a:defRPr>
            </a:lvl2pPr>
            <a:lvl3pPr>
              <a:defRPr sz="2667">
                <a:solidFill>
                  <a:srgbClr val="005C6E"/>
                </a:solidFill>
              </a:defRPr>
            </a:lvl3pPr>
            <a:lvl4pPr>
              <a:defRPr sz="2667">
                <a:solidFill>
                  <a:srgbClr val="005C6E"/>
                </a:solidFill>
              </a:defRPr>
            </a:lvl4pPr>
            <a:lvl5pPr>
              <a:defRPr sz="2667">
                <a:solidFill>
                  <a:srgbClr val="005C6E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FDD1A27-26EE-174E-A2D8-52930A711D5C}"/>
              </a:ext>
            </a:extLst>
          </p:cNvPr>
          <p:cNvCxnSpPr/>
          <p:nvPr/>
        </p:nvCxnSpPr>
        <p:spPr>
          <a:xfrm flipH="1">
            <a:off x="558800" y="5906409"/>
            <a:ext cx="11023600" cy="0"/>
          </a:xfrm>
          <a:prstGeom prst="line">
            <a:avLst/>
          </a:prstGeom>
          <a:ln w="6350" cmpd="sng">
            <a:solidFill>
              <a:srgbClr val="14131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AbilityNet logo">
            <a:extLst>
              <a:ext uri="{FF2B5EF4-FFF2-40B4-BE49-F238E27FC236}">
                <a16:creationId xmlns:a16="http://schemas.microsoft.com/office/drawing/2014/main" id="{61C6942D-053C-4078-ADCF-1315047BAC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1163" y="121911"/>
            <a:ext cx="2162203" cy="1053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661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2286000"/>
            <a:ext cx="9590550" cy="1303880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AbilityNet logo">
            <a:extLst>
              <a:ext uri="{FF2B5EF4-FFF2-40B4-BE49-F238E27FC236}">
                <a16:creationId xmlns:a16="http://schemas.microsoft.com/office/drawing/2014/main" id="{AF7ED8EF-EB4E-4BDD-9919-54E462E6D78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1163" y="121911"/>
            <a:ext cx="2162203" cy="1053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770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H="1">
            <a:off x="558800" y="6254751"/>
            <a:ext cx="11023600" cy="0"/>
          </a:xfrm>
          <a:prstGeom prst="line">
            <a:avLst/>
          </a:prstGeom>
          <a:ln w="6350" cmpd="sng">
            <a:solidFill>
              <a:srgbClr val="14131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360039" y="648478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1843" y="6347806"/>
            <a:ext cx="1022976" cy="390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665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63517D6F-C625-C346-B49F-D6B7B5736A8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846667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B80469C8-2673-7448-BA23-839ABECEBA2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2184401"/>
            <a:ext cx="10972800" cy="3941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Click to edit Master text styles</a:t>
            </a:r>
          </a:p>
          <a:p>
            <a:pPr lvl="1"/>
            <a:r>
              <a:rPr lang="en-GB" altLang="en-US" dirty="0"/>
              <a:t>Second level</a:t>
            </a:r>
          </a:p>
          <a:p>
            <a:pPr lvl="2"/>
            <a:r>
              <a:rPr lang="en-GB" altLang="en-US" dirty="0"/>
              <a:t>Third level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F3752D-159E-F344-993E-D1C00B05B7A9}"/>
              </a:ext>
            </a:extLst>
          </p:cNvPr>
          <p:cNvSpPr txBox="1"/>
          <p:nvPr/>
        </p:nvSpPr>
        <p:spPr>
          <a:xfrm>
            <a:off x="467781" y="493484"/>
            <a:ext cx="79998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tx1"/>
                </a:solidFill>
              </a:rPr>
              <a:t>How to create accessible documents with Word and PDF </a:t>
            </a:r>
            <a:r>
              <a:rPr lang="en-US" sz="1600" dirty="0">
                <a:solidFill>
                  <a:schemeClr val="tx1"/>
                </a:solidFill>
              </a:rPr>
              <a:t>| Katey </a:t>
            </a:r>
            <a:r>
              <a:rPr lang="en-US" sz="1600" dirty="0" err="1">
                <a:solidFill>
                  <a:schemeClr val="tx1"/>
                </a:solidFill>
              </a:rPr>
              <a:t>Hügi</a:t>
            </a:r>
            <a:r>
              <a:rPr lang="en-US" sz="1600" dirty="0">
                <a:solidFill>
                  <a:schemeClr val="tx1"/>
                </a:solidFill>
              </a:rPr>
              <a:t> | May 2023</a:t>
            </a:r>
          </a:p>
        </p:txBody>
      </p:sp>
    </p:spTree>
    <p:extLst>
      <p:ext uri="{BB962C8B-B14F-4D97-AF65-F5344CB8AC3E}">
        <p14:creationId xmlns:p14="http://schemas.microsoft.com/office/powerpoint/2010/main" val="3551165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7" r:id="rId8"/>
    <p:sldLayoutId id="2147483786" r:id="rId9"/>
    <p:sldLayoutId id="2147483776" r:id="rId10"/>
  </p:sldLayoutIdLst>
  <p:txStyles>
    <p:titleStyle>
      <a:lvl1pPr algn="l" defTabSz="609585" rtl="0" eaLnBrk="1" fontAlgn="base" hangingPunct="1">
        <a:spcBef>
          <a:spcPct val="0"/>
        </a:spcBef>
        <a:spcAft>
          <a:spcPct val="0"/>
        </a:spcAft>
        <a:defRPr sz="3733" kern="1200">
          <a:solidFill>
            <a:srgbClr val="005C6E"/>
          </a:solidFill>
          <a:latin typeface="Arial"/>
          <a:ea typeface="+mj-ea"/>
          <a:cs typeface="Arial"/>
        </a:defRPr>
      </a:lvl1pPr>
      <a:lvl2pPr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609585"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1219170"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828754"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2438339"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457189" indent="-457189" algn="l" defTabSz="609585" rtl="0" eaLnBrk="1" fontAlgn="base" hangingPunct="1">
        <a:spcBef>
          <a:spcPct val="0"/>
        </a:spcBef>
        <a:spcAft>
          <a:spcPts val="800"/>
        </a:spcAft>
        <a:buFont typeface="Arial" panose="020B0604020202020204" pitchFamily="34" charset="0"/>
        <a:buChar char="•"/>
        <a:defRPr sz="3200" kern="1200">
          <a:solidFill>
            <a:srgbClr val="005C6E"/>
          </a:solidFill>
          <a:latin typeface="Arial"/>
          <a:ea typeface="+mn-ea"/>
          <a:cs typeface="Arial"/>
        </a:defRPr>
      </a:lvl1pPr>
      <a:lvl2pPr marL="935543" indent="-457189" algn="l" defTabSz="609585" rtl="0" eaLnBrk="1" fontAlgn="base" hangingPunct="1">
        <a:spcBef>
          <a:spcPct val="0"/>
        </a:spcBef>
        <a:spcAft>
          <a:spcPts val="800"/>
        </a:spcAft>
        <a:buFont typeface="Arial" panose="020B0604020202020204" pitchFamily="34" charset="0"/>
        <a:buChar char="•"/>
        <a:defRPr sz="3200" kern="1200">
          <a:solidFill>
            <a:srgbClr val="005C6E"/>
          </a:solidFill>
          <a:latin typeface="Arial"/>
          <a:ea typeface="+mn-ea"/>
          <a:cs typeface="Arial"/>
        </a:defRPr>
      </a:lvl2pPr>
      <a:lvl3pPr marL="1416015" indent="-457189" algn="l" defTabSz="609585" rtl="0" eaLnBrk="1" fontAlgn="base" hangingPunct="1">
        <a:spcBef>
          <a:spcPct val="0"/>
        </a:spcBef>
        <a:spcAft>
          <a:spcPts val="800"/>
        </a:spcAft>
        <a:buFont typeface="Arial" panose="020B0604020202020204" pitchFamily="34" charset="0"/>
        <a:buChar char="•"/>
        <a:defRPr sz="3200" kern="1200">
          <a:solidFill>
            <a:srgbClr val="005C6E"/>
          </a:solidFill>
          <a:latin typeface="Arial"/>
          <a:ea typeface="+mn-ea"/>
          <a:cs typeface="Arial"/>
        </a:defRPr>
      </a:lvl3pPr>
      <a:lvl4pPr marL="478355" algn="l" defTabSz="609585" rtl="0" eaLnBrk="1" fontAlgn="base" hangingPunct="1">
        <a:spcBef>
          <a:spcPct val="0"/>
        </a:spcBef>
        <a:spcAft>
          <a:spcPts val="800"/>
        </a:spcAft>
        <a:buFont typeface="Arial" panose="020B0604020202020204" pitchFamily="34" charset="0"/>
        <a:defRPr sz="3200" kern="1200">
          <a:solidFill>
            <a:schemeClr val="tx1"/>
          </a:solidFill>
          <a:latin typeface="Arial"/>
          <a:ea typeface="+mn-ea"/>
          <a:cs typeface="Arial"/>
        </a:defRPr>
      </a:lvl4pPr>
      <a:lvl5pPr algn="l" defTabSz="6095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defRPr sz="3200" kern="1200">
          <a:solidFill>
            <a:schemeClr val="tx1"/>
          </a:solidFill>
          <a:latin typeface="Arial"/>
          <a:ea typeface="+mn-ea"/>
          <a:cs typeface="Arial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bilitynet.org.uk/sites/abilitynet.org.uk/files/How%20to%20create%20accessible%20documents%20with%20Word%20and%20PDF%20-%20Microsoft%20Word%20with%20accessibility%20issues.docx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abilitynet.org.uk/sites/abilitynet.org.uk/files/How%20to%20create%20accessible%20documents%20with%20Word%20and%20PDF%20-%20Making%20Microsoft%20Word%20Documents%20Accessible.pdf" TargetMode="External"/><Relationship Id="rId4" Type="http://schemas.openxmlformats.org/officeDocument/2006/relationships/hyperlink" Target="https://abilitynet.org.uk/sites/abilitynet.org.uk/files/How%20to%20create%20accessible%20documents%20with%20Word%20and%20PDF%20-%20Making%20Microsoft%20Word%20Documents%20Accessible.docx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tsi.org/deliver/etsi_en/301500_301599/301549/03.01.01_60/en_301549v030101p.pdf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pgi.com/color-contrast-checker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gif"/><Relationship Id="rId4" Type="http://schemas.openxmlformats.org/officeDocument/2006/relationships/image" Target="../media/image40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gi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office.com/en-us/article/Make-your-Word-documents-accessible-d9bf3683-87ac-47ea-b91a-78dcacb3c66d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rackledocs.com/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ccess-for-all.ch/en/pdf-accessibility-checker.html" TargetMode="Externa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ave-pdf.org/?lang=en" TargetMode="External"/><Relationship Id="rId4" Type="http://schemas.openxmlformats.org/officeDocument/2006/relationships/hyperlink" Target="https://commonlook.com/accessibility-software/pdf-validator/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hyperlink" Target="https://webaim.org/techniques/word/" TargetMode="External"/><Relationship Id="rId3" Type="http://schemas.openxmlformats.org/officeDocument/2006/relationships/hyperlink" Target="https://support.microsoft.com/en-us/office/create-accessible-office-documents-868ecfcd-4f00-4224-b881-a65537a7c155" TargetMode="External"/><Relationship Id="rId7" Type="http://schemas.openxmlformats.org/officeDocument/2006/relationships/hyperlink" Target="https://poet.diagramcenter.org/" TargetMode="External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w3.org/WAI/tutorials/images/decision-tree/" TargetMode="External"/><Relationship Id="rId5" Type="http://schemas.openxmlformats.org/officeDocument/2006/relationships/hyperlink" Target="https://daisy.org/activities/software/wordtoepub/" TargetMode="External"/><Relationship Id="rId4" Type="http://schemas.openxmlformats.org/officeDocument/2006/relationships/hyperlink" Target="https://www.adobe.com/accessibility/pdf/pdf-accessibility-overview.html" TargetMode="Externa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4981" y="1643218"/>
            <a:ext cx="6105169" cy="2373119"/>
          </a:xfrm>
        </p:spPr>
        <p:txBody>
          <a:bodyPr/>
          <a:lstStyle/>
          <a:p>
            <a:pPr>
              <a:defRPr/>
            </a:pPr>
            <a:r>
              <a:rPr lang="en-US" sz="3797" dirty="0">
                <a:ea typeface="MS PGothic" charset="0"/>
                <a:cs typeface="MS PGothic" charset="0"/>
                <a:sym typeface="Helvetica Light" charset="0"/>
              </a:rPr>
              <a:t>How to create accessible documents with Word and PDF</a:t>
            </a:r>
            <a:endParaRPr lang="en-GB" sz="3797" dirty="0">
              <a:ea typeface="MS PGothic" charset="0"/>
              <a:cs typeface="MS PGothic" charset="0"/>
              <a:sym typeface="Helvetica Light" charset="0"/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689235D8-ED5F-424A-83B7-04A8D22221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4981" y="4432019"/>
            <a:ext cx="8077299" cy="1004424"/>
          </a:xfrm>
        </p:spPr>
        <p:txBody>
          <a:bodyPr/>
          <a:lstStyle/>
          <a:p>
            <a:r>
              <a:rPr lang="en-GB" sz="3095" dirty="0"/>
              <a:t>Katey </a:t>
            </a:r>
            <a:r>
              <a:rPr lang="en-GB" sz="3095" dirty="0" err="1"/>
              <a:t>Hügi</a:t>
            </a:r>
            <a:endParaRPr lang="en-GB" sz="3095" dirty="0"/>
          </a:p>
          <a:p>
            <a:r>
              <a:rPr lang="en-GB" sz="3095" dirty="0"/>
              <a:t>May 2023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8FC874-575E-4B10-BA21-17BBD0A226B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99" r="4799"/>
          <a:stretch/>
        </p:blipFill>
        <p:spPr>
          <a:xfrm>
            <a:off x="7772400" y="2425982"/>
            <a:ext cx="3069531" cy="3181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559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itle 1">
            <a:extLst>
              <a:ext uri="{FF2B5EF4-FFF2-40B4-BE49-F238E27FC236}">
                <a16:creationId xmlns:a16="http://schemas.microsoft.com/office/drawing/2014/main" id="{8B2954F8-7730-D047-B055-3EFE2EAA8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62000"/>
            <a:ext cx="10972800" cy="1066800"/>
          </a:xfrm>
        </p:spPr>
        <p:txBody>
          <a:bodyPr/>
          <a:lstStyle/>
          <a:p>
            <a:pPr eaLnBrk="1" hangingPunct="1"/>
            <a:r>
              <a:rPr lang="en-US" altLang="en-US" sz="3380" dirty="0">
                <a:latin typeface="Arial" panose="020B0604020202020204" pitchFamily="34" charset="0"/>
                <a:cs typeface="Arial" panose="020B0604020202020204" pitchFamily="34" charset="0"/>
              </a:rPr>
              <a:t>Welcome</a:t>
            </a:r>
          </a:p>
        </p:txBody>
      </p:sp>
      <p:sp>
        <p:nvSpPr>
          <p:cNvPr id="10242" name="Content Placeholder 2">
            <a:extLst>
              <a:ext uri="{FF2B5EF4-FFF2-40B4-BE49-F238E27FC236}">
                <a16:creationId xmlns:a16="http://schemas.microsoft.com/office/drawing/2014/main" id="{52844D0B-35A4-854A-89DC-1BF83C9A2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21753"/>
            <a:ext cx="10972800" cy="4156216"/>
          </a:xfrm>
        </p:spPr>
        <p:txBody>
          <a:bodyPr/>
          <a:lstStyle/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This session has captions and is recorded</a:t>
            </a:r>
            <a:endParaRPr lang="en-US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Please use the  Q&amp;A to ask questions and chat for general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correspondance</a:t>
            </a: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Slides, a recording, and a transcript will be made available via email in the coming days</a:t>
            </a:r>
          </a:p>
          <a:p>
            <a:pPr eaLnBrk="1" hangingPunct="1"/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I welcome any feedback, follow-up questions, or suggested topics for future training</a:t>
            </a:r>
          </a:p>
        </p:txBody>
      </p:sp>
    </p:spTree>
    <p:extLst>
      <p:ext uri="{BB962C8B-B14F-4D97-AF65-F5344CB8AC3E}">
        <p14:creationId xmlns:p14="http://schemas.microsoft.com/office/powerpoint/2010/main" val="2887040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A5FE2C7-7588-9A4D-A557-BF3AA2BC2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About AbilityNet</a:t>
            </a:r>
          </a:p>
        </p:txBody>
      </p:sp>
      <p:pic>
        <p:nvPicPr>
          <p:cNvPr id="8" name="Picture 7" descr="W3C logo">
            <a:extLst>
              <a:ext uri="{FF2B5EF4-FFF2-40B4-BE49-F238E27FC236}">
                <a16:creationId xmlns:a16="http://schemas.microsoft.com/office/drawing/2014/main" id="{16CE7547-5F3B-2A43-A00F-900892723D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2" y="2214225"/>
            <a:ext cx="4893407" cy="10716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3CCF128-7915-3645-9E47-789B775304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1" y="3365563"/>
            <a:ext cx="4893408" cy="2419004"/>
          </a:xfrm>
          <a:prstGeom prst="rect">
            <a:avLst/>
          </a:prstGeom>
        </p:spPr>
      </p:pic>
      <p:pic>
        <p:nvPicPr>
          <p:cNvPr id="4" name="Picture 2" descr="Tech4Good Logo">
            <a:extLst>
              <a:ext uri="{FF2B5EF4-FFF2-40B4-BE49-F238E27FC236}">
                <a16:creationId xmlns:a16="http://schemas.microsoft.com/office/drawing/2014/main" id="{C45D0DB8-9BAF-8846-B57A-B90625C17C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2" y="2214228"/>
            <a:ext cx="3976399" cy="1580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TechShare Pro Logo">
            <a:extLst>
              <a:ext uri="{FF2B5EF4-FFF2-40B4-BE49-F238E27FC236}">
                <a16:creationId xmlns:a16="http://schemas.microsoft.com/office/drawing/2014/main" id="{4F8FB15D-EFDF-8B4E-A0E0-A394ED6598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4" y="4025147"/>
            <a:ext cx="4748461" cy="1805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079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6EA3C-98C5-472C-BE29-28572C724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380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6AB592-1B15-4E0E-9DBA-A7A206678A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en-GB" sz="3200" dirty="0"/>
              <a:t>Applying accessibility principles to documents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Creating accessible templates in Word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Creating accessible content with Word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PDF accessibility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Accessible forms options</a:t>
            </a:r>
          </a:p>
        </p:txBody>
      </p:sp>
    </p:spTree>
    <p:extLst>
      <p:ext uri="{BB962C8B-B14F-4D97-AF65-F5344CB8AC3E}">
        <p14:creationId xmlns:p14="http://schemas.microsoft.com/office/powerpoint/2010/main" val="900260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E4407-AE26-4397-86F4-0FEA4BE67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350" dirty="0"/>
              <a:t>Example documents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1E1491-4690-466D-9809-451C81F173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40674"/>
            <a:ext cx="10972800" cy="4085490"/>
          </a:xfrm>
        </p:spPr>
        <p:txBody>
          <a:bodyPr/>
          <a:lstStyle/>
          <a:p>
            <a:pPr marL="456565" indent="-456565"/>
            <a:r>
              <a:rPr lang="en-GB" sz="2800" dirty="0">
                <a:hlinkClick r:id="rId3"/>
              </a:rPr>
              <a:t>Inaccessible Word document</a:t>
            </a:r>
            <a:endParaRPr lang="en-GB" sz="2800" dirty="0">
              <a:hlinkClick r:id="" action="ppaction://noaction"/>
            </a:endParaRPr>
          </a:p>
          <a:p>
            <a:pPr marL="0" indent="0">
              <a:buNone/>
            </a:pPr>
            <a:endParaRPr lang="en-GB" sz="2800" dirty="0"/>
          </a:p>
          <a:p>
            <a:pPr marL="456565" indent="-456565"/>
            <a:r>
              <a:rPr lang="en-GB" sz="2800" dirty="0">
                <a:hlinkClick r:id="rId4"/>
              </a:rPr>
              <a:t>More accessible Word document</a:t>
            </a:r>
          </a:p>
          <a:p>
            <a:pPr marL="456565" indent="-456565"/>
            <a:endParaRPr lang="en-GB" sz="2800" dirty="0"/>
          </a:p>
          <a:p>
            <a:pPr marL="456565" indent="-456565"/>
            <a:r>
              <a:rPr lang="en-GB" sz="2800" dirty="0">
                <a:hlinkClick r:id="rId5"/>
              </a:rPr>
              <a:t>PDF version</a:t>
            </a:r>
          </a:p>
          <a:p>
            <a:pPr marL="0" indent="0">
              <a:buNone/>
            </a:pPr>
            <a:endParaRPr lang="en-GB" sz="2800" dirty="0"/>
          </a:p>
          <a:p>
            <a:pPr marL="0" indent="0" algn="r"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0225539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951D201-CF65-C344-A2C4-5BFB62AFE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146221"/>
            <a:ext cx="12192000" cy="5711780"/>
          </a:xfrm>
          <a:prstGeom prst="rect">
            <a:avLst/>
          </a:prstGeom>
          <a:solidFill>
            <a:srgbClr val="F3F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241" name="Title 1">
            <a:extLst>
              <a:ext uri="{FF2B5EF4-FFF2-40B4-BE49-F238E27FC236}">
                <a16:creationId xmlns:a16="http://schemas.microsoft.com/office/drawing/2014/main" id="{8B2954F8-7730-D047-B055-3EFE2EAA8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2375566"/>
            <a:ext cx="10822609" cy="1066800"/>
          </a:xfrm>
        </p:spPr>
        <p:txBody>
          <a:bodyPr anchor="ctr"/>
          <a:lstStyle/>
          <a:p>
            <a:pPr algn="ctr">
              <a:lnSpc>
                <a:spcPct val="150000"/>
              </a:lnSpc>
            </a:pPr>
            <a:r>
              <a:rPr lang="en-US" altLang="en-US" sz="5333" dirty="0">
                <a:latin typeface="Arial" panose="020B0604020202020204" pitchFamily="34" charset="0"/>
                <a:cs typeface="Arial" panose="020B0604020202020204" pitchFamily="34" charset="0"/>
              </a:rPr>
              <a:t>Poll 1</a:t>
            </a:r>
            <a:br>
              <a:rPr lang="en-US" altLang="en-US" sz="5333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How much experience do you have with document accessibility?</a:t>
            </a:r>
            <a:endParaRPr lang="en-US" altLang="en-US" sz="533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7B50100-E2D8-5340-8090-12581C157000}"/>
              </a:ext>
            </a:extLst>
          </p:cNvPr>
          <p:cNvSpPr/>
          <p:nvPr/>
        </p:nvSpPr>
        <p:spPr>
          <a:xfrm>
            <a:off x="3893237" y="4517166"/>
            <a:ext cx="42553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5C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None or little experience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5C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Moderately experienced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5C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Very experienced</a:t>
            </a:r>
          </a:p>
        </p:txBody>
      </p:sp>
    </p:spTree>
    <p:extLst>
      <p:ext uri="{BB962C8B-B14F-4D97-AF65-F5344CB8AC3E}">
        <p14:creationId xmlns:p14="http://schemas.microsoft.com/office/powerpoint/2010/main" val="2864899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F964A-37FF-41F3-ABA0-7F46D554F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429000"/>
            <a:ext cx="10972800" cy="1069747"/>
          </a:xfrm>
        </p:spPr>
        <p:txBody>
          <a:bodyPr/>
          <a:lstStyle/>
          <a:p>
            <a:pPr algn="ctr"/>
            <a:r>
              <a:rPr lang="en-GB" sz="4400" dirty="0"/>
              <a:t>Applying accessibility principles to documents</a:t>
            </a:r>
          </a:p>
        </p:txBody>
      </p:sp>
    </p:spTree>
    <p:extLst>
      <p:ext uri="{BB962C8B-B14F-4D97-AF65-F5344CB8AC3E}">
        <p14:creationId xmlns:p14="http://schemas.microsoft.com/office/powerpoint/2010/main" val="13954963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594A94D-D5E6-4820-98FD-F103D11F1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375" dirty="0"/>
              <a:t>Accessibility principles: POUR</a:t>
            </a:r>
          </a:p>
        </p:txBody>
      </p:sp>
      <p:graphicFrame>
        <p:nvGraphicFramePr>
          <p:cNvPr id="15" name="Diagram 14" descr="Perceivable: Content is presented in ways that can be accessed by all.&#10;Operable: Content is presented in ways that can be operated by all.&#10;Understandable: Content is presented in ways that can be understood by all.&#10;Robust: Content is reliable and compatible with assistive technology and standards.&#10;">
            <a:extLst>
              <a:ext uri="{FF2B5EF4-FFF2-40B4-BE49-F238E27FC236}">
                <a16:creationId xmlns:a16="http://schemas.microsoft.com/office/drawing/2014/main" id="{B1E5DF5B-7022-443F-A008-83E85CCF0C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8014963"/>
              </p:ext>
            </p:extLst>
          </p:nvPr>
        </p:nvGraphicFramePr>
        <p:xfrm>
          <a:off x="506568" y="1829066"/>
          <a:ext cx="11213804" cy="40308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6" name="Eye">
            <a:extLst>
              <a:ext uri="{FF2B5EF4-FFF2-40B4-BE49-F238E27FC236}">
                <a16:creationId xmlns:a16="http://schemas.microsoft.com/office/drawing/2014/main" id="{F59638AC-B17E-43B6-AEC4-DF60D98216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794970" y="2315349"/>
            <a:ext cx="520872" cy="290451"/>
          </a:xfrm>
          <a:custGeom>
            <a:avLst/>
            <a:gdLst>
              <a:gd name="T0" fmla="*/ 321 w 642"/>
              <a:gd name="T1" fmla="*/ 0 h 346"/>
              <a:gd name="T2" fmla="*/ 4 w 642"/>
              <a:gd name="T3" fmla="*/ 164 h 346"/>
              <a:gd name="T4" fmla="*/ 4 w 642"/>
              <a:gd name="T5" fmla="*/ 182 h 346"/>
              <a:gd name="T6" fmla="*/ 321 w 642"/>
              <a:gd name="T7" fmla="*/ 346 h 346"/>
              <a:gd name="T8" fmla="*/ 638 w 642"/>
              <a:gd name="T9" fmla="*/ 182 h 346"/>
              <a:gd name="T10" fmla="*/ 638 w 642"/>
              <a:gd name="T11" fmla="*/ 164 h 346"/>
              <a:gd name="T12" fmla="*/ 321 w 642"/>
              <a:gd name="T13" fmla="*/ 0 h 346"/>
              <a:gd name="T14" fmla="*/ 321 w 642"/>
              <a:gd name="T15" fmla="*/ 26 h 346"/>
              <a:gd name="T16" fmla="*/ 421 w 642"/>
              <a:gd name="T17" fmla="*/ 45 h 346"/>
              <a:gd name="T18" fmla="*/ 454 w 642"/>
              <a:gd name="T19" fmla="*/ 133 h 346"/>
              <a:gd name="T20" fmla="*/ 321 w 642"/>
              <a:gd name="T21" fmla="*/ 266 h 346"/>
              <a:gd name="T22" fmla="*/ 188 w 642"/>
              <a:gd name="T23" fmla="*/ 133 h 346"/>
              <a:gd name="T24" fmla="*/ 221 w 642"/>
              <a:gd name="T25" fmla="*/ 45 h 346"/>
              <a:gd name="T26" fmla="*/ 321 w 642"/>
              <a:gd name="T27" fmla="*/ 26 h 346"/>
              <a:gd name="T28" fmla="*/ 465 w 642"/>
              <a:gd name="T29" fmla="*/ 64 h 346"/>
              <a:gd name="T30" fmla="*/ 609 w 642"/>
              <a:gd name="T31" fmla="*/ 173 h 346"/>
              <a:gd name="T32" fmla="*/ 321 w 642"/>
              <a:gd name="T33" fmla="*/ 320 h 346"/>
              <a:gd name="T34" fmla="*/ 33 w 642"/>
              <a:gd name="T35" fmla="*/ 173 h 346"/>
              <a:gd name="T36" fmla="*/ 177 w 642"/>
              <a:gd name="T37" fmla="*/ 64 h 346"/>
              <a:gd name="T38" fmla="*/ 161 w 642"/>
              <a:gd name="T39" fmla="*/ 133 h 346"/>
              <a:gd name="T40" fmla="*/ 321 w 642"/>
              <a:gd name="T41" fmla="*/ 293 h 346"/>
              <a:gd name="T42" fmla="*/ 481 w 642"/>
              <a:gd name="T43" fmla="*/ 133 h 346"/>
              <a:gd name="T44" fmla="*/ 465 w 642"/>
              <a:gd name="T45" fmla="*/ 64 h 346"/>
              <a:gd name="T46" fmla="*/ 321 w 642"/>
              <a:gd name="T47" fmla="*/ 66 h 346"/>
              <a:gd name="T48" fmla="*/ 254 w 642"/>
              <a:gd name="T49" fmla="*/ 133 h 346"/>
              <a:gd name="T50" fmla="*/ 321 w 642"/>
              <a:gd name="T51" fmla="*/ 200 h 346"/>
              <a:gd name="T52" fmla="*/ 388 w 642"/>
              <a:gd name="T53" fmla="*/ 133 h 346"/>
              <a:gd name="T54" fmla="*/ 321 w 642"/>
              <a:gd name="T55" fmla="*/ 66 h 346"/>
              <a:gd name="T56" fmla="*/ 321 w 642"/>
              <a:gd name="T57" fmla="*/ 93 h 346"/>
              <a:gd name="T58" fmla="*/ 361 w 642"/>
              <a:gd name="T59" fmla="*/ 133 h 346"/>
              <a:gd name="T60" fmla="*/ 321 w 642"/>
              <a:gd name="T61" fmla="*/ 173 h 346"/>
              <a:gd name="T62" fmla="*/ 281 w 642"/>
              <a:gd name="T63" fmla="*/ 133 h 346"/>
              <a:gd name="T64" fmla="*/ 321 w 642"/>
              <a:gd name="T65" fmla="*/ 93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642" h="346">
                <a:moveTo>
                  <a:pt x="321" y="0"/>
                </a:moveTo>
                <a:cubicBezTo>
                  <a:pt x="143" y="0"/>
                  <a:pt x="4" y="164"/>
                  <a:pt x="4" y="164"/>
                </a:cubicBezTo>
                <a:cubicBezTo>
                  <a:pt x="0" y="169"/>
                  <a:pt x="0" y="177"/>
                  <a:pt x="4" y="182"/>
                </a:cubicBezTo>
                <a:cubicBezTo>
                  <a:pt x="4" y="182"/>
                  <a:pt x="143" y="346"/>
                  <a:pt x="321" y="346"/>
                </a:cubicBezTo>
                <a:cubicBezTo>
                  <a:pt x="499" y="346"/>
                  <a:pt x="638" y="182"/>
                  <a:pt x="638" y="182"/>
                </a:cubicBezTo>
                <a:cubicBezTo>
                  <a:pt x="642" y="177"/>
                  <a:pt x="642" y="169"/>
                  <a:pt x="638" y="164"/>
                </a:cubicBezTo>
                <a:cubicBezTo>
                  <a:pt x="638" y="164"/>
                  <a:pt x="499" y="0"/>
                  <a:pt x="321" y="0"/>
                </a:cubicBezTo>
                <a:close/>
                <a:moveTo>
                  <a:pt x="321" y="26"/>
                </a:moveTo>
                <a:cubicBezTo>
                  <a:pt x="356" y="26"/>
                  <a:pt x="390" y="33"/>
                  <a:pt x="421" y="45"/>
                </a:cubicBezTo>
                <a:cubicBezTo>
                  <a:pt x="442" y="68"/>
                  <a:pt x="454" y="99"/>
                  <a:pt x="454" y="133"/>
                </a:cubicBezTo>
                <a:cubicBezTo>
                  <a:pt x="454" y="207"/>
                  <a:pt x="395" y="266"/>
                  <a:pt x="321" y="266"/>
                </a:cubicBezTo>
                <a:cubicBezTo>
                  <a:pt x="247" y="266"/>
                  <a:pt x="188" y="207"/>
                  <a:pt x="188" y="133"/>
                </a:cubicBezTo>
                <a:cubicBezTo>
                  <a:pt x="188" y="99"/>
                  <a:pt x="200" y="68"/>
                  <a:pt x="221" y="45"/>
                </a:cubicBezTo>
                <a:cubicBezTo>
                  <a:pt x="252" y="33"/>
                  <a:pt x="286" y="26"/>
                  <a:pt x="321" y="26"/>
                </a:cubicBezTo>
                <a:close/>
                <a:moveTo>
                  <a:pt x="465" y="64"/>
                </a:moveTo>
                <a:cubicBezTo>
                  <a:pt x="541" y="102"/>
                  <a:pt x="595" y="158"/>
                  <a:pt x="609" y="173"/>
                </a:cubicBezTo>
                <a:cubicBezTo>
                  <a:pt x="588" y="196"/>
                  <a:pt x="468" y="320"/>
                  <a:pt x="321" y="320"/>
                </a:cubicBezTo>
                <a:cubicBezTo>
                  <a:pt x="174" y="320"/>
                  <a:pt x="54" y="196"/>
                  <a:pt x="33" y="173"/>
                </a:cubicBezTo>
                <a:cubicBezTo>
                  <a:pt x="47" y="158"/>
                  <a:pt x="101" y="102"/>
                  <a:pt x="177" y="64"/>
                </a:cubicBezTo>
                <a:cubicBezTo>
                  <a:pt x="167" y="85"/>
                  <a:pt x="161" y="108"/>
                  <a:pt x="161" y="133"/>
                </a:cubicBezTo>
                <a:cubicBezTo>
                  <a:pt x="161" y="221"/>
                  <a:pt x="233" y="293"/>
                  <a:pt x="321" y="293"/>
                </a:cubicBezTo>
                <a:cubicBezTo>
                  <a:pt x="409" y="293"/>
                  <a:pt x="481" y="221"/>
                  <a:pt x="481" y="133"/>
                </a:cubicBezTo>
                <a:cubicBezTo>
                  <a:pt x="481" y="108"/>
                  <a:pt x="475" y="85"/>
                  <a:pt x="465" y="64"/>
                </a:cubicBezTo>
                <a:close/>
                <a:moveTo>
                  <a:pt x="321" y="66"/>
                </a:moveTo>
                <a:cubicBezTo>
                  <a:pt x="284" y="66"/>
                  <a:pt x="254" y="96"/>
                  <a:pt x="254" y="133"/>
                </a:cubicBezTo>
                <a:cubicBezTo>
                  <a:pt x="254" y="170"/>
                  <a:pt x="284" y="200"/>
                  <a:pt x="321" y="200"/>
                </a:cubicBezTo>
                <a:cubicBezTo>
                  <a:pt x="358" y="200"/>
                  <a:pt x="388" y="170"/>
                  <a:pt x="388" y="133"/>
                </a:cubicBezTo>
                <a:cubicBezTo>
                  <a:pt x="388" y="96"/>
                  <a:pt x="358" y="66"/>
                  <a:pt x="321" y="66"/>
                </a:cubicBezTo>
                <a:close/>
                <a:moveTo>
                  <a:pt x="321" y="93"/>
                </a:moveTo>
                <a:cubicBezTo>
                  <a:pt x="343" y="93"/>
                  <a:pt x="361" y="111"/>
                  <a:pt x="361" y="133"/>
                </a:cubicBezTo>
                <a:cubicBezTo>
                  <a:pt x="361" y="155"/>
                  <a:pt x="343" y="173"/>
                  <a:pt x="321" y="173"/>
                </a:cubicBezTo>
                <a:cubicBezTo>
                  <a:pt x="299" y="173"/>
                  <a:pt x="281" y="155"/>
                  <a:pt x="281" y="133"/>
                </a:cubicBezTo>
                <a:cubicBezTo>
                  <a:pt x="281" y="111"/>
                  <a:pt x="299" y="93"/>
                  <a:pt x="321" y="93"/>
                </a:cubicBezTo>
                <a:close/>
              </a:path>
            </a:pathLst>
          </a:custGeom>
          <a:solidFill>
            <a:srgbClr val="5F5F5F"/>
          </a:solidFill>
          <a:ln w="9525">
            <a:noFill/>
            <a:round/>
            <a:headEnd/>
            <a:tailEnd/>
          </a:ln>
        </p:spPr>
        <p:txBody>
          <a:bodyPr vert="horz" wrap="square" lIns="91437" tIns="45719" rIns="91437" bIns="45719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Keyboard">
            <a:extLst>
              <a:ext uri="{FF2B5EF4-FFF2-40B4-BE49-F238E27FC236}">
                <a16:creationId xmlns:a16="http://schemas.microsoft.com/office/drawing/2014/main" id="{7949F96B-9DE6-4573-B9C1-A039D0A802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181895" y="3185787"/>
            <a:ext cx="470456" cy="400304"/>
          </a:xfrm>
          <a:custGeom>
            <a:avLst/>
            <a:gdLst>
              <a:gd name="T0" fmla="*/ 470 w 667"/>
              <a:gd name="T1" fmla="*/ 70 h 549"/>
              <a:gd name="T2" fmla="*/ 352 w 667"/>
              <a:gd name="T3" fmla="*/ 108 h 549"/>
              <a:gd name="T4" fmla="*/ 53 w 667"/>
              <a:gd name="T5" fmla="*/ 176 h 549"/>
              <a:gd name="T6" fmla="*/ 0 w 667"/>
              <a:gd name="T7" fmla="*/ 496 h 549"/>
              <a:gd name="T8" fmla="*/ 613 w 667"/>
              <a:gd name="T9" fmla="*/ 549 h 549"/>
              <a:gd name="T10" fmla="*/ 667 w 667"/>
              <a:gd name="T11" fmla="*/ 229 h 549"/>
              <a:gd name="T12" fmla="*/ 348 w 667"/>
              <a:gd name="T13" fmla="*/ 176 h 549"/>
              <a:gd name="T14" fmla="*/ 421 w 667"/>
              <a:gd name="T15" fmla="*/ 113 h 549"/>
              <a:gd name="T16" fmla="*/ 519 w 667"/>
              <a:gd name="T17" fmla="*/ 0 h 549"/>
              <a:gd name="T18" fmla="*/ 53 w 667"/>
              <a:gd name="T19" fmla="*/ 203 h 549"/>
              <a:gd name="T20" fmla="*/ 640 w 667"/>
              <a:gd name="T21" fmla="*/ 229 h 549"/>
              <a:gd name="T22" fmla="*/ 613 w 667"/>
              <a:gd name="T23" fmla="*/ 523 h 549"/>
              <a:gd name="T24" fmla="*/ 27 w 667"/>
              <a:gd name="T25" fmla="*/ 496 h 549"/>
              <a:gd name="T26" fmla="*/ 53 w 667"/>
              <a:gd name="T27" fmla="*/ 203 h 549"/>
              <a:gd name="T28" fmla="*/ 67 w 667"/>
              <a:gd name="T29" fmla="*/ 309 h 549"/>
              <a:gd name="T30" fmla="*/ 120 w 667"/>
              <a:gd name="T31" fmla="*/ 256 h 549"/>
              <a:gd name="T32" fmla="*/ 147 w 667"/>
              <a:gd name="T33" fmla="*/ 256 h 549"/>
              <a:gd name="T34" fmla="*/ 200 w 667"/>
              <a:gd name="T35" fmla="*/ 309 h 549"/>
              <a:gd name="T36" fmla="*/ 147 w 667"/>
              <a:gd name="T37" fmla="*/ 256 h 549"/>
              <a:gd name="T38" fmla="*/ 227 w 667"/>
              <a:gd name="T39" fmla="*/ 309 h 549"/>
              <a:gd name="T40" fmla="*/ 280 w 667"/>
              <a:gd name="T41" fmla="*/ 256 h 549"/>
              <a:gd name="T42" fmla="*/ 307 w 667"/>
              <a:gd name="T43" fmla="*/ 256 h 549"/>
              <a:gd name="T44" fmla="*/ 360 w 667"/>
              <a:gd name="T45" fmla="*/ 309 h 549"/>
              <a:gd name="T46" fmla="*/ 307 w 667"/>
              <a:gd name="T47" fmla="*/ 256 h 549"/>
              <a:gd name="T48" fmla="*/ 387 w 667"/>
              <a:gd name="T49" fmla="*/ 309 h 549"/>
              <a:gd name="T50" fmla="*/ 440 w 667"/>
              <a:gd name="T51" fmla="*/ 256 h 549"/>
              <a:gd name="T52" fmla="*/ 467 w 667"/>
              <a:gd name="T53" fmla="*/ 256 h 549"/>
              <a:gd name="T54" fmla="*/ 520 w 667"/>
              <a:gd name="T55" fmla="*/ 309 h 549"/>
              <a:gd name="T56" fmla="*/ 467 w 667"/>
              <a:gd name="T57" fmla="*/ 256 h 549"/>
              <a:gd name="T58" fmla="*/ 547 w 667"/>
              <a:gd name="T59" fmla="*/ 309 h 549"/>
              <a:gd name="T60" fmla="*/ 600 w 667"/>
              <a:gd name="T61" fmla="*/ 256 h 549"/>
              <a:gd name="T62" fmla="*/ 67 w 667"/>
              <a:gd name="T63" fmla="*/ 336 h 549"/>
              <a:gd name="T64" fmla="*/ 160 w 667"/>
              <a:gd name="T65" fmla="*/ 389 h 549"/>
              <a:gd name="T66" fmla="*/ 67 w 667"/>
              <a:gd name="T67" fmla="*/ 336 h 549"/>
              <a:gd name="T68" fmla="*/ 187 w 667"/>
              <a:gd name="T69" fmla="*/ 389 h 549"/>
              <a:gd name="T70" fmla="*/ 240 w 667"/>
              <a:gd name="T71" fmla="*/ 336 h 549"/>
              <a:gd name="T72" fmla="*/ 267 w 667"/>
              <a:gd name="T73" fmla="*/ 336 h 549"/>
              <a:gd name="T74" fmla="*/ 320 w 667"/>
              <a:gd name="T75" fmla="*/ 389 h 549"/>
              <a:gd name="T76" fmla="*/ 267 w 667"/>
              <a:gd name="T77" fmla="*/ 336 h 549"/>
              <a:gd name="T78" fmla="*/ 347 w 667"/>
              <a:gd name="T79" fmla="*/ 389 h 549"/>
              <a:gd name="T80" fmla="*/ 400 w 667"/>
              <a:gd name="T81" fmla="*/ 336 h 549"/>
              <a:gd name="T82" fmla="*/ 427 w 667"/>
              <a:gd name="T83" fmla="*/ 336 h 549"/>
              <a:gd name="T84" fmla="*/ 480 w 667"/>
              <a:gd name="T85" fmla="*/ 389 h 549"/>
              <a:gd name="T86" fmla="*/ 427 w 667"/>
              <a:gd name="T87" fmla="*/ 336 h 549"/>
              <a:gd name="T88" fmla="*/ 507 w 667"/>
              <a:gd name="T89" fmla="*/ 389 h 549"/>
              <a:gd name="T90" fmla="*/ 600 w 667"/>
              <a:gd name="T91" fmla="*/ 336 h 549"/>
              <a:gd name="T92" fmla="*/ 67 w 667"/>
              <a:gd name="T93" fmla="*/ 416 h 549"/>
              <a:gd name="T94" fmla="*/ 120 w 667"/>
              <a:gd name="T95" fmla="*/ 469 h 549"/>
              <a:gd name="T96" fmla="*/ 67 w 667"/>
              <a:gd name="T97" fmla="*/ 416 h 549"/>
              <a:gd name="T98" fmla="*/ 147 w 667"/>
              <a:gd name="T99" fmla="*/ 469 h 549"/>
              <a:gd name="T100" fmla="*/ 200 w 667"/>
              <a:gd name="T101" fmla="*/ 416 h 549"/>
              <a:gd name="T102" fmla="*/ 227 w 667"/>
              <a:gd name="T103" fmla="*/ 416 h 549"/>
              <a:gd name="T104" fmla="*/ 440 w 667"/>
              <a:gd name="T105" fmla="*/ 469 h 549"/>
              <a:gd name="T106" fmla="*/ 227 w 667"/>
              <a:gd name="T107" fmla="*/ 416 h 549"/>
              <a:gd name="T108" fmla="*/ 467 w 667"/>
              <a:gd name="T109" fmla="*/ 469 h 549"/>
              <a:gd name="T110" fmla="*/ 520 w 667"/>
              <a:gd name="T111" fmla="*/ 416 h 549"/>
              <a:gd name="T112" fmla="*/ 547 w 667"/>
              <a:gd name="T113" fmla="*/ 416 h 549"/>
              <a:gd name="T114" fmla="*/ 600 w 667"/>
              <a:gd name="T115" fmla="*/ 469 h 549"/>
              <a:gd name="T116" fmla="*/ 547 w 667"/>
              <a:gd name="T117" fmla="*/ 416 h 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667" h="549">
                <a:moveTo>
                  <a:pt x="492" y="0"/>
                </a:moveTo>
                <a:cubicBezTo>
                  <a:pt x="492" y="42"/>
                  <a:pt x="483" y="60"/>
                  <a:pt x="470" y="70"/>
                </a:cubicBezTo>
                <a:cubicBezTo>
                  <a:pt x="458" y="80"/>
                  <a:pt x="439" y="83"/>
                  <a:pt x="418" y="86"/>
                </a:cubicBezTo>
                <a:cubicBezTo>
                  <a:pt x="396" y="89"/>
                  <a:pt x="372" y="92"/>
                  <a:pt x="352" y="108"/>
                </a:cubicBezTo>
                <a:cubicBezTo>
                  <a:pt x="335" y="121"/>
                  <a:pt x="324" y="143"/>
                  <a:pt x="321" y="176"/>
                </a:cubicBezTo>
                <a:lnTo>
                  <a:pt x="53" y="176"/>
                </a:lnTo>
                <a:cubicBezTo>
                  <a:pt x="24" y="176"/>
                  <a:pt x="0" y="200"/>
                  <a:pt x="0" y="229"/>
                </a:cubicBezTo>
                <a:lnTo>
                  <a:pt x="0" y="496"/>
                </a:lnTo>
                <a:cubicBezTo>
                  <a:pt x="0" y="525"/>
                  <a:pt x="24" y="549"/>
                  <a:pt x="53" y="549"/>
                </a:cubicBezTo>
                <a:lnTo>
                  <a:pt x="613" y="549"/>
                </a:lnTo>
                <a:cubicBezTo>
                  <a:pt x="643" y="549"/>
                  <a:pt x="667" y="525"/>
                  <a:pt x="667" y="496"/>
                </a:cubicBezTo>
                <a:lnTo>
                  <a:pt x="667" y="229"/>
                </a:lnTo>
                <a:cubicBezTo>
                  <a:pt x="667" y="200"/>
                  <a:pt x="643" y="176"/>
                  <a:pt x="613" y="176"/>
                </a:cubicBezTo>
                <a:lnTo>
                  <a:pt x="348" y="176"/>
                </a:lnTo>
                <a:cubicBezTo>
                  <a:pt x="351" y="150"/>
                  <a:pt x="359" y="137"/>
                  <a:pt x="369" y="129"/>
                </a:cubicBezTo>
                <a:cubicBezTo>
                  <a:pt x="381" y="119"/>
                  <a:pt x="400" y="116"/>
                  <a:pt x="421" y="113"/>
                </a:cubicBezTo>
                <a:cubicBezTo>
                  <a:pt x="443" y="110"/>
                  <a:pt x="467" y="107"/>
                  <a:pt x="487" y="91"/>
                </a:cubicBezTo>
                <a:cubicBezTo>
                  <a:pt x="507" y="74"/>
                  <a:pt x="519" y="46"/>
                  <a:pt x="519" y="0"/>
                </a:cubicBezTo>
                <a:lnTo>
                  <a:pt x="492" y="0"/>
                </a:lnTo>
                <a:close/>
                <a:moveTo>
                  <a:pt x="53" y="203"/>
                </a:moveTo>
                <a:lnTo>
                  <a:pt x="613" y="203"/>
                </a:lnTo>
                <a:cubicBezTo>
                  <a:pt x="628" y="203"/>
                  <a:pt x="640" y="214"/>
                  <a:pt x="640" y="229"/>
                </a:cubicBezTo>
                <a:lnTo>
                  <a:pt x="640" y="496"/>
                </a:lnTo>
                <a:cubicBezTo>
                  <a:pt x="640" y="511"/>
                  <a:pt x="628" y="523"/>
                  <a:pt x="613" y="523"/>
                </a:cubicBezTo>
                <a:lnTo>
                  <a:pt x="53" y="523"/>
                </a:lnTo>
                <a:cubicBezTo>
                  <a:pt x="38" y="523"/>
                  <a:pt x="27" y="511"/>
                  <a:pt x="27" y="496"/>
                </a:cubicBezTo>
                <a:lnTo>
                  <a:pt x="27" y="229"/>
                </a:lnTo>
                <a:cubicBezTo>
                  <a:pt x="27" y="214"/>
                  <a:pt x="38" y="203"/>
                  <a:pt x="53" y="203"/>
                </a:cubicBezTo>
                <a:close/>
                <a:moveTo>
                  <a:pt x="67" y="256"/>
                </a:moveTo>
                <a:lnTo>
                  <a:pt x="67" y="309"/>
                </a:lnTo>
                <a:lnTo>
                  <a:pt x="120" y="309"/>
                </a:lnTo>
                <a:lnTo>
                  <a:pt x="120" y="256"/>
                </a:lnTo>
                <a:lnTo>
                  <a:pt x="67" y="256"/>
                </a:lnTo>
                <a:close/>
                <a:moveTo>
                  <a:pt x="147" y="256"/>
                </a:moveTo>
                <a:lnTo>
                  <a:pt x="147" y="309"/>
                </a:lnTo>
                <a:lnTo>
                  <a:pt x="200" y="309"/>
                </a:lnTo>
                <a:lnTo>
                  <a:pt x="200" y="256"/>
                </a:lnTo>
                <a:lnTo>
                  <a:pt x="147" y="256"/>
                </a:lnTo>
                <a:close/>
                <a:moveTo>
                  <a:pt x="227" y="256"/>
                </a:moveTo>
                <a:lnTo>
                  <a:pt x="227" y="309"/>
                </a:lnTo>
                <a:lnTo>
                  <a:pt x="280" y="309"/>
                </a:lnTo>
                <a:lnTo>
                  <a:pt x="280" y="256"/>
                </a:lnTo>
                <a:lnTo>
                  <a:pt x="227" y="256"/>
                </a:lnTo>
                <a:close/>
                <a:moveTo>
                  <a:pt x="307" y="256"/>
                </a:moveTo>
                <a:lnTo>
                  <a:pt x="307" y="309"/>
                </a:lnTo>
                <a:lnTo>
                  <a:pt x="360" y="309"/>
                </a:lnTo>
                <a:lnTo>
                  <a:pt x="360" y="256"/>
                </a:lnTo>
                <a:lnTo>
                  <a:pt x="307" y="256"/>
                </a:lnTo>
                <a:close/>
                <a:moveTo>
                  <a:pt x="387" y="256"/>
                </a:moveTo>
                <a:lnTo>
                  <a:pt x="387" y="309"/>
                </a:lnTo>
                <a:lnTo>
                  <a:pt x="440" y="309"/>
                </a:lnTo>
                <a:lnTo>
                  <a:pt x="440" y="256"/>
                </a:lnTo>
                <a:lnTo>
                  <a:pt x="387" y="256"/>
                </a:lnTo>
                <a:close/>
                <a:moveTo>
                  <a:pt x="467" y="256"/>
                </a:moveTo>
                <a:lnTo>
                  <a:pt x="467" y="309"/>
                </a:lnTo>
                <a:lnTo>
                  <a:pt x="520" y="309"/>
                </a:lnTo>
                <a:lnTo>
                  <a:pt x="520" y="256"/>
                </a:lnTo>
                <a:lnTo>
                  <a:pt x="467" y="256"/>
                </a:lnTo>
                <a:close/>
                <a:moveTo>
                  <a:pt x="547" y="256"/>
                </a:moveTo>
                <a:lnTo>
                  <a:pt x="547" y="309"/>
                </a:lnTo>
                <a:lnTo>
                  <a:pt x="600" y="309"/>
                </a:lnTo>
                <a:lnTo>
                  <a:pt x="600" y="256"/>
                </a:lnTo>
                <a:lnTo>
                  <a:pt x="547" y="256"/>
                </a:lnTo>
                <a:close/>
                <a:moveTo>
                  <a:pt x="67" y="336"/>
                </a:moveTo>
                <a:lnTo>
                  <a:pt x="67" y="389"/>
                </a:lnTo>
                <a:lnTo>
                  <a:pt x="160" y="389"/>
                </a:lnTo>
                <a:lnTo>
                  <a:pt x="160" y="336"/>
                </a:lnTo>
                <a:lnTo>
                  <a:pt x="67" y="336"/>
                </a:lnTo>
                <a:close/>
                <a:moveTo>
                  <a:pt x="187" y="336"/>
                </a:moveTo>
                <a:lnTo>
                  <a:pt x="187" y="389"/>
                </a:lnTo>
                <a:lnTo>
                  <a:pt x="240" y="389"/>
                </a:lnTo>
                <a:lnTo>
                  <a:pt x="240" y="336"/>
                </a:lnTo>
                <a:lnTo>
                  <a:pt x="187" y="336"/>
                </a:lnTo>
                <a:close/>
                <a:moveTo>
                  <a:pt x="267" y="336"/>
                </a:moveTo>
                <a:lnTo>
                  <a:pt x="267" y="389"/>
                </a:lnTo>
                <a:lnTo>
                  <a:pt x="320" y="389"/>
                </a:lnTo>
                <a:lnTo>
                  <a:pt x="320" y="336"/>
                </a:lnTo>
                <a:lnTo>
                  <a:pt x="267" y="336"/>
                </a:lnTo>
                <a:close/>
                <a:moveTo>
                  <a:pt x="347" y="336"/>
                </a:moveTo>
                <a:lnTo>
                  <a:pt x="347" y="389"/>
                </a:lnTo>
                <a:lnTo>
                  <a:pt x="400" y="389"/>
                </a:lnTo>
                <a:lnTo>
                  <a:pt x="400" y="336"/>
                </a:lnTo>
                <a:lnTo>
                  <a:pt x="347" y="336"/>
                </a:lnTo>
                <a:close/>
                <a:moveTo>
                  <a:pt x="427" y="336"/>
                </a:moveTo>
                <a:lnTo>
                  <a:pt x="427" y="389"/>
                </a:lnTo>
                <a:lnTo>
                  <a:pt x="480" y="389"/>
                </a:lnTo>
                <a:lnTo>
                  <a:pt x="480" y="336"/>
                </a:lnTo>
                <a:lnTo>
                  <a:pt x="427" y="336"/>
                </a:lnTo>
                <a:close/>
                <a:moveTo>
                  <a:pt x="507" y="336"/>
                </a:moveTo>
                <a:lnTo>
                  <a:pt x="507" y="389"/>
                </a:lnTo>
                <a:lnTo>
                  <a:pt x="600" y="389"/>
                </a:lnTo>
                <a:lnTo>
                  <a:pt x="600" y="336"/>
                </a:lnTo>
                <a:lnTo>
                  <a:pt x="507" y="336"/>
                </a:lnTo>
                <a:close/>
                <a:moveTo>
                  <a:pt x="67" y="416"/>
                </a:moveTo>
                <a:lnTo>
                  <a:pt x="67" y="469"/>
                </a:lnTo>
                <a:lnTo>
                  <a:pt x="120" y="469"/>
                </a:lnTo>
                <a:lnTo>
                  <a:pt x="120" y="416"/>
                </a:lnTo>
                <a:lnTo>
                  <a:pt x="67" y="416"/>
                </a:lnTo>
                <a:close/>
                <a:moveTo>
                  <a:pt x="147" y="416"/>
                </a:moveTo>
                <a:lnTo>
                  <a:pt x="147" y="469"/>
                </a:lnTo>
                <a:lnTo>
                  <a:pt x="200" y="469"/>
                </a:lnTo>
                <a:lnTo>
                  <a:pt x="200" y="416"/>
                </a:lnTo>
                <a:lnTo>
                  <a:pt x="147" y="416"/>
                </a:lnTo>
                <a:close/>
                <a:moveTo>
                  <a:pt x="227" y="416"/>
                </a:moveTo>
                <a:lnTo>
                  <a:pt x="227" y="469"/>
                </a:lnTo>
                <a:lnTo>
                  <a:pt x="440" y="469"/>
                </a:lnTo>
                <a:lnTo>
                  <a:pt x="440" y="416"/>
                </a:lnTo>
                <a:lnTo>
                  <a:pt x="227" y="416"/>
                </a:lnTo>
                <a:close/>
                <a:moveTo>
                  <a:pt x="467" y="416"/>
                </a:moveTo>
                <a:lnTo>
                  <a:pt x="467" y="469"/>
                </a:lnTo>
                <a:lnTo>
                  <a:pt x="520" y="469"/>
                </a:lnTo>
                <a:lnTo>
                  <a:pt x="520" y="416"/>
                </a:lnTo>
                <a:lnTo>
                  <a:pt x="467" y="416"/>
                </a:lnTo>
                <a:close/>
                <a:moveTo>
                  <a:pt x="547" y="416"/>
                </a:moveTo>
                <a:lnTo>
                  <a:pt x="547" y="469"/>
                </a:lnTo>
                <a:lnTo>
                  <a:pt x="600" y="469"/>
                </a:lnTo>
                <a:lnTo>
                  <a:pt x="600" y="416"/>
                </a:lnTo>
                <a:lnTo>
                  <a:pt x="547" y="416"/>
                </a:lnTo>
                <a:close/>
              </a:path>
            </a:pathLst>
          </a:custGeom>
          <a:solidFill>
            <a:srgbClr val="5F5F5F"/>
          </a:solidFill>
          <a:ln w="9525">
            <a:noFill/>
            <a:round/>
            <a:headEnd/>
            <a:tailEnd/>
          </a:ln>
        </p:spPr>
        <p:txBody>
          <a:bodyPr vert="horz" wrap="square" lIns="91437" tIns="45719" rIns="91437" bIns="45719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8" name="Dummy Text">
            <a:extLst>
              <a:ext uri="{FF2B5EF4-FFF2-40B4-BE49-F238E27FC236}">
                <a16:creationId xmlns:a16="http://schemas.microsoft.com/office/drawing/2014/main" id="{1DABD692-B50E-4566-BDA2-6426A01551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1169796" y="4193315"/>
            <a:ext cx="482555" cy="299115"/>
            <a:chOff x="2205038" y="3681413"/>
            <a:chExt cx="1082675" cy="650875"/>
          </a:xfrm>
          <a:solidFill>
            <a:srgbClr val="808080"/>
          </a:solidFill>
        </p:grpSpPr>
        <p:sp>
          <p:nvSpPr>
            <p:cNvPr id="19" name="Line 1">
              <a:extLst>
                <a:ext uri="{FF2B5EF4-FFF2-40B4-BE49-F238E27FC236}">
                  <a16:creationId xmlns:a16="http://schemas.microsoft.com/office/drawing/2014/main" id="{CBD74C47-C81E-46C5-BC1E-38711873AF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05038" y="3681413"/>
              <a:ext cx="1082675" cy="39687"/>
            </a:xfrm>
            <a:custGeom>
              <a:avLst/>
              <a:gdLst>
                <a:gd name="T0" fmla="*/ 0 w 6612"/>
                <a:gd name="T1" fmla="*/ 0 h 247"/>
                <a:gd name="T2" fmla="*/ 0 w 6612"/>
                <a:gd name="T3" fmla="*/ 247 h 247"/>
                <a:gd name="T4" fmla="*/ 1440 w 6612"/>
                <a:gd name="T5" fmla="*/ 247 h 247"/>
                <a:gd name="T6" fmla="*/ 1440 w 6612"/>
                <a:gd name="T7" fmla="*/ 0 h 247"/>
                <a:gd name="T8" fmla="*/ 0 w 6612"/>
                <a:gd name="T9" fmla="*/ 0 h 247"/>
                <a:gd name="T10" fmla="*/ 1837 w 6612"/>
                <a:gd name="T11" fmla="*/ 0 h 247"/>
                <a:gd name="T12" fmla="*/ 1837 w 6612"/>
                <a:gd name="T13" fmla="*/ 247 h 247"/>
                <a:gd name="T14" fmla="*/ 5188 w 6612"/>
                <a:gd name="T15" fmla="*/ 247 h 247"/>
                <a:gd name="T16" fmla="*/ 5188 w 6612"/>
                <a:gd name="T17" fmla="*/ 0 h 247"/>
                <a:gd name="T18" fmla="*/ 1837 w 6612"/>
                <a:gd name="T19" fmla="*/ 0 h 247"/>
                <a:gd name="T20" fmla="*/ 5586 w 6612"/>
                <a:gd name="T21" fmla="*/ 0 h 247"/>
                <a:gd name="T22" fmla="*/ 5586 w 6612"/>
                <a:gd name="T23" fmla="*/ 247 h 247"/>
                <a:gd name="T24" fmla="*/ 6612 w 6612"/>
                <a:gd name="T25" fmla="*/ 247 h 247"/>
                <a:gd name="T26" fmla="*/ 6612 w 6612"/>
                <a:gd name="T27" fmla="*/ 0 h 247"/>
                <a:gd name="T28" fmla="*/ 5586 w 6612"/>
                <a:gd name="T2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612" h="247">
                  <a:moveTo>
                    <a:pt x="0" y="0"/>
                  </a:moveTo>
                  <a:lnTo>
                    <a:pt x="0" y="247"/>
                  </a:lnTo>
                  <a:lnTo>
                    <a:pt x="1440" y="247"/>
                  </a:lnTo>
                  <a:lnTo>
                    <a:pt x="1440" y="0"/>
                  </a:lnTo>
                  <a:lnTo>
                    <a:pt x="0" y="0"/>
                  </a:lnTo>
                  <a:close/>
                  <a:moveTo>
                    <a:pt x="1837" y="0"/>
                  </a:moveTo>
                  <a:lnTo>
                    <a:pt x="1837" y="247"/>
                  </a:lnTo>
                  <a:lnTo>
                    <a:pt x="5188" y="247"/>
                  </a:lnTo>
                  <a:lnTo>
                    <a:pt x="5188" y="0"/>
                  </a:lnTo>
                  <a:lnTo>
                    <a:pt x="1837" y="0"/>
                  </a:lnTo>
                  <a:close/>
                  <a:moveTo>
                    <a:pt x="5586" y="0"/>
                  </a:moveTo>
                  <a:lnTo>
                    <a:pt x="5586" y="247"/>
                  </a:lnTo>
                  <a:lnTo>
                    <a:pt x="6612" y="247"/>
                  </a:lnTo>
                  <a:lnTo>
                    <a:pt x="6612" y="0"/>
                  </a:lnTo>
                  <a:lnTo>
                    <a:pt x="5586" y="0"/>
                  </a:lnTo>
                  <a:close/>
                </a:path>
              </a:pathLst>
            </a:cu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37" tIns="45719" rIns="91437" bIns="4571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0" name="Line 2">
              <a:extLst>
                <a:ext uri="{FF2B5EF4-FFF2-40B4-BE49-F238E27FC236}">
                  <a16:creationId xmlns:a16="http://schemas.microsoft.com/office/drawing/2014/main" id="{464039F5-B6E6-4F86-9281-24C9494C98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05038" y="3768725"/>
              <a:ext cx="1082675" cy="39687"/>
            </a:xfrm>
            <a:custGeom>
              <a:avLst/>
              <a:gdLst>
                <a:gd name="T0" fmla="*/ 0 w 6612"/>
                <a:gd name="T1" fmla="*/ 0 h 247"/>
                <a:gd name="T2" fmla="*/ 0 w 6612"/>
                <a:gd name="T3" fmla="*/ 247 h 247"/>
                <a:gd name="T4" fmla="*/ 2224 w 6612"/>
                <a:gd name="T5" fmla="*/ 247 h 247"/>
                <a:gd name="T6" fmla="*/ 2224 w 6612"/>
                <a:gd name="T7" fmla="*/ 0 h 247"/>
                <a:gd name="T8" fmla="*/ 0 w 6612"/>
                <a:gd name="T9" fmla="*/ 0 h 247"/>
                <a:gd name="T10" fmla="*/ 2621 w 6612"/>
                <a:gd name="T11" fmla="*/ 0 h 247"/>
                <a:gd name="T12" fmla="*/ 2621 w 6612"/>
                <a:gd name="T13" fmla="*/ 247 h 247"/>
                <a:gd name="T14" fmla="*/ 4120 w 6612"/>
                <a:gd name="T15" fmla="*/ 247 h 247"/>
                <a:gd name="T16" fmla="*/ 4120 w 6612"/>
                <a:gd name="T17" fmla="*/ 0 h 247"/>
                <a:gd name="T18" fmla="*/ 2621 w 6612"/>
                <a:gd name="T19" fmla="*/ 0 h 247"/>
                <a:gd name="T20" fmla="*/ 4517 w 6612"/>
                <a:gd name="T21" fmla="*/ 0 h 247"/>
                <a:gd name="T22" fmla="*/ 4517 w 6612"/>
                <a:gd name="T23" fmla="*/ 247 h 247"/>
                <a:gd name="T24" fmla="*/ 6612 w 6612"/>
                <a:gd name="T25" fmla="*/ 247 h 247"/>
                <a:gd name="T26" fmla="*/ 6612 w 6612"/>
                <a:gd name="T27" fmla="*/ 0 h 247"/>
                <a:gd name="T28" fmla="*/ 4517 w 6612"/>
                <a:gd name="T2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612" h="247">
                  <a:moveTo>
                    <a:pt x="0" y="0"/>
                  </a:moveTo>
                  <a:lnTo>
                    <a:pt x="0" y="247"/>
                  </a:lnTo>
                  <a:lnTo>
                    <a:pt x="2224" y="247"/>
                  </a:lnTo>
                  <a:lnTo>
                    <a:pt x="2224" y="0"/>
                  </a:lnTo>
                  <a:lnTo>
                    <a:pt x="0" y="0"/>
                  </a:lnTo>
                  <a:close/>
                  <a:moveTo>
                    <a:pt x="2621" y="0"/>
                  </a:moveTo>
                  <a:lnTo>
                    <a:pt x="2621" y="247"/>
                  </a:lnTo>
                  <a:lnTo>
                    <a:pt x="4120" y="247"/>
                  </a:lnTo>
                  <a:lnTo>
                    <a:pt x="4120" y="0"/>
                  </a:lnTo>
                  <a:lnTo>
                    <a:pt x="2621" y="0"/>
                  </a:lnTo>
                  <a:close/>
                  <a:moveTo>
                    <a:pt x="4517" y="0"/>
                  </a:moveTo>
                  <a:lnTo>
                    <a:pt x="4517" y="247"/>
                  </a:lnTo>
                  <a:lnTo>
                    <a:pt x="6612" y="247"/>
                  </a:lnTo>
                  <a:lnTo>
                    <a:pt x="6612" y="0"/>
                  </a:lnTo>
                  <a:lnTo>
                    <a:pt x="4517" y="0"/>
                  </a:lnTo>
                  <a:close/>
                </a:path>
              </a:pathLst>
            </a:cu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37" tIns="45719" rIns="91437" bIns="4571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1" name="Line 3">
              <a:extLst>
                <a:ext uri="{FF2B5EF4-FFF2-40B4-BE49-F238E27FC236}">
                  <a16:creationId xmlns:a16="http://schemas.microsoft.com/office/drawing/2014/main" id="{A39042A0-A2BE-479F-915E-CA544BA5D6C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05038" y="3856038"/>
              <a:ext cx="1082675" cy="39687"/>
            </a:xfrm>
            <a:custGeom>
              <a:avLst/>
              <a:gdLst>
                <a:gd name="T0" fmla="*/ 0 w 6612"/>
                <a:gd name="T1" fmla="*/ 0 h 247"/>
                <a:gd name="T2" fmla="*/ 0 w 6612"/>
                <a:gd name="T3" fmla="*/ 247 h 247"/>
                <a:gd name="T4" fmla="*/ 998 w 6612"/>
                <a:gd name="T5" fmla="*/ 247 h 247"/>
                <a:gd name="T6" fmla="*/ 998 w 6612"/>
                <a:gd name="T7" fmla="*/ 0 h 247"/>
                <a:gd name="T8" fmla="*/ 0 w 6612"/>
                <a:gd name="T9" fmla="*/ 0 h 247"/>
                <a:gd name="T10" fmla="*/ 1395 w 6612"/>
                <a:gd name="T11" fmla="*/ 0 h 247"/>
                <a:gd name="T12" fmla="*/ 1395 w 6612"/>
                <a:gd name="T13" fmla="*/ 247 h 247"/>
                <a:gd name="T14" fmla="*/ 5317 w 6612"/>
                <a:gd name="T15" fmla="*/ 247 h 247"/>
                <a:gd name="T16" fmla="*/ 5317 w 6612"/>
                <a:gd name="T17" fmla="*/ 0 h 247"/>
                <a:gd name="T18" fmla="*/ 1395 w 6612"/>
                <a:gd name="T19" fmla="*/ 0 h 247"/>
                <a:gd name="T20" fmla="*/ 5714 w 6612"/>
                <a:gd name="T21" fmla="*/ 0 h 247"/>
                <a:gd name="T22" fmla="*/ 5714 w 6612"/>
                <a:gd name="T23" fmla="*/ 247 h 247"/>
                <a:gd name="T24" fmla="*/ 6612 w 6612"/>
                <a:gd name="T25" fmla="*/ 247 h 247"/>
                <a:gd name="T26" fmla="*/ 6612 w 6612"/>
                <a:gd name="T27" fmla="*/ 0 h 247"/>
                <a:gd name="T28" fmla="*/ 5714 w 6612"/>
                <a:gd name="T2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612" h="247">
                  <a:moveTo>
                    <a:pt x="0" y="0"/>
                  </a:moveTo>
                  <a:lnTo>
                    <a:pt x="0" y="247"/>
                  </a:lnTo>
                  <a:lnTo>
                    <a:pt x="998" y="247"/>
                  </a:lnTo>
                  <a:lnTo>
                    <a:pt x="998" y="0"/>
                  </a:lnTo>
                  <a:lnTo>
                    <a:pt x="0" y="0"/>
                  </a:lnTo>
                  <a:close/>
                  <a:moveTo>
                    <a:pt x="1395" y="0"/>
                  </a:moveTo>
                  <a:lnTo>
                    <a:pt x="1395" y="247"/>
                  </a:lnTo>
                  <a:lnTo>
                    <a:pt x="5317" y="247"/>
                  </a:lnTo>
                  <a:lnTo>
                    <a:pt x="5317" y="0"/>
                  </a:lnTo>
                  <a:lnTo>
                    <a:pt x="1395" y="0"/>
                  </a:lnTo>
                  <a:close/>
                  <a:moveTo>
                    <a:pt x="5714" y="0"/>
                  </a:moveTo>
                  <a:lnTo>
                    <a:pt x="5714" y="247"/>
                  </a:lnTo>
                  <a:lnTo>
                    <a:pt x="6612" y="247"/>
                  </a:lnTo>
                  <a:lnTo>
                    <a:pt x="6612" y="0"/>
                  </a:lnTo>
                  <a:lnTo>
                    <a:pt x="5714" y="0"/>
                  </a:lnTo>
                  <a:close/>
                </a:path>
              </a:pathLst>
            </a:cu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37" tIns="45719" rIns="91437" bIns="4571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2" name="Line 4">
              <a:extLst>
                <a:ext uri="{FF2B5EF4-FFF2-40B4-BE49-F238E27FC236}">
                  <a16:creationId xmlns:a16="http://schemas.microsoft.com/office/drawing/2014/main" id="{51FA6415-2A67-4FEE-8A4E-A9C3C4744B6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05038" y="3943350"/>
              <a:ext cx="1082675" cy="39687"/>
            </a:xfrm>
            <a:custGeom>
              <a:avLst/>
              <a:gdLst>
                <a:gd name="T0" fmla="*/ 0 w 6612"/>
                <a:gd name="T1" fmla="*/ 0 h 247"/>
                <a:gd name="T2" fmla="*/ 0 w 6612"/>
                <a:gd name="T3" fmla="*/ 247 h 247"/>
                <a:gd name="T4" fmla="*/ 3336 w 6612"/>
                <a:gd name="T5" fmla="*/ 247 h 247"/>
                <a:gd name="T6" fmla="*/ 3336 w 6612"/>
                <a:gd name="T7" fmla="*/ 0 h 247"/>
                <a:gd name="T8" fmla="*/ 0 w 6612"/>
                <a:gd name="T9" fmla="*/ 0 h 247"/>
                <a:gd name="T10" fmla="*/ 3733 w 6612"/>
                <a:gd name="T11" fmla="*/ 0 h 247"/>
                <a:gd name="T12" fmla="*/ 3733 w 6612"/>
                <a:gd name="T13" fmla="*/ 247 h 247"/>
                <a:gd name="T14" fmla="*/ 6612 w 6612"/>
                <a:gd name="T15" fmla="*/ 247 h 247"/>
                <a:gd name="T16" fmla="*/ 6612 w 6612"/>
                <a:gd name="T17" fmla="*/ 0 h 247"/>
                <a:gd name="T18" fmla="*/ 3733 w 6612"/>
                <a:gd name="T1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12" h="247">
                  <a:moveTo>
                    <a:pt x="0" y="0"/>
                  </a:moveTo>
                  <a:lnTo>
                    <a:pt x="0" y="247"/>
                  </a:lnTo>
                  <a:lnTo>
                    <a:pt x="3336" y="247"/>
                  </a:lnTo>
                  <a:lnTo>
                    <a:pt x="3336" y="0"/>
                  </a:lnTo>
                  <a:lnTo>
                    <a:pt x="0" y="0"/>
                  </a:lnTo>
                  <a:close/>
                  <a:moveTo>
                    <a:pt x="3733" y="0"/>
                  </a:moveTo>
                  <a:lnTo>
                    <a:pt x="3733" y="247"/>
                  </a:lnTo>
                  <a:lnTo>
                    <a:pt x="6612" y="247"/>
                  </a:lnTo>
                  <a:lnTo>
                    <a:pt x="6612" y="0"/>
                  </a:lnTo>
                  <a:lnTo>
                    <a:pt x="3733" y="0"/>
                  </a:lnTo>
                  <a:close/>
                </a:path>
              </a:pathLst>
            </a:cu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37" tIns="45719" rIns="91437" bIns="4571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3" name="Line 5">
              <a:extLst>
                <a:ext uri="{FF2B5EF4-FFF2-40B4-BE49-F238E27FC236}">
                  <a16:creationId xmlns:a16="http://schemas.microsoft.com/office/drawing/2014/main" id="{DC77F509-5588-4A52-9217-E1DDB249F99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05038" y="4030663"/>
              <a:ext cx="1082675" cy="39687"/>
            </a:xfrm>
            <a:custGeom>
              <a:avLst/>
              <a:gdLst>
                <a:gd name="T0" fmla="*/ 0 w 6612"/>
                <a:gd name="T1" fmla="*/ 0 h 247"/>
                <a:gd name="T2" fmla="*/ 0 w 6612"/>
                <a:gd name="T3" fmla="*/ 247 h 247"/>
                <a:gd name="T4" fmla="*/ 1625 w 6612"/>
                <a:gd name="T5" fmla="*/ 247 h 247"/>
                <a:gd name="T6" fmla="*/ 1625 w 6612"/>
                <a:gd name="T7" fmla="*/ 0 h 247"/>
                <a:gd name="T8" fmla="*/ 0 w 6612"/>
                <a:gd name="T9" fmla="*/ 0 h 247"/>
                <a:gd name="T10" fmla="*/ 2022 w 6612"/>
                <a:gd name="T11" fmla="*/ 0 h 247"/>
                <a:gd name="T12" fmla="*/ 2022 w 6612"/>
                <a:gd name="T13" fmla="*/ 247 h 247"/>
                <a:gd name="T14" fmla="*/ 3592 w 6612"/>
                <a:gd name="T15" fmla="*/ 247 h 247"/>
                <a:gd name="T16" fmla="*/ 3592 w 6612"/>
                <a:gd name="T17" fmla="*/ 0 h 247"/>
                <a:gd name="T18" fmla="*/ 2022 w 6612"/>
                <a:gd name="T19" fmla="*/ 0 h 247"/>
                <a:gd name="T20" fmla="*/ 3990 w 6612"/>
                <a:gd name="T21" fmla="*/ 0 h 247"/>
                <a:gd name="T22" fmla="*/ 3990 w 6612"/>
                <a:gd name="T23" fmla="*/ 247 h 247"/>
                <a:gd name="T24" fmla="*/ 6612 w 6612"/>
                <a:gd name="T25" fmla="*/ 247 h 247"/>
                <a:gd name="T26" fmla="*/ 6612 w 6612"/>
                <a:gd name="T27" fmla="*/ 0 h 247"/>
                <a:gd name="T28" fmla="*/ 3990 w 6612"/>
                <a:gd name="T2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612" h="247">
                  <a:moveTo>
                    <a:pt x="0" y="0"/>
                  </a:moveTo>
                  <a:lnTo>
                    <a:pt x="0" y="247"/>
                  </a:lnTo>
                  <a:lnTo>
                    <a:pt x="1625" y="247"/>
                  </a:lnTo>
                  <a:lnTo>
                    <a:pt x="1625" y="0"/>
                  </a:lnTo>
                  <a:lnTo>
                    <a:pt x="0" y="0"/>
                  </a:lnTo>
                  <a:close/>
                  <a:moveTo>
                    <a:pt x="2022" y="0"/>
                  </a:moveTo>
                  <a:lnTo>
                    <a:pt x="2022" y="247"/>
                  </a:lnTo>
                  <a:lnTo>
                    <a:pt x="3592" y="247"/>
                  </a:lnTo>
                  <a:lnTo>
                    <a:pt x="3592" y="0"/>
                  </a:lnTo>
                  <a:lnTo>
                    <a:pt x="2022" y="0"/>
                  </a:lnTo>
                  <a:close/>
                  <a:moveTo>
                    <a:pt x="3990" y="0"/>
                  </a:moveTo>
                  <a:lnTo>
                    <a:pt x="3990" y="247"/>
                  </a:lnTo>
                  <a:lnTo>
                    <a:pt x="6612" y="247"/>
                  </a:lnTo>
                  <a:lnTo>
                    <a:pt x="6612" y="0"/>
                  </a:lnTo>
                  <a:lnTo>
                    <a:pt x="3990" y="0"/>
                  </a:lnTo>
                  <a:close/>
                </a:path>
              </a:pathLst>
            </a:cu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37" tIns="45719" rIns="91437" bIns="4571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4" name="Line 6">
              <a:extLst>
                <a:ext uri="{FF2B5EF4-FFF2-40B4-BE49-F238E27FC236}">
                  <a16:creationId xmlns:a16="http://schemas.microsoft.com/office/drawing/2014/main" id="{1703D265-90AA-47C1-8F33-C100A2F934B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05038" y="4116388"/>
              <a:ext cx="1082675" cy="41275"/>
            </a:xfrm>
            <a:custGeom>
              <a:avLst/>
              <a:gdLst>
                <a:gd name="T0" fmla="*/ 0 w 6612"/>
                <a:gd name="T1" fmla="*/ 0 h 247"/>
                <a:gd name="T2" fmla="*/ 0 w 6612"/>
                <a:gd name="T3" fmla="*/ 247 h 247"/>
                <a:gd name="T4" fmla="*/ 2509 w 6612"/>
                <a:gd name="T5" fmla="*/ 247 h 247"/>
                <a:gd name="T6" fmla="*/ 2509 w 6612"/>
                <a:gd name="T7" fmla="*/ 0 h 247"/>
                <a:gd name="T8" fmla="*/ 0 w 6612"/>
                <a:gd name="T9" fmla="*/ 0 h 247"/>
                <a:gd name="T10" fmla="*/ 2906 w 6612"/>
                <a:gd name="T11" fmla="*/ 0 h 247"/>
                <a:gd name="T12" fmla="*/ 2906 w 6612"/>
                <a:gd name="T13" fmla="*/ 247 h 247"/>
                <a:gd name="T14" fmla="*/ 5146 w 6612"/>
                <a:gd name="T15" fmla="*/ 247 h 247"/>
                <a:gd name="T16" fmla="*/ 5146 w 6612"/>
                <a:gd name="T17" fmla="*/ 0 h 247"/>
                <a:gd name="T18" fmla="*/ 2906 w 6612"/>
                <a:gd name="T19" fmla="*/ 0 h 247"/>
                <a:gd name="T20" fmla="*/ 5543 w 6612"/>
                <a:gd name="T21" fmla="*/ 0 h 247"/>
                <a:gd name="T22" fmla="*/ 5543 w 6612"/>
                <a:gd name="T23" fmla="*/ 247 h 247"/>
                <a:gd name="T24" fmla="*/ 6612 w 6612"/>
                <a:gd name="T25" fmla="*/ 247 h 247"/>
                <a:gd name="T26" fmla="*/ 6612 w 6612"/>
                <a:gd name="T27" fmla="*/ 0 h 247"/>
                <a:gd name="T28" fmla="*/ 5543 w 6612"/>
                <a:gd name="T2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612" h="247">
                  <a:moveTo>
                    <a:pt x="0" y="0"/>
                  </a:moveTo>
                  <a:lnTo>
                    <a:pt x="0" y="247"/>
                  </a:lnTo>
                  <a:lnTo>
                    <a:pt x="2509" y="247"/>
                  </a:lnTo>
                  <a:lnTo>
                    <a:pt x="2509" y="0"/>
                  </a:lnTo>
                  <a:lnTo>
                    <a:pt x="0" y="0"/>
                  </a:lnTo>
                  <a:close/>
                  <a:moveTo>
                    <a:pt x="2906" y="0"/>
                  </a:moveTo>
                  <a:lnTo>
                    <a:pt x="2906" y="247"/>
                  </a:lnTo>
                  <a:lnTo>
                    <a:pt x="5146" y="247"/>
                  </a:lnTo>
                  <a:lnTo>
                    <a:pt x="5146" y="0"/>
                  </a:lnTo>
                  <a:lnTo>
                    <a:pt x="2906" y="0"/>
                  </a:lnTo>
                  <a:close/>
                  <a:moveTo>
                    <a:pt x="5543" y="0"/>
                  </a:moveTo>
                  <a:lnTo>
                    <a:pt x="5543" y="247"/>
                  </a:lnTo>
                  <a:lnTo>
                    <a:pt x="6612" y="247"/>
                  </a:lnTo>
                  <a:lnTo>
                    <a:pt x="6612" y="0"/>
                  </a:lnTo>
                  <a:lnTo>
                    <a:pt x="5543" y="0"/>
                  </a:lnTo>
                  <a:close/>
                </a:path>
              </a:pathLst>
            </a:cu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37" tIns="45719" rIns="91437" bIns="4571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5" name="Line 7">
              <a:extLst>
                <a:ext uri="{FF2B5EF4-FFF2-40B4-BE49-F238E27FC236}">
                  <a16:creationId xmlns:a16="http://schemas.microsoft.com/office/drawing/2014/main" id="{285399F1-170B-4F9F-B639-62A95CA8AC0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05038" y="4203700"/>
              <a:ext cx="1082675" cy="41275"/>
            </a:xfrm>
            <a:custGeom>
              <a:avLst/>
              <a:gdLst>
                <a:gd name="T0" fmla="*/ 0 w 6612"/>
                <a:gd name="T1" fmla="*/ 0 h 247"/>
                <a:gd name="T2" fmla="*/ 0 w 6612"/>
                <a:gd name="T3" fmla="*/ 247 h 247"/>
                <a:gd name="T4" fmla="*/ 813 w 6612"/>
                <a:gd name="T5" fmla="*/ 247 h 247"/>
                <a:gd name="T6" fmla="*/ 813 w 6612"/>
                <a:gd name="T7" fmla="*/ 0 h 247"/>
                <a:gd name="T8" fmla="*/ 0 w 6612"/>
                <a:gd name="T9" fmla="*/ 0 h 247"/>
                <a:gd name="T10" fmla="*/ 1210 w 6612"/>
                <a:gd name="T11" fmla="*/ 0 h 247"/>
                <a:gd name="T12" fmla="*/ 1210 w 6612"/>
                <a:gd name="T13" fmla="*/ 247 h 247"/>
                <a:gd name="T14" fmla="*/ 3122 w 6612"/>
                <a:gd name="T15" fmla="*/ 247 h 247"/>
                <a:gd name="T16" fmla="*/ 3122 w 6612"/>
                <a:gd name="T17" fmla="*/ 0 h 247"/>
                <a:gd name="T18" fmla="*/ 1210 w 6612"/>
                <a:gd name="T19" fmla="*/ 0 h 247"/>
                <a:gd name="T20" fmla="*/ 3519 w 6612"/>
                <a:gd name="T21" fmla="*/ 0 h 247"/>
                <a:gd name="T22" fmla="*/ 3519 w 6612"/>
                <a:gd name="T23" fmla="*/ 247 h 247"/>
                <a:gd name="T24" fmla="*/ 4961 w 6612"/>
                <a:gd name="T25" fmla="*/ 247 h 247"/>
                <a:gd name="T26" fmla="*/ 4961 w 6612"/>
                <a:gd name="T27" fmla="*/ 0 h 247"/>
                <a:gd name="T28" fmla="*/ 3519 w 6612"/>
                <a:gd name="T29" fmla="*/ 0 h 247"/>
                <a:gd name="T30" fmla="*/ 5358 w 6612"/>
                <a:gd name="T31" fmla="*/ 0 h 247"/>
                <a:gd name="T32" fmla="*/ 5358 w 6612"/>
                <a:gd name="T33" fmla="*/ 247 h 247"/>
                <a:gd name="T34" fmla="*/ 6612 w 6612"/>
                <a:gd name="T35" fmla="*/ 247 h 247"/>
                <a:gd name="T36" fmla="*/ 6612 w 6612"/>
                <a:gd name="T37" fmla="*/ 0 h 247"/>
                <a:gd name="T38" fmla="*/ 5358 w 6612"/>
                <a:gd name="T3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612" h="247">
                  <a:moveTo>
                    <a:pt x="0" y="0"/>
                  </a:moveTo>
                  <a:lnTo>
                    <a:pt x="0" y="247"/>
                  </a:lnTo>
                  <a:lnTo>
                    <a:pt x="813" y="247"/>
                  </a:lnTo>
                  <a:lnTo>
                    <a:pt x="813" y="0"/>
                  </a:lnTo>
                  <a:lnTo>
                    <a:pt x="0" y="0"/>
                  </a:lnTo>
                  <a:close/>
                  <a:moveTo>
                    <a:pt x="1210" y="0"/>
                  </a:moveTo>
                  <a:lnTo>
                    <a:pt x="1210" y="247"/>
                  </a:lnTo>
                  <a:lnTo>
                    <a:pt x="3122" y="247"/>
                  </a:lnTo>
                  <a:lnTo>
                    <a:pt x="3122" y="0"/>
                  </a:lnTo>
                  <a:lnTo>
                    <a:pt x="1210" y="0"/>
                  </a:lnTo>
                  <a:close/>
                  <a:moveTo>
                    <a:pt x="3519" y="0"/>
                  </a:moveTo>
                  <a:lnTo>
                    <a:pt x="3519" y="247"/>
                  </a:lnTo>
                  <a:lnTo>
                    <a:pt x="4961" y="247"/>
                  </a:lnTo>
                  <a:lnTo>
                    <a:pt x="4961" y="0"/>
                  </a:lnTo>
                  <a:lnTo>
                    <a:pt x="3519" y="0"/>
                  </a:lnTo>
                  <a:close/>
                  <a:moveTo>
                    <a:pt x="5358" y="0"/>
                  </a:moveTo>
                  <a:lnTo>
                    <a:pt x="5358" y="247"/>
                  </a:lnTo>
                  <a:lnTo>
                    <a:pt x="6612" y="247"/>
                  </a:lnTo>
                  <a:lnTo>
                    <a:pt x="6612" y="0"/>
                  </a:lnTo>
                  <a:lnTo>
                    <a:pt x="5358" y="0"/>
                  </a:lnTo>
                  <a:close/>
                </a:path>
              </a:pathLst>
            </a:cu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37" tIns="45719" rIns="91437" bIns="4571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6" name="Line 8">
              <a:extLst>
                <a:ext uri="{FF2B5EF4-FFF2-40B4-BE49-F238E27FC236}">
                  <a16:creationId xmlns:a16="http://schemas.microsoft.com/office/drawing/2014/main" id="{0DBF6383-7D48-4D56-822F-D25590562B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05038" y="4291013"/>
              <a:ext cx="695325" cy="41275"/>
            </a:xfrm>
            <a:custGeom>
              <a:avLst/>
              <a:gdLst>
                <a:gd name="T0" fmla="*/ 0 w 4248"/>
                <a:gd name="T1" fmla="*/ 0 h 247"/>
                <a:gd name="T2" fmla="*/ 0 w 4248"/>
                <a:gd name="T3" fmla="*/ 247 h 247"/>
                <a:gd name="T4" fmla="*/ 2124 w 4248"/>
                <a:gd name="T5" fmla="*/ 247 h 247"/>
                <a:gd name="T6" fmla="*/ 2124 w 4248"/>
                <a:gd name="T7" fmla="*/ 0 h 247"/>
                <a:gd name="T8" fmla="*/ 0 w 4248"/>
                <a:gd name="T9" fmla="*/ 0 h 247"/>
                <a:gd name="T10" fmla="*/ 2521 w 4248"/>
                <a:gd name="T11" fmla="*/ 0 h 247"/>
                <a:gd name="T12" fmla="*/ 2521 w 4248"/>
                <a:gd name="T13" fmla="*/ 247 h 247"/>
                <a:gd name="T14" fmla="*/ 4248 w 4248"/>
                <a:gd name="T15" fmla="*/ 247 h 247"/>
                <a:gd name="T16" fmla="*/ 4248 w 4248"/>
                <a:gd name="T17" fmla="*/ 0 h 247"/>
                <a:gd name="T18" fmla="*/ 2521 w 4248"/>
                <a:gd name="T1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48" h="247">
                  <a:moveTo>
                    <a:pt x="0" y="0"/>
                  </a:moveTo>
                  <a:lnTo>
                    <a:pt x="0" y="247"/>
                  </a:lnTo>
                  <a:lnTo>
                    <a:pt x="2124" y="247"/>
                  </a:lnTo>
                  <a:lnTo>
                    <a:pt x="2124" y="0"/>
                  </a:lnTo>
                  <a:lnTo>
                    <a:pt x="0" y="0"/>
                  </a:lnTo>
                  <a:close/>
                  <a:moveTo>
                    <a:pt x="2521" y="0"/>
                  </a:moveTo>
                  <a:lnTo>
                    <a:pt x="2521" y="247"/>
                  </a:lnTo>
                  <a:lnTo>
                    <a:pt x="4248" y="247"/>
                  </a:lnTo>
                  <a:lnTo>
                    <a:pt x="4248" y="0"/>
                  </a:lnTo>
                  <a:lnTo>
                    <a:pt x="2521" y="0"/>
                  </a:lnTo>
                  <a:close/>
                </a:path>
              </a:pathLst>
            </a:cu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37" tIns="45719" rIns="91437" bIns="4571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7" name="Settings (2)">
            <a:extLst>
              <a:ext uri="{FF2B5EF4-FFF2-40B4-BE49-F238E27FC236}">
                <a16:creationId xmlns:a16="http://schemas.microsoft.com/office/drawing/2014/main" id="{9FFE2360-2EC0-4387-AFAF-4989C55867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867431" y="5018549"/>
            <a:ext cx="401707" cy="418251"/>
          </a:xfrm>
          <a:custGeom>
            <a:avLst/>
            <a:gdLst>
              <a:gd name="T0" fmla="*/ 483 w 669"/>
              <a:gd name="T1" fmla="*/ 43 h 668"/>
              <a:gd name="T2" fmla="*/ 399 w 669"/>
              <a:gd name="T3" fmla="*/ 34 h 668"/>
              <a:gd name="T4" fmla="*/ 338 w 669"/>
              <a:gd name="T5" fmla="*/ 88 h 668"/>
              <a:gd name="T6" fmla="*/ 364 w 669"/>
              <a:gd name="T7" fmla="*/ 185 h 668"/>
              <a:gd name="T8" fmla="*/ 354 w 669"/>
              <a:gd name="T9" fmla="*/ 269 h 668"/>
              <a:gd name="T10" fmla="*/ 408 w 669"/>
              <a:gd name="T11" fmla="*/ 330 h 668"/>
              <a:gd name="T12" fmla="*/ 505 w 669"/>
              <a:gd name="T13" fmla="*/ 305 h 668"/>
              <a:gd name="T14" fmla="*/ 590 w 669"/>
              <a:gd name="T15" fmla="*/ 314 h 668"/>
              <a:gd name="T16" fmla="*/ 651 w 669"/>
              <a:gd name="T17" fmla="*/ 260 h 668"/>
              <a:gd name="T18" fmla="*/ 625 w 669"/>
              <a:gd name="T19" fmla="*/ 163 h 668"/>
              <a:gd name="T20" fmla="*/ 634 w 669"/>
              <a:gd name="T21" fmla="*/ 78 h 668"/>
              <a:gd name="T22" fmla="*/ 580 w 669"/>
              <a:gd name="T23" fmla="*/ 18 h 668"/>
              <a:gd name="T24" fmla="*/ 559 w 669"/>
              <a:gd name="T25" fmla="*/ 38 h 668"/>
              <a:gd name="T26" fmla="*/ 592 w 669"/>
              <a:gd name="T27" fmla="*/ 116 h 668"/>
              <a:gd name="T28" fmla="*/ 598 w 669"/>
              <a:gd name="T29" fmla="*/ 158 h 668"/>
              <a:gd name="T30" fmla="*/ 630 w 669"/>
              <a:gd name="T31" fmla="*/ 239 h 668"/>
              <a:gd name="T32" fmla="*/ 553 w 669"/>
              <a:gd name="T33" fmla="*/ 272 h 668"/>
              <a:gd name="T34" fmla="*/ 511 w 669"/>
              <a:gd name="T35" fmla="*/ 278 h 668"/>
              <a:gd name="T36" fmla="*/ 429 w 669"/>
              <a:gd name="T37" fmla="*/ 310 h 668"/>
              <a:gd name="T38" fmla="*/ 396 w 669"/>
              <a:gd name="T39" fmla="*/ 232 h 668"/>
              <a:gd name="T40" fmla="*/ 390 w 669"/>
              <a:gd name="T41" fmla="*/ 190 h 668"/>
              <a:gd name="T42" fmla="*/ 359 w 669"/>
              <a:gd name="T43" fmla="*/ 109 h 668"/>
              <a:gd name="T44" fmla="*/ 436 w 669"/>
              <a:gd name="T45" fmla="*/ 76 h 668"/>
              <a:gd name="T46" fmla="*/ 478 w 669"/>
              <a:gd name="T47" fmla="*/ 70 h 668"/>
              <a:gd name="T48" fmla="*/ 494 w 669"/>
              <a:gd name="T49" fmla="*/ 106 h 668"/>
              <a:gd name="T50" fmla="*/ 520 w 669"/>
              <a:gd name="T51" fmla="*/ 111 h 668"/>
              <a:gd name="T52" fmla="*/ 533 w 669"/>
              <a:gd name="T53" fmla="*/ 190 h 668"/>
              <a:gd name="T54" fmla="*/ 194 w 669"/>
              <a:gd name="T55" fmla="*/ 228 h 668"/>
              <a:gd name="T56" fmla="*/ 101 w 669"/>
              <a:gd name="T57" fmla="*/ 273 h 668"/>
              <a:gd name="T58" fmla="*/ 77 w 669"/>
              <a:gd name="T59" fmla="*/ 372 h 668"/>
              <a:gd name="T60" fmla="*/ 0 w 669"/>
              <a:gd name="T61" fmla="*/ 473 h 668"/>
              <a:gd name="T62" fmla="*/ 45 w 669"/>
              <a:gd name="T63" fmla="*/ 568 h 668"/>
              <a:gd name="T64" fmla="*/ 145 w 669"/>
              <a:gd name="T65" fmla="*/ 592 h 668"/>
              <a:gd name="T66" fmla="*/ 246 w 669"/>
              <a:gd name="T67" fmla="*/ 668 h 668"/>
              <a:gd name="T68" fmla="*/ 341 w 669"/>
              <a:gd name="T69" fmla="*/ 623 h 668"/>
              <a:gd name="T70" fmla="*/ 364 w 669"/>
              <a:gd name="T71" fmla="*/ 523 h 668"/>
              <a:gd name="T72" fmla="*/ 440 w 669"/>
              <a:gd name="T73" fmla="*/ 422 h 668"/>
              <a:gd name="T74" fmla="*/ 396 w 669"/>
              <a:gd name="T75" fmla="*/ 328 h 668"/>
              <a:gd name="T76" fmla="*/ 296 w 669"/>
              <a:gd name="T77" fmla="*/ 305 h 668"/>
              <a:gd name="T78" fmla="*/ 194 w 669"/>
              <a:gd name="T79" fmla="*/ 228 h 668"/>
              <a:gd name="T80" fmla="*/ 253 w 669"/>
              <a:gd name="T81" fmla="*/ 316 h 668"/>
              <a:gd name="T82" fmla="*/ 367 w 669"/>
              <a:gd name="T83" fmla="*/ 321 h 668"/>
              <a:gd name="T84" fmla="*/ 364 w 669"/>
              <a:gd name="T85" fmla="*/ 425 h 668"/>
              <a:gd name="T86" fmla="*/ 353 w 669"/>
              <a:gd name="T87" fmla="*/ 481 h 668"/>
              <a:gd name="T88" fmla="*/ 347 w 669"/>
              <a:gd name="T89" fmla="*/ 595 h 668"/>
              <a:gd name="T90" fmla="*/ 244 w 669"/>
              <a:gd name="T91" fmla="*/ 591 h 668"/>
              <a:gd name="T92" fmla="*/ 187 w 669"/>
              <a:gd name="T93" fmla="*/ 581 h 668"/>
              <a:gd name="T94" fmla="*/ 73 w 669"/>
              <a:gd name="T95" fmla="*/ 574 h 668"/>
              <a:gd name="T96" fmla="*/ 77 w 669"/>
              <a:gd name="T97" fmla="*/ 471 h 668"/>
              <a:gd name="T98" fmla="*/ 87 w 669"/>
              <a:gd name="T99" fmla="*/ 415 h 668"/>
              <a:gd name="T100" fmla="*/ 94 w 669"/>
              <a:gd name="T101" fmla="*/ 301 h 668"/>
              <a:gd name="T102" fmla="*/ 197 w 669"/>
              <a:gd name="T103" fmla="*/ 305 h 668"/>
              <a:gd name="T104" fmla="*/ 220 w 669"/>
              <a:gd name="T105" fmla="*/ 530 h 668"/>
              <a:gd name="T106" fmla="*/ 276 w 669"/>
              <a:gd name="T107" fmla="*/ 448 h 6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669" h="668">
                <a:moveTo>
                  <a:pt x="537" y="1"/>
                </a:moveTo>
                <a:cubicBezTo>
                  <a:pt x="532" y="1"/>
                  <a:pt x="528" y="4"/>
                  <a:pt x="525" y="8"/>
                </a:cubicBezTo>
                <a:lnTo>
                  <a:pt x="504" y="43"/>
                </a:lnTo>
                <a:cubicBezTo>
                  <a:pt x="497" y="43"/>
                  <a:pt x="490" y="43"/>
                  <a:pt x="483" y="43"/>
                </a:cubicBezTo>
                <a:lnTo>
                  <a:pt x="461" y="8"/>
                </a:lnTo>
                <a:cubicBezTo>
                  <a:pt x="458" y="3"/>
                  <a:pt x="451" y="0"/>
                  <a:pt x="445" y="3"/>
                </a:cubicBezTo>
                <a:lnTo>
                  <a:pt x="407" y="19"/>
                </a:lnTo>
                <a:cubicBezTo>
                  <a:pt x="401" y="21"/>
                  <a:pt x="398" y="28"/>
                  <a:pt x="399" y="34"/>
                </a:cubicBezTo>
                <a:lnTo>
                  <a:pt x="408" y="75"/>
                </a:lnTo>
                <a:cubicBezTo>
                  <a:pt x="403" y="79"/>
                  <a:pt x="399" y="84"/>
                  <a:pt x="394" y="89"/>
                </a:cubicBezTo>
                <a:lnTo>
                  <a:pt x="354" y="80"/>
                </a:lnTo>
                <a:cubicBezTo>
                  <a:pt x="347" y="79"/>
                  <a:pt x="341" y="82"/>
                  <a:pt x="338" y="88"/>
                </a:cubicBezTo>
                <a:lnTo>
                  <a:pt x="323" y="126"/>
                </a:lnTo>
                <a:cubicBezTo>
                  <a:pt x="320" y="132"/>
                  <a:pt x="323" y="139"/>
                  <a:pt x="328" y="142"/>
                </a:cubicBezTo>
                <a:lnTo>
                  <a:pt x="363" y="165"/>
                </a:lnTo>
                <a:cubicBezTo>
                  <a:pt x="363" y="172"/>
                  <a:pt x="363" y="178"/>
                  <a:pt x="364" y="185"/>
                </a:cubicBezTo>
                <a:lnTo>
                  <a:pt x="328" y="207"/>
                </a:lnTo>
                <a:cubicBezTo>
                  <a:pt x="323" y="211"/>
                  <a:pt x="321" y="218"/>
                  <a:pt x="323" y="224"/>
                </a:cubicBezTo>
                <a:lnTo>
                  <a:pt x="339" y="262"/>
                </a:lnTo>
                <a:cubicBezTo>
                  <a:pt x="342" y="268"/>
                  <a:pt x="348" y="271"/>
                  <a:pt x="354" y="269"/>
                </a:cubicBezTo>
                <a:lnTo>
                  <a:pt x="395" y="260"/>
                </a:lnTo>
                <a:cubicBezTo>
                  <a:pt x="400" y="265"/>
                  <a:pt x="404" y="270"/>
                  <a:pt x="410" y="274"/>
                </a:cubicBezTo>
                <a:lnTo>
                  <a:pt x="400" y="315"/>
                </a:lnTo>
                <a:cubicBezTo>
                  <a:pt x="399" y="321"/>
                  <a:pt x="402" y="328"/>
                  <a:pt x="408" y="330"/>
                </a:cubicBezTo>
                <a:lnTo>
                  <a:pt x="446" y="346"/>
                </a:lnTo>
                <a:cubicBezTo>
                  <a:pt x="452" y="348"/>
                  <a:pt x="459" y="346"/>
                  <a:pt x="463" y="341"/>
                </a:cubicBezTo>
                <a:lnTo>
                  <a:pt x="485" y="305"/>
                </a:lnTo>
                <a:cubicBezTo>
                  <a:pt x="492" y="305"/>
                  <a:pt x="499" y="305"/>
                  <a:pt x="505" y="305"/>
                </a:cubicBezTo>
                <a:lnTo>
                  <a:pt x="528" y="340"/>
                </a:lnTo>
                <a:cubicBezTo>
                  <a:pt x="532" y="345"/>
                  <a:pt x="539" y="348"/>
                  <a:pt x="545" y="345"/>
                </a:cubicBezTo>
                <a:lnTo>
                  <a:pt x="582" y="329"/>
                </a:lnTo>
                <a:cubicBezTo>
                  <a:pt x="588" y="327"/>
                  <a:pt x="592" y="320"/>
                  <a:pt x="590" y="314"/>
                </a:cubicBezTo>
                <a:lnTo>
                  <a:pt x="580" y="273"/>
                </a:lnTo>
                <a:cubicBezTo>
                  <a:pt x="585" y="269"/>
                  <a:pt x="590" y="264"/>
                  <a:pt x="594" y="259"/>
                </a:cubicBezTo>
                <a:lnTo>
                  <a:pt x="636" y="268"/>
                </a:lnTo>
                <a:cubicBezTo>
                  <a:pt x="642" y="269"/>
                  <a:pt x="648" y="266"/>
                  <a:pt x="651" y="260"/>
                </a:cubicBezTo>
                <a:lnTo>
                  <a:pt x="666" y="222"/>
                </a:lnTo>
                <a:cubicBezTo>
                  <a:pt x="669" y="216"/>
                  <a:pt x="666" y="209"/>
                  <a:pt x="661" y="205"/>
                </a:cubicBezTo>
                <a:lnTo>
                  <a:pt x="625" y="183"/>
                </a:lnTo>
                <a:cubicBezTo>
                  <a:pt x="625" y="177"/>
                  <a:pt x="625" y="170"/>
                  <a:pt x="625" y="163"/>
                </a:cubicBezTo>
                <a:lnTo>
                  <a:pt x="660" y="140"/>
                </a:lnTo>
                <a:cubicBezTo>
                  <a:pt x="666" y="137"/>
                  <a:pt x="668" y="130"/>
                  <a:pt x="665" y="124"/>
                </a:cubicBezTo>
                <a:lnTo>
                  <a:pt x="649" y="86"/>
                </a:lnTo>
                <a:cubicBezTo>
                  <a:pt x="647" y="80"/>
                  <a:pt x="640" y="77"/>
                  <a:pt x="634" y="78"/>
                </a:cubicBezTo>
                <a:lnTo>
                  <a:pt x="593" y="88"/>
                </a:lnTo>
                <a:cubicBezTo>
                  <a:pt x="589" y="83"/>
                  <a:pt x="584" y="78"/>
                  <a:pt x="579" y="74"/>
                </a:cubicBezTo>
                <a:lnTo>
                  <a:pt x="588" y="33"/>
                </a:lnTo>
                <a:cubicBezTo>
                  <a:pt x="589" y="27"/>
                  <a:pt x="586" y="20"/>
                  <a:pt x="580" y="18"/>
                </a:cubicBezTo>
                <a:lnTo>
                  <a:pt x="542" y="2"/>
                </a:lnTo>
                <a:cubicBezTo>
                  <a:pt x="540" y="2"/>
                  <a:pt x="538" y="1"/>
                  <a:pt x="537" y="1"/>
                </a:cubicBezTo>
                <a:close/>
                <a:moveTo>
                  <a:pt x="542" y="31"/>
                </a:moveTo>
                <a:lnTo>
                  <a:pt x="559" y="38"/>
                </a:lnTo>
                <a:lnTo>
                  <a:pt x="551" y="75"/>
                </a:lnTo>
                <a:cubicBezTo>
                  <a:pt x="550" y="81"/>
                  <a:pt x="552" y="86"/>
                  <a:pt x="556" y="89"/>
                </a:cubicBezTo>
                <a:cubicBezTo>
                  <a:pt x="565" y="95"/>
                  <a:pt x="572" y="103"/>
                  <a:pt x="579" y="111"/>
                </a:cubicBezTo>
                <a:cubicBezTo>
                  <a:pt x="582" y="115"/>
                  <a:pt x="587" y="117"/>
                  <a:pt x="592" y="116"/>
                </a:cubicBezTo>
                <a:lnTo>
                  <a:pt x="629" y="107"/>
                </a:lnTo>
                <a:lnTo>
                  <a:pt x="636" y="124"/>
                </a:lnTo>
                <a:lnTo>
                  <a:pt x="604" y="145"/>
                </a:lnTo>
                <a:cubicBezTo>
                  <a:pt x="600" y="148"/>
                  <a:pt x="597" y="153"/>
                  <a:pt x="598" y="158"/>
                </a:cubicBezTo>
                <a:cubicBezTo>
                  <a:pt x="600" y="168"/>
                  <a:pt x="600" y="179"/>
                  <a:pt x="599" y="189"/>
                </a:cubicBezTo>
                <a:cubicBezTo>
                  <a:pt x="598" y="194"/>
                  <a:pt x="600" y="199"/>
                  <a:pt x="605" y="202"/>
                </a:cubicBezTo>
                <a:lnTo>
                  <a:pt x="637" y="222"/>
                </a:lnTo>
                <a:lnTo>
                  <a:pt x="630" y="239"/>
                </a:lnTo>
                <a:lnTo>
                  <a:pt x="593" y="231"/>
                </a:lnTo>
                <a:cubicBezTo>
                  <a:pt x="588" y="230"/>
                  <a:pt x="582" y="232"/>
                  <a:pt x="579" y="236"/>
                </a:cubicBezTo>
                <a:cubicBezTo>
                  <a:pt x="573" y="245"/>
                  <a:pt x="566" y="252"/>
                  <a:pt x="558" y="258"/>
                </a:cubicBezTo>
                <a:cubicBezTo>
                  <a:pt x="553" y="261"/>
                  <a:pt x="551" y="267"/>
                  <a:pt x="553" y="272"/>
                </a:cubicBezTo>
                <a:lnTo>
                  <a:pt x="562" y="309"/>
                </a:lnTo>
                <a:lnTo>
                  <a:pt x="545" y="316"/>
                </a:lnTo>
                <a:lnTo>
                  <a:pt x="524" y="284"/>
                </a:lnTo>
                <a:cubicBezTo>
                  <a:pt x="521" y="280"/>
                  <a:pt x="516" y="277"/>
                  <a:pt x="511" y="278"/>
                </a:cubicBezTo>
                <a:cubicBezTo>
                  <a:pt x="500" y="280"/>
                  <a:pt x="490" y="280"/>
                  <a:pt x="479" y="279"/>
                </a:cubicBezTo>
                <a:cubicBezTo>
                  <a:pt x="474" y="278"/>
                  <a:pt x="469" y="280"/>
                  <a:pt x="466" y="285"/>
                </a:cubicBezTo>
                <a:lnTo>
                  <a:pt x="446" y="317"/>
                </a:lnTo>
                <a:lnTo>
                  <a:pt x="429" y="310"/>
                </a:lnTo>
                <a:lnTo>
                  <a:pt x="437" y="273"/>
                </a:lnTo>
                <a:cubicBezTo>
                  <a:pt x="438" y="268"/>
                  <a:pt x="436" y="263"/>
                  <a:pt x="432" y="259"/>
                </a:cubicBezTo>
                <a:cubicBezTo>
                  <a:pt x="423" y="253"/>
                  <a:pt x="416" y="246"/>
                  <a:pt x="410" y="237"/>
                </a:cubicBezTo>
                <a:cubicBezTo>
                  <a:pt x="407" y="233"/>
                  <a:pt x="401" y="231"/>
                  <a:pt x="396" y="232"/>
                </a:cubicBezTo>
                <a:lnTo>
                  <a:pt x="359" y="241"/>
                </a:lnTo>
                <a:lnTo>
                  <a:pt x="352" y="224"/>
                </a:lnTo>
                <a:lnTo>
                  <a:pt x="384" y="204"/>
                </a:lnTo>
                <a:cubicBezTo>
                  <a:pt x="388" y="201"/>
                  <a:pt x="391" y="196"/>
                  <a:pt x="390" y="190"/>
                </a:cubicBezTo>
                <a:cubicBezTo>
                  <a:pt x="388" y="180"/>
                  <a:pt x="388" y="170"/>
                  <a:pt x="390" y="159"/>
                </a:cubicBezTo>
                <a:cubicBezTo>
                  <a:pt x="390" y="154"/>
                  <a:pt x="388" y="149"/>
                  <a:pt x="384" y="146"/>
                </a:cubicBezTo>
                <a:lnTo>
                  <a:pt x="352" y="126"/>
                </a:lnTo>
                <a:lnTo>
                  <a:pt x="359" y="109"/>
                </a:lnTo>
                <a:lnTo>
                  <a:pt x="395" y="117"/>
                </a:lnTo>
                <a:cubicBezTo>
                  <a:pt x="400" y="118"/>
                  <a:pt x="406" y="116"/>
                  <a:pt x="409" y="112"/>
                </a:cubicBezTo>
                <a:cubicBezTo>
                  <a:pt x="415" y="103"/>
                  <a:pt x="423" y="96"/>
                  <a:pt x="431" y="89"/>
                </a:cubicBezTo>
                <a:cubicBezTo>
                  <a:pt x="435" y="86"/>
                  <a:pt x="437" y="81"/>
                  <a:pt x="436" y="76"/>
                </a:cubicBezTo>
                <a:lnTo>
                  <a:pt x="428" y="39"/>
                </a:lnTo>
                <a:lnTo>
                  <a:pt x="445" y="32"/>
                </a:lnTo>
                <a:lnTo>
                  <a:pt x="465" y="64"/>
                </a:lnTo>
                <a:cubicBezTo>
                  <a:pt x="468" y="68"/>
                  <a:pt x="473" y="71"/>
                  <a:pt x="478" y="70"/>
                </a:cubicBezTo>
                <a:cubicBezTo>
                  <a:pt x="488" y="68"/>
                  <a:pt x="499" y="68"/>
                  <a:pt x="509" y="70"/>
                </a:cubicBezTo>
                <a:cubicBezTo>
                  <a:pt x="515" y="70"/>
                  <a:pt x="520" y="68"/>
                  <a:pt x="523" y="63"/>
                </a:cubicBezTo>
                <a:lnTo>
                  <a:pt x="542" y="31"/>
                </a:lnTo>
                <a:close/>
                <a:moveTo>
                  <a:pt x="494" y="106"/>
                </a:moveTo>
                <a:cubicBezTo>
                  <a:pt x="467" y="107"/>
                  <a:pt x="442" y="123"/>
                  <a:pt x="431" y="149"/>
                </a:cubicBezTo>
                <a:cubicBezTo>
                  <a:pt x="417" y="183"/>
                  <a:pt x="434" y="223"/>
                  <a:pt x="469" y="237"/>
                </a:cubicBezTo>
                <a:cubicBezTo>
                  <a:pt x="503" y="251"/>
                  <a:pt x="543" y="234"/>
                  <a:pt x="557" y="200"/>
                </a:cubicBezTo>
                <a:cubicBezTo>
                  <a:pt x="571" y="165"/>
                  <a:pt x="555" y="125"/>
                  <a:pt x="520" y="111"/>
                </a:cubicBezTo>
                <a:cubicBezTo>
                  <a:pt x="511" y="108"/>
                  <a:pt x="502" y="106"/>
                  <a:pt x="494" y="106"/>
                </a:cubicBezTo>
                <a:close/>
                <a:moveTo>
                  <a:pt x="494" y="133"/>
                </a:moveTo>
                <a:cubicBezTo>
                  <a:pt x="499" y="133"/>
                  <a:pt x="505" y="134"/>
                  <a:pt x="510" y="136"/>
                </a:cubicBezTo>
                <a:cubicBezTo>
                  <a:pt x="531" y="145"/>
                  <a:pt x="541" y="168"/>
                  <a:pt x="533" y="190"/>
                </a:cubicBezTo>
                <a:cubicBezTo>
                  <a:pt x="524" y="211"/>
                  <a:pt x="500" y="221"/>
                  <a:pt x="479" y="212"/>
                </a:cubicBezTo>
                <a:cubicBezTo>
                  <a:pt x="458" y="204"/>
                  <a:pt x="448" y="180"/>
                  <a:pt x="456" y="159"/>
                </a:cubicBezTo>
                <a:cubicBezTo>
                  <a:pt x="463" y="143"/>
                  <a:pt x="478" y="133"/>
                  <a:pt x="494" y="133"/>
                </a:cubicBezTo>
                <a:close/>
                <a:moveTo>
                  <a:pt x="194" y="228"/>
                </a:moveTo>
                <a:cubicBezTo>
                  <a:pt x="188" y="228"/>
                  <a:pt x="182" y="233"/>
                  <a:pt x="181" y="239"/>
                </a:cubicBezTo>
                <a:lnTo>
                  <a:pt x="172" y="293"/>
                </a:lnTo>
                <a:cubicBezTo>
                  <a:pt x="163" y="296"/>
                  <a:pt x="154" y="300"/>
                  <a:pt x="145" y="304"/>
                </a:cubicBezTo>
                <a:lnTo>
                  <a:pt x="101" y="273"/>
                </a:lnTo>
                <a:cubicBezTo>
                  <a:pt x="95" y="269"/>
                  <a:pt x="88" y="269"/>
                  <a:pt x="83" y="274"/>
                </a:cubicBezTo>
                <a:lnTo>
                  <a:pt x="47" y="310"/>
                </a:lnTo>
                <a:cubicBezTo>
                  <a:pt x="42" y="315"/>
                  <a:pt x="42" y="322"/>
                  <a:pt x="45" y="328"/>
                </a:cubicBezTo>
                <a:lnTo>
                  <a:pt x="77" y="372"/>
                </a:lnTo>
                <a:cubicBezTo>
                  <a:pt x="72" y="381"/>
                  <a:pt x="68" y="390"/>
                  <a:pt x="65" y="400"/>
                </a:cubicBezTo>
                <a:lnTo>
                  <a:pt x="12" y="409"/>
                </a:lnTo>
                <a:cubicBezTo>
                  <a:pt x="5" y="410"/>
                  <a:pt x="0" y="415"/>
                  <a:pt x="0" y="422"/>
                </a:cubicBezTo>
                <a:lnTo>
                  <a:pt x="0" y="473"/>
                </a:lnTo>
                <a:cubicBezTo>
                  <a:pt x="0" y="480"/>
                  <a:pt x="5" y="486"/>
                  <a:pt x="11" y="487"/>
                </a:cubicBezTo>
                <a:lnTo>
                  <a:pt x="65" y="496"/>
                </a:lnTo>
                <a:cubicBezTo>
                  <a:pt x="68" y="506"/>
                  <a:pt x="72" y="515"/>
                  <a:pt x="77" y="524"/>
                </a:cubicBezTo>
                <a:lnTo>
                  <a:pt x="45" y="568"/>
                </a:lnTo>
                <a:cubicBezTo>
                  <a:pt x="41" y="573"/>
                  <a:pt x="42" y="580"/>
                  <a:pt x="46" y="585"/>
                </a:cubicBezTo>
                <a:lnTo>
                  <a:pt x="83" y="622"/>
                </a:lnTo>
                <a:cubicBezTo>
                  <a:pt x="87" y="626"/>
                  <a:pt x="95" y="627"/>
                  <a:pt x="100" y="623"/>
                </a:cubicBezTo>
                <a:lnTo>
                  <a:pt x="145" y="592"/>
                </a:lnTo>
                <a:cubicBezTo>
                  <a:pt x="153" y="596"/>
                  <a:pt x="163" y="600"/>
                  <a:pt x="172" y="603"/>
                </a:cubicBezTo>
                <a:lnTo>
                  <a:pt x="181" y="657"/>
                </a:lnTo>
                <a:cubicBezTo>
                  <a:pt x="182" y="663"/>
                  <a:pt x="188" y="668"/>
                  <a:pt x="194" y="668"/>
                </a:cubicBezTo>
                <a:lnTo>
                  <a:pt x="246" y="668"/>
                </a:lnTo>
                <a:cubicBezTo>
                  <a:pt x="252" y="668"/>
                  <a:pt x="258" y="663"/>
                  <a:pt x="259" y="657"/>
                </a:cubicBezTo>
                <a:lnTo>
                  <a:pt x="269" y="603"/>
                </a:lnTo>
                <a:cubicBezTo>
                  <a:pt x="278" y="600"/>
                  <a:pt x="287" y="596"/>
                  <a:pt x="296" y="591"/>
                </a:cubicBezTo>
                <a:lnTo>
                  <a:pt x="341" y="623"/>
                </a:lnTo>
                <a:cubicBezTo>
                  <a:pt x="346" y="627"/>
                  <a:pt x="354" y="626"/>
                  <a:pt x="358" y="622"/>
                </a:cubicBezTo>
                <a:lnTo>
                  <a:pt x="395" y="585"/>
                </a:lnTo>
                <a:cubicBezTo>
                  <a:pt x="399" y="580"/>
                  <a:pt x="400" y="573"/>
                  <a:pt x="396" y="568"/>
                </a:cubicBezTo>
                <a:lnTo>
                  <a:pt x="364" y="523"/>
                </a:lnTo>
                <a:cubicBezTo>
                  <a:pt x="368" y="515"/>
                  <a:pt x="372" y="506"/>
                  <a:pt x="375" y="496"/>
                </a:cubicBezTo>
                <a:lnTo>
                  <a:pt x="429" y="487"/>
                </a:lnTo>
                <a:cubicBezTo>
                  <a:pt x="436" y="486"/>
                  <a:pt x="440" y="480"/>
                  <a:pt x="440" y="473"/>
                </a:cubicBezTo>
                <a:lnTo>
                  <a:pt x="440" y="422"/>
                </a:lnTo>
                <a:cubicBezTo>
                  <a:pt x="440" y="415"/>
                  <a:pt x="436" y="410"/>
                  <a:pt x="429" y="409"/>
                </a:cubicBezTo>
                <a:lnTo>
                  <a:pt x="375" y="400"/>
                </a:lnTo>
                <a:cubicBezTo>
                  <a:pt x="372" y="390"/>
                  <a:pt x="368" y="381"/>
                  <a:pt x="364" y="373"/>
                </a:cubicBezTo>
                <a:lnTo>
                  <a:pt x="396" y="328"/>
                </a:lnTo>
                <a:cubicBezTo>
                  <a:pt x="399" y="322"/>
                  <a:pt x="399" y="315"/>
                  <a:pt x="394" y="310"/>
                </a:cubicBezTo>
                <a:lnTo>
                  <a:pt x="357" y="274"/>
                </a:lnTo>
                <a:cubicBezTo>
                  <a:pt x="353" y="269"/>
                  <a:pt x="346" y="269"/>
                  <a:pt x="340" y="273"/>
                </a:cubicBezTo>
                <a:lnTo>
                  <a:pt x="296" y="305"/>
                </a:lnTo>
                <a:cubicBezTo>
                  <a:pt x="287" y="300"/>
                  <a:pt x="278" y="296"/>
                  <a:pt x="269" y="293"/>
                </a:cubicBezTo>
                <a:lnTo>
                  <a:pt x="259" y="239"/>
                </a:lnTo>
                <a:cubicBezTo>
                  <a:pt x="258" y="233"/>
                  <a:pt x="252" y="228"/>
                  <a:pt x="246" y="228"/>
                </a:cubicBezTo>
                <a:lnTo>
                  <a:pt x="194" y="228"/>
                </a:lnTo>
                <a:close/>
                <a:moveTo>
                  <a:pt x="206" y="255"/>
                </a:moveTo>
                <a:lnTo>
                  <a:pt x="235" y="255"/>
                </a:lnTo>
                <a:lnTo>
                  <a:pt x="244" y="305"/>
                </a:lnTo>
                <a:cubicBezTo>
                  <a:pt x="244" y="310"/>
                  <a:pt x="248" y="314"/>
                  <a:pt x="253" y="316"/>
                </a:cubicBezTo>
                <a:cubicBezTo>
                  <a:pt x="267" y="319"/>
                  <a:pt x="279" y="324"/>
                  <a:pt x="291" y="331"/>
                </a:cubicBezTo>
                <a:cubicBezTo>
                  <a:pt x="295" y="334"/>
                  <a:pt x="301" y="334"/>
                  <a:pt x="305" y="330"/>
                </a:cubicBezTo>
                <a:lnTo>
                  <a:pt x="347" y="301"/>
                </a:lnTo>
                <a:lnTo>
                  <a:pt x="367" y="321"/>
                </a:lnTo>
                <a:lnTo>
                  <a:pt x="338" y="363"/>
                </a:lnTo>
                <a:cubicBezTo>
                  <a:pt x="335" y="368"/>
                  <a:pt x="335" y="373"/>
                  <a:pt x="337" y="378"/>
                </a:cubicBezTo>
                <a:cubicBezTo>
                  <a:pt x="344" y="389"/>
                  <a:pt x="349" y="402"/>
                  <a:pt x="353" y="415"/>
                </a:cubicBezTo>
                <a:cubicBezTo>
                  <a:pt x="354" y="420"/>
                  <a:pt x="358" y="424"/>
                  <a:pt x="364" y="425"/>
                </a:cubicBezTo>
                <a:lnTo>
                  <a:pt x="414" y="433"/>
                </a:lnTo>
                <a:lnTo>
                  <a:pt x="414" y="462"/>
                </a:lnTo>
                <a:lnTo>
                  <a:pt x="363" y="471"/>
                </a:lnTo>
                <a:cubicBezTo>
                  <a:pt x="358" y="472"/>
                  <a:pt x="354" y="476"/>
                  <a:pt x="353" y="481"/>
                </a:cubicBezTo>
                <a:cubicBezTo>
                  <a:pt x="349" y="494"/>
                  <a:pt x="344" y="507"/>
                  <a:pt x="337" y="518"/>
                </a:cubicBezTo>
                <a:cubicBezTo>
                  <a:pt x="335" y="523"/>
                  <a:pt x="335" y="529"/>
                  <a:pt x="338" y="533"/>
                </a:cubicBezTo>
                <a:lnTo>
                  <a:pt x="368" y="574"/>
                </a:lnTo>
                <a:lnTo>
                  <a:pt x="347" y="595"/>
                </a:lnTo>
                <a:lnTo>
                  <a:pt x="305" y="565"/>
                </a:lnTo>
                <a:cubicBezTo>
                  <a:pt x="301" y="562"/>
                  <a:pt x="295" y="562"/>
                  <a:pt x="291" y="565"/>
                </a:cubicBezTo>
                <a:cubicBezTo>
                  <a:pt x="279" y="572"/>
                  <a:pt x="267" y="577"/>
                  <a:pt x="253" y="581"/>
                </a:cubicBezTo>
                <a:cubicBezTo>
                  <a:pt x="248" y="582"/>
                  <a:pt x="245" y="586"/>
                  <a:pt x="244" y="591"/>
                </a:cubicBezTo>
                <a:lnTo>
                  <a:pt x="235" y="641"/>
                </a:lnTo>
                <a:lnTo>
                  <a:pt x="206" y="641"/>
                </a:lnTo>
                <a:lnTo>
                  <a:pt x="197" y="592"/>
                </a:lnTo>
                <a:cubicBezTo>
                  <a:pt x="196" y="586"/>
                  <a:pt x="192" y="582"/>
                  <a:pt x="187" y="581"/>
                </a:cubicBezTo>
                <a:cubicBezTo>
                  <a:pt x="174" y="577"/>
                  <a:pt x="161" y="572"/>
                  <a:pt x="150" y="565"/>
                </a:cubicBezTo>
                <a:cubicBezTo>
                  <a:pt x="145" y="563"/>
                  <a:pt x="140" y="563"/>
                  <a:pt x="135" y="566"/>
                </a:cubicBezTo>
                <a:lnTo>
                  <a:pt x="94" y="595"/>
                </a:lnTo>
                <a:lnTo>
                  <a:pt x="73" y="574"/>
                </a:lnTo>
                <a:lnTo>
                  <a:pt x="102" y="533"/>
                </a:lnTo>
                <a:cubicBezTo>
                  <a:pt x="106" y="529"/>
                  <a:pt x="106" y="523"/>
                  <a:pt x="103" y="519"/>
                </a:cubicBezTo>
                <a:cubicBezTo>
                  <a:pt x="96" y="507"/>
                  <a:pt x="91" y="494"/>
                  <a:pt x="87" y="481"/>
                </a:cubicBezTo>
                <a:cubicBezTo>
                  <a:pt x="86" y="476"/>
                  <a:pt x="82" y="472"/>
                  <a:pt x="77" y="471"/>
                </a:cubicBezTo>
                <a:lnTo>
                  <a:pt x="27" y="462"/>
                </a:lnTo>
                <a:lnTo>
                  <a:pt x="27" y="433"/>
                </a:lnTo>
                <a:lnTo>
                  <a:pt x="77" y="425"/>
                </a:lnTo>
                <a:cubicBezTo>
                  <a:pt x="82" y="424"/>
                  <a:pt x="86" y="420"/>
                  <a:pt x="87" y="415"/>
                </a:cubicBezTo>
                <a:cubicBezTo>
                  <a:pt x="91" y="401"/>
                  <a:pt x="96" y="389"/>
                  <a:pt x="103" y="377"/>
                </a:cubicBezTo>
                <a:cubicBezTo>
                  <a:pt x="106" y="373"/>
                  <a:pt x="106" y="367"/>
                  <a:pt x="103" y="363"/>
                </a:cubicBezTo>
                <a:lnTo>
                  <a:pt x="74" y="321"/>
                </a:lnTo>
                <a:lnTo>
                  <a:pt x="94" y="301"/>
                </a:lnTo>
                <a:lnTo>
                  <a:pt x="135" y="330"/>
                </a:lnTo>
                <a:cubicBezTo>
                  <a:pt x="140" y="333"/>
                  <a:pt x="145" y="333"/>
                  <a:pt x="150" y="331"/>
                </a:cubicBezTo>
                <a:cubicBezTo>
                  <a:pt x="161" y="324"/>
                  <a:pt x="174" y="319"/>
                  <a:pt x="187" y="315"/>
                </a:cubicBezTo>
                <a:cubicBezTo>
                  <a:pt x="193" y="314"/>
                  <a:pt x="197" y="310"/>
                  <a:pt x="197" y="305"/>
                </a:cubicBezTo>
                <a:lnTo>
                  <a:pt x="206" y="255"/>
                </a:lnTo>
                <a:close/>
                <a:moveTo>
                  <a:pt x="220" y="366"/>
                </a:moveTo>
                <a:cubicBezTo>
                  <a:pt x="175" y="366"/>
                  <a:pt x="138" y="403"/>
                  <a:pt x="138" y="448"/>
                </a:cubicBezTo>
                <a:cubicBezTo>
                  <a:pt x="138" y="493"/>
                  <a:pt x="175" y="530"/>
                  <a:pt x="220" y="530"/>
                </a:cubicBezTo>
                <a:cubicBezTo>
                  <a:pt x="266" y="530"/>
                  <a:pt x="303" y="493"/>
                  <a:pt x="303" y="448"/>
                </a:cubicBezTo>
                <a:cubicBezTo>
                  <a:pt x="303" y="403"/>
                  <a:pt x="266" y="366"/>
                  <a:pt x="220" y="366"/>
                </a:cubicBezTo>
                <a:close/>
                <a:moveTo>
                  <a:pt x="220" y="392"/>
                </a:moveTo>
                <a:cubicBezTo>
                  <a:pt x="251" y="392"/>
                  <a:pt x="276" y="417"/>
                  <a:pt x="276" y="448"/>
                </a:cubicBezTo>
                <a:cubicBezTo>
                  <a:pt x="276" y="479"/>
                  <a:pt x="251" y="504"/>
                  <a:pt x="220" y="504"/>
                </a:cubicBezTo>
                <a:cubicBezTo>
                  <a:pt x="190" y="504"/>
                  <a:pt x="165" y="479"/>
                  <a:pt x="165" y="448"/>
                </a:cubicBezTo>
                <a:cubicBezTo>
                  <a:pt x="165" y="417"/>
                  <a:pt x="190" y="392"/>
                  <a:pt x="220" y="392"/>
                </a:cubicBezTo>
                <a:close/>
              </a:path>
            </a:pathLst>
          </a:custGeom>
          <a:solidFill>
            <a:srgbClr val="5F5F5F"/>
          </a:solidFill>
          <a:ln w="9525">
            <a:noFill/>
            <a:round/>
            <a:headEnd/>
            <a:tailEnd/>
          </a:ln>
        </p:spPr>
        <p:txBody>
          <a:bodyPr vert="horz" wrap="square" lIns="91437" tIns="45719" rIns="91437" bIns="45719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6012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09A8F-E0A2-4890-BD60-04EBD8D22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16549"/>
            <a:ext cx="10972800" cy="886325"/>
          </a:xfrm>
        </p:spPr>
        <p:txBody>
          <a:bodyPr/>
          <a:lstStyle/>
          <a:p>
            <a:r>
              <a:rPr lang="en-GB" sz="3380" dirty="0"/>
              <a:t>Remember, some documents: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8E9471-7723-4DC0-AE29-E98D9E14CF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879269"/>
            <a:ext cx="10972800" cy="3941763"/>
          </a:xfrm>
        </p:spPr>
        <p:txBody>
          <a:bodyPr/>
          <a:lstStyle/>
          <a:p>
            <a:r>
              <a:rPr lang="en-GB" sz="2800" dirty="0"/>
              <a:t>Convey information visually – so they need to be perceivable if accessed through assistive technology</a:t>
            </a:r>
          </a:p>
          <a:p>
            <a:r>
              <a:rPr lang="en-GB" sz="2800" dirty="0"/>
              <a:t>Are interactive – so they need to be operable</a:t>
            </a:r>
          </a:p>
          <a:p>
            <a:r>
              <a:rPr lang="en-GB" sz="2800" dirty="0"/>
              <a:t>Request user inputs – so they need to minimise user errors</a:t>
            </a:r>
          </a:p>
          <a:p>
            <a:r>
              <a:rPr lang="en-GB" sz="2800" dirty="0"/>
              <a:t>Will have different levels of support for assistive technology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481E34D-3A23-43C5-BD75-A7CDC88CB272}"/>
              </a:ext>
            </a:extLst>
          </p:cNvPr>
          <p:cNvSpPr/>
          <p:nvPr/>
        </p:nvSpPr>
        <p:spPr>
          <a:xfrm>
            <a:off x="1540727" y="4627851"/>
            <a:ext cx="9110546" cy="1193181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Choosing the correct document format will influence the effort involved to make it accessible</a:t>
            </a:r>
          </a:p>
        </p:txBody>
      </p:sp>
    </p:spTree>
    <p:extLst>
      <p:ext uri="{BB962C8B-B14F-4D97-AF65-F5344CB8AC3E}">
        <p14:creationId xmlns:p14="http://schemas.microsoft.com/office/powerpoint/2010/main" val="2182152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3BBDC-3A03-4A6F-AE8C-75F0289AC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705" y="1071338"/>
            <a:ext cx="10361608" cy="722341"/>
          </a:xfrm>
        </p:spPr>
        <p:txBody>
          <a:bodyPr/>
          <a:lstStyle/>
          <a:p>
            <a:r>
              <a:rPr lang="en-GB" sz="3380" dirty="0"/>
              <a:t>International accessibility standards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6AE38D-B685-4BE8-90CF-A6E449BE235F}"/>
              </a:ext>
            </a:extLst>
          </p:cNvPr>
          <p:cNvSpPr txBox="1"/>
          <p:nvPr/>
        </p:nvSpPr>
        <p:spPr>
          <a:xfrm>
            <a:off x="625372" y="1903014"/>
            <a:ext cx="5917705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400" b="1" dirty="0">
                <a:solidFill>
                  <a:srgbClr val="1D5A60"/>
                </a:solidFill>
                <a:latin typeface="Arial"/>
                <a:ea typeface="ＭＳ Ｐゴシック" charset="0"/>
                <a:cs typeface="Helvetica" charset="0"/>
              </a:rPr>
              <a:t>Web Content Accessibility Guidelines (WCAG) 2.1 Level AA </a:t>
            </a:r>
          </a:p>
          <a:p>
            <a:endParaRPr lang="en-GB" sz="2400" dirty="0">
              <a:solidFill>
                <a:srgbClr val="1D5A60"/>
              </a:solidFill>
              <a:latin typeface="Arial"/>
              <a:ea typeface="ＭＳ Ｐゴシック" charset="0"/>
              <a:cs typeface="Helvetica" charset="0"/>
            </a:endParaRPr>
          </a:p>
          <a:p>
            <a:pPr algn="l"/>
            <a:r>
              <a:rPr lang="en-GB" sz="2400" b="1" dirty="0">
                <a:latin typeface="Arial"/>
                <a:ea typeface="ＭＳ Ｐゴシック" charset="0"/>
                <a:cs typeface="Helvetica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ETSI EN 301 549</a:t>
            </a:r>
            <a:endParaRPr lang="en-GB" sz="2400" b="1" dirty="0">
              <a:latin typeface="Arial"/>
              <a:ea typeface="ＭＳ Ｐゴシック" charset="0"/>
              <a:cs typeface="Helvetica" charset="0"/>
            </a:endParaRPr>
          </a:p>
          <a:p>
            <a:pPr marL="457200" indent="-4572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1D5A60"/>
                </a:solidFill>
                <a:latin typeface="Arial"/>
                <a:ea typeface="ＭＳ Ｐゴシック" charset="0"/>
                <a:cs typeface="Helvetica" charset="0"/>
              </a:rPr>
              <a:t>Aligned to WCAG 2.1 AA</a:t>
            </a:r>
          </a:p>
          <a:p>
            <a:pPr marL="457200" indent="-4572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1D5A60"/>
                </a:solidFill>
                <a:latin typeface="Arial"/>
                <a:ea typeface="ＭＳ Ｐゴシック" charset="0"/>
                <a:cs typeface="Helvetica" charset="0"/>
              </a:rPr>
              <a:t>Section 10 covers non-web documents</a:t>
            </a:r>
          </a:p>
          <a:p>
            <a:pPr algn="l">
              <a:spcBef>
                <a:spcPts val="600"/>
              </a:spcBef>
            </a:pPr>
            <a:r>
              <a:rPr lang="en-GB" sz="2400" dirty="0">
                <a:solidFill>
                  <a:srgbClr val="1D5A60"/>
                </a:solidFill>
                <a:latin typeface="Arial"/>
                <a:ea typeface="ＭＳ Ｐゴシック" charset="0"/>
                <a:cs typeface="Helvetica" charset="0"/>
              </a:rPr>
              <a:t>Note – not all WCAG requirements transfer to documents</a:t>
            </a:r>
          </a:p>
        </p:txBody>
      </p:sp>
      <p:pic>
        <p:nvPicPr>
          <p:cNvPr id="2058" name="Picture 10" descr="W3C and WCAG 2.1 logo">
            <a:extLst>
              <a:ext uri="{FF2B5EF4-FFF2-40B4-BE49-F238E27FC236}">
                <a16:creationId xmlns:a16="http://schemas.microsoft.com/office/drawing/2014/main" id="{72745220-15D6-4FC8-983A-D4D3145FE91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6914009" y="2215353"/>
            <a:ext cx="3576783" cy="1596779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TSI logo and EU flag">
            <a:extLst>
              <a:ext uri="{FF2B5EF4-FFF2-40B4-BE49-F238E27FC236}">
                <a16:creationId xmlns:a16="http://schemas.microsoft.com/office/drawing/2014/main" id="{E3042933-3C7A-444A-806D-88C87A8183E5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84178" y="3983231"/>
            <a:ext cx="3504559" cy="1843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7B031111-9280-4F62-B33D-385100DE7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69239" y="5082158"/>
            <a:ext cx="1097389" cy="730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40766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C539C-A7A7-4F44-9E01-142311DEF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380" dirty="0"/>
              <a:t>Characteristics of accessible documents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1FF08-8A73-4D33-BCD6-E5DA92C9F9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56806"/>
            <a:ext cx="10972800" cy="3800051"/>
          </a:xfrm>
        </p:spPr>
        <p:txBody>
          <a:bodyPr/>
          <a:lstStyle/>
          <a:p>
            <a:r>
              <a:rPr lang="en-GB" sz="2400" dirty="0"/>
              <a:t>Searchable text</a:t>
            </a:r>
          </a:p>
          <a:p>
            <a:r>
              <a:rPr lang="en-GB" sz="2400" dirty="0"/>
              <a:t>Navigational aids (bookmarks, headings, table of contents)</a:t>
            </a:r>
          </a:p>
          <a:p>
            <a:r>
              <a:rPr lang="en-GB" sz="2400" dirty="0"/>
              <a:t>Metadata e.g. title and document language</a:t>
            </a:r>
          </a:p>
          <a:p>
            <a:r>
              <a:rPr lang="en-GB" sz="2400" dirty="0"/>
              <a:t>Programmatic document structure e.g. tags </a:t>
            </a:r>
          </a:p>
          <a:p>
            <a:r>
              <a:rPr lang="en-GB" sz="2400" dirty="0"/>
              <a:t>Logical reading order </a:t>
            </a:r>
          </a:p>
          <a:p>
            <a:r>
              <a:rPr lang="en-GB" sz="2400" dirty="0"/>
              <a:t>Interactive form fields that can be tabbed to with keyboard</a:t>
            </a:r>
          </a:p>
          <a:p>
            <a:r>
              <a:rPr lang="en-GB" sz="2400" dirty="0"/>
              <a:t>Alternative text for non-text elements</a:t>
            </a:r>
          </a:p>
          <a:p>
            <a:r>
              <a:rPr lang="en-GB" sz="2400" dirty="0"/>
              <a:t>Appropriately formatted tables</a:t>
            </a:r>
          </a:p>
        </p:txBody>
      </p:sp>
    </p:spTree>
    <p:extLst>
      <p:ext uri="{BB962C8B-B14F-4D97-AF65-F5344CB8AC3E}">
        <p14:creationId xmlns:p14="http://schemas.microsoft.com/office/powerpoint/2010/main" val="38429303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A0145-9799-4DAD-9291-3B76E4252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380" dirty="0"/>
              <a:t>What types of document format are available?</a:t>
            </a:r>
          </a:p>
        </p:txBody>
      </p:sp>
      <p:pic>
        <p:nvPicPr>
          <p:cNvPr id="7" name="Picture 6" descr="Screenshot of a word document with headings, bullet points, links and an equation.">
            <a:extLst>
              <a:ext uri="{FF2B5EF4-FFF2-40B4-BE49-F238E27FC236}">
                <a16:creationId xmlns:a16="http://schemas.microsoft.com/office/drawing/2014/main" id="{5D5406F6-8B92-46C9-89A0-F8801D0BB90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305" t="6870" r="7966" b="13690"/>
          <a:stretch/>
        </p:blipFill>
        <p:spPr>
          <a:xfrm>
            <a:off x="871855" y="1914715"/>
            <a:ext cx="3004686" cy="3942045"/>
          </a:xfrm>
          <a:prstGeom prst="rect">
            <a:avLst/>
          </a:prstGeom>
          <a:ln w="19050">
            <a:solidFill>
              <a:schemeClr val="bg2">
                <a:lumMod val="75000"/>
              </a:schemeClr>
            </a:solidFill>
          </a:ln>
        </p:spPr>
      </p:pic>
      <p:pic>
        <p:nvPicPr>
          <p:cNvPr id="5" name="Picture 4" descr="Screenshot of a PDF file of an academic paper">
            <a:extLst>
              <a:ext uri="{FF2B5EF4-FFF2-40B4-BE49-F238E27FC236}">
                <a16:creationId xmlns:a16="http://schemas.microsoft.com/office/drawing/2014/main" id="{8DDB7D00-065F-4E5E-83C6-83EB20A5CC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356" y="1901836"/>
            <a:ext cx="2743030" cy="3942045"/>
          </a:xfrm>
          <a:prstGeom prst="rect">
            <a:avLst/>
          </a:prstGeom>
          <a:ln w="19050">
            <a:solidFill>
              <a:schemeClr val="bg2">
                <a:lumMod val="75000"/>
              </a:schemeClr>
            </a:solidFill>
          </a:ln>
        </p:spPr>
      </p:pic>
      <p:pic>
        <p:nvPicPr>
          <p:cNvPr id="4" name="Picture 3" descr="Screenshot of an ePub book in ibooks apps">
            <a:extLst>
              <a:ext uri="{FF2B5EF4-FFF2-40B4-BE49-F238E27FC236}">
                <a16:creationId xmlns:a16="http://schemas.microsoft.com/office/drawing/2014/main" id="{1E7C9B28-EBE4-43A6-8754-9558648747B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121" b="898"/>
          <a:stretch/>
        </p:blipFill>
        <p:spPr>
          <a:xfrm>
            <a:off x="8425218" y="1906962"/>
            <a:ext cx="2650613" cy="3940186"/>
          </a:xfrm>
          <a:prstGeom prst="rect">
            <a:avLst/>
          </a:prstGeom>
          <a:ln w="19050">
            <a:solidFill>
              <a:schemeClr val="bg2">
                <a:lumMod val="75000"/>
              </a:schemeClr>
            </a:solidFill>
          </a:ln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3B11D6B-74BC-49BB-819E-7DC8667D446A}"/>
              </a:ext>
            </a:extLst>
          </p:cNvPr>
          <p:cNvSpPr/>
          <p:nvPr/>
        </p:nvSpPr>
        <p:spPr>
          <a:xfrm>
            <a:off x="1242636" y="5243443"/>
            <a:ext cx="2330605" cy="61331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Office &amp; editable formats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56231DB-38E2-4DF7-9874-48947DC5958F}"/>
              </a:ext>
            </a:extLst>
          </p:cNvPr>
          <p:cNvSpPr/>
          <p:nvPr/>
        </p:nvSpPr>
        <p:spPr>
          <a:xfrm>
            <a:off x="5171568" y="5230564"/>
            <a:ext cx="2330605" cy="61331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PDF - print focused formats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DA0840C-5B1D-4ECE-B176-73C72CF009F4}"/>
              </a:ext>
            </a:extLst>
          </p:cNvPr>
          <p:cNvSpPr/>
          <p:nvPr/>
        </p:nvSpPr>
        <p:spPr>
          <a:xfrm>
            <a:off x="8585221" y="5243443"/>
            <a:ext cx="2330605" cy="61331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ePub &amp; HTML based formats</a:t>
            </a:r>
          </a:p>
        </p:txBody>
      </p:sp>
    </p:spTree>
    <p:extLst>
      <p:ext uri="{BB962C8B-B14F-4D97-AF65-F5344CB8AC3E}">
        <p14:creationId xmlns:p14="http://schemas.microsoft.com/office/powerpoint/2010/main" val="1351758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87026-3E46-4F4E-9968-07F10B0E3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838700"/>
            <a:ext cx="10972800" cy="971815"/>
          </a:xfrm>
        </p:spPr>
        <p:txBody>
          <a:bodyPr/>
          <a:lstStyle/>
          <a:p>
            <a:r>
              <a:rPr lang="en-GB" sz="3380" dirty="0"/>
              <a:t>Accessibility pros and cons for document formats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BBA47B3-89CB-4087-9D89-948D9835B3D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4684368"/>
              </p:ext>
            </p:extLst>
          </p:nvPr>
        </p:nvGraphicFramePr>
        <p:xfrm>
          <a:off x="480810" y="1965063"/>
          <a:ext cx="11202297" cy="3840480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2553148">
                  <a:extLst>
                    <a:ext uri="{9D8B030D-6E8A-4147-A177-3AD203B41FA5}">
                      <a16:colId xmlns:a16="http://schemas.microsoft.com/office/drawing/2014/main" val="2150783666"/>
                    </a:ext>
                  </a:extLst>
                </a:gridCol>
                <a:gridCol w="4303059">
                  <a:extLst>
                    <a:ext uri="{9D8B030D-6E8A-4147-A177-3AD203B41FA5}">
                      <a16:colId xmlns:a16="http://schemas.microsoft.com/office/drawing/2014/main" val="2451042305"/>
                    </a:ext>
                  </a:extLst>
                </a:gridCol>
                <a:gridCol w="4346090">
                  <a:extLst>
                    <a:ext uri="{9D8B030D-6E8A-4147-A177-3AD203B41FA5}">
                      <a16:colId xmlns:a16="http://schemas.microsoft.com/office/drawing/2014/main" val="31821036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Format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Pros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Cons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308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dirty="0"/>
                        <a:t>Word Office format </a:t>
                      </a:r>
                    </a:p>
                    <a:p>
                      <a:r>
                        <a:rPr lang="en-GB" sz="1600" dirty="0"/>
                        <a:t>- *docx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Easiest to make accessible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Compatible with wide range of assistive tech &amp; devices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Can be personalised by the user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Interactive features &amp; complex tables are not accessible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Accessibility compromised by security settings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265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dirty="0"/>
                        <a:t>PDF</a:t>
                      </a:r>
                    </a:p>
                    <a:p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All users get the same view &amp; difficult to edit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Interactive activities &amp; complex tables can be made accessible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Creating / fixing accessible PDFs requires specialist skills and tools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Cannot be personalised by the user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943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dirty="0"/>
                        <a:t>HTML based format</a:t>
                      </a:r>
                    </a:p>
                    <a:p>
                      <a:r>
                        <a:rPr lang="en-GB" sz="1600" dirty="0"/>
                        <a:t>e.g. web page, ePub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All users get the same view but can be personalised.</a:t>
                      </a:r>
                    </a:p>
                    <a:p>
                      <a:pPr marL="342900" marR="0" lvl="0" indent="-34290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600" dirty="0"/>
                        <a:t>Compatible with wide range of assistive tech &amp; devices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Interactive activities &amp; complex tables can be made accessible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Accessibility may need specialist skills or tools that are not accessible out of the box.</a:t>
                      </a:r>
                    </a:p>
                    <a:p>
                      <a:pPr marL="342900" marR="0" lvl="0" indent="-34290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600" dirty="0"/>
                        <a:t>No default viewer at the moment for ePub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5365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59082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951D201-CF65-C344-A2C4-5BFB62AFE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217336" y="1146220"/>
            <a:ext cx="12192000" cy="5711780"/>
          </a:xfrm>
          <a:prstGeom prst="rect">
            <a:avLst/>
          </a:prstGeom>
          <a:solidFill>
            <a:srgbClr val="F3F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241" name="Title 1">
            <a:extLst>
              <a:ext uri="{FF2B5EF4-FFF2-40B4-BE49-F238E27FC236}">
                <a16:creationId xmlns:a16="http://schemas.microsoft.com/office/drawing/2014/main" id="{8B2954F8-7730-D047-B055-3EFE2EAA8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2375566"/>
            <a:ext cx="10822609" cy="1066800"/>
          </a:xfrm>
        </p:spPr>
        <p:txBody>
          <a:bodyPr anchor="ctr"/>
          <a:lstStyle/>
          <a:p>
            <a:pPr algn="ctr">
              <a:lnSpc>
                <a:spcPct val="150000"/>
              </a:lnSpc>
            </a:pPr>
            <a:r>
              <a:rPr lang="en-US" altLang="en-US" sz="5333" dirty="0">
                <a:latin typeface="Arial" panose="020B0604020202020204" pitchFamily="34" charset="0"/>
                <a:cs typeface="Arial" panose="020B0604020202020204" pitchFamily="34" charset="0"/>
              </a:rPr>
              <a:t>Poll 2</a:t>
            </a:r>
            <a:br>
              <a:rPr lang="en-US" altLang="en-US" sz="5333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What document formats does your </a:t>
            </a:r>
            <a:br>
              <a:rPr lang="en-US" alt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organisation</a:t>
            </a:r>
            <a:r>
              <a:rPr lang="en-US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post online or share?</a:t>
            </a:r>
            <a:endParaRPr lang="en-US" altLang="en-US" sz="533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7B50100-E2D8-5340-8090-12581C157000}"/>
              </a:ext>
            </a:extLst>
          </p:cNvPr>
          <p:cNvSpPr/>
          <p:nvPr/>
        </p:nvSpPr>
        <p:spPr>
          <a:xfrm>
            <a:off x="3893237" y="4517166"/>
            <a:ext cx="425533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5C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Editable documents (e.g. Word)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5C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Presentations (e.g. PowerPoint)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5C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Spreadsheets (e.g. Excel)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5C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Locked documents (e.g. PDFs)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5C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 – please state in chat pane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US" altLang="en-US" dirty="0">
              <a:solidFill>
                <a:srgbClr val="005C6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17718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894126"/>
            <a:ext cx="10972800" cy="1069747"/>
          </a:xfrm>
        </p:spPr>
        <p:txBody>
          <a:bodyPr/>
          <a:lstStyle/>
          <a:p>
            <a:pPr algn="ctr"/>
            <a:r>
              <a:rPr lang="en-GB" sz="44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8252124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F964A-37FF-41F3-ABA0-7F46D554F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429000"/>
            <a:ext cx="10972800" cy="1069747"/>
          </a:xfrm>
        </p:spPr>
        <p:txBody>
          <a:bodyPr/>
          <a:lstStyle/>
          <a:p>
            <a:pPr algn="ctr"/>
            <a:r>
              <a:rPr lang="en-GB" sz="4400" dirty="0"/>
              <a:t>Creating accessible templates </a:t>
            </a:r>
            <a:br>
              <a:rPr lang="en-GB" sz="4400" dirty="0"/>
            </a:br>
            <a:r>
              <a:rPr lang="en-GB" sz="4400" dirty="0"/>
              <a:t>to avoid potential issues</a:t>
            </a:r>
          </a:p>
        </p:txBody>
      </p:sp>
    </p:spTree>
    <p:extLst>
      <p:ext uri="{BB962C8B-B14F-4D97-AF65-F5344CB8AC3E}">
        <p14:creationId xmlns:p14="http://schemas.microsoft.com/office/powerpoint/2010/main" val="304864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B2CA2-0345-4C0A-85DF-B3D486500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380" dirty="0"/>
              <a:t>Word template: Styles and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6287E8-2931-4EA1-9885-184ED8528B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6874" y="2184400"/>
            <a:ext cx="10972800" cy="3941763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Set up styles for:</a:t>
            </a:r>
          </a:p>
          <a:p>
            <a:pPr marL="0" indent="0">
              <a:buNone/>
            </a:pPr>
            <a:endParaRPr lang="en-GB" sz="1200" dirty="0"/>
          </a:p>
          <a:p>
            <a:pPr marL="455613" lvl="1" indent="-455613"/>
            <a:r>
              <a:rPr lang="en-GB" sz="2400" b="1" dirty="0"/>
              <a:t>Headings 1 – 6:</a:t>
            </a:r>
            <a:r>
              <a:rPr lang="en-GB" sz="2400" dirty="0"/>
              <a:t> use outline level to set heading level</a:t>
            </a:r>
          </a:p>
          <a:p>
            <a:pPr marL="455613" lvl="1" indent="-455613"/>
            <a:r>
              <a:rPr lang="en-GB" sz="2400" b="1" dirty="0"/>
              <a:t>Normal text</a:t>
            </a:r>
            <a:r>
              <a:rPr lang="en-GB" sz="2400" dirty="0"/>
              <a:t>: think about paragraph and line spacing, font style and colour</a:t>
            </a:r>
          </a:p>
          <a:p>
            <a:pPr marL="455613" lvl="1" indent="-455613"/>
            <a:r>
              <a:rPr lang="en-GB" sz="2400" b="1" dirty="0"/>
              <a:t>Bulleted and numbered lists</a:t>
            </a:r>
            <a:r>
              <a:rPr lang="en-GB" sz="2400" dirty="0"/>
              <a:t>: ensure there are styles for common types of text</a:t>
            </a:r>
          </a:p>
          <a:p>
            <a:pPr marL="455613" lvl="1" indent="-455613"/>
            <a:endParaRPr lang="en-GB" sz="2400" dirty="0"/>
          </a:p>
          <a:p>
            <a:pPr marL="0" lvl="1" indent="0">
              <a:buNone/>
            </a:pP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9506555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380" dirty="0"/>
              <a:t>Example: Setting heading level in Word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B68044E-A43D-4E12-9ED6-D3FBAEB6BC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879" y="2028063"/>
            <a:ext cx="4489187" cy="3941763"/>
          </a:xfrm>
        </p:spPr>
        <p:txBody>
          <a:bodyPr/>
          <a:lstStyle/>
          <a:p>
            <a:pPr lvl="0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On the Home tab, in the Styles group, select a heading style, for example, Heading 1 or Heading 2. </a:t>
            </a:r>
          </a:p>
          <a:p>
            <a:pPr lvl="0"/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Do not use headings only for styling.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 descr="Screenshot of modify style dialog in Word. Level 2 highlighted in style description.">
            <a:extLst>
              <a:ext uri="{FF2B5EF4-FFF2-40B4-BE49-F238E27FC236}">
                <a16:creationId xmlns:a16="http://schemas.microsoft.com/office/drawing/2014/main" id="{B626D4F3-6B68-4888-8CE7-8246F46D2F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00" t="969" r="1737" b="1"/>
          <a:stretch/>
        </p:blipFill>
        <p:spPr>
          <a:xfrm>
            <a:off x="5223240" y="2028063"/>
            <a:ext cx="3345366" cy="3629090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pic>
        <p:nvPicPr>
          <p:cNvPr id="7" name="Picture 6" descr="Outline option in Word's paragraph formatting dialog.">
            <a:extLst>
              <a:ext uri="{FF2B5EF4-FFF2-40B4-BE49-F238E27FC236}">
                <a16:creationId xmlns:a16="http://schemas.microsoft.com/office/drawing/2014/main" id="{58F6DD9A-AE86-4991-987D-1A19BEE68CD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1053"/>
          <a:stretch/>
        </p:blipFill>
        <p:spPr>
          <a:xfrm>
            <a:off x="8766780" y="2028063"/>
            <a:ext cx="2815620" cy="1325995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6683439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380" dirty="0"/>
              <a:t>Font size, style and colour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C0C0421-025D-4E04-8A63-2E9403054E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071" y="2148471"/>
            <a:ext cx="7365534" cy="3941763"/>
          </a:xfrm>
        </p:spPr>
        <p:txBody>
          <a:bodyPr/>
          <a:lstStyle/>
          <a:p>
            <a:r>
              <a:rPr lang="en-GB" sz="2400" dirty="0"/>
              <a:t>Text size of 12 point or higher will benefit most users, but Word documents allow easy text-resizing</a:t>
            </a:r>
          </a:p>
          <a:p>
            <a:r>
              <a:rPr lang="en-GB" sz="2400" dirty="0"/>
              <a:t>Avoid overly-decorative fonts and continuous capitalisation as they can be difficult to read</a:t>
            </a:r>
          </a:p>
          <a:p>
            <a:r>
              <a:rPr lang="en-GB" sz="2400" dirty="0"/>
              <a:t>Provide at least a 4.5:1 colour contrast between text and background (3:1 for large text) – </a:t>
            </a:r>
            <a:r>
              <a:rPr lang="en-GB" sz="2400" dirty="0">
                <a:hlinkClick r:id="rId3"/>
              </a:rPr>
              <a:t>TPGi colour contrast analyser</a:t>
            </a:r>
            <a:endParaRPr lang="en-GB" sz="2400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6" name="Picture 5" descr="Colour Contrast Analyser">
            <a:extLst>
              <a:ext uri="{FF2B5EF4-FFF2-40B4-BE49-F238E27FC236}">
                <a16:creationId xmlns:a16="http://schemas.microsoft.com/office/drawing/2014/main" id="{63E13749-9A13-4E6C-9414-724F6860DB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0126" y="2148471"/>
            <a:ext cx="2361397" cy="3248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3817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1E603-F286-4853-AF46-CACD4617C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62001"/>
            <a:ext cx="10972800" cy="1067064"/>
          </a:xfrm>
        </p:spPr>
        <p:txBody>
          <a:bodyPr/>
          <a:lstStyle/>
          <a:p>
            <a:r>
              <a:rPr lang="en-GB" sz="3380" dirty="0"/>
              <a:t>Decorative content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A22A5D-70C5-49DD-BDEB-FFC91D352F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97320"/>
            <a:ext cx="10972800" cy="3941763"/>
          </a:xfrm>
        </p:spPr>
        <p:txBody>
          <a:bodyPr/>
          <a:lstStyle/>
          <a:p>
            <a:pPr marL="0" indent="0">
              <a:buNone/>
            </a:pPr>
            <a:r>
              <a:rPr lang="en-GB" b="1" dirty="0"/>
              <a:t>Headers and footers</a:t>
            </a:r>
          </a:p>
          <a:p>
            <a:pPr lvl="1"/>
            <a:r>
              <a:rPr lang="en-GB" dirty="0"/>
              <a:t>Use built in tools to add headers, page numbers etc. so they are ignored by assistive technology</a:t>
            </a:r>
          </a:p>
          <a:p>
            <a:pPr marL="478354" lvl="1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dirty="0"/>
              <a:t>Background images</a:t>
            </a:r>
          </a:p>
          <a:p>
            <a:pPr lvl="1"/>
            <a:r>
              <a:rPr lang="en-GB" dirty="0"/>
              <a:t>Ensure background graphics are marked as decorative</a:t>
            </a:r>
          </a:p>
        </p:txBody>
      </p:sp>
    </p:spTree>
    <p:extLst>
      <p:ext uri="{BB962C8B-B14F-4D97-AF65-F5344CB8AC3E}">
        <p14:creationId xmlns:p14="http://schemas.microsoft.com/office/powerpoint/2010/main" val="37248253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B2CA2-0345-4C0A-85DF-B3D486500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380" dirty="0"/>
              <a:t>Accessible template requirements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2843FB-30C5-9289-5E35-CD4BD5CD0F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Style and structure</a:t>
            </a:r>
          </a:p>
          <a:p>
            <a:r>
              <a:rPr lang="en-GB" dirty="0"/>
              <a:t>Accessible text defaults</a:t>
            </a:r>
          </a:p>
          <a:p>
            <a:r>
              <a:rPr lang="en-GB" dirty="0"/>
              <a:t>Logical reading order</a:t>
            </a:r>
          </a:p>
          <a:p>
            <a:r>
              <a:rPr lang="en-GB" dirty="0"/>
              <a:t>Sufficient colour contrast</a:t>
            </a:r>
          </a:p>
          <a:p>
            <a:r>
              <a:rPr lang="en-GB" dirty="0"/>
              <a:t>Decorative content is marked as such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09721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894126"/>
            <a:ext cx="10972800" cy="1069747"/>
          </a:xfrm>
        </p:spPr>
        <p:txBody>
          <a:bodyPr/>
          <a:lstStyle/>
          <a:p>
            <a:pPr algn="ctr"/>
            <a:r>
              <a:rPr lang="en-GB" sz="44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9771638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9E20018-CAED-4696-9B8F-BC4AE168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429000"/>
            <a:ext cx="10972800" cy="1069747"/>
          </a:xfrm>
        </p:spPr>
        <p:txBody>
          <a:bodyPr/>
          <a:lstStyle/>
          <a:p>
            <a:pPr algn="ctr"/>
            <a:r>
              <a:rPr lang="en-GB" sz="4400" b="1" dirty="0"/>
              <a:t>Adding content </a:t>
            </a:r>
            <a:br>
              <a:rPr lang="en-GB" sz="4400" b="1" dirty="0"/>
            </a:br>
            <a:r>
              <a:rPr lang="en-GB" sz="4400" b="1" dirty="0"/>
              <a:t>to documents</a:t>
            </a:r>
          </a:p>
        </p:txBody>
      </p:sp>
    </p:spTree>
    <p:extLst>
      <p:ext uri="{BB962C8B-B14F-4D97-AF65-F5344CB8AC3E}">
        <p14:creationId xmlns:p14="http://schemas.microsoft.com/office/powerpoint/2010/main" val="538202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5BD7F02-F273-6048-B315-7338A2E362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146221"/>
            <a:ext cx="12192000" cy="5711780"/>
          </a:xfrm>
          <a:prstGeom prst="rect">
            <a:avLst/>
          </a:prstGeom>
          <a:solidFill>
            <a:srgbClr val="F3F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241" name="Title 1">
            <a:extLst>
              <a:ext uri="{FF2B5EF4-FFF2-40B4-BE49-F238E27FC236}">
                <a16:creationId xmlns:a16="http://schemas.microsoft.com/office/drawing/2014/main" id="{8B2954F8-7730-D047-B055-3EFE2EAA8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2247842"/>
            <a:ext cx="10822609" cy="1066800"/>
          </a:xfrm>
        </p:spPr>
        <p:txBody>
          <a:bodyPr anchor="ctr"/>
          <a:lstStyle/>
          <a:p>
            <a:pPr algn="ctr">
              <a:lnSpc>
                <a:spcPct val="150000"/>
              </a:lnSpc>
            </a:pPr>
            <a:r>
              <a:rPr lang="en-US" altLang="en-US" sz="5333" dirty="0">
                <a:latin typeface="Arial" panose="020B0604020202020204" pitchFamily="34" charset="0"/>
                <a:cs typeface="Arial" panose="020B0604020202020204" pitchFamily="34" charset="0"/>
              </a:rPr>
              <a:t>Poll 3</a:t>
            </a:r>
            <a:br>
              <a:rPr lang="en-US" altLang="en-US" sz="5333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Does your organisation check </a:t>
            </a:r>
            <a:br>
              <a:rPr lang="en-US" alt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accessibility when documents are created?</a:t>
            </a:r>
            <a:endParaRPr lang="en-US" altLang="en-US" sz="533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7B50100-E2D8-5340-8090-12581C157000}"/>
              </a:ext>
            </a:extLst>
          </p:cNvPr>
          <p:cNvSpPr/>
          <p:nvPr/>
        </p:nvSpPr>
        <p:spPr>
          <a:xfrm>
            <a:off x="3912152" y="4427185"/>
            <a:ext cx="43676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5C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5C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5C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Sometimes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5C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Don’t know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5C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have a policy but it’s not policed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US" altLang="en-US" dirty="0">
              <a:solidFill>
                <a:srgbClr val="005C6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8594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043C6-83C7-498D-875C-CF49D5AAE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04116"/>
            <a:ext cx="10972800" cy="1067064"/>
          </a:xfrm>
        </p:spPr>
        <p:txBody>
          <a:bodyPr wrap="square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3380" dirty="0"/>
              <a:t>Types of content we need to make accessible</a:t>
            </a:r>
          </a:p>
        </p:txBody>
      </p:sp>
      <p:graphicFrame>
        <p:nvGraphicFramePr>
          <p:cNvPr id="6" name="Content Placeholder 3" descr="Text&#10;Images&#10;Tables&#10;Links&#10;">
            <a:extLst>
              <a:ext uri="{FF2B5EF4-FFF2-40B4-BE49-F238E27FC236}">
                <a16:creationId xmlns:a16="http://schemas.microsoft.com/office/drawing/2014/main" id="{BF27F7F3-FACE-40AF-BA47-876DCE1AF65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2773327"/>
              </p:ext>
            </p:extLst>
          </p:nvPr>
        </p:nvGraphicFramePr>
        <p:xfrm>
          <a:off x="1290356" y="1912848"/>
          <a:ext cx="4018156" cy="3941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" name="Content Placeholder 3" descr="Lists and headings&#10;Form fields&#10;Media&#10;Charts">
            <a:extLst>
              <a:ext uri="{FF2B5EF4-FFF2-40B4-BE49-F238E27FC236}">
                <a16:creationId xmlns:a16="http://schemas.microsoft.com/office/drawing/2014/main" id="{D1BA3612-FDA8-471F-9646-BA7663BD16F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3233502"/>
              </p:ext>
            </p:extLst>
          </p:nvPr>
        </p:nvGraphicFramePr>
        <p:xfrm>
          <a:off x="6858727" y="1912849"/>
          <a:ext cx="4018156" cy="3941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40221582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86B83-C463-4FB2-B71F-1BED6B01E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380" dirty="0"/>
              <a:t>What do we mean by accessible text?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157D52-8142-4974-B21A-012AD19247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19705"/>
            <a:ext cx="10972800" cy="3941763"/>
          </a:xfrm>
        </p:spPr>
        <p:txBody>
          <a:bodyPr/>
          <a:lstStyle/>
          <a:p>
            <a:r>
              <a:rPr lang="en-GB" sz="3200" dirty="0"/>
              <a:t>It is not an image.</a:t>
            </a:r>
          </a:p>
          <a:p>
            <a:r>
              <a:rPr lang="en-GB" sz="3200" dirty="0"/>
              <a:t>You can select and copy it.</a:t>
            </a:r>
          </a:p>
          <a:p>
            <a:r>
              <a:rPr lang="en-GB" sz="3200" dirty="0"/>
              <a:t>When you select all text / convert to a text document, it has the correct reading order.</a:t>
            </a:r>
          </a:p>
        </p:txBody>
      </p:sp>
    </p:spTree>
    <p:extLst>
      <p:ext uri="{BB962C8B-B14F-4D97-AF65-F5344CB8AC3E}">
        <p14:creationId xmlns:p14="http://schemas.microsoft.com/office/powerpoint/2010/main" val="35373396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EB79C-11BD-4EFE-9ED5-0594ED576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380" dirty="0"/>
              <a:t>Example: What can we do wrong with lists?</a:t>
            </a:r>
          </a:p>
        </p:txBody>
      </p:sp>
      <p:pic>
        <p:nvPicPr>
          <p:cNvPr id="4" name="Picture 3" descr="Screenshot of text in a list in Word/">
            <a:extLst>
              <a:ext uri="{FF2B5EF4-FFF2-40B4-BE49-F238E27FC236}">
                <a16:creationId xmlns:a16="http://schemas.microsoft.com/office/drawing/2014/main" id="{627F8121-1D38-4AA4-BC93-7914798231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836" t="27443" r="-1" b="6171"/>
          <a:stretch/>
        </p:blipFill>
        <p:spPr>
          <a:xfrm>
            <a:off x="2153503" y="1935316"/>
            <a:ext cx="7884994" cy="3890413"/>
          </a:xfrm>
          <a:prstGeom prst="rect">
            <a:avLst/>
          </a:prstGeom>
          <a:ln w="19050">
            <a:solidFill>
              <a:schemeClr val="bg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8709132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380" dirty="0"/>
              <a:t>Formatting – Bullets and lists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6B00CE-AA42-4982-9FFB-50DFB6C943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84400"/>
            <a:ext cx="4438918" cy="3941763"/>
          </a:xfrm>
        </p:spPr>
        <p:txBody>
          <a:bodyPr/>
          <a:lstStyle/>
          <a:p>
            <a:pPr defTabSz="1219170">
              <a:tabLst>
                <a:tab pos="609585" algn="l"/>
              </a:tabLst>
            </a:pPr>
            <a:r>
              <a:rPr lang="en-GB" altLang="en-US" sz="2800" dirty="0">
                <a:ea typeface="Times New Roman" panose="02020603050405020304" pitchFamily="18" charset="0"/>
                <a:cs typeface="Arial" panose="020B0604020202020204" pitchFamily="34" charset="0"/>
              </a:rPr>
              <a:t>Use bullets and ordered lists as opposed to images, clip-art, etc to create lists.</a:t>
            </a:r>
          </a:p>
          <a:p>
            <a:pPr defTabSz="1219170">
              <a:tabLst>
                <a:tab pos="609585" algn="l"/>
              </a:tabLst>
            </a:pPr>
            <a:r>
              <a:rPr lang="en-GB" altLang="en-US" sz="2800" dirty="0">
                <a:ea typeface="Times New Roman" panose="02020603050405020304" pitchFamily="18" charset="0"/>
                <a:cs typeface="Arial" panose="020B0604020202020204" pitchFamily="34" charset="0"/>
              </a:rPr>
              <a:t>List paragraph styles can be used to adapt spacing and fonts</a:t>
            </a:r>
          </a:p>
          <a:p>
            <a:endParaRPr lang="en-GB" dirty="0"/>
          </a:p>
        </p:txBody>
      </p:sp>
      <p:pic>
        <p:nvPicPr>
          <p:cNvPr id="2052" name="Picture 4" descr="Screenshot of bullet style options in Wor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14" b="29572"/>
          <a:stretch/>
        </p:blipFill>
        <p:spPr bwMode="auto">
          <a:xfrm>
            <a:off x="5431392" y="4142401"/>
            <a:ext cx="3122380" cy="1582967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Screenshot of numbering style options in Word">
            <a:extLst>
              <a:ext uri="{FF2B5EF4-FFF2-40B4-BE49-F238E27FC236}">
                <a16:creationId xmlns:a16="http://schemas.microsoft.com/office/drawing/2014/main" id="{0F832788-84B8-48A4-A10B-7E78B631BC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7203" y="2000897"/>
            <a:ext cx="2736407" cy="37295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78719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380" dirty="0"/>
              <a:t>Adding ALT text to graphics in Word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C0E298-D521-4105-9DA4-7E3AAC9DF5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979" y="2063762"/>
            <a:ext cx="5486400" cy="3653692"/>
          </a:xfrm>
        </p:spPr>
        <p:txBody>
          <a:bodyPr/>
          <a:lstStyle/>
          <a:p>
            <a:pPr marL="0" lvl="0" indent="0">
              <a:buNone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From the images</a:t>
            </a:r>
          </a:p>
          <a:p>
            <a:pPr marL="342900" lvl="0" indent="-342900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Right click an image</a:t>
            </a:r>
          </a:p>
          <a:p>
            <a:pPr marL="342900" lvl="0" indent="-342900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Edit Alt Text</a:t>
            </a:r>
          </a:p>
          <a:p>
            <a:pPr marL="342900" lvl="0" indent="-342900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Type a description or mark as decorative</a:t>
            </a:r>
            <a:endParaRPr lang="en-GB" sz="2400" dirty="0"/>
          </a:p>
          <a:p>
            <a:pPr marL="0" lvl="0" indent="0">
              <a:buNone/>
            </a:pPr>
            <a:r>
              <a:rPr lang="en-GB" sz="2400" dirty="0"/>
              <a:t>From accessibility checker</a:t>
            </a:r>
          </a:p>
          <a:p>
            <a:pPr marL="342900" lvl="0" indent="-342900"/>
            <a:r>
              <a:rPr lang="en-GB" sz="2400" dirty="0"/>
              <a:t>Select dropdown on graphic and choose appropriate option</a:t>
            </a:r>
          </a:p>
        </p:txBody>
      </p:sp>
      <p:pic>
        <p:nvPicPr>
          <p:cNvPr id="3" name="Picture 2" descr="Alt text entry box in Word or PowerPont.">
            <a:extLst>
              <a:ext uri="{FF2B5EF4-FFF2-40B4-BE49-F238E27FC236}">
                <a16:creationId xmlns:a16="http://schemas.microsoft.com/office/drawing/2014/main" id="{8C5210A2-B927-482F-8A01-AFDB881E13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3489" y="2063762"/>
            <a:ext cx="2738408" cy="3156420"/>
          </a:xfrm>
          <a:prstGeom prst="rect">
            <a:avLst/>
          </a:prstGeom>
        </p:spPr>
      </p:pic>
      <p:pic>
        <p:nvPicPr>
          <p:cNvPr id="5" name="Picture 4" descr="Options for images in the Office accessibility checker.">
            <a:extLst>
              <a:ext uri="{FF2B5EF4-FFF2-40B4-BE49-F238E27FC236}">
                <a16:creationId xmlns:a16="http://schemas.microsoft.com/office/drawing/2014/main" id="{7B829F69-ECDA-4A0B-9456-3A9A03D902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5181" y="2075036"/>
            <a:ext cx="2807840" cy="3145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612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AFC01-EFA7-4922-A93E-39DED079C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380" dirty="0"/>
              <a:t>Example: Images and alternative descriptions</a:t>
            </a:r>
          </a:p>
        </p:txBody>
      </p:sp>
      <p:pic>
        <p:nvPicPr>
          <p:cNvPr id="5" name="Content Placeholder 6" descr="An empty beach">
            <a:extLst>
              <a:ext uri="{FF2B5EF4-FFF2-40B4-BE49-F238E27FC236}">
                <a16:creationId xmlns:a16="http://schemas.microsoft.com/office/drawing/2014/main" id="{17F3CA82-D496-4881-9FA1-4F12190E60A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311" b="9180"/>
          <a:stretch/>
        </p:blipFill>
        <p:spPr bwMode="auto">
          <a:xfrm>
            <a:off x="793211" y="1925488"/>
            <a:ext cx="3420275" cy="1685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55A5683-F11B-473F-8D25-CF06FD49652A}"/>
              </a:ext>
            </a:extLst>
          </p:cNvPr>
          <p:cNvSpPr txBox="1"/>
          <p:nvPr/>
        </p:nvSpPr>
        <p:spPr>
          <a:xfrm>
            <a:off x="793211" y="3319227"/>
            <a:ext cx="3420275" cy="40011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</a:rPr>
              <a:t>An empty beach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766F58B-2B8F-47D5-8F61-9E262534B4D9}"/>
              </a:ext>
            </a:extLst>
          </p:cNvPr>
          <p:cNvSpPr/>
          <p:nvPr/>
        </p:nvSpPr>
        <p:spPr>
          <a:xfrm>
            <a:off x="3777806" y="1925487"/>
            <a:ext cx="410412" cy="40011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A</a:t>
            </a:r>
          </a:p>
        </p:txBody>
      </p:sp>
      <p:pic>
        <p:nvPicPr>
          <p:cNvPr id="4" name="Picture 2" descr="Colour line graph for cinema attendance in UK between 1990 and 2010 by age group.">
            <a:extLst>
              <a:ext uri="{FF2B5EF4-FFF2-40B4-BE49-F238E27FC236}">
                <a16:creationId xmlns:a16="http://schemas.microsoft.com/office/drawing/2014/main" id="{7309F888-BD2E-45F5-8139-3FF17134E9F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76441" y="3763673"/>
            <a:ext cx="3413795" cy="209007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F5E0282-C21E-4939-B491-4DE39C210E9F}"/>
              </a:ext>
            </a:extLst>
          </p:cNvPr>
          <p:cNvSpPr txBox="1"/>
          <p:nvPr/>
        </p:nvSpPr>
        <p:spPr>
          <a:xfrm>
            <a:off x="776442" y="4934781"/>
            <a:ext cx="3437044" cy="92333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l"/>
            <a:r>
              <a:rPr lang="en-GB" dirty="0">
                <a:solidFill>
                  <a:schemeClr val="bg1"/>
                </a:solidFill>
              </a:rPr>
              <a:t>Colour line graph for cinema attendance in UK between 1990 and 2010 by age group.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25942C9-66B5-4EF9-AAD7-194043156EFD}"/>
              </a:ext>
            </a:extLst>
          </p:cNvPr>
          <p:cNvSpPr/>
          <p:nvPr/>
        </p:nvSpPr>
        <p:spPr>
          <a:xfrm>
            <a:off x="3793199" y="3758925"/>
            <a:ext cx="396559" cy="40011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B</a:t>
            </a:r>
          </a:p>
        </p:txBody>
      </p:sp>
      <p:pic>
        <p:nvPicPr>
          <p:cNvPr id="7" name="Picture 6" descr="Animation of satellite images of storm Doris crossing UK and Ireland.&#10;">
            <a:extLst>
              <a:ext uri="{FF2B5EF4-FFF2-40B4-BE49-F238E27FC236}">
                <a16:creationId xmlns:a16="http://schemas.microsoft.com/office/drawing/2014/main" id="{4B015F5D-F6E4-41DA-AD88-C58FE9C6FD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361" y="1925489"/>
            <a:ext cx="6953251" cy="391477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7A7E941-6D80-4F14-B788-F28E2A8B0FEF}"/>
              </a:ext>
            </a:extLst>
          </p:cNvPr>
          <p:cNvSpPr txBox="1"/>
          <p:nvPr/>
        </p:nvSpPr>
        <p:spPr>
          <a:xfrm>
            <a:off x="4573362" y="5484998"/>
            <a:ext cx="6952905" cy="369332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l"/>
            <a:r>
              <a:rPr lang="en-GB" dirty="0">
                <a:solidFill>
                  <a:schemeClr val="bg1"/>
                </a:solidFill>
              </a:rPr>
              <a:t>Animation of satellite images of storm Doris crossing UK and Ireland.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595948E-5F06-47BB-B038-4BA2B6642D10}"/>
              </a:ext>
            </a:extLst>
          </p:cNvPr>
          <p:cNvSpPr/>
          <p:nvPr/>
        </p:nvSpPr>
        <p:spPr>
          <a:xfrm>
            <a:off x="11115855" y="1925487"/>
            <a:ext cx="410412" cy="40011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337314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D10F1-CC37-40DC-89B5-2862F05CB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Charts and SmartArt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C2EC3-DD19-4F16-BB76-9065D9023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84400"/>
            <a:ext cx="6731000" cy="3941763"/>
          </a:xfrm>
        </p:spPr>
        <p:txBody>
          <a:bodyPr/>
          <a:lstStyle/>
          <a:p>
            <a:r>
              <a:rPr lang="en-GB" dirty="0"/>
              <a:t>For charts and SmartArt, alt text can be added for the entire image</a:t>
            </a:r>
          </a:p>
          <a:p>
            <a:r>
              <a:rPr lang="en-GB" dirty="0"/>
              <a:t>Save imported charts as images and add alt text before conversion to PDF</a:t>
            </a:r>
          </a:p>
          <a:p>
            <a:r>
              <a:rPr lang="en-GB" dirty="0"/>
              <a:t>Provide longer descriptions if necessary for complex charts and diagrams</a:t>
            </a:r>
          </a:p>
          <a:p>
            <a:endParaRPr lang="en-GB" dirty="0"/>
          </a:p>
        </p:txBody>
      </p:sp>
      <p:pic>
        <p:nvPicPr>
          <p:cNvPr id="5" name="Picture 4" descr="Pie chart of Student Grades - Grade A: 58%, Grade B: 23%, Grade C: 10%, Grade D: 9%">
            <a:extLst>
              <a:ext uri="{FF2B5EF4-FFF2-40B4-BE49-F238E27FC236}">
                <a16:creationId xmlns:a16="http://schemas.microsoft.com/office/drawing/2014/main" id="{8C7B23EB-ECF9-4F0D-B225-65399D67F9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3468" y="2392500"/>
            <a:ext cx="4051435" cy="2796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4060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380" dirty="0"/>
              <a:t>Use of colour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C0C0421-025D-4E04-8A63-2E9403054E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37260"/>
            <a:ext cx="6332621" cy="3941763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Ensure that colour is not the only way that information is communicated.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links should have some decoration (e.g. underlined) and charts shouldn’t rely on colour vision.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3" name="Picture 2" descr="One link indicated by colour, one by colour and underline"/>
          <p:cNvPicPr>
            <a:picLocks noChangeAspect="1"/>
          </p:cNvPicPr>
          <p:nvPr/>
        </p:nvPicPr>
        <p:blipFill rotWithShape="1">
          <a:blip r:embed="rId3"/>
          <a:srcRect t="16974" r="3365" b="23203"/>
          <a:stretch/>
        </p:blipFill>
        <p:spPr>
          <a:xfrm>
            <a:off x="4905122" y="4804494"/>
            <a:ext cx="6649767" cy="980159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pic>
        <p:nvPicPr>
          <p:cNvPr id="8" name="Picture 6" descr="Colour line graph, with indicators on data points.">
            <a:extLst>
              <a:ext uri="{FF2B5EF4-FFF2-40B4-BE49-F238E27FC236}">
                <a16:creationId xmlns:a16="http://schemas.microsoft.com/office/drawing/2014/main" id="{5DEBBF79-0723-4E48-992B-8EB2C58A95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47589" y="2037260"/>
            <a:ext cx="3907300" cy="2658027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65660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380" dirty="0"/>
              <a:t>Links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67C5FC-78EB-4D9B-B76B-904A50F152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050" y="2019121"/>
            <a:ext cx="5461950" cy="3045522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Ensure that the purpose of links is obvious and self-evident from tabbing onto them. </a:t>
            </a:r>
          </a:p>
          <a:p>
            <a:pPr marL="380990" indent="-380990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Where possible, enter a meaningful name into the text to display field.</a:t>
            </a:r>
          </a:p>
          <a:p>
            <a:pPr marL="380990" indent="-380990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Use the screentip pop-up to provide a tooltip for users.</a:t>
            </a:r>
          </a:p>
        </p:txBody>
      </p:sp>
      <p:pic>
        <p:nvPicPr>
          <p:cNvPr id="8" name="Picture 7" descr="Edit hyperlink dialog box in Word and PowerPoint. Option box to add ScreenTip text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8876" y="2015587"/>
            <a:ext cx="5277558" cy="3711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5564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380" dirty="0"/>
              <a:t>Formatting – Tables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10C3264-7172-4114-A9B4-5D0F914689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17052"/>
            <a:ext cx="6188242" cy="3941763"/>
          </a:xfrm>
        </p:spPr>
        <p:txBody>
          <a:bodyPr/>
          <a:lstStyle/>
          <a:p>
            <a:pPr marL="0" indent="0">
              <a:spcBef>
                <a:spcPts val="4400"/>
              </a:spcBef>
              <a:spcAft>
                <a:spcPts val="1600"/>
              </a:spcAft>
              <a:buNone/>
            </a:pP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Use table headers:</a:t>
            </a:r>
            <a:endParaRPr lang="en-GB" sz="20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6565" indent="-456565">
              <a:tabLst>
                <a:tab pos="609585" algn="l"/>
              </a:tabLst>
            </a:pP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Table Design &gt; Table Style Options </a:t>
            </a:r>
          </a:p>
          <a:p>
            <a:pPr marL="456565" indent="-456565">
              <a:tabLst>
                <a:tab pos="609585" algn="l"/>
              </a:tabLst>
            </a:pP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Select Header Row and First Column (if first column is acting as a header)</a:t>
            </a:r>
          </a:p>
          <a:p>
            <a:pPr marL="456565" indent="-456565">
              <a:tabLst>
                <a:tab pos="609585" algn="l"/>
              </a:tabLst>
            </a:pP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 Word Select Table properties: “Repeat as header row at the top of each page”</a:t>
            </a:r>
          </a:p>
          <a:p>
            <a:pPr marL="456565" indent="-456565">
              <a:tabLst>
                <a:tab pos="609585" algn="l"/>
              </a:tabLst>
            </a:pP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Deselect “Allow row to break across pages”</a:t>
            </a:r>
          </a:p>
          <a:p>
            <a:pPr marL="0" indent="0">
              <a:buNone/>
              <a:tabLst>
                <a:tab pos="609585" algn="l"/>
              </a:tabLst>
            </a:pPr>
            <a:endParaRPr lang="en-GB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000" b="1" dirty="0"/>
              <a:t>Do not use tables for formatting!</a:t>
            </a:r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6565" indent="-456565"/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6" name="Picture 4" descr="Screenshot of the Header Row check box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15" b="1"/>
          <a:stretch/>
        </p:blipFill>
        <p:spPr bwMode="auto">
          <a:xfrm>
            <a:off x="7082600" y="2117052"/>
            <a:ext cx="4336399" cy="1228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Repeat header rows button on data section of table layout ribbon in Word.">
            <a:extLst>
              <a:ext uri="{FF2B5EF4-FFF2-40B4-BE49-F238E27FC236}">
                <a16:creationId xmlns:a16="http://schemas.microsoft.com/office/drawing/2014/main" id="{56FF4E1D-DCF4-4F73-A502-5CE863C92D2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1330"/>
          <a:stretch/>
        </p:blipFill>
        <p:spPr>
          <a:xfrm>
            <a:off x="10020183" y="3743757"/>
            <a:ext cx="1398816" cy="1067064"/>
          </a:xfrm>
          <a:prstGeom prst="rect">
            <a:avLst/>
          </a:prstGeom>
        </p:spPr>
      </p:pic>
      <p:pic>
        <p:nvPicPr>
          <p:cNvPr id="5" name="Picture 4" descr="Screenshot of the table properties">
            <a:extLst>
              <a:ext uri="{FF2B5EF4-FFF2-40B4-BE49-F238E27FC236}">
                <a16:creationId xmlns:a16="http://schemas.microsoft.com/office/drawing/2014/main" id="{E2D8E6B0-BA08-4201-B8A4-224B360932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2600" y="3512696"/>
            <a:ext cx="2858842" cy="1687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0037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2ED4C-F66E-4BC5-A84A-9B1520A10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Formatting - Columns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C0FA4-1FB3-4BCF-AD51-124D44D543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84400"/>
            <a:ext cx="5818909" cy="3941763"/>
          </a:xfrm>
        </p:spPr>
        <p:txBody>
          <a:bodyPr/>
          <a:lstStyle/>
          <a:p>
            <a:r>
              <a:rPr lang="en-GB" dirty="0"/>
              <a:t>Use columns rather than just using SPACE or TAB to align text</a:t>
            </a:r>
          </a:p>
          <a:p>
            <a:r>
              <a:rPr lang="en-GB" dirty="0"/>
              <a:t>Laying out text using the built-in column functionality is an accessible layout method and the correct column reading order will be inherited by tagged PDFs created from the Word document</a:t>
            </a:r>
          </a:p>
        </p:txBody>
      </p:sp>
      <p:pic>
        <p:nvPicPr>
          <p:cNvPr id="5" name="Picture 4" descr="Columns in Word">
            <a:extLst>
              <a:ext uri="{FF2B5EF4-FFF2-40B4-BE49-F238E27FC236}">
                <a16:creationId xmlns:a16="http://schemas.microsoft.com/office/drawing/2014/main" id="{6F4E50F2-6B5C-4E17-97EA-F0721FE909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1745" y="2031999"/>
            <a:ext cx="5001057" cy="3616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1333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A0E94-E123-4901-821D-7714F6890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Formatting - Text boxes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702D5A-B83D-4E14-94BA-7C3A4FC0FF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84400"/>
            <a:ext cx="8439397" cy="3941763"/>
          </a:xfrm>
        </p:spPr>
        <p:txBody>
          <a:bodyPr/>
          <a:lstStyle/>
          <a:p>
            <a:r>
              <a:rPr lang="en-GB" dirty="0"/>
              <a:t>Avoid adding text boxes via the inbuilt Word functionality – these are not easily accessible to screen reader users and are not placed in the correct reading order for assistive technology</a:t>
            </a:r>
          </a:p>
          <a:p>
            <a:r>
              <a:rPr lang="en-GB" dirty="0"/>
              <a:t>Instead create text boxes by adding a border and positioned text to paragraphs</a:t>
            </a:r>
          </a:p>
          <a:p>
            <a:endParaRPr lang="en-GB" dirty="0"/>
          </a:p>
        </p:txBody>
      </p:sp>
      <p:pic>
        <p:nvPicPr>
          <p:cNvPr id="6" name="Picture 5" descr="Text box feature in Word">
            <a:extLst>
              <a:ext uri="{FF2B5EF4-FFF2-40B4-BE49-F238E27FC236}">
                <a16:creationId xmlns:a16="http://schemas.microsoft.com/office/drawing/2014/main" id="{9C262845-623B-4143-AB4F-EB15C0DE22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3269" y="2069092"/>
            <a:ext cx="2035960" cy="3469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0948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380" dirty="0"/>
              <a:t>Table of contents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C0C0421-025D-4E04-8A63-2E9403054E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37260"/>
            <a:ext cx="6332621" cy="3941763"/>
          </a:xfrm>
        </p:spPr>
        <p:txBody>
          <a:bodyPr/>
          <a:lstStyle/>
          <a:p>
            <a:r>
              <a:rPr lang="en-GB" dirty="0"/>
              <a:t>A table of contents can be added for longer documents via </a:t>
            </a:r>
            <a:r>
              <a:rPr lang="en-GB" b="1" dirty="0"/>
              <a:t>References &gt;Table of Contents </a:t>
            </a:r>
            <a:r>
              <a:rPr lang="en-GB" dirty="0"/>
              <a:t>using the heading structure you have defined</a:t>
            </a:r>
          </a:p>
          <a:p>
            <a:r>
              <a:rPr lang="en-GB" dirty="0"/>
              <a:t>Including a table of contents helps users to navigate themselves with an outline of the content</a:t>
            </a:r>
          </a:p>
          <a:p>
            <a:pPr marL="0" indent="0">
              <a:buNone/>
            </a:pPr>
            <a:endParaRPr lang="en-GB" b="1" dirty="0"/>
          </a:p>
        </p:txBody>
      </p:sp>
      <p:pic>
        <p:nvPicPr>
          <p:cNvPr id="4" name="Picture 3" descr="Adding a table of contents in Word">
            <a:extLst>
              <a:ext uri="{FF2B5EF4-FFF2-40B4-BE49-F238E27FC236}">
                <a16:creationId xmlns:a16="http://schemas.microsoft.com/office/drawing/2014/main" id="{B2F939B4-FCC9-435E-A076-F3F7143390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4400" y="2037260"/>
            <a:ext cx="2302232" cy="3648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9899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7C3C0-027F-4318-BFCC-1FFE0E9FF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File name and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8780F0-B42D-4751-83C0-07AD4C17A5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84400"/>
            <a:ext cx="6012873" cy="3941763"/>
          </a:xfrm>
        </p:spPr>
        <p:txBody>
          <a:bodyPr/>
          <a:lstStyle/>
          <a:p>
            <a:r>
              <a:rPr lang="en-GB" dirty="0"/>
              <a:t>Provide a descriptive file name for your file.</a:t>
            </a:r>
          </a:p>
          <a:p>
            <a:r>
              <a:rPr lang="en-GB" dirty="0"/>
              <a:t>Providing a descriptive title will ensure this is inherited by a PDF created from your Word file</a:t>
            </a:r>
          </a:p>
        </p:txBody>
      </p:sp>
      <p:pic>
        <p:nvPicPr>
          <p:cNvPr id="5" name="Picture 4" descr="The title field in Word, under File &gt; Info &gt; Properties">
            <a:extLst>
              <a:ext uri="{FF2B5EF4-FFF2-40B4-BE49-F238E27FC236}">
                <a16:creationId xmlns:a16="http://schemas.microsoft.com/office/drawing/2014/main" id="{1EC2C76F-3F15-412F-8734-1750D3FFB4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3418" y="2680742"/>
            <a:ext cx="4668982" cy="2214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8029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6DED5-A638-4DE0-ADED-83E1E57C8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380" dirty="0"/>
              <a:t>Microsoft Word accessibility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9F6833-A006-4671-8674-41E6CD1CE7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783" y="1991217"/>
            <a:ext cx="9860924" cy="3941763"/>
          </a:xfrm>
        </p:spPr>
        <p:txBody>
          <a:bodyPr/>
          <a:lstStyle/>
          <a:p>
            <a:pPr marL="0" indent="0">
              <a:buNone/>
            </a:pP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Golden Rules: </a:t>
            </a:r>
          </a:p>
          <a:p>
            <a:pPr marL="380990" indent="-380990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use the formatting tools to provide meaningful structure with built-in headings and styles</a:t>
            </a:r>
          </a:p>
          <a:p>
            <a:pPr marL="380990" indent="-380990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ensure that meaningful non-text content (e.g. images) has alternative text</a:t>
            </a:r>
          </a:p>
          <a:p>
            <a:pPr marL="380990" indent="-380990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use colour and meaningful hyperlink text to ensure perceivability</a:t>
            </a:r>
          </a:p>
          <a:p>
            <a:pPr marL="0" indent="0">
              <a:buNone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Microsoft: Make your Word documents accessible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65969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6DED5-A638-4DE0-ADED-83E1E57C8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380" dirty="0"/>
              <a:t>Microsoft Office Accessibility Checker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9F6833-A006-4671-8674-41E6CD1CE7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84400"/>
            <a:ext cx="5378605" cy="3941763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The Accessibility Checker finds accessibility issues, explains why you should fix these issues and how to fix them: </a:t>
            </a:r>
            <a:r>
              <a:rPr lang="en-GB" b="1" dirty="0"/>
              <a:t>Review &gt; Check Accessibility</a:t>
            </a:r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dirty="0"/>
              <a:t>Google docs – see </a:t>
            </a:r>
            <a:r>
              <a:rPr lang="en-GB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Grackle suite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2" descr="Screenshot of UI to open Accessibility checker">
            <a:extLst>
              <a:ext uri="{FF2B5EF4-FFF2-40B4-BE49-F238E27FC236}">
                <a16:creationId xmlns:a16="http://schemas.microsoft.com/office/drawing/2014/main" id="{12328A5F-DE48-46CC-B313-DAF02F4CA3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0295" y="3309403"/>
            <a:ext cx="3366661" cy="1210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Screenshot of Accessibility Checker results">
            <a:extLst>
              <a:ext uri="{FF2B5EF4-FFF2-40B4-BE49-F238E27FC236}">
                <a16:creationId xmlns:a16="http://schemas.microsoft.com/office/drawing/2014/main" id="{28B9E19B-DF25-43FD-8585-50C4503DA6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86050" y="2349400"/>
            <a:ext cx="1581231" cy="313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46525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894126"/>
            <a:ext cx="10972800" cy="1069747"/>
          </a:xfrm>
        </p:spPr>
        <p:txBody>
          <a:bodyPr/>
          <a:lstStyle/>
          <a:p>
            <a:pPr algn="ctr"/>
            <a:r>
              <a:rPr lang="en-GB" sz="44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36055966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1"/>
            <a:ext cx="10972800" cy="1067064"/>
          </a:xfrm>
        </p:spPr>
        <p:txBody>
          <a:bodyPr wrap="square" anchor="b">
            <a:normAutofit/>
          </a:bodyPr>
          <a:lstStyle/>
          <a:p>
            <a:r>
              <a:rPr lang="en-GB" dirty="0"/>
              <a:t>Optional break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EAEEE874-1412-45C5-A744-C2770CF912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9600" y="1924906"/>
            <a:ext cx="10972800" cy="3941763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F5FFB5E-16CE-4B3D-9912-5B1D56F128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806267" y="6364289"/>
            <a:ext cx="3786717" cy="430212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en-US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400" kern="1200">
                <a:solidFill>
                  <a:srgbClr val="005C6E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800"/>
              </a:spcAft>
              <a:defRPr/>
            </a:pPr>
            <a:fld id="{1FD74C2D-CB70-7946-AEC0-E7AE43935602}" type="slidenum">
              <a:rPr lang="en-US" smtClean="0"/>
              <a:pPr>
                <a:spcAft>
                  <a:spcPts val="800"/>
                </a:spcAft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3633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05C43D3-67BE-4B16-B7A3-1E75BE5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101366"/>
            <a:ext cx="10972800" cy="1069747"/>
          </a:xfrm>
        </p:spPr>
        <p:txBody>
          <a:bodyPr/>
          <a:lstStyle/>
          <a:p>
            <a:pPr algn="ctr"/>
            <a:r>
              <a:rPr lang="en-GB" sz="4400" dirty="0"/>
              <a:t>PDF Accessibility</a:t>
            </a:r>
          </a:p>
        </p:txBody>
      </p:sp>
    </p:spTree>
    <p:extLst>
      <p:ext uri="{BB962C8B-B14F-4D97-AF65-F5344CB8AC3E}">
        <p14:creationId xmlns:p14="http://schemas.microsoft.com/office/powerpoint/2010/main" val="38772684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AEF8C-21CB-42BD-8025-F45A1B950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380" dirty="0"/>
              <a:t>PDF accessibility – why is this so challenging?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B211A5-036E-423A-90A5-23DE7F9F02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599" y="2185202"/>
            <a:ext cx="10972799" cy="747569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Why are PDFs so challenging to make accessible?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B47210-FF18-45D0-8FF9-4C8291A6B4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6720" y="2932771"/>
            <a:ext cx="10972801" cy="2875601"/>
          </a:xfrm>
        </p:spPr>
        <p:txBody>
          <a:bodyPr/>
          <a:lstStyle/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95301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BDB3E-FED2-4471-A51A-6F4B3C0E2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380" dirty="0"/>
              <a:t>The challenge of making PDFs accessible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49D955-11F9-4E02-BC0D-024CA05110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04096"/>
            <a:ext cx="9326137" cy="3941763"/>
          </a:xfrm>
        </p:spPr>
        <p:txBody>
          <a:bodyPr>
            <a:normAutofit lnSpcReduction="10000"/>
          </a:bodyPr>
          <a:lstStyle/>
          <a:p>
            <a:r>
              <a:rPr lang="en-GB" sz="2800" dirty="0"/>
              <a:t>Often scanned documents</a:t>
            </a:r>
          </a:p>
          <a:p>
            <a:r>
              <a:rPr lang="en-GB" sz="2800" dirty="0"/>
              <a:t>Require additional accessibility tags to add structure</a:t>
            </a:r>
          </a:p>
          <a:p>
            <a:r>
              <a:rPr lang="en-GB" sz="2800" dirty="0"/>
              <a:t>Don’t have great usability on mobile</a:t>
            </a:r>
          </a:p>
          <a:p>
            <a:r>
              <a:rPr lang="en-GB" sz="2800" dirty="0"/>
              <a:t>Often heavily designed and complex layouts</a:t>
            </a:r>
          </a:p>
          <a:p>
            <a:r>
              <a:rPr lang="en-GB" sz="2800" dirty="0"/>
              <a:t>Some types of content (such as mathematical and scientific notation) have limited accessibly support</a:t>
            </a:r>
          </a:p>
          <a:p>
            <a:r>
              <a:rPr lang="en-GB" sz="2800" dirty="0"/>
              <a:t>Additional software and skills required to make PDFs accessible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145756-771A-4772-8EBD-E2CBF4FCD3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2282" y="2901971"/>
            <a:ext cx="1865538" cy="1865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20682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692F775-808D-44D6-8706-E98294A59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380" dirty="0"/>
              <a:t>Additional requirements for accessible PDFs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6246E6A-0E38-4F76-BFD3-D19BD2FE34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84401"/>
            <a:ext cx="10972800" cy="3508062"/>
          </a:xfrm>
        </p:spPr>
        <p:txBody>
          <a:bodyPr/>
          <a:lstStyle/>
          <a:p>
            <a:r>
              <a:rPr lang="en-GB" sz="2800" dirty="0"/>
              <a:t>Text is not an image</a:t>
            </a:r>
          </a:p>
          <a:p>
            <a:r>
              <a:rPr lang="en-GB" sz="2800" dirty="0"/>
              <a:t>Permissions are set correctly</a:t>
            </a:r>
          </a:p>
          <a:p>
            <a:r>
              <a:rPr lang="en-GB" sz="2800" dirty="0"/>
              <a:t>File has appropriate metadata e.g. title and language</a:t>
            </a:r>
          </a:p>
          <a:p>
            <a:r>
              <a:rPr lang="en-GB" sz="2800" dirty="0"/>
              <a:t>Content is tagged</a:t>
            </a:r>
          </a:p>
          <a:p>
            <a:pPr lvl="1"/>
            <a:r>
              <a:rPr lang="en-GB" sz="2800" dirty="0"/>
              <a:t>Applies alternative text, semantics and reading order</a:t>
            </a:r>
          </a:p>
        </p:txBody>
      </p:sp>
    </p:spTree>
    <p:extLst>
      <p:ext uri="{BB962C8B-B14F-4D97-AF65-F5344CB8AC3E}">
        <p14:creationId xmlns:p14="http://schemas.microsoft.com/office/powerpoint/2010/main" val="599928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51B78-CDFE-47A6-980C-231042286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380" dirty="0"/>
              <a:t>PDF accessibility checkers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C5FB32-7269-489C-A1A1-1A1A72723A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42731"/>
            <a:ext cx="10972800" cy="3941763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GB" sz="2800" dirty="0"/>
              <a:t>Adobe Acrobat Pro – check and fix</a:t>
            </a:r>
          </a:p>
          <a:p>
            <a:pPr>
              <a:spcBef>
                <a:spcPts val="1200"/>
              </a:spcBef>
            </a:pPr>
            <a:r>
              <a:rPr lang="en-GB" sz="2800" dirty="0">
                <a:hlinkClick r:id="rId3"/>
              </a:rPr>
              <a:t>PAC 2021</a:t>
            </a:r>
            <a:r>
              <a:rPr lang="en-GB" sz="2800" dirty="0"/>
              <a:t> – checker, freeware for Windows</a:t>
            </a:r>
          </a:p>
          <a:p>
            <a:pPr>
              <a:spcBef>
                <a:spcPts val="1200"/>
              </a:spcBef>
            </a:pPr>
            <a:r>
              <a:rPr lang="en-GB" sz="28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CommonLook PDF Validator </a:t>
            </a:r>
            <a:r>
              <a:rPr lang="en-GB" sz="2800" dirty="0"/>
              <a:t>(require Acrobat Standard or Pro)</a:t>
            </a:r>
          </a:p>
          <a:p>
            <a:pPr>
              <a:spcBef>
                <a:spcPts val="1200"/>
              </a:spcBef>
            </a:pPr>
            <a:r>
              <a:rPr lang="en-GB" sz="28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PAVE</a:t>
            </a:r>
            <a:r>
              <a:rPr lang="en-GB" sz="2800" dirty="0"/>
              <a:t> – online tools, some fixing possible</a:t>
            </a:r>
          </a:p>
          <a:p>
            <a:pPr marL="0" indent="0">
              <a:spcBef>
                <a:spcPts val="1200"/>
              </a:spcBef>
              <a:buNone/>
            </a:pPr>
            <a:endParaRPr lang="en-GB" sz="2800" dirty="0"/>
          </a:p>
          <a:p>
            <a:pPr>
              <a:spcBef>
                <a:spcPts val="1200"/>
              </a:spcBef>
            </a:pPr>
            <a:endParaRPr lang="en-GB" sz="2800" dirty="0"/>
          </a:p>
          <a:p>
            <a:pPr>
              <a:spcBef>
                <a:spcPts val="1200"/>
              </a:spcBef>
            </a:pPr>
            <a:endParaRPr lang="en-GB" sz="28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3F8035A-0CCE-42CE-B2CF-6A43551CE895}"/>
              </a:ext>
            </a:extLst>
          </p:cNvPr>
          <p:cNvSpPr/>
          <p:nvPr/>
        </p:nvSpPr>
        <p:spPr>
          <a:xfrm>
            <a:off x="2692531" y="4780731"/>
            <a:ext cx="6806938" cy="96438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Manual checks will still be required</a:t>
            </a:r>
          </a:p>
        </p:txBody>
      </p:sp>
    </p:spTree>
    <p:extLst>
      <p:ext uri="{BB962C8B-B14F-4D97-AF65-F5344CB8AC3E}">
        <p14:creationId xmlns:p14="http://schemas.microsoft.com/office/powerpoint/2010/main" val="108843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F3AB3-36F8-49E4-91BD-321AEAC6F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380" dirty="0"/>
              <a:t>Exporting Word to accessible PDF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62DC74-B471-4D0A-928A-DD5FB8FEC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84400"/>
            <a:ext cx="7385824" cy="3941763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GB" dirty="0"/>
              <a:t>Add Title and other metadata</a:t>
            </a:r>
          </a:p>
          <a:p>
            <a:pPr>
              <a:spcBef>
                <a:spcPts val="600"/>
              </a:spcBef>
            </a:pPr>
            <a:r>
              <a:rPr lang="en-GB" dirty="0"/>
              <a:t>Convert embedded Office objects to images and add alt text</a:t>
            </a:r>
          </a:p>
          <a:p>
            <a:pPr>
              <a:spcBef>
                <a:spcPts val="600"/>
              </a:spcBef>
            </a:pPr>
            <a:r>
              <a:rPr lang="en-GB" dirty="0"/>
              <a:t>Select the following options in Save As &gt; PDF &gt; Options:</a:t>
            </a:r>
          </a:p>
          <a:p>
            <a:pPr lvl="1">
              <a:spcBef>
                <a:spcPts val="600"/>
              </a:spcBef>
            </a:pPr>
            <a:r>
              <a:rPr lang="en-GB" dirty="0"/>
              <a:t>Create bookmarks using headings</a:t>
            </a:r>
          </a:p>
          <a:p>
            <a:pPr lvl="1">
              <a:spcBef>
                <a:spcPts val="600"/>
              </a:spcBef>
            </a:pPr>
            <a:r>
              <a:rPr lang="en-GB" dirty="0"/>
              <a:t>Document structure tags for accessibility</a:t>
            </a:r>
          </a:p>
          <a:p>
            <a:pPr>
              <a:spcBef>
                <a:spcPts val="600"/>
              </a:spcBef>
            </a:pPr>
            <a:endParaRPr lang="en-GB" dirty="0"/>
          </a:p>
        </p:txBody>
      </p:sp>
      <p:pic>
        <p:nvPicPr>
          <p:cNvPr id="5" name="Picture 4" descr="Save as PDF options from Word. Create book">
            <a:extLst>
              <a:ext uri="{FF2B5EF4-FFF2-40B4-BE49-F238E27FC236}">
                <a16:creationId xmlns:a16="http://schemas.microsoft.com/office/drawing/2014/main" id="{51083281-F08D-42E0-97D3-36FC6A5EED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4891" y="2049510"/>
            <a:ext cx="2278577" cy="3635055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7323388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B5D21-19B8-4696-A498-37918E1BE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380" dirty="0"/>
              <a:t>Lightweight PDF check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5E6E0A-A698-415C-93E5-194DC8F075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05980"/>
            <a:ext cx="10972800" cy="39417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sz="2400" dirty="0"/>
              <a:t>Run the PDF file through a checker. Look for:</a:t>
            </a:r>
          </a:p>
          <a:p>
            <a:pPr lvl="1"/>
            <a:r>
              <a:rPr lang="en-GB" sz="2400" dirty="0"/>
              <a:t>Image only file – this will need OCRing</a:t>
            </a:r>
          </a:p>
          <a:p>
            <a:pPr lvl="1"/>
            <a:r>
              <a:rPr lang="en-GB" sz="2400" dirty="0"/>
              <a:t>No tags – this will need lots of remediation if complex structure</a:t>
            </a:r>
          </a:p>
          <a:p>
            <a:pPr lvl="1"/>
            <a:r>
              <a:rPr lang="en-GB" sz="2400" dirty="0"/>
              <a:t>Permissions affecting accessibility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400" dirty="0"/>
              <a:t>Tab through the file to check if links and fields are interactive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400" dirty="0"/>
              <a:t>Use View &gt; Zoom &gt; Reflow and Save &gt; Other &gt; Text (accessibility) and check</a:t>
            </a:r>
          </a:p>
          <a:p>
            <a:pPr lvl="1"/>
            <a:r>
              <a:rPr lang="en-GB" sz="2400" dirty="0"/>
              <a:t>Check for reflow issues and reading order issues</a:t>
            </a:r>
          </a:p>
        </p:txBody>
      </p:sp>
    </p:spTree>
    <p:extLst>
      <p:ext uri="{BB962C8B-B14F-4D97-AF65-F5344CB8AC3E}">
        <p14:creationId xmlns:p14="http://schemas.microsoft.com/office/powerpoint/2010/main" val="209861884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B0E2838-B402-0649-8369-2367236FF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146221"/>
            <a:ext cx="12192000" cy="5711780"/>
          </a:xfrm>
          <a:prstGeom prst="rect">
            <a:avLst/>
          </a:prstGeom>
          <a:solidFill>
            <a:srgbClr val="F3F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08E629-69D5-4C88-B47A-AF5AAF6B7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360270"/>
            <a:ext cx="4908698" cy="1067064"/>
          </a:xfrm>
        </p:spPr>
        <p:txBody>
          <a:bodyPr/>
          <a:lstStyle/>
          <a:p>
            <a:r>
              <a:rPr lang="en-GB" sz="3380" dirty="0"/>
              <a:t>Reading order </a:t>
            </a:r>
            <a:br>
              <a:rPr lang="en-GB" sz="3380" dirty="0"/>
            </a:br>
            <a:r>
              <a:rPr lang="en-GB" sz="3380" dirty="0"/>
              <a:t>issues in PDF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5CAB58-2E09-47F8-AFBE-449B62E07F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607640"/>
            <a:ext cx="3845442" cy="3941763"/>
          </a:xfrm>
        </p:spPr>
        <p:txBody>
          <a:bodyPr/>
          <a:lstStyle/>
          <a:p>
            <a:r>
              <a:rPr lang="en-GB" sz="2400" dirty="0"/>
              <a:t>Any content that is not laid out linearly could be read in the wrong order.</a:t>
            </a:r>
          </a:p>
          <a:p>
            <a:r>
              <a:rPr lang="en-GB" sz="2400" dirty="0"/>
              <a:t>Without tags, content likely to read in the order it was added to files and text will be concatenated where there were line breaks.</a:t>
            </a:r>
          </a:p>
        </p:txBody>
      </p:sp>
      <p:pic>
        <p:nvPicPr>
          <p:cNvPr id="4" name="Picture 3" descr="Reading order incorrect in tagged PDF.">
            <a:extLst>
              <a:ext uri="{FF2B5EF4-FFF2-40B4-BE49-F238E27FC236}">
                <a16:creationId xmlns:a16="http://schemas.microsoft.com/office/drawing/2014/main" id="{63D95C0D-3FC8-4CAA-95A4-0291B09018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4642" y="1360270"/>
            <a:ext cx="6374611" cy="500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09290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380" dirty="0"/>
              <a:t>Using Acrobat Pro to check &amp; fix 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C328FE-9B8B-425B-995E-99C7F86810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37067"/>
            <a:ext cx="4011910" cy="3941763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Run Full Check and view report</a:t>
            </a:r>
          </a:p>
          <a:p>
            <a:pPr marL="457200" indent="-457200">
              <a:buAutoNum type="arabicPeriod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Fix metadata and permissions issues</a:t>
            </a:r>
          </a:p>
          <a:p>
            <a:pPr marL="457200" indent="-457200">
              <a:buAutoNum type="arabicPeriod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Add tags or correct tagging where necessary</a:t>
            </a:r>
          </a:p>
        </p:txBody>
      </p:sp>
      <p:pic>
        <p:nvPicPr>
          <p:cNvPr id="5" name="Picture 4" descr="Accessibility tools panel in Acrobat Pro">
            <a:extLst>
              <a:ext uri="{FF2B5EF4-FFF2-40B4-BE49-F238E27FC236}">
                <a16:creationId xmlns:a16="http://schemas.microsoft.com/office/drawing/2014/main" id="{CB12F0C8-1E32-43A0-B1C6-0D16C9CD7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510" y="1937067"/>
            <a:ext cx="2190863" cy="3664138"/>
          </a:xfrm>
          <a:prstGeom prst="rect">
            <a:avLst/>
          </a:prstGeom>
        </p:spPr>
      </p:pic>
      <p:pic>
        <p:nvPicPr>
          <p:cNvPr id="10" name="Picture 9" descr="Acrobat Pro Touch Up reading order tools and tags shown on content.">
            <a:extLst>
              <a:ext uri="{FF2B5EF4-FFF2-40B4-BE49-F238E27FC236}">
                <a16:creationId xmlns:a16="http://schemas.microsoft.com/office/drawing/2014/main" id="{F7A78BBE-271F-4884-BE70-F0D145EE8F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2036" y="1911309"/>
            <a:ext cx="4535728" cy="3941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80993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F2FA9-1BB1-499B-9465-72C70C3A5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894126"/>
            <a:ext cx="10972800" cy="1069747"/>
          </a:xfrm>
        </p:spPr>
        <p:txBody>
          <a:bodyPr/>
          <a:lstStyle/>
          <a:p>
            <a:pPr algn="ctr"/>
            <a:r>
              <a:rPr lang="en-GB" sz="4400" dirty="0"/>
              <a:t>Accessible Forms</a:t>
            </a:r>
          </a:p>
        </p:txBody>
      </p:sp>
    </p:spTree>
    <p:extLst>
      <p:ext uri="{BB962C8B-B14F-4D97-AF65-F5344CB8AC3E}">
        <p14:creationId xmlns:p14="http://schemas.microsoft.com/office/powerpoint/2010/main" val="50381414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87594FA-C185-1949-8A22-3C49EDF690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146221"/>
            <a:ext cx="12192000" cy="5711780"/>
          </a:xfrm>
          <a:prstGeom prst="rect">
            <a:avLst/>
          </a:prstGeom>
          <a:solidFill>
            <a:srgbClr val="F3F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175C80-3CAA-47AF-B3BF-95054EFD5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380" dirty="0"/>
              <a:t>Accessible Forms – Word vs PDF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7D1E5E-9937-425C-9698-AB50644A7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411983"/>
            <a:ext cx="5936166" cy="3941763"/>
          </a:xfrm>
        </p:spPr>
        <p:txBody>
          <a:bodyPr/>
          <a:lstStyle/>
          <a:p>
            <a:pPr marL="0" indent="0">
              <a:buNone/>
            </a:pPr>
            <a:r>
              <a:rPr lang="en-GB" sz="2800" b="1" dirty="0"/>
              <a:t>Word Forms</a:t>
            </a:r>
          </a:p>
          <a:p>
            <a:r>
              <a:rPr lang="en-GB" sz="2400" dirty="0"/>
              <a:t>More accessible if plain text e.g. leave empty space to fill out the form. </a:t>
            </a:r>
          </a:p>
          <a:p>
            <a:r>
              <a:rPr lang="en-GB" sz="2400" dirty="0"/>
              <a:t>Built-in form controls have limited accessibility</a:t>
            </a:r>
          </a:p>
          <a:p>
            <a:r>
              <a:rPr lang="en-GB" sz="2400" b="1" dirty="0"/>
              <a:t>Protecting content so only form fields can be edited makes the file inaccessible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2691E4-1332-4985-B169-4EF666625150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6807200" y="2356806"/>
            <a:ext cx="5384800" cy="3903662"/>
          </a:xfrm>
        </p:spPr>
        <p:txBody>
          <a:bodyPr/>
          <a:lstStyle/>
          <a:p>
            <a:pPr marL="0" indent="0">
              <a:buNone/>
            </a:pPr>
            <a:r>
              <a:rPr lang="en-GB" sz="2800" b="1" dirty="0"/>
              <a:t>PDF forms</a:t>
            </a:r>
          </a:p>
          <a:p>
            <a:r>
              <a:rPr lang="en-GB" sz="2400" dirty="0"/>
              <a:t>Can be made accessible if form fields are tagged along with the rest of the file</a:t>
            </a:r>
          </a:p>
          <a:p>
            <a:r>
              <a:rPr lang="en-GB" sz="2400" dirty="0"/>
              <a:t>Complex forms will be costly to make accessible</a:t>
            </a:r>
          </a:p>
          <a:p>
            <a:r>
              <a:rPr lang="en-GB" sz="2400" dirty="0"/>
              <a:t>Many users will struggle to complete the form digitally</a:t>
            </a:r>
          </a:p>
        </p:txBody>
      </p:sp>
    </p:spTree>
    <p:extLst>
      <p:ext uri="{BB962C8B-B14F-4D97-AF65-F5344CB8AC3E}">
        <p14:creationId xmlns:p14="http://schemas.microsoft.com/office/powerpoint/2010/main" val="159751323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6EEEC-5DC7-418D-9FB1-26BB99440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62001"/>
            <a:ext cx="10762445" cy="1067064"/>
          </a:xfrm>
        </p:spPr>
        <p:txBody>
          <a:bodyPr/>
          <a:lstStyle/>
          <a:p>
            <a:r>
              <a:rPr lang="en-GB" sz="3380" dirty="0"/>
              <a:t>Accessible PDF forms requirements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4BA27E-02E0-4D7C-B2F3-8B2395D06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1" y="1991215"/>
            <a:ext cx="5886296" cy="3941763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In Adobe Acrobat every field needs to</a:t>
            </a:r>
          </a:p>
          <a:p>
            <a:pPr marL="0" indent="0">
              <a:buNone/>
            </a:pPr>
            <a:r>
              <a:rPr lang="en-GB" dirty="0"/>
              <a:t>be added, given a tooltip &amp; tagged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Tab order must also be checked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Forms can also be created</a:t>
            </a:r>
          </a:p>
          <a:p>
            <a:pPr marL="0" indent="0">
              <a:buNone/>
            </a:pPr>
            <a:r>
              <a:rPr lang="en-GB" dirty="0"/>
              <a:t>in Adobe InDesign</a:t>
            </a:r>
          </a:p>
        </p:txBody>
      </p:sp>
      <p:pic>
        <p:nvPicPr>
          <p:cNvPr id="3" name="Picture 2" descr="Adding tooltip text to the Tooltip field in Text Field Properties &gt; General in Adobe Pro">
            <a:extLst>
              <a:ext uri="{FF2B5EF4-FFF2-40B4-BE49-F238E27FC236}">
                <a16:creationId xmlns:a16="http://schemas.microsoft.com/office/drawing/2014/main" id="{A2CE353C-4E07-4E3A-B24B-C21F09C20B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7535" y="1958461"/>
            <a:ext cx="4184865" cy="1600282"/>
          </a:xfrm>
          <a:prstGeom prst="rect">
            <a:avLst/>
          </a:prstGeom>
        </p:spPr>
      </p:pic>
      <p:pic>
        <p:nvPicPr>
          <p:cNvPr id="5" name="Picture 4" descr="Selecting a form control type in InDesign">
            <a:extLst>
              <a:ext uri="{FF2B5EF4-FFF2-40B4-BE49-F238E27FC236}">
                <a16:creationId xmlns:a16="http://schemas.microsoft.com/office/drawing/2014/main" id="{44E59436-A62E-4869-9922-07F23056F2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5896" y="3765413"/>
            <a:ext cx="2635385" cy="2000353"/>
          </a:xfrm>
          <a:prstGeom prst="rect">
            <a:avLst/>
          </a:prstGeom>
        </p:spPr>
      </p:pic>
      <p:pic>
        <p:nvPicPr>
          <p:cNvPr id="6" name="Picture 5" descr="Checking the Tab Order in the Articles Panel in InDesign">
            <a:extLst>
              <a:ext uri="{FF2B5EF4-FFF2-40B4-BE49-F238E27FC236}">
                <a16:creationId xmlns:a16="http://schemas.microsoft.com/office/drawing/2014/main" id="{95893164-9541-4F56-B601-B1D8D94A30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47069" y="3765413"/>
            <a:ext cx="2222614" cy="1981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4020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04887-581E-4E7B-BAEE-5A1F96731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380" dirty="0"/>
              <a:t>Easy accessible online form solutions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E3C65D-12CF-4E27-AF4E-6E5DA94F05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84400"/>
            <a:ext cx="4575717" cy="3941763"/>
          </a:xfrm>
        </p:spPr>
        <p:txBody>
          <a:bodyPr/>
          <a:lstStyle/>
          <a:p>
            <a:r>
              <a:rPr lang="en-GB" dirty="0"/>
              <a:t>Microsoft Forms</a:t>
            </a:r>
          </a:p>
          <a:p>
            <a:r>
              <a:rPr lang="en-GB" dirty="0"/>
              <a:t>Google Forms</a:t>
            </a:r>
          </a:p>
          <a:p>
            <a:r>
              <a:rPr lang="en-GB" dirty="0"/>
              <a:t>Online survey tools e.g. Survey Monkey</a:t>
            </a:r>
          </a:p>
        </p:txBody>
      </p:sp>
      <p:pic>
        <p:nvPicPr>
          <p:cNvPr id="1026" name="Picture 2" descr="A form choice question displayed with options from Microsoft Forms.">
            <a:extLst>
              <a:ext uri="{FF2B5EF4-FFF2-40B4-BE49-F238E27FC236}">
                <a16:creationId xmlns:a16="http://schemas.microsoft.com/office/drawing/2014/main" id="{EDA76B40-5C57-41F8-A356-A0DEE3BD7A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5504" y="2184400"/>
            <a:ext cx="4143375" cy="3495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61D22F1-824D-46CE-A7FE-37A62544D257}"/>
              </a:ext>
            </a:extLst>
          </p:cNvPr>
          <p:cNvSpPr/>
          <p:nvPr/>
        </p:nvSpPr>
        <p:spPr>
          <a:xfrm>
            <a:off x="903933" y="4733104"/>
            <a:ext cx="3987049" cy="1095459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Remember data protection</a:t>
            </a:r>
          </a:p>
        </p:txBody>
      </p:sp>
    </p:spTree>
    <p:extLst>
      <p:ext uri="{BB962C8B-B14F-4D97-AF65-F5344CB8AC3E}">
        <p14:creationId xmlns:p14="http://schemas.microsoft.com/office/powerpoint/2010/main" val="2670383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B9CF5-B5BA-43E3-AA56-438352EE3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380" dirty="0"/>
              <a:t>Summary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3D41AE-E684-48B3-9F27-FBE56C947A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31737"/>
            <a:ext cx="10972800" cy="3941763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GB" altLang="en-US" b="1" dirty="0"/>
              <a:t>Accessibility requirements apply to all digital documents</a:t>
            </a:r>
            <a:endParaRPr lang="en-GB" altLang="en-US" dirty="0"/>
          </a:p>
          <a:p>
            <a:pPr>
              <a:spcBef>
                <a:spcPts val="600"/>
              </a:spcBef>
            </a:pPr>
            <a:r>
              <a:rPr lang="en-GB" altLang="en-US" dirty="0"/>
              <a:t>Always consider if information needs to be in another format, or could be presented as HTML. </a:t>
            </a:r>
          </a:p>
          <a:p>
            <a:pPr>
              <a:spcBef>
                <a:spcPts val="600"/>
              </a:spcBef>
            </a:pPr>
            <a:r>
              <a:rPr lang="en-GB" altLang="en-US" dirty="0"/>
              <a:t>Accessibility is best implemented at the source when creating PDF documents and a good initial publication process is essential</a:t>
            </a:r>
          </a:p>
          <a:p>
            <a:pPr>
              <a:spcBef>
                <a:spcPts val="600"/>
              </a:spcBef>
            </a:pPr>
            <a:r>
              <a:rPr lang="en-GB" dirty="0"/>
              <a:t>Ensure you have a clear accessibility documents policy, good templates and procedures for checking content.</a:t>
            </a:r>
          </a:p>
        </p:txBody>
      </p:sp>
    </p:spTree>
    <p:extLst>
      <p:ext uri="{BB962C8B-B14F-4D97-AF65-F5344CB8AC3E}">
        <p14:creationId xmlns:p14="http://schemas.microsoft.com/office/powerpoint/2010/main" val="47672687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894126"/>
            <a:ext cx="10972800" cy="1069747"/>
          </a:xfrm>
        </p:spPr>
        <p:txBody>
          <a:bodyPr/>
          <a:lstStyle/>
          <a:p>
            <a:pPr algn="ctr"/>
            <a:r>
              <a:rPr lang="en-GB" sz="44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73845473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B9CF5-B5BA-43E3-AA56-438352EE3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380" dirty="0"/>
              <a:t>Resources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3D41AE-E684-48B3-9F27-FBE56C947A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240833"/>
            <a:ext cx="10972800" cy="3387238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GB" sz="24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Microsoft: Create accessible Office documents</a:t>
            </a:r>
            <a:endParaRPr lang="en-GB" sz="2400" dirty="0"/>
          </a:p>
          <a:p>
            <a:pPr>
              <a:spcBef>
                <a:spcPts val="600"/>
              </a:spcBef>
            </a:pPr>
            <a:r>
              <a:rPr lang="en-GB" sz="24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Adobe: PDF accessibility overview</a:t>
            </a:r>
            <a:endParaRPr lang="en-GB" sz="2400" dirty="0"/>
          </a:p>
          <a:p>
            <a:pPr>
              <a:spcBef>
                <a:spcPts val="600"/>
              </a:spcBef>
            </a:pPr>
            <a:r>
              <a:rPr lang="en-GB" sz="24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Daisy Consortium: </a:t>
            </a:r>
            <a:r>
              <a:rPr lang="en-GB" sz="2400" dirty="0" err="1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WordToEPUB</a:t>
            </a:r>
            <a:r>
              <a:rPr lang="en-GB" sz="24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- Conversion tool for </a:t>
            </a:r>
            <a:r>
              <a:rPr lang="en-GB" sz="2400" dirty="0" err="1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ePUB</a:t>
            </a:r>
            <a:r>
              <a:rPr lang="en-GB" sz="24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from Word</a:t>
            </a:r>
            <a:endParaRPr lang="en-GB" sz="2400" dirty="0"/>
          </a:p>
          <a:p>
            <a:pPr>
              <a:spcBef>
                <a:spcPts val="600"/>
              </a:spcBef>
            </a:pPr>
            <a:r>
              <a:rPr lang="en-GB" sz="2400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 Accessibility Initiative: alt decision tree</a:t>
            </a:r>
            <a:endParaRPr lang="en-GB" sz="2400" dirty="0"/>
          </a:p>
          <a:p>
            <a:pPr>
              <a:spcBef>
                <a:spcPts val="600"/>
              </a:spcBef>
            </a:pPr>
            <a:r>
              <a:rPr lang="en-GB" sz="2400" dirty="0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Benetech: Poet alternative text training tool</a:t>
            </a:r>
            <a:r>
              <a:rPr lang="en-GB" sz="2400" dirty="0"/>
              <a:t> </a:t>
            </a:r>
          </a:p>
          <a:p>
            <a:pPr>
              <a:spcBef>
                <a:spcPts val="600"/>
              </a:spcBef>
            </a:pPr>
            <a:r>
              <a:rPr lang="en-GB" sz="2400" dirty="0" err="1">
                <a:hlinkClick r:id="rId8"/>
              </a:rPr>
              <a:t>WebAIM</a:t>
            </a:r>
            <a:r>
              <a:rPr lang="en-GB" sz="2400" dirty="0">
                <a:hlinkClick r:id="rId8"/>
              </a:rPr>
              <a:t>: Accessibility techniques for older versions of Word</a:t>
            </a:r>
            <a:endParaRPr lang="en-GB" sz="2400" dirty="0"/>
          </a:p>
          <a:p>
            <a:pPr>
              <a:spcBef>
                <a:spcPts val="600"/>
              </a:spcBef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306071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74884" y="2384364"/>
            <a:ext cx="6105169" cy="1284811"/>
          </a:xfrm>
        </p:spPr>
        <p:txBody>
          <a:bodyPr/>
          <a:lstStyle/>
          <a:p>
            <a:pPr algn="ctr">
              <a:defRPr/>
            </a:pPr>
            <a:r>
              <a:rPr lang="en-US" sz="5400" dirty="0">
                <a:ea typeface="MS PGothic" charset="0"/>
                <a:cs typeface="MS PGothic" charset="0"/>
                <a:sym typeface="Helvetica Light" charset="0"/>
              </a:rPr>
              <a:t>Thank you</a:t>
            </a:r>
            <a:endParaRPr lang="en-GB" sz="5400" dirty="0">
              <a:ea typeface="MS PGothic" charset="0"/>
              <a:cs typeface="MS PGothic" charset="0"/>
              <a:sym typeface="Helvetica Light" charset="0"/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689235D8-ED5F-424A-83B7-04A8D22221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351" y="4427562"/>
            <a:ext cx="8077299" cy="1004424"/>
          </a:xfrm>
        </p:spPr>
        <p:txBody>
          <a:bodyPr/>
          <a:lstStyle/>
          <a:p>
            <a:r>
              <a:rPr lang="en-GB" sz="3095" dirty="0"/>
              <a:t>Katey </a:t>
            </a:r>
            <a:r>
              <a:rPr lang="en-GB" sz="3095" dirty="0" err="1"/>
              <a:t>Hügi</a:t>
            </a:r>
            <a:endParaRPr lang="en-GB" sz="3095" dirty="0"/>
          </a:p>
          <a:p>
            <a:r>
              <a:rPr lang="en-GB" sz="3095" dirty="0"/>
              <a:t>May 2023</a:t>
            </a:r>
          </a:p>
        </p:txBody>
      </p:sp>
    </p:spTree>
    <p:extLst>
      <p:ext uri="{BB962C8B-B14F-4D97-AF65-F5344CB8AC3E}">
        <p14:creationId xmlns:p14="http://schemas.microsoft.com/office/powerpoint/2010/main" val="2408310710"/>
      </p:ext>
    </p:extLst>
  </p:cSld>
  <p:clrMapOvr>
    <a:masterClrMapping/>
  </p:clrMapOvr>
</p:sld>
</file>

<file path=ppt/theme/theme1.xml><?xml version="1.0" encoding="utf-8"?>
<a:theme xmlns:a="http://schemas.openxmlformats.org/drawingml/2006/main" name="AbilityNet Theme June 2014">
  <a:themeElements>
    <a:clrScheme name="AbilityNet">
      <a:dk1>
        <a:srgbClr val="005C6E"/>
      </a:dk1>
      <a:lt1>
        <a:sysClr val="window" lastClr="FFFFFF"/>
      </a:lt1>
      <a:dk2>
        <a:srgbClr val="1F497D"/>
      </a:dk2>
      <a:lt2>
        <a:srgbClr val="D8D8D8"/>
      </a:lt2>
      <a:accent1>
        <a:srgbClr val="005C6E"/>
      </a:accent1>
      <a:accent2>
        <a:srgbClr val="153566"/>
      </a:accent2>
      <a:accent3>
        <a:srgbClr val="461C68"/>
      </a:accent3>
      <a:accent4>
        <a:srgbClr val="7F1229"/>
      </a:accent4>
      <a:accent5>
        <a:srgbClr val="4DBEC9"/>
      </a:accent5>
      <a:accent6>
        <a:srgbClr val="3E7AD7"/>
      </a:accent6>
      <a:hlink>
        <a:srgbClr val="153566"/>
      </a:hlink>
      <a:folHlink>
        <a:srgbClr val="15356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bilityNet powerpoint template 4x3 V1 March 2018" id="{5B7310ED-77BD-E247-AB20-7C6FDFC2F53B}" vid="{39FC8AD2-E002-1842-9762-04B77B64AEF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BAA24EBC101D45815242C6E137E33A" ma:contentTypeVersion="18" ma:contentTypeDescription="Create a new document." ma:contentTypeScope="" ma:versionID="03465316169d5012dcac15d33a0391a8">
  <xsd:schema xmlns:xsd="http://www.w3.org/2001/XMLSchema" xmlns:xs="http://www.w3.org/2001/XMLSchema" xmlns:p="http://schemas.microsoft.com/office/2006/metadata/properties" xmlns:ns2="bbeb3e8a-adb0-4693-89cf-786fd4ac8a81" xmlns:ns3="5ce6a5d4-ee8a-4ca2-8f69-cb97ab5128d6" targetNamespace="http://schemas.microsoft.com/office/2006/metadata/properties" ma:root="true" ma:fieldsID="d687c78f3ce79ef79b45ae221c1c82e7" ns2:_="" ns3:_="">
    <xsd:import namespace="bbeb3e8a-adb0-4693-89cf-786fd4ac8a81"/>
    <xsd:import namespace="5ce6a5d4-ee8a-4ca2-8f69-cb97ab5128d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Permission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numbe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eb3e8a-adb0-4693-89cf-786fd4ac8a8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7d2ea6d7-548a-4ae9-a154-c44c09357840}" ma:internalName="TaxCatchAll" ma:showField="CatchAllData" ma:web="bbeb3e8a-adb0-4693-89cf-786fd4ac8a8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e6a5d4-ee8a-4ca2-8f69-cb97ab5128d6" elementFormDefault="qualified">
    <xsd:import namespace="http://schemas.microsoft.com/office/2006/documentManagement/types"/>
    <xsd:import namespace="http://schemas.microsoft.com/office/infopath/2007/PartnerControls"/>
    <xsd:element name="Permission" ma:index="10" nillable="true" ma:displayName="Permission" ma:list="UserInfo" ma:SharePointGroup="0" ma:internalName="Permission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63d872fd-864d-485f-8d3d-6992e6eedb3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number" ma:index="25" nillable="true" ma:displayName="number" ma:format="Dropdown" ma:internalName="number" ma:percentage="FALSE">
      <xsd:simpleType>
        <xsd:restriction base="dms:Number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ermission xmlns="5ce6a5d4-ee8a-4ca2-8f69-cb97ab5128d6">
      <UserInfo>
        <DisplayName/>
        <AccountId xsi:nil="true"/>
        <AccountType/>
      </UserInfo>
    </Permission>
    <number xmlns="5ce6a5d4-ee8a-4ca2-8f69-cb97ab5128d6" xsi:nil="true"/>
    <lcf76f155ced4ddcb4097134ff3c332f xmlns="5ce6a5d4-ee8a-4ca2-8f69-cb97ab5128d6">
      <Terms xmlns="http://schemas.microsoft.com/office/infopath/2007/PartnerControls"/>
    </lcf76f155ced4ddcb4097134ff3c332f>
    <TaxCatchAll xmlns="bbeb3e8a-adb0-4693-89cf-786fd4ac8a81" xsi:nil="true"/>
  </documentManagement>
</p:properties>
</file>

<file path=customXml/itemProps1.xml><?xml version="1.0" encoding="utf-8"?>
<ds:datastoreItem xmlns:ds="http://schemas.openxmlformats.org/officeDocument/2006/customXml" ds:itemID="{F292B60F-C0A8-4C88-962A-8926BE4B66E9}"/>
</file>

<file path=customXml/itemProps2.xml><?xml version="1.0" encoding="utf-8"?>
<ds:datastoreItem xmlns:ds="http://schemas.openxmlformats.org/officeDocument/2006/customXml" ds:itemID="{62C97D83-4845-463E-92AC-63C130F4F1D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CB1A4EF-847A-4F12-8DF2-7BABFED57693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5ce6a5d4-ee8a-4ca2-8f69-cb97ab5128d6"/>
    <ds:schemaRef ds:uri="bbeb3e8a-adb0-4693-89cf-786fd4ac8a81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2062</Words>
  <Application>Microsoft Office PowerPoint</Application>
  <PresentationFormat>Widescreen</PresentationFormat>
  <Paragraphs>335</Paragraphs>
  <Slides>59</Slides>
  <Notes>59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3" baseType="lpstr">
      <vt:lpstr>Arial</vt:lpstr>
      <vt:lpstr>Calibri</vt:lpstr>
      <vt:lpstr>Segoe UI</vt:lpstr>
      <vt:lpstr>AbilityNet Theme June 2014</vt:lpstr>
      <vt:lpstr>How to create accessible documents with Word and PDF</vt:lpstr>
      <vt:lpstr>Welcome</vt:lpstr>
      <vt:lpstr>About AbilityNet</vt:lpstr>
      <vt:lpstr>Agenda</vt:lpstr>
      <vt:lpstr>Example documents</vt:lpstr>
      <vt:lpstr>Poll 1 How much experience do you have with document accessibility?</vt:lpstr>
      <vt:lpstr>Applying accessibility principles to documents</vt:lpstr>
      <vt:lpstr>Accessibility principles: POUR</vt:lpstr>
      <vt:lpstr>Remember, some documents:</vt:lpstr>
      <vt:lpstr>International accessibility standards</vt:lpstr>
      <vt:lpstr>Characteristics of accessible documents</vt:lpstr>
      <vt:lpstr>What types of document format are available?</vt:lpstr>
      <vt:lpstr>Accessibility pros and cons for document formats</vt:lpstr>
      <vt:lpstr>Poll 2 What document formats does your  organisation post online or share?</vt:lpstr>
      <vt:lpstr>Questions?</vt:lpstr>
      <vt:lpstr>Creating accessible templates  to avoid potential issues</vt:lpstr>
      <vt:lpstr>Word template: Styles and structure</vt:lpstr>
      <vt:lpstr>Example: Setting heading level in Word</vt:lpstr>
      <vt:lpstr>Font size, style and colour</vt:lpstr>
      <vt:lpstr>Decorative content</vt:lpstr>
      <vt:lpstr>Accessible template requirements</vt:lpstr>
      <vt:lpstr>Questions?</vt:lpstr>
      <vt:lpstr>Adding content  to documents</vt:lpstr>
      <vt:lpstr>Poll 3 Does your organisation check  accessibility when documents are created?</vt:lpstr>
      <vt:lpstr>Types of content we need to make accessible</vt:lpstr>
      <vt:lpstr>What do we mean by accessible text?</vt:lpstr>
      <vt:lpstr>Example: What can we do wrong with lists?</vt:lpstr>
      <vt:lpstr>Formatting – Bullets and lists</vt:lpstr>
      <vt:lpstr>Adding ALT text to graphics in Word</vt:lpstr>
      <vt:lpstr>Example: Images and alternative descriptions</vt:lpstr>
      <vt:lpstr>Charts and SmartArt</vt:lpstr>
      <vt:lpstr>Use of colour</vt:lpstr>
      <vt:lpstr>Links</vt:lpstr>
      <vt:lpstr>Formatting – Tables</vt:lpstr>
      <vt:lpstr>Formatting - Columns</vt:lpstr>
      <vt:lpstr>Formatting - Text boxes</vt:lpstr>
      <vt:lpstr>Table of contents</vt:lpstr>
      <vt:lpstr>File name and title</vt:lpstr>
      <vt:lpstr>Microsoft Word accessibility</vt:lpstr>
      <vt:lpstr>Microsoft Office Accessibility Checker</vt:lpstr>
      <vt:lpstr>Questions?</vt:lpstr>
      <vt:lpstr>Optional break</vt:lpstr>
      <vt:lpstr>PDF Accessibility</vt:lpstr>
      <vt:lpstr>PDF accessibility – why is this so challenging?</vt:lpstr>
      <vt:lpstr>The challenge of making PDFs accessible</vt:lpstr>
      <vt:lpstr>Additional requirements for accessible PDFs</vt:lpstr>
      <vt:lpstr>PDF accessibility checkers</vt:lpstr>
      <vt:lpstr>Exporting Word to accessible PDF</vt:lpstr>
      <vt:lpstr>Lightweight PDF check</vt:lpstr>
      <vt:lpstr>Reading order  issues in PDF</vt:lpstr>
      <vt:lpstr>Using Acrobat Pro to check &amp; fix issues</vt:lpstr>
      <vt:lpstr>Accessible Forms</vt:lpstr>
      <vt:lpstr>Accessible Forms – Word vs PDF</vt:lpstr>
      <vt:lpstr>Accessible PDF forms requirements</vt:lpstr>
      <vt:lpstr>Easy accessible online form solutions</vt:lpstr>
      <vt:lpstr>Summary</vt:lpstr>
      <vt:lpstr>Questions?</vt:lpstr>
      <vt:lpstr>Resources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Accessible documents with Word and PDF</dc:title>
  <dc:creator/>
  <cp:lastModifiedBy/>
  <cp:revision>13</cp:revision>
  <dcterms:created xsi:type="dcterms:W3CDTF">2020-05-31T09:37:43Z</dcterms:created>
  <dcterms:modified xsi:type="dcterms:W3CDTF">2023-05-04T16:16:14Z</dcterms:modified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0x010100E3BAA24EBC101D45815242C6E137E33A</vt:lpwstr>
  </property>
</Properties>
</file>