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71" r:id="rId5"/>
    <p:sldId id="272" r:id="rId6"/>
    <p:sldId id="277" r:id="rId7"/>
    <p:sldId id="260" r:id="rId8"/>
    <p:sldId id="261" r:id="rId9"/>
    <p:sldId id="262" r:id="rId10"/>
    <p:sldId id="263" r:id="rId11"/>
    <p:sldId id="273" r:id="rId12"/>
    <p:sldId id="264" r:id="rId13"/>
    <p:sldId id="276" r:id="rId14"/>
    <p:sldId id="274" r:id="rId15"/>
    <p:sldId id="275" r:id="rId16"/>
    <p:sldId id="269" r:id="rId17"/>
    <p:sldId id="267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A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393" autoAdjust="0"/>
  </p:normalViewPr>
  <p:slideViewPr>
    <p:cSldViewPr>
      <p:cViewPr varScale="1">
        <p:scale>
          <a:sx n="46" d="100"/>
          <a:sy n="46" d="100"/>
        </p:scale>
        <p:origin x="-1387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Sheet1!$H$12</c:f>
              <c:strCache>
                <c:ptCount val="1"/>
                <c:pt idx="0">
                  <c:v>Stems/ha 000's</c:v>
                </c:pt>
              </c:strCache>
            </c:strRef>
          </c:tx>
          <c:invertIfNegative val="0"/>
          <c:cat>
            <c:strRef>
              <c:f>Sheet1!$A$13:$A$17</c:f>
              <c:strCache>
                <c:ptCount val="5"/>
                <c:pt idx="0">
                  <c:v>Maris Peer</c:v>
                </c:pt>
                <c:pt idx="1">
                  <c:v>Jazzy</c:v>
                </c:pt>
                <c:pt idx="2">
                  <c:v>Charlotte</c:v>
                </c:pt>
                <c:pt idx="3">
                  <c:v>Jester</c:v>
                </c:pt>
                <c:pt idx="4">
                  <c:v>Imagine</c:v>
                </c:pt>
              </c:strCache>
            </c:strRef>
          </c:cat>
          <c:val>
            <c:numRef>
              <c:f>Sheet1!$H$13:$H$17</c:f>
              <c:numCache>
                <c:formatCode>0.0</c:formatCode>
                <c:ptCount val="5"/>
                <c:pt idx="0">
                  <c:v>305.55250000000001</c:v>
                </c:pt>
                <c:pt idx="1">
                  <c:v>564.43880000000001</c:v>
                </c:pt>
                <c:pt idx="2">
                  <c:v>405.55150000000003</c:v>
                </c:pt>
                <c:pt idx="3">
                  <c:v>575.5498</c:v>
                </c:pt>
                <c:pt idx="4">
                  <c:v>355.55200000000002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139648"/>
        <c:axId val="29020928"/>
      </c:barChart>
      <c:catAx>
        <c:axId val="24139648"/>
        <c:scaling>
          <c:orientation val="minMax"/>
        </c:scaling>
        <c:delete val="0"/>
        <c:axPos val="b"/>
        <c:majorTickMark val="out"/>
        <c:minorTickMark val="none"/>
        <c:tickLblPos val="nextTo"/>
        <c:crossAx val="29020928"/>
        <c:crosses val="autoZero"/>
        <c:auto val="1"/>
        <c:lblAlgn val="ctr"/>
        <c:lblOffset val="100"/>
        <c:noMultiLvlLbl val="0"/>
      </c:catAx>
      <c:valAx>
        <c:axId val="290209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Stem/ha 000's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24139648"/>
        <c:crosses val="autoZero"/>
        <c:crossBetween val="between"/>
      </c:valAx>
    </c:plotArea>
    <c:plotVisOnly val="1"/>
    <c:dispBlanksAs val="gap"/>
    <c:showDLblsOverMax val="0"/>
  </c:chart>
  <c:spPr>
    <a:ln>
      <a:solidFill>
        <a:srgbClr val="000000"/>
      </a:solidFill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IE" dirty="0" smtClean="0"/>
              <a:t>Tuber No./ha</a:t>
            </a:r>
            <a:r>
              <a:rPr lang="en-IE" baseline="0" dirty="0" smtClean="0"/>
              <a:t> (000s)</a:t>
            </a:r>
          </a:p>
        </c:rich>
      </c:tx>
      <c:layout>
        <c:manualLayout>
          <c:xMode val="edge"/>
          <c:yMode val="edge"/>
          <c:x val="0.26487657415926991"/>
          <c:y val="8.3285499142070632E-2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Sheet1!$E$12</c:f>
              <c:strCache>
                <c:ptCount val="1"/>
                <c:pt idx="0">
                  <c:v>25-40mm Tuber no/ha 000s</c:v>
                </c:pt>
              </c:strCache>
            </c:strRef>
          </c:tx>
          <c:invertIfNegative val="0"/>
          <c:cat>
            <c:strRef>
              <c:f>Sheet1!$A$13:$A$17</c:f>
              <c:strCache>
                <c:ptCount val="5"/>
                <c:pt idx="0">
                  <c:v>Maris Peer</c:v>
                </c:pt>
                <c:pt idx="1">
                  <c:v>Jazzy</c:v>
                </c:pt>
                <c:pt idx="2">
                  <c:v>Charlotte</c:v>
                </c:pt>
                <c:pt idx="3">
                  <c:v>Jester</c:v>
                </c:pt>
                <c:pt idx="4">
                  <c:v>Imagine</c:v>
                </c:pt>
              </c:strCache>
            </c:strRef>
          </c:cat>
          <c:val>
            <c:numRef>
              <c:f>Sheet1!$E$13:$E$17</c:f>
              <c:numCache>
                <c:formatCode>0.0</c:formatCode>
                <c:ptCount val="5"/>
                <c:pt idx="0">
                  <c:v>374.99625000000003</c:v>
                </c:pt>
                <c:pt idx="1">
                  <c:v>719.43725000000006</c:v>
                </c:pt>
                <c:pt idx="2">
                  <c:v>655.54900000000009</c:v>
                </c:pt>
                <c:pt idx="3">
                  <c:v>1086.10025</c:v>
                </c:pt>
                <c:pt idx="4">
                  <c:v>549.99450000000002</c:v>
                </c:pt>
              </c:numCache>
            </c:numRef>
          </c:val>
        </c:ser>
        <c:ser>
          <c:idx val="1"/>
          <c:order val="1"/>
          <c:tx>
            <c:strRef>
              <c:f>Sheet1!$F$12</c:f>
              <c:strCache>
                <c:ptCount val="1"/>
                <c:pt idx="0">
                  <c:v>out of spec Tuber no/ha 000s</c:v>
                </c:pt>
              </c:strCache>
            </c:strRef>
          </c:tx>
          <c:invertIfNegative val="0"/>
          <c:cat>
            <c:strRef>
              <c:f>Sheet1!$A$13:$A$17</c:f>
              <c:strCache>
                <c:ptCount val="5"/>
                <c:pt idx="0">
                  <c:v>Maris Peer</c:v>
                </c:pt>
                <c:pt idx="1">
                  <c:v>Jazzy</c:v>
                </c:pt>
                <c:pt idx="2">
                  <c:v>Charlotte</c:v>
                </c:pt>
                <c:pt idx="3">
                  <c:v>Jester</c:v>
                </c:pt>
                <c:pt idx="4">
                  <c:v>Imagine</c:v>
                </c:pt>
              </c:strCache>
            </c:strRef>
          </c:cat>
          <c:val>
            <c:numRef>
              <c:f>Sheet1!$F$13:$F$17</c:f>
              <c:numCache>
                <c:formatCode>0.0</c:formatCode>
                <c:ptCount val="5"/>
                <c:pt idx="0">
                  <c:v>191.66475000000003</c:v>
                </c:pt>
                <c:pt idx="1">
                  <c:v>286.10825</c:v>
                </c:pt>
                <c:pt idx="2">
                  <c:v>202.77575000000002</c:v>
                </c:pt>
                <c:pt idx="3">
                  <c:v>763.88125000000014</c:v>
                </c:pt>
                <c:pt idx="4">
                  <c:v>305.55250000000001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4680704"/>
        <c:axId val="64682240"/>
        <c:axId val="0"/>
      </c:bar3DChart>
      <c:catAx>
        <c:axId val="64680704"/>
        <c:scaling>
          <c:orientation val="minMax"/>
        </c:scaling>
        <c:delete val="0"/>
        <c:axPos val="b"/>
        <c:majorTickMark val="out"/>
        <c:minorTickMark val="none"/>
        <c:tickLblPos val="nextTo"/>
        <c:crossAx val="64682240"/>
        <c:crosses val="autoZero"/>
        <c:auto val="1"/>
        <c:lblAlgn val="ctr"/>
        <c:lblOffset val="100"/>
        <c:noMultiLvlLbl val="0"/>
      </c:catAx>
      <c:valAx>
        <c:axId val="646822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Tuber no/ha 000s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6468070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solidFill>
        <a:srgbClr val="000000"/>
      </a:solidFill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Yield t/ha</a:t>
            </a:r>
          </a:p>
        </c:rich>
      </c:tx>
      <c:layout/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Sheet1!$B$12</c:f>
              <c:strCache>
                <c:ptCount val="1"/>
                <c:pt idx="0">
                  <c:v>25-40 mm Yield (t/ha)</c:v>
                </c:pt>
              </c:strCache>
            </c:strRef>
          </c:tx>
          <c:invertIfNegative val="0"/>
          <c:cat>
            <c:strRef>
              <c:f>Sheet1!$A$13:$A$17</c:f>
              <c:strCache>
                <c:ptCount val="5"/>
                <c:pt idx="0">
                  <c:v>Maris Peer</c:v>
                </c:pt>
                <c:pt idx="1">
                  <c:v>Jazzy</c:v>
                </c:pt>
                <c:pt idx="2">
                  <c:v>Charlotte</c:v>
                </c:pt>
                <c:pt idx="3">
                  <c:v>Jester</c:v>
                </c:pt>
                <c:pt idx="4">
                  <c:v>Imagine</c:v>
                </c:pt>
              </c:strCache>
            </c:strRef>
          </c:cat>
          <c:val>
            <c:numRef>
              <c:f>Sheet1!$B$13:$B$17</c:f>
              <c:numCache>
                <c:formatCode>0.00</c:formatCode>
                <c:ptCount val="5"/>
                <c:pt idx="0">
                  <c:v>11.2498875</c:v>
                </c:pt>
                <c:pt idx="1">
                  <c:v>23.888650000000002</c:v>
                </c:pt>
                <c:pt idx="2">
                  <c:v>24.8608625</c:v>
                </c:pt>
                <c:pt idx="3">
                  <c:v>22.222000000000001</c:v>
                </c:pt>
                <c:pt idx="4">
                  <c:v>17.6387125</c:v>
                </c:pt>
              </c:numCache>
            </c:numRef>
          </c:val>
        </c:ser>
        <c:ser>
          <c:idx val="1"/>
          <c:order val="1"/>
          <c:tx>
            <c:strRef>
              <c:f>Sheet1!$C$12</c:f>
              <c:strCache>
                <c:ptCount val="1"/>
                <c:pt idx="0">
                  <c:v>Out of spec (t/ha)</c:v>
                </c:pt>
              </c:strCache>
            </c:strRef>
          </c:tx>
          <c:invertIfNegative val="0"/>
          <c:cat>
            <c:strRef>
              <c:f>Sheet1!$A$13:$A$17</c:f>
              <c:strCache>
                <c:ptCount val="5"/>
                <c:pt idx="0">
                  <c:v>Maris Peer</c:v>
                </c:pt>
                <c:pt idx="1">
                  <c:v>Jazzy</c:v>
                </c:pt>
                <c:pt idx="2">
                  <c:v>Charlotte</c:v>
                </c:pt>
                <c:pt idx="3">
                  <c:v>Jester</c:v>
                </c:pt>
                <c:pt idx="4">
                  <c:v>Imagine</c:v>
                </c:pt>
              </c:strCache>
            </c:strRef>
          </c:cat>
          <c:val>
            <c:numRef>
              <c:f>Sheet1!$C$13:$C$17</c:f>
              <c:numCache>
                <c:formatCode>0.00</c:formatCode>
                <c:ptCount val="5"/>
                <c:pt idx="0">
                  <c:v>9.027687499999999</c:v>
                </c:pt>
                <c:pt idx="1">
                  <c:v>8.6110250000000015</c:v>
                </c:pt>
                <c:pt idx="2">
                  <c:v>6.9443750000000009</c:v>
                </c:pt>
                <c:pt idx="3">
                  <c:v>8.8887999999999998</c:v>
                </c:pt>
                <c:pt idx="4">
                  <c:v>13.749862500000003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6554880"/>
        <c:axId val="86568960"/>
        <c:axId val="0"/>
      </c:bar3DChart>
      <c:catAx>
        <c:axId val="86554880"/>
        <c:scaling>
          <c:orientation val="minMax"/>
        </c:scaling>
        <c:delete val="0"/>
        <c:axPos val="b"/>
        <c:majorTickMark val="out"/>
        <c:minorTickMark val="none"/>
        <c:tickLblPos val="nextTo"/>
        <c:crossAx val="86568960"/>
        <c:crosses val="autoZero"/>
        <c:auto val="1"/>
        <c:lblAlgn val="ctr"/>
        <c:lblOffset val="100"/>
        <c:noMultiLvlLbl val="0"/>
      </c:catAx>
      <c:valAx>
        <c:axId val="865689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t/ha</a:t>
                </a:r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crossAx val="8655488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rgbClr val="FFFFFF"/>
    </a:solidFill>
    <a:ln>
      <a:solidFill>
        <a:srgbClr val="000000"/>
      </a:solidFill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en-IE" sz="1400" dirty="0" smtClean="0"/>
              <a:t>Demo as</a:t>
            </a:r>
            <a:r>
              <a:rPr lang="en-IE" sz="1400" baseline="0" dirty="0" smtClean="0"/>
              <a:t> </a:t>
            </a:r>
            <a:r>
              <a:rPr lang="en-IE" sz="1400" baseline="0" dirty="0"/>
              <a:t>harvested </a:t>
            </a:r>
            <a:r>
              <a:rPr lang="en-IE" sz="1400" baseline="0" dirty="0" smtClean="0"/>
              <a:t>(t</a:t>
            </a:r>
            <a:r>
              <a:rPr lang="en-IE" sz="1400" dirty="0" smtClean="0"/>
              <a:t>/ha) </a:t>
            </a:r>
            <a:endParaRPr lang="en-IE" sz="14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5820009070030469"/>
          <c:y val="0.25266716974566139"/>
          <c:w val="0.8036610319063705"/>
          <c:h val="0.596902754452059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Sheet1!$E$12</c:f>
              <c:strCache>
                <c:ptCount val="1"/>
                <c:pt idx="0">
                  <c:v>Tonnes/ha </c:v>
                </c:pt>
              </c:strCache>
            </c:strRef>
          </c:tx>
          <c:invertIfNegative val="0"/>
          <c:cat>
            <c:strRef>
              <c:f>Sheet1!$A$13:$A$16</c:f>
              <c:strCache>
                <c:ptCount val="4"/>
                <c:pt idx="0">
                  <c:v>Maris Peer</c:v>
                </c:pt>
                <c:pt idx="1">
                  <c:v>Jazzy</c:v>
                </c:pt>
                <c:pt idx="2">
                  <c:v>Charlotte</c:v>
                </c:pt>
                <c:pt idx="3">
                  <c:v>Jester</c:v>
                </c:pt>
              </c:strCache>
            </c:strRef>
          </c:cat>
          <c:val>
            <c:numRef>
              <c:f>Sheet1!$E$13:$E$16</c:f>
              <c:numCache>
                <c:formatCode>0.0</c:formatCode>
                <c:ptCount val="4"/>
                <c:pt idx="0">
                  <c:v>21.945568750000003</c:v>
                </c:pt>
                <c:pt idx="1">
                  <c:v>36.021002500000002</c:v>
                </c:pt>
                <c:pt idx="2">
                  <c:v>27.761685</c:v>
                </c:pt>
                <c:pt idx="3">
                  <c:v>20.323975000000004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4980480"/>
        <c:axId val="64982016"/>
      </c:barChart>
      <c:catAx>
        <c:axId val="64980480"/>
        <c:scaling>
          <c:orientation val="minMax"/>
        </c:scaling>
        <c:delete val="0"/>
        <c:axPos val="b"/>
        <c:majorTickMark val="out"/>
        <c:minorTickMark val="none"/>
        <c:tickLblPos val="nextTo"/>
        <c:crossAx val="64982016"/>
        <c:crosses val="autoZero"/>
        <c:auto val="1"/>
        <c:lblAlgn val="ctr"/>
        <c:lblOffset val="100"/>
        <c:noMultiLvlLbl val="0"/>
      </c:catAx>
      <c:valAx>
        <c:axId val="649820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t/ha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6498048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53E6E6-CD53-4567-B6C0-1E70A99A8ACA}" type="datetimeFigureOut">
              <a:rPr lang="en-IE" smtClean="0"/>
              <a:t>23/02/2016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6DAFA-275C-4F96-B4CE-5247A596E5C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86390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F6DAFA-275C-4F96-B4CE-5247A596E5CB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40710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Harvest critical – too dry waited for rain and harvested straight afterwards -  could get it wrong!!</a:t>
            </a:r>
          </a:p>
          <a:p>
            <a:r>
              <a:rPr lang="en-IE" dirty="0" smtClean="0"/>
              <a:t>All had DM 17-18%</a:t>
            </a:r>
          </a:p>
          <a:p>
            <a:r>
              <a:rPr lang="en-IE" dirty="0" smtClean="0"/>
              <a:t>Jazzy low DM did not register but cooked similar to</a:t>
            </a:r>
            <a:r>
              <a:rPr lang="en-IE" baseline="0" dirty="0" smtClean="0"/>
              <a:t> others</a:t>
            </a:r>
          </a:p>
          <a:p>
            <a:r>
              <a:rPr lang="en-IE" baseline="0" dirty="0" smtClean="0"/>
              <a:t>Jester seed issue 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F6DAFA-275C-4F96-B4CE-5247A596E5CB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6502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Main crop = Gross margin /ha = €72</a:t>
            </a:r>
          </a:p>
          <a:p>
            <a:r>
              <a:rPr lang="en-IE" dirty="0" smtClean="0"/>
              <a:t>Rental (350/ac)= €21</a:t>
            </a:r>
          </a:p>
          <a:p>
            <a:r>
              <a:rPr lang="en-IE" dirty="0" smtClean="0"/>
              <a:t>Storage 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F6DAFA-275C-4F96-B4CE-5247A596E5CB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98107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Main crop = Gross margin /ha = €72</a:t>
            </a:r>
          </a:p>
          <a:p>
            <a:r>
              <a:rPr lang="en-IE" dirty="0" smtClean="0"/>
              <a:t>Rental (350/ac)= €21</a:t>
            </a:r>
          </a:p>
          <a:p>
            <a:r>
              <a:rPr lang="en-IE" dirty="0" smtClean="0"/>
              <a:t>Storage 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F6DAFA-275C-4F96-B4CE-5247A596E5CB}" type="slidenum">
              <a:rPr lang="en-IE" smtClean="0"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98107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352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219200"/>
            <a:ext cx="38100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8892 PP Interal Update-01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560" y="54868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  <a:cs typeface="ヒラギノ角ゴ Pro W3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D0D628"/>
          </a:solidFill>
          <a:latin typeface="Arial" charset="0"/>
          <a:ea typeface="ヒラギノ角ゴ Pro W3" pitchFamily="96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800100" indent="-342900" algn="l" rtl="0" eaLnBrk="1" fontAlgn="base" hangingPunct="1">
        <a:spcBef>
          <a:spcPct val="20000"/>
        </a:spcBef>
        <a:spcAft>
          <a:spcPct val="0"/>
        </a:spcAft>
        <a:buClrTx/>
        <a:buFont typeface="Arial" pitchFamily="34" charset="0"/>
        <a:buChar char="•"/>
        <a:defRPr sz="20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2pPr>
      <a:lvl3pPr marL="1257300" indent="-342900" algn="l" rtl="0" eaLnBrk="1" fontAlgn="base" hangingPunct="1">
        <a:spcBef>
          <a:spcPct val="20000"/>
        </a:spcBef>
        <a:spcAft>
          <a:spcPct val="0"/>
        </a:spcAft>
        <a:buClrTx/>
        <a:buFont typeface="Arial" pitchFamily="34" charset="0"/>
        <a:buChar char="•"/>
        <a:defRPr sz="20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3pPr>
      <a:lvl4pPr marL="1714500" indent="-342900" algn="l" rtl="0" eaLnBrk="1" fontAlgn="base" hangingPunct="1">
        <a:spcBef>
          <a:spcPct val="20000"/>
        </a:spcBef>
        <a:spcAft>
          <a:spcPct val="0"/>
        </a:spcAft>
        <a:buClrTx/>
        <a:buFont typeface="Arial" pitchFamily="34" charset="0"/>
        <a:buChar char="•"/>
        <a:defRPr sz="20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4pPr>
      <a:lvl5pPr marL="2171700" indent="-342900" algn="l" rtl="0" eaLnBrk="1" fontAlgn="base" hangingPunct="1">
        <a:spcBef>
          <a:spcPct val="20000"/>
        </a:spcBef>
        <a:spcAft>
          <a:spcPct val="0"/>
        </a:spcAft>
        <a:buClrTx/>
        <a:buFont typeface="Arial" pitchFamily="34" charset="0"/>
        <a:buChar char="•"/>
        <a:defRPr sz="20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D0D628"/>
        </a:buClr>
        <a:buFont typeface="Times" pitchFamily="96" charset="0"/>
        <a:buChar char="•"/>
        <a:defRPr sz="1600">
          <a:solidFill>
            <a:srgbClr val="70707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196752"/>
            <a:ext cx="7772400" cy="1470025"/>
          </a:xfrm>
        </p:spPr>
        <p:txBody>
          <a:bodyPr/>
          <a:lstStyle/>
          <a:p>
            <a:r>
              <a:rPr lang="en-IE" dirty="0" smtClean="0"/>
              <a:t>Salad Potato Project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9403" y="2564904"/>
            <a:ext cx="6400800" cy="1752600"/>
          </a:xfrm>
        </p:spPr>
        <p:txBody>
          <a:bodyPr/>
          <a:lstStyle/>
          <a:p>
            <a:pPr algn="l"/>
            <a:r>
              <a:rPr lang="en-IE" dirty="0" smtClean="0"/>
              <a:t>Michael Hennessy</a:t>
            </a:r>
          </a:p>
          <a:p>
            <a:pPr algn="l"/>
            <a:r>
              <a:rPr lang="en-IE" i="1" dirty="0" smtClean="0"/>
              <a:t>Head of Crops and Energy Knowledge Transfer, Teagasc</a:t>
            </a:r>
            <a:endParaRPr lang="en-IE" i="1" dirty="0"/>
          </a:p>
        </p:txBody>
      </p:sp>
      <p:pic>
        <p:nvPicPr>
          <p:cNvPr id="1026" name="Picture 2" descr="Z:\Advisory\CropsAdvisory\Pictures\M Hennessy\Pictures (Work related)\Potatoes\Salad potato project\2015\IMG_02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4" y="3576350"/>
            <a:ext cx="2172109" cy="2172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8" t="-10641" r="8278" b="10641"/>
          <a:stretch/>
        </p:blipFill>
        <p:spPr bwMode="auto">
          <a:xfrm rot="5400000">
            <a:off x="7245221" y="3763085"/>
            <a:ext cx="1998921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Z:\Advisory\CropsAdvisory\Pictures\M Hennessy\Pictures (Work related)\Logos\TEAGASC LOGO high res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1" y="5061789"/>
            <a:ext cx="1512168" cy="52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Z:\Advisory\CropsAdvisory\Pictures\M Hennessy\Pictures (Work related)\Logos\BORD BIA.BMP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992676"/>
            <a:ext cx="1224136" cy="596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061789"/>
            <a:ext cx="1212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100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Introduction 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sz="3200" dirty="0" smtClean="0"/>
              <a:t>Background</a:t>
            </a:r>
          </a:p>
          <a:p>
            <a:r>
              <a:rPr lang="en-IE" sz="3200" dirty="0" smtClean="0"/>
              <a:t>Objectives of the program</a:t>
            </a:r>
          </a:p>
          <a:p>
            <a:r>
              <a:rPr lang="en-IE" sz="3200" dirty="0" smtClean="0"/>
              <a:t>Highlights</a:t>
            </a:r>
          </a:p>
          <a:p>
            <a:r>
              <a:rPr lang="en-IE" sz="3200" dirty="0" smtClean="0"/>
              <a:t>Results</a:t>
            </a:r>
          </a:p>
          <a:p>
            <a:r>
              <a:rPr lang="en-IE" sz="3200" dirty="0" smtClean="0"/>
              <a:t>Future</a:t>
            </a:r>
            <a:endParaRPr lang="en-IE" sz="3200" dirty="0"/>
          </a:p>
        </p:txBody>
      </p:sp>
      <p:pic>
        <p:nvPicPr>
          <p:cNvPr id="5122" name="Picture 2" descr="Z:\Advisory\CropsAdvisory\Pictures\M Hennessy\Pictures (Work related)\Potatoes\Salad potato project\2015\IMG_009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112234"/>
            <a:ext cx="2735824" cy="364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275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Background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Main crop profitability and market access</a:t>
            </a:r>
          </a:p>
          <a:p>
            <a:pPr lvl="1"/>
            <a:r>
              <a:rPr lang="en-IE" dirty="0" smtClean="0"/>
              <a:t>Drop </a:t>
            </a:r>
            <a:r>
              <a:rPr lang="en-IE" dirty="0"/>
              <a:t>in </a:t>
            </a:r>
            <a:r>
              <a:rPr lang="en-IE" dirty="0" smtClean="0"/>
              <a:t>consumption </a:t>
            </a:r>
          </a:p>
          <a:p>
            <a:pPr lvl="1"/>
            <a:r>
              <a:rPr lang="en-IE" dirty="0" smtClean="0"/>
              <a:t>Increase consumption in other potato categories</a:t>
            </a:r>
          </a:p>
          <a:p>
            <a:pPr lvl="1"/>
            <a:r>
              <a:rPr lang="en-IE" dirty="0" smtClean="0"/>
              <a:t>Diversification necessary</a:t>
            </a:r>
          </a:p>
          <a:p>
            <a:pPr marL="457200" lvl="1" indent="0">
              <a:buNone/>
            </a:pPr>
            <a:endParaRPr lang="en-IE" dirty="0" smtClean="0"/>
          </a:p>
          <a:p>
            <a:r>
              <a:rPr lang="en-IE" dirty="0" smtClean="0"/>
              <a:t>Diversification options</a:t>
            </a:r>
          </a:p>
          <a:p>
            <a:pPr lvl="1"/>
            <a:r>
              <a:rPr lang="en-IE" dirty="0" smtClean="0"/>
              <a:t>Utilise machinery </a:t>
            </a:r>
            <a:r>
              <a:rPr lang="en-IE" dirty="0" smtClean="0"/>
              <a:t>and </a:t>
            </a:r>
            <a:r>
              <a:rPr lang="en-IE" dirty="0" smtClean="0"/>
              <a:t>infrastructure </a:t>
            </a:r>
          </a:p>
          <a:p>
            <a:pPr lvl="1"/>
            <a:r>
              <a:rPr lang="en-IE" dirty="0" smtClean="0"/>
              <a:t>Seed, processing, chipping opportunities</a:t>
            </a:r>
          </a:p>
          <a:p>
            <a:pPr lvl="2"/>
            <a:r>
              <a:rPr lang="en-IE" dirty="0" smtClean="0"/>
              <a:t>Salad Potato?</a:t>
            </a:r>
          </a:p>
          <a:p>
            <a:endParaRPr lang="en-IE" dirty="0" smtClean="0"/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6" r="11888"/>
          <a:stretch/>
        </p:blipFill>
        <p:spPr bwMode="auto">
          <a:xfrm rot="5400000">
            <a:off x="7130835" y="3822490"/>
            <a:ext cx="2009553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194235"/>
            <a:ext cx="1296144" cy="1532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207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Industry Statistics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370040"/>
          </a:xfrm>
        </p:spPr>
        <p:txBody>
          <a:bodyPr/>
          <a:lstStyle/>
          <a:p>
            <a:r>
              <a:rPr lang="en-IE" dirty="0" smtClean="0"/>
              <a:t>Salad Potato market</a:t>
            </a:r>
          </a:p>
          <a:p>
            <a:pPr lvl="1"/>
            <a:r>
              <a:rPr lang="en-IE" dirty="0" smtClean="0"/>
              <a:t> Multiple trade </a:t>
            </a:r>
            <a:r>
              <a:rPr lang="en-IE" dirty="0" smtClean="0"/>
              <a:t>20,000t (6-7% </a:t>
            </a:r>
            <a:r>
              <a:rPr lang="en-IE" dirty="0"/>
              <a:t>of the Ware </a:t>
            </a:r>
            <a:r>
              <a:rPr lang="en-IE" dirty="0" smtClean="0"/>
              <a:t>Market) </a:t>
            </a:r>
          </a:p>
          <a:p>
            <a:pPr lvl="2"/>
            <a:r>
              <a:rPr lang="en-IE" dirty="0" smtClean="0"/>
              <a:t>Plus restaurant</a:t>
            </a:r>
            <a:r>
              <a:rPr lang="en-IE" dirty="0"/>
              <a:t> </a:t>
            </a:r>
            <a:r>
              <a:rPr lang="en-IE" dirty="0" smtClean="0"/>
              <a:t>&amp; catering trade 	</a:t>
            </a:r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pPr marL="0" indent="0">
              <a:buNone/>
            </a:pPr>
            <a:endParaRPr lang="en-IE" dirty="0" smtClean="0"/>
          </a:p>
          <a:p>
            <a:endParaRPr lang="en-IE" dirty="0" smtClean="0"/>
          </a:p>
          <a:p>
            <a:r>
              <a:rPr lang="en-IE" dirty="0" smtClean="0"/>
              <a:t>Imports make up the balance</a:t>
            </a:r>
          </a:p>
          <a:p>
            <a:r>
              <a:rPr lang="en-IE" dirty="0" smtClean="0"/>
              <a:t>Opportunities for Irish produce</a:t>
            </a:r>
            <a:endParaRPr lang="en-IE" dirty="0"/>
          </a:p>
          <a:p>
            <a:endParaRPr lang="en-IE" dirty="0" smtClean="0"/>
          </a:p>
          <a:p>
            <a:pPr marL="0" indent="0">
              <a:buNone/>
            </a:pPr>
            <a:endParaRPr lang="en-IE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999269"/>
              </p:ext>
            </p:extLst>
          </p:nvPr>
        </p:nvGraphicFramePr>
        <p:xfrm>
          <a:off x="1115616" y="2492896"/>
          <a:ext cx="6096000" cy="1483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8232"/>
                <a:gridCol w="1368152"/>
                <a:gridCol w="1512168"/>
                <a:gridCol w="1127448"/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en-IE" i="1" dirty="0" smtClean="0"/>
                        <a:t>Estimated Irish Production</a:t>
                      </a:r>
                      <a:endParaRPr lang="en-IE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sz="1400" i="1" dirty="0" smtClean="0"/>
                        <a:t>(IFA figures)</a:t>
                      </a:r>
                      <a:endParaRPr lang="en-IE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2013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2014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2015</a:t>
                      </a:r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Area (hectares)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130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smtClean="0"/>
                        <a:t>148</a:t>
                      </a:r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Irish Production (t) 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3070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3200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3650</a:t>
                      </a:r>
                      <a:endParaRPr lang="en-IE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3"/>
          <a:stretch/>
        </p:blipFill>
        <p:spPr>
          <a:xfrm rot="5400000">
            <a:off x="7606972" y="2849106"/>
            <a:ext cx="1395639" cy="12929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5" r="9970"/>
          <a:stretch/>
        </p:blipFill>
        <p:spPr>
          <a:xfrm rot="5400000">
            <a:off x="6156872" y="4105098"/>
            <a:ext cx="1222744" cy="15121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1"/>
          <a:stretch/>
        </p:blipFill>
        <p:spPr>
          <a:xfrm rot="5400000">
            <a:off x="7674597" y="4204655"/>
            <a:ext cx="1251623" cy="12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53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Salad Potato Working Group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Working group set up to investigate Salad Potato potential</a:t>
            </a:r>
          </a:p>
          <a:p>
            <a:pPr lvl="1"/>
            <a:r>
              <a:rPr lang="en-IE" dirty="0" smtClean="0"/>
              <a:t>IFA, </a:t>
            </a:r>
            <a:r>
              <a:rPr lang="en-IE" dirty="0" err="1" smtClean="0"/>
              <a:t>Bord</a:t>
            </a:r>
            <a:r>
              <a:rPr lang="en-IE" dirty="0" smtClean="0"/>
              <a:t> </a:t>
            </a:r>
            <a:r>
              <a:rPr lang="en-IE" dirty="0" err="1" smtClean="0"/>
              <a:t>Bia</a:t>
            </a:r>
            <a:r>
              <a:rPr lang="en-IE" dirty="0"/>
              <a:t> </a:t>
            </a:r>
            <a:r>
              <a:rPr lang="en-IE" dirty="0" smtClean="0"/>
              <a:t>&amp; Teagasc</a:t>
            </a:r>
          </a:p>
          <a:p>
            <a:endParaRPr lang="en-IE" dirty="0" smtClean="0"/>
          </a:p>
          <a:p>
            <a:endParaRPr lang="en-IE" dirty="0"/>
          </a:p>
          <a:p>
            <a:r>
              <a:rPr lang="en-IE" dirty="0" smtClean="0"/>
              <a:t>Key objectives</a:t>
            </a:r>
          </a:p>
          <a:p>
            <a:pPr lvl="1"/>
            <a:r>
              <a:rPr lang="en-IE" dirty="0"/>
              <a:t>Grow the market for indigenously salad potatoes</a:t>
            </a:r>
          </a:p>
          <a:p>
            <a:pPr lvl="1"/>
            <a:r>
              <a:rPr lang="en-IE" dirty="0"/>
              <a:t>Increase the tonnage grown in Ireland</a:t>
            </a:r>
          </a:p>
          <a:p>
            <a:pPr lvl="1"/>
            <a:r>
              <a:rPr lang="en-IE" dirty="0"/>
              <a:t>Increase the number of growers </a:t>
            </a:r>
          </a:p>
          <a:p>
            <a:pPr lvl="1"/>
            <a:r>
              <a:rPr lang="en-IE" dirty="0" smtClean="0"/>
              <a:t>Improve growers </a:t>
            </a:r>
            <a:r>
              <a:rPr lang="en-IE" dirty="0"/>
              <a:t>knowledge </a:t>
            </a:r>
            <a:endParaRPr lang="en-IE" dirty="0" smtClean="0"/>
          </a:p>
          <a:p>
            <a:pPr lvl="1"/>
            <a:r>
              <a:rPr lang="en-IE" dirty="0" smtClean="0"/>
              <a:t>Leave </a:t>
            </a:r>
            <a:r>
              <a:rPr lang="en-IE" dirty="0"/>
              <a:t>a legacy of information </a:t>
            </a:r>
            <a:endParaRPr lang="en-IE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060848"/>
            <a:ext cx="4670425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02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How Salad Potatoes can fit?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Alternative to ware</a:t>
            </a:r>
            <a:endParaRPr lang="en-IE" dirty="0"/>
          </a:p>
          <a:p>
            <a:pPr lvl="1"/>
            <a:r>
              <a:rPr lang="en-IE" dirty="0" smtClean="0"/>
              <a:t>Target different market segment</a:t>
            </a:r>
          </a:p>
          <a:p>
            <a:pPr lvl="1"/>
            <a:r>
              <a:rPr lang="en-IE" dirty="0" smtClean="0"/>
              <a:t>Higher value market</a:t>
            </a:r>
          </a:p>
          <a:p>
            <a:r>
              <a:rPr lang="en-IE" dirty="0" smtClean="0"/>
              <a:t>Agronomic considerations</a:t>
            </a:r>
          </a:p>
          <a:p>
            <a:pPr lvl="1"/>
            <a:r>
              <a:rPr lang="en-IE" dirty="0" smtClean="0"/>
              <a:t>Sown later</a:t>
            </a:r>
          </a:p>
          <a:p>
            <a:pPr lvl="1"/>
            <a:r>
              <a:rPr lang="en-IE" dirty="0" smtClean="0"/>
              <a:t>Harvested earlier</a:t>
            </a:r>
          </a:p>
          <a:p>
            <a:pPr lvl="1"/>
            <a:r>
              <a:rPr lang="en-IE" dirty="0" smtClean="0"/>
              <a:t>Use same equipment (with adjustment)</a:t>
            </a:r>
          </a:p>
          <a:p>
            <a:pPr marL="457200" lvl="1" indent="0">
              <a:buNone/>
            </a:pPr>
            <a:r>
              <a:rPr lang="en-IE" dirty="0" smtClean="0"/>
              <a:t>But </a:t>
            </a:r>
          </a:p>
          <a:p>
            <a:pPr lvl="1"/>
            <a:r>
              <a:rPr lang="en-IE" dirty="0" smtClean="0"/>
              <a:t>Higher risk (alternative markets)</a:t>
            </a:r>
          </a:p>
          <a:p>
            <a:pPr lvl="1"/>
            <a:r>
              <a:rPr lang="en-IE" dirty="0" smtClean="0"/>
              <a:t>Equipment costs</a:t>
            </a:r>
          </a:p>
          <a:p>
            <a:pPr lvl="1"/>
            <a:r>
              <a:rPr lang="en-IE" dirty="0" smtClean="0"/>
              <a:t>Irrigation a necessity</a:t>
            </a:r>
            <a:endParaRPr lang="en-IE" dirty="0"/>
          </a:p>
        </p:txBody>
      </p:sp>
      <p:pic>
        <p:nvPicPr>
          <p:cNvPr id="2050" name="Picture 2" descr="Z:\Advisory\CropsAdvisory\Pictures\M Hennessy\Pictures (Work related)\Potatoes\Salad potato project\2015\IMG_045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6" t="17010" r="17967" b="22813"/>
          <a:stretch/>
        </p:blipFill>
        <p:spPr bwMode="auto">
          <a:xfrm>
            <a:off x="7072047" y="2060848"/>
            <a:ext cx="1712363" cy="1733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Z:\Advisory\CropsAdvisory\Pictures\M Hennessy\Pictures (Work related)\Potatoes\Salad potato project\2015\IMG_039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826" y="4005064"/>
            <a:ext cx="1712363" cy="1712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47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Program 2015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42559"/>
            <a:ext cx="7772400" cy="4114800"/>
          </a:xfrm>
        </p:spPr>
        <p:txBody>
          <a:bodyPr/>
          <a:lstStyle/>
          <a:p>
            <a:r>
              <a:rPr lang="en-IE" dirty="0" smtClean="0"/>
              <a:t>Key </a:t>
            </a:r>
            <a:r>
              <a:rPr lang="en-IE" dirty="0"/>
              <a:t>meetings for information dissemination</a:t>
            </a:r>
          </a:p>
          <a:p>
            <a:pPr lvl="1"/>
            <a:r>
              <a:rPr lang="en-IE" dirty="0"/>
              <a:t>April, May, July and September</a:t>
            </a:r>
          </a:p>
          <a:p>
            <a:pPr lvl="1"/>
            <a:r>
              <a:rPr lang="en-IE" dirty="0" smtClean="0"/>
              <a:t>Establish information gaps</a:t>
            </a:r>
          </a:p>
          <a:p>
            <a:pPr lvl="1"/>
            <a:r>
              <a:rPr lang="en-IE" dirty="0" smtClean="0"/>
              <a:t>Target existing growers to help production base</a:t>
            </a:r>
          </a:p>
          <a:p>
            <a:pPr lvl="1"/>
            <a:r>
              <a:rPr lang="en-IE" dirty="0" smtClean="0"/>
              <a:t>More widely inform potato growers of salad potatoes</a:t>
            </a:r>
          </a:p>
          <a:p>
            <a:r>
              <a:rPr lang="en-IE" dirty="0" smtClean="0"/>
              <a:t>Demonstration farm</a:t>
            </a:r>
          </a:p>
          <a:p>
            <a:pPr lvl="1"/>
            <a:r>
              <a:rPr lang="en-IE" dirty="0" smtClean="0"/>
              <a:t>John Stafford, Wexford  (Slaney Farms)</a:t>
            </a:r>
          </a:p>
          <a:p>
            <a:r>
              <a:rPr lang="en-IE" dirty="0" smtClean="0"/>
              <a:t>External collaboration </a:t>
            </a:r>
          </a:p>
          <a:p>
            <a:pPr lvl="1"/>
            <a:r>
              <a:rPr lang="en-IE" dirty="0" err="1" smtClean="0"/>
              <a:t>Dr.</a:t>
            </a:r>
            <a:r>
              <a:rPr lang="en-IE" dirty="0" smtClean="0"/>
              <a:t> Stuart Wale, SRUC</a:t>
            </a:r>
            <a:r>
              <a:rPr lang="en-IE" dirty="0"/>
              <a:t>, </a:t>
            </a:r>
            <a:r>
              <a:rPr lang="en-IE" dirty="0" smtClean="0"/>
              <a:t>Scotland</a:t>
            </a:r>
          </a:p>
          <a:p>
            <a:pPr lvl="2"/>
            <a:r>
              <a:rPr lang="en-IE" dirty="0" smtClean="0"/>
              <a:t> Potato researcher/consultant </a:t>
            </a:r>
          </a:p>
          <a:p>
            <a:endParaRPr lang="en-IE" dirty="0"/>
          </a:p>
        </p:txBody>
      </p:sp>
      <p:pic>
        <p:nvPicPr>
          <p:cNvPr id="2050" name="Picture 2" descr="Z:\Advisory\CropsAdvisory\Pictures\M Hennessy\Pictures (Work related)\Potatoes\Salad potato project\2015\IMG_03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132856"/>
            <a:ext cx="2334207" cy="2334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14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Program 2015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52736"/>
            <a:ext cx="7772400" cy="4680520"/>
          </a:xfrm>
        </p:spPr>
        <p:txBody>
          <a:bodyPr/>
          <a:lstStyle/>
          <a:p>
            <a:pPr marL="0" indent="0">
              <a:buNone/>
            </a:pPr>
            <a:r>
              <a:rPr lang="en-IE" b="1" dirty="0" smtClean="0"/>
              <a:t>Meeting 1  (Planning for the season , April 2015)</a:t>
            </a:r>
          </a:p>
          <a:p>
            <a:r>
              <a:rPr lang="en-IE" dirty="0" smtClean="0"/>
              <a:t>Key outcomes</a:t>
            </a:r>
          </a:p>
          <a:p>
            <a:pPr lvl="1"/>
            <a:r>
              <a:rPr lang="en-IE" dirty="0" smtClean="0"/>
              <a:t>Market Specifications (size 25-45  or 47)</a:t>
            </a:r>
          </a:p>
          <a:p>
            <a:pPr lvl="2"/>
            <a:r>
              <a:rPr lang="en-IE" dirty="0" smtClean="0"/>
              <a:t>Skin finish critical,  Variety &amp; Yield</a:t>
            </a:r>
          </a:p>
          <a:p>
            <a:pPr lvl="2"/>
            <a:r>
              <a:rPr lang="en-IE" dirty="0"/>
              <a:t>R</a:t>
            </a:r>
            <a:r>
              <a:rPr lang="en-IE" dirty="0" smtClean="0"/>
              <a:t>ejection  - no market- no sale</a:t>
            </a:r>
          </a:p>
          <a:p>
            <a:pPr lvl="1"/>
            <a:r>
              <a:rPr lang="en-IE" dirty="0" smtClean="0"/>
              <a:t>Agronomic issues</a:t>
            </a:r>
          </a:p>
          <a:p>
            <a:pPr lvl="2"/>
            <a:r>
              <a:rPr lang="en-IE" dirty="0" smtClean="0"/>
              <a:t>Soils, machinery, irrigation, PCN, Black dot </a:t>
            </a:r>
          </a:p>
          <a:p>
            <a:pPr lvl="1"/>
            <a:r>
              <a:rPr lang="en-IE" dirty="0" smtClean="0"/>
              <a:t>Important of soils &amp; fertility</a:t>
            </a:r>
          </a:p>
          <a:p>
            <a:pPr lvl="2"/>
            <a:r>
              <a:rPr lang="en-IE" dirty="0" smtClean="0"/>
              <a:t>Free draining, long rotation, free from disease, irrigation</a:t>
            </a:r>
          </a:p>
          <a:p>
            <a:pPr lvl="2"/>
            <a:r>
              <a:rPr lang="en-IE" dirty="0" smtClean="0"/>
              <a:t>Phosphorus &amp; tuber set</a:t>
            </a:r>
          </a:p>
          <a:p>
            <a:pPr lvl="1"/>
            <a:r>
              <a:rPr lang="en-IE" dirty="0" smtClean="0"/>
              <a:t>High stem numbers (high tuber counts)</a:t>
            </a:r>
          </a:p>
          <a:p>
            <a:pPr lvl="2"/>
            <a:r>
              <a:rPr lang="en-IE" dirty="0" smtClean="0"/>
              <a:t>Seeding rate critical role</a:t>
            </a:r>
            <a:endParaRPr lang="en-IE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62865"/>
            <a:ext cx="2117601" cy="161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556792"/>
            <a:ext cx="213360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Z:\Advisory\CropsAdvisory\Pictures\M Hennessy\Pictures (Work related)\Potatoes\Potato Pictures\DSC0289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499192"/>
            <a:ext cx="1878414" cy="1256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32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Program 2015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b="1" dirty="0" smtClean="0"/>
              <a:t>Meeting 2 (Field visit – assessing planting and planning irrigation)</a:t>
            </a:r>
          </a:p>
          <a:p>
            <a:pPr marL="0" indent="0">
              <a:buNone/>
            </a:pPr>
            <a:r>
              <a:rPr lang="en-IE" dirty="0" smtClean="0"/>
              <a:t>Field Demonstration </a:t>
            </a:r>
            <a:r>
              <a:rPr lang="en-IE" sz="1800" i="1" dirty="0" smtClean="0"/>
              <a:t>(Maris Peer, Charlotte, Jester, Jazzy, Imagine) </a:t>
            </a:r>
            <a:endParaRPr lang="en-IE" i="1" dirty="0" smtClean="0"/>
          </a:p>
          <a:p>
            <a:r>
              <a:rPr lang="en-IE" dirty="0" smtClean="0"/>
              <a:t>Key outcomes</a:t>
            </a:r>
          </a:p>
          <a:p>
            <a:pPr lvl="1"/>
            <a:r>
              <a:rPr lang="en-IE" dirty="0" smtClean="0"/>
              <a:t>Seeding rate and placement</a:t>
            </a:r>
          </a:p>
          <a:p>
            <a:pPr lvl="2"/>
            <a:r>
              <a:rPr lang="en-IE" dirty="0" smtClean="0"/>
              <a:t>Split grading </a:t>
            </a:r>
          </a:p>
          <a:p>
            <a:pPr lvl="2"/>
            <a:r>
              <a:rPr lang="en-IE" dirty="0" smtClean="0"/>
              <a:t>Differential in spacing from intended of 17-54%</a:t>
            </a:r>
          </a:p>
          <a:p>
            <a:pPr lvl="1"/>
            <a:r>
              <a:rPr lang="en-IE" dirty="0"/>
              <a:t>Stem numbers and association with tuber numbers</a:t>
            </a:r>
          </a:p>
          <a:p>
            <a:pPr lvl="1"/>
            <a:r>
              <a:rPr lang="en-IE" dirty="0" smtClean="0"/>
              <a:t>Phosphate help to drive tuber numbers</a:t>
            </a:r>
          </a:p>
          <a:p>
            <a:pPr lvl="1"/>
            <a:r>
              <a:rPr lang="en-IE" dirty="0" smtClean="0"/>
              <a:t>Irrigation and its interaction with skin finish (common scab)</a:t>
            </a:r>
          </a:p>
          <a:p>
            <a:pPr lvl="1"/>
            <a:endParaRPr lang="en-IE" dirty="0"/>
          </a:p>
        </p:txBody>
      </p:sp>
      <p:pic>
        <p:nvPicPr>
          <p:cNvPr id="1027" name="Picture 3" descr="Z:\Advisory\CropsAdvisory\Pictures\M Hennessy\Pictures (Work related)\Potatoes\Salad potato project\2015\IMG_00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701860"/>
            <a:ext cx="1778571" cy="177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Z:\Advisory\CropsAdvisory\Pictures\M Hennessy\Pictures (Work related)\Potatoes\Salad potato project\2015\IMG_00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39" y="4563711"/>
            <a:ext cx="1916719" cy="191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Z:\Advisory\CropsAdvisory\Pictures\M Hennessy\Pictures (Work related)\Potatoes\Salad potato project\2015\IMG_00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485836"/>
            <a:ext cx="1994595" cy="1994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43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7772400" cy="457200"/>
          </a:xfrm>
        </p:spPr>
        <p:txBody>
          <a:bodyPr/>
          <a:lstStyle/>
          <a:p>
            <a:r>
              <a:rPr lang="en-IE" dirty="0" smtClean="0"/>
              <a:t>Program 2015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836712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IE" dirty="0" smtClean="0"/>
              <a:t>Meeting 3 </a:t>
            </a:r>
            <a:r>
              <a:rPr lang="en-IE" b="1" dirty="0" smtClean="0"/>
              <a:t>(Field visit prior to burn off, July)</a:t>
            </a:r>
          </a:p>
          <a:p>
            <a:r>
              <a:rPr lang="en-IE" dirty="0" smtClean="0"/>
              <a:t>Key outcomes</a:t>
            </a:r>
          </a:p>
          <a:p>
            <a:pPr lvl="1"/>
            <a:r>
              <a:rPr lang="en-IE" dirty="0" smtClean="0"/>
              <a:t>Test digs critical to assess size</a:t>
            </a:r>
          </a:p>
          <a:p>
            <a:pPr lvl="1"/>
            <a:r>
              <a:rPr lang="en-IE" dirty="0"/>
              <a:t>Emerged May 25-30</a:t>
            </a:r>
            <a:r>
              <a:rPr lang="en-IE" baseline="30000" dirty="0"/>
              <a:t>th</a:t>
            </a:r>
            <a:r>
              <a:rPr lang="en-IE" dirty="0"/>
              <a:t> – burn off July </a:t>
            </a:r>
            <a:r>
              <a:rPr lang="en-IE" dirty="0" smtClean="0"/>
              <a:t>20-25</a:t>
            </a:r>
            <a:r>
              <a:rPr lang="en-IE" baseline="30000" dirty="0" smtClean="0"/>
              <a:t>th</a:t>
            </a:r>
            <a:r>
              <a:rPr lang="en-IE" dirty="0" smtClean="0"/>
              <a:t> </a:t>
            </a:r>
            <a:endParaRPr lang="en-IE" dirty="0" smtClean="0"/>
          </a:p>
          <a:p>
            <a:pPr lvl="2"/>
            <a:r>
              <a:rPr lang="en-IE" dirty="0" smtClean="0"/>
              <a:t>Burn off 7-8 weeks after emergence</a:t>
            </a:r>
          </a:p>
          <a:p>
            <a:pPr lvl="1"/>
            <a:r>
              <a:rPr lang="en-IE" dirty="0" smtClean="0"/>
              <a:t>Large differences in variety tuber size/distribution</a:t>
            </a:r>
          </a:p>
          <a:p>
            <a:pPr lvl="1"/>
            <a:r>
              <a:rPr lang="en-IE" dirty="0" smtClean="0"/>
              <a:t>)</a:t>
            </a:r>
          </a:p>
          <a:p>
            <a:pPr lvl="1"/>
            <a:endParaRPr lang="en-I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140968"/>
            <a:ext cx="1800200" cy="2398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16" y="3140968"/>
            <a:ext cx="1799750" cy="2398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\\opax341\homeshares2$\Michael.Hennessy\Alternative Crops\Potatoes\Joint initiave Bord Bia Salad potatoes\2015\July\03-07-15 02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7" r="13466"/>
          <a:stretch/>
        </p:blipFill>
        <p:spPr bwMode="auto">
          <a:xfrm>
            <a:off x="6732240" y="3125831"/>
            <a:ext cx="2219326" cy="242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\\opax341\homeshares2$\Michael.Hennessy\Alternative Crops\Potatoes\Joint initiave Bord Bia Salad potatoes\2015\July\03-07-15 0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138767"/>
            <a:ext cx="1800200" cy="240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\\opax341\homeshares2$\Michael.Hennessy\Alternative Crops\Potatoes\Joint initiave Bord Bia Salad potatoes\2015\July\03-07-15 02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810" y="836712"/>
            <a:ext cx="167418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43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772400" cy="457200"/>
          </a:xfrm>
        </p:spPr>
        <p:txBody>
          <a:bodyPr/>
          <a:lstStyle/>
          <a:p>
            <a:r>
              <a:rPr lang="en-IE" dirty="0" smtClean="0"/>
              <a:t>Test dig results </a:t>
            </a:r>
            <a:r>
              <a:rPr lang="en-IE" sz="2400" b="0" i="1" dirty="0" smtClean="0"/>
              <a:t>(Demonstration only)</a:t>
            </a:r>
            <a:endParaRPr lang="en-IE" b="0" i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4870788"/>
              </p:ext>
            </p:extLst>
          </p:nvPr>
        </p:nvGraphicFramePr>
        <p:xfrm>
          <a:off x="251520" y="980728"/>
          <a:ext cx="432048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7719285"/>
              </p:ext>
            </p:extLst>
          </p:nvPr>
        </p:nvGraphicFramePr>
        <p:xfrm>
          <a:off x="4644008" y="980728"/>
          <a:ext cx="4355976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9520647"/>
              </p:ext>
            </p:extLst>
          </p:nvPr>
        </p:nvGraphicFramePr>
        <p:xfrm>
          <a:off x="2267744" y="36450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0415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772400" cy="457200"/>
          </a:xfrm>
        </p:spPr>
        <p:txBody>
          <a:bodyPr/>
          <a:lstStyle/>
          <a:p>
            <a:r>
              <a:rPr lang="en-IE" dirty="0" smtClean="0"/>
              <a:t>Program 2015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5976664" cy="4114800"/>
          </a:xfrm>
        </p:spPr>
        <p:txBody>
          <a:bodyPr/>
          <a:lstStyle/>
          <a:p>
            <a:pPr marL="0" indent="0">
              <a:buNone/>
            </a:pPr>
            <a:r>
              <a:rPr lang="en-IE" b="1" dirty="0" smtClean="0"/>
              <a:t>Meeting 4  (Salad Potato Storage) </a:t>
            </a:r>
          </a:p>
          <a:p>
            <a:r>
              <a:rPr lang="en-IE" sz="1600" dirty="0" smtClean="0"/>
              <a:t>Key outcome</a:t>
            </a:r>
          </a:p>
          <a:p>
            <a:pPr lvl="1"/>
            <a:r>
              <a:rPr lang="en-IE" sz="1600" dirty="0" smtClean="0"/>
              <a:t>Maris Peer</a:t>
            </a:r>
          </a:p>
          <a:p>
            <a:pPr lvl="2"/>
            <a:r>
              <a:rPr lang="en-IE" sz="1600" dirty="0" smtClean="0"/>
              <a:t>Good numbers &amp; skin, yields a bit low</a:t>
            </a:r>
          </a:p>
          <a:p>
            <a:pPr lvl="1"/>
            <a:r>
              <a:rPr lang="en-IE" sz="1600" dirty="0" smtClean="0"/>
              <a:t>Jazzy </a:t>
            </a:r>
          </a:p>
          <a:p>
            <a:pPr lvl="2"/>
            <a:r>
              <a:rPr lang="en-IE" sz="1600" dirty="0" smtClean="0"/>
              <a:t>Excellent yield, skin a bit dull, early sale</a:t>
            </a:r>
          </a:p>
          <a:p>
            <a:pPr lvl="1"/>
            <a:r>
              <a:rPr lang="en-IE" sz="1600" dirty="0" smtClean="0"/>
              <a:t>Charlotte</a:t>
            </a:r>
          </a:p>
          <a:p>
            <a:pPr lvl="2"/>
            <a:r>
              <a:rPr lang="en-IE" sz="1600" dirty="0" smtClean="0"/>
              <a:t>Good quality (but skin) with reasonable yield</a:t>
            </a:r>
          </a:p>
          <a:p>
            <a:pPr lvl="1"/>
            <a:r>
              <a:rPr lang="en-IE" sz="1600" dirty="0" smtClean="0"/>
              <a:t>Jester</a:t>
            </a:r>
          </a:p>
          <a:p>
            <a:pPr lvl="2"/>
            <a:r>
              <a:rPr lang="en-IE" sz="1600" dirty="0" smtClean="0"/>
              <a:t>Huge numbers, quite a bit under spec, good skin</a:t>
            </a:r>
          </a:p>
          <a:p>
            <a:pPr lvl="2"/>
            <a:r>
              <a:rPr lang="en-IE" sz="1600" dirty="0" smtClean="0"/>
              <a:t>Jelly end rot (early sale)</a:t>
            </a:r>
          </a:p>
          <a:p>
            <a:pPr lvl="1"/>
            <a:r>
              <a:rPr lang="en-IE" sz="1600" dirty="0" smtClean="0"/>
              <a:t>Imagine</a:t>
            </a:r>
          </a:p>
          <a:p>
            <a:pPr lvl="2"/>
            <a:r>
              <a:rPr lang="en-IE" sz="1600" dirty="0" smtClean="0"/>
              <a:t>Good yield and skin, divided opinion as to market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9393196"/>
              </p:ext>
            </p:extLst>
          </p:nvPr>
        </p:nvGraphicFramePr>
        <p:xfrm>
          <a:off x="5580112" y="836712"/>
          <a:ext cx="3312368" cy="2475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4" descr="Z:\Advisory\CropsAdvisory\Pictures\M Hennessy\Pictures (Work related)\Potatoes\Salad potato project\2015\IMG_0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573016"/>
            <a:ext cx="2045568" cy="2045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43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95536"/>
            <a:ext cx="7772400" cy="457200"/>
          </a:xfrm>
        </p:spPr>
        <p:txBody>
          <a:bodyPr/>
          <a:lstStyle/>
          <a:p>
            <a:r>
              <a:rPr lang="en-IE" dirty="0" smtClean="0"/>
              <a:t>Program 2015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02432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IE" b="1" dirty="0" smtClean="0"/>
              <a:t>Meeting 4  (Salad Potato Storage) </a:t>
            </a:r>
          </a:p>
          <a:p>
            <a:r>
              <a:rPr lang="en-IE" dirty="0" smtClean="0"/>
              <a:t>Key outcome</a:t>
            </a:r>
          </a:p>
          <a:p>
            <a:pPr lvl="1"/>
            <a:r>
              <a:rPr lang="en-IE" dirty="0" smtClean="0"/>
              <a:t>Long term storage of salads potatoes is possible</a:t>
            </a:r>
          </a:p>
          <a:p>
            <a:pPr lvl="2"/>
            <a:r>
              <a:rPr lang="en-IE" dirty="0" smtClean="0"/>
              <a:t>Increased level of detail needed</a:t>
            </a:r>
          </a:p>
          <a:p>
            <a:pPr lvl="3"/>
            <a:r>
              <a:rPr lang="en-IE" dirty="0" smtClean="0"/>
              <a:t>Preserve Skin finish and moisture</a:t>
            </a:r>
          </a:p>
          <a:p>
            <a:pPr lvl="4"/>
            <a:r>
              <a:rPr lang="en-IE" dirty="0" smtClean="0"/>
              <a:t>Drying and ventilation </a:t>
            </a:r>
          </a:p>
          <a:p>
            <a:pPr lvl="4"/>
            <a:r>
              <a:rPr lang="en-IE" dirty="0" smtClean="0"/>
              <a:t>Storage temperatures</a:t>
            </a:r>
          </a:p>
          <a:p>
            <a:pPr lvl="1"/>
            <a:r>
              <a:rPr lang="en-IE" dirty="0" smtClean="0"/>
              <a:t>Higher profitability</a:t>
            </a:r>
          </a:p>
          <a:p>
            <a:pPr lvl="2"/>
            <a:r>
              <a:rPr lang="en-IE" dirty="0" smtClean="0"/>
              <a:t>Yes but …</a:t>
            </a:r>
          </a:p>
          <a:p>
            <a:pPr lvl="3"/>
            <a:r>
              <a:rPr lang="en-IE" dirty="0" smtClean="0"/>
              <a:t>High yields and price needed</a:t>
            </a:r>
          </a:p>
          <a:p>
            <a:pPr lvl="3"/>
            <a:r>
              <a:rPr lang="en-IE" dirty="0" smtClean="0"/>
              <a:t>Increased risks</a:t>
            </a:r>
            <a:endParaRPr lang="en-IE" dirty="0"/>
          </a:p>
        </p:txBody>
      </p:sp>
      <p:pic>
        <p:nvPicPr>
          <p:cNvPr id="3074" name="Picture 2" descr="Z:\Advisory\CropsAdvisory\Pictures\M Hennessy\Pictures (Work related)\Potatoes\Salad potato project\2015\IMG_04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412776"/>
            <a:ext cx="2042794" cy="2042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71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7772400" cy="864096"/>
          </a:xfrm>
        </p:spPr>
        <p:txBody>
          <a:bodyPr/>
          <a:lstStyle/>
          <a:p>
            <a:r>
              <a:rPr lang="en-IE" dirty="0" smtClean="0"/>
              <a:t>Profitability</a:t>
            </a:r>
            <a:br>
              <a:rPr lang="en-IE" dirty="0" smtClean="0"/>
            </a:br>
            <a:r>
              <a:rPr lang="en-IE" sz="2400" dirty="0" smtClean="0"/>
              <a:t>Main Crop versus Salad Production (Demonstration Plots)</a:t>
            </a:r>
            <a:endParaRPr lang="en-IE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0838605"/>
              </p:ext>
            </p:extLst>
          </p:nvPr>
        </p:nvGraphicFramePr>
        <p:xfrm>
          <a:off x="1115616" y="1812424"/>
          <a:ext cx="6480720" cy="32727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664296"/>
                <a:gridCol w="1656184"/>
                <a:gridCol w="2160240"/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Cost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Main Crop*</a:t>
                      </a:r>
                    </a:p>
                    <a:p>
                      <a:pPr algn="ctr"/>
                      <a:r>
                        <a:rPr lang="en-IE" dirty="0" smtClean="0"/>
                        <a:t>€/ha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Salad (demo)</a:t>
                      </a:r>
                    </a:p>
                    <a:p>
                      <a:pPr algn="ctr"/>
                      <a:r>
                        <a:rPr lang="en-IE" dirty="0" smtClean="0"/>
                        <a:t>€/ha</a:t>
                      </a:r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Seed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1250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2565</a:t>
                      </a:r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Fertilisers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600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529</a:t>
                      </a:r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Other Variable</a:t>
                      </a:r>
                      <a:r>
                        <a:rPr lang="en-IE" baseline="0" dirty="0" smtClean="0"/>
                        <a:t> inputs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770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680</a:t>
                      </a:r>
                      <a:endParaRPr lang="en-IE" dirty="0"/>
                    </a:p>
                  </a:txBody>
                  <a:tcPr/>
                </a:tc>
              </a:tr>
              <a:tr h="407640">
                <a:tc>
                  <a:txBody>
                    <a:bodyPr/>
                    <a:lstStyle/>
                    <a:p>
                      <a:r>
                        <a:rPr lang="en-IE" dirty="0" smtClean="0"/>
                        <a:t>Machinery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2360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1786</a:t>
                      </a:r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Misc. Costs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135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130</a:t>
                      </a:r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Irrigation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500</a:t>
                      </a:r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b="1" dirty="0" smtClean="0"/>
                        <a:t>Total</a:t>
                      </a:r>
                      <a:r>
                        <a:rPr lang="en-IE" b="1" baseline="0" dirty="0" smtClean="0"/>
                        <a:t> Costs</a:t>
                      </a:r>
                      <a:endParaRPr lang="en-I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5115</a:t>
                      </a:r>
                      <a:endParaRPr lang="en-I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6190</a:t>
                      </a:r>
                      <a:endParaRPr lang="en-IE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87624" y="5301208"/>
            <a:ext cx="33513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600" i="1" dirty="0" smtClean="0"/>
              <a:t>* Teagasc Costs and Returns 2015</a:t>
            </a:r>
            <a:endParaRPr lang="en-IE" sz="1600" i="1" dirty="0"/>
          </a:p>
        </p:txBody>
      </p:sp>
    </p:spTree>
    <p:extLst>
      <p:ext uri="{BB962C8B-B14F-4D97-AF65-F5344CB8AC3E}">
        <p14:creationId xmlns:p14="http://schemas.microsoft.com/office/powerpoint/2010/main" val="155256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772400" cy="1080120"/>
          </a:xfrm>
        </p:spPr>
        <p:txBody>
          <a:bodyPr/>
          <a:lstStyle/>
          <a:p>
            <a:r>
              <a:rPr lang="en-IE" dirty="0"/>
              <a:t>Profitability</a:t>
            </a:r>
            <a:br>
              <a:rPr lang="en-IE" dirty="0"/>
            </a:br>
            <a:r>
              <a:rPr lang="en-IE" sz="2400" dirty="0"/>
              <a:t>Main Crop versus Salad </a:t>
            </a:r>
            <a:r>
              <a:rPr lang="en-IE" sz="2400" dirty="0" smtClean="0"/>
              <a:t>Production (Demonstration Plots)</a:t>
            </a:r>
            <a:endParaRPr lang="en-IE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8282046"/>
              </p:ext>
            </p:extLst>
          </p:nvPr>
        </p:nvGraphicFramePr>
        <p:xfrm>
          <a:off x="1331640" y="1283176"/>
          <a:ext cx="6768752" cy="44500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816424"/>
                <a:gridCol w="1656184"/>
                <a:gridCol w="1296144"/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Cost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Main Crop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Salad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b="1" dirty="0" smtClean="0"/>
                        <a:t>Total</a:t>
                      </a:r>
                      <a:r>
                        <a:rPr lang="en-IE" b="1" baseline="0" dirty="0" smtClean="0"/>
                        <a:t> Costs (</a:t>
                      </a:r>
                      <a:r>
                        <a:rPr lang="en-IE" dirty="0" smtClean="0"/>
                        <a:t>€/ha</a:t>
                      </a:r>
                      <a:r>
                        <a:rPr lang="en-IE" b="1" dirty="0" smtClean="0"/>
                        <a:t>)</a:t>
                      </a:r>
                      <a:endParaRPr lang="en-I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5115</a:t>
                      </a:r>
                      <a:endParaRPr lang="en-I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/>
                        <a:t>6190</a:t>
                      </a:r>
                      <a:endParaRPr lang="en-IE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Price €/t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200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350</a:t>
                      </a:r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smtClean="0"/>
                        <a:t>Yield t/ha</a:t>
                      </a:r>
                      <a:endParaRPr lang="en-IE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40</a:t>
                      </a:r>
                      <a:endParaRPr lang="en-IE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30</a:t>
                      </a:r>
                      <a:endParaRPr lang="en-IE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smtClean="0"/>
                        <a:t>Gross</a:t>
                      </a:r>
                      <a:r>
                        <a:rPr lang="en-IE" baseline="0" dirty="0" smtClean="0"/>
                        <a:t> Margin €/ha</a:t>
                      </a:r>
                      <a:endParaRPr lang="en-IE" dirty="0" smtClean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2885</a:t>
                      </a:r>
                      <a:endParaRPr lang="en-IE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4310</a:t>
                      </a:r>
                      <a:endParaRPr lang="en-IE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smtClean="0"/>
                        <a:t>Low Yield t/ha</a:t>
                      </a:r>
                    </a:p>
                  </a:txBody>
                  <a:tcPr>
                    <a:solidFill>
                      <a:srgbClr val="A8A40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>
                    <a:solidFill>
                      <a:srgbClr val="A8A40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25</a:t>
                      </a:r>
                      <a:endParaRPr lang="en-IE" dirty="0"/>
                    </a:p>
                  </a:txBody>
                  <a:tcPr>
                    <a:solidFill>
                      <a:srgbClr val="A8A40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smtClean="0"/>
                        <a:t>Gross Margin €/ha</a:t>
                      </a:r>
                    </a:p>
                  </a:txBody>
                  <a:tcPr>
                    <a:solidFill>
                      <a:srgbClr val="A8A40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>
                    <a:solidFill>
                      <a:srgbClr val="A8A40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2560</a:t>
                      </a:r>
                      <a:endParaRPr lang="en-IE" dirty="0"/>
                    </a:p>
                  </a:txBody>
                  <a:tcPr>
                    <a:solidFill>
                      <a:srgbClr val="A8A40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smtClean="0"/>
                        <a:t>Low Yield t/ha &amp; low price (€250/t)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25</a:t>
                      </a:r>
                      <a:endParaRPr lang="en-IE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smtClean="0"/>
                        <a:t>Gross Margin €/ha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60</a:t>
                      </a:r>
                      <a:endParaRPr lang="en-IE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35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Lessons from UK salad growers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sz="2800" dirty="0" smtClean="0"/>
              <a:t>Multiples </a:t>
            </a:r>
            <a:r>
              <a:rPr lang="en-IE" sz="2800" dirty="0"/>
              <a:t>want variety exclusivity</a:t>
            </a:r>
          </a:p>
          <a:p>
            <a:r>
              <a:rPr lang="en-IE" sz="2800" dirty="0"/>
              <a:t>Growing to a contract price</a:t>
            </a:r>
          </a:p>
          <a:p>
            <a:r>
              <a:rPr lang="en-IE" sz="2800" dirty="0" smtClean="0"/>
              <a:t>Specialist salad growers</a:t>
            </a:r>
          </a:p>
          <a:p>
            <a:pPr lvl="1"/>
            <a:r>
              <a:rPr lang="en-IE" sz="2800" dirty="0" smtClean="0"/>
              <a:t>Quad planting increase yields </a:t>
            </a:r>
          </a:p>
          <a:p>
            <a:pPr lvl="2"/>
            <a:r>
              <a:rPr lang="en-IE" sz="2400" dirty="0" smtClean="0"/>
              <a:t>15%      compared to single row</a:t>
            </a:r>
          </a:p>
          <a:p>
            <a:r>
              <a:rPr lang="en-IE" sz="2800" dirty="0" smtClean="0"/>
              <a:t>Tight financial margins</a:t>
            </a:r>
          </a:p>
          <a:p>
            <a:endParaRPr lang="en-IE" sz="2800" dirty="0"/>
          </a:p>
        </p:txBody>
      </p:sp>
      <p:pic>
        <p:nvPicPr>
          <p:cNvPr id="4" name="Picture 3" descr="Z:\Advisory\CropsAdvisory\Pictures\M Hennessy\Pictures (Work related)\Potatoes\Salad potato project\2015\IMG_00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980728"/>
            <a:ext cx="1656184" cy="220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Z:\Advisory\CropsAdvisory\Pictures\M Hennessy\Pictures (Work related)\Potatoes\Salad potato project\2015\IMG_009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726414"/>
            <a:ext cx="2711448" cy="20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Michael.Hennessy\AppData\Local\Microsoft\Windows\Temporary Internet Files\Content.IE5\ZWJZ0X52\arrow-35308_64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007" y="3284984"/>
            <a:ext cx="238714" cy="30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15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Salad Potato initiative 2016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442048"/>
          </a:xfrm>
        </p:spPr>
        <p:txBody>
          <a:bodyPr/>
          <a:lstStyle/>
          <a:p>
            <a:r>
              <a:rPr lang="en-IE" sz="2400" dirty="0" smtClean="0"/>
              <a:t>Program description</a:t>
            </a:r>
          </a:p>
          <a:p>
            <a:pPr lvl="1"/>
            <a:r>
              <a:rPr lang="en-IE" sz="2400" dirty="0" smtClean="0"/>
              <a:t>Slaney Produce (John Stafford)</a:t>
            </a:r>
            <a:r>
              <a:rPr lang="en-IE" sz="2400" dirty="0" smtClean="0"/>
              <a:t> </a:t>
            </a:r>
            <a:r>
              <a:rPr lang="en-IE" sz="2400" dirty="0" smtClean="0"/>
              <a:t>host farmer</a:t>
            </a:r>
          </a:p>
          <a:p>
            <a:pPr lvl="2"/>
            <a:r>
              <a:rPr lang="en-IE" sz="2400" dirty="0" smtClean="0"/>
              <a:t>Test plots on </a:t>
            </a:r>
            <a:r>
              <a:rPr lang="en-IE" sz="2400" dirty="0" smtClean="0"/>
              <a:t>3 </a:t>
            </a:r>
            <a:r>
              <a:rPr lang="en-IE" sz="2400" dirty="0" smtClean="0"/>
              <a:t>farms </a:t>
            </a:r>
          </a:p>
          <a:p>
            <a:pPr lvl="2"/>
            <a:r>
              <a:rPr lang="en-IE" sz="2400" dirty="0" smtClean="0"/>
              <a:t>Demo plots in Oak Park</a:t>
            </a:r>
          </a:p>
          <a:p>
            <a:pPr lvl="1"/>
            <a:r>
              <a:rPr lang="en-IE" sz="2400" dirty="0" smtClean="0"/>
              <a:t>key meetings</a:t>
            </a:r>
          </a:p>
          <a:p>
            <a:pPr lvl="2"/>
            <a:r>
              <a:rPr lang="en-IE" sz="2400" dirty="0" smtClean="0"/>
              <a:t>Linkage with SRUC </a:t>
            </a:r>
          </a:p>
          <a:p>
            <a:pPr lvl="2"/>
            <a:r>
              <a:rPr lang="en-IE" sz="2400" dirty="0" smtClean="0"/>
              <a:t>Site selection </a:t>
            </a:r>
          </a:p>
          <a:p>
            <a:pPr lvl="2"/>
            <a:r>
              <a:rPr lang="en-IE" sz="2400" dirty="0" smtClean="0"/>
              <a:t>Planting </a:t>
            </a:r>
            <a:endParaRPr lang="en-IE" sz="2400" dirty="0"/>
          </a:p>
          <a:p>
            <a:pPr lvl="2"/>
            <a:r>
              <a:rPr lang="en-IE" sz="2400" dirty="0" smtClean="0"/>
              <a:t>Storage key factors</a:t>
            </a:r>
          </a:p>
          <a:p>
            <a:r>
              <a:rPr lang="en-IE" sz="2400" dirty="0" smtClean="0"/>
              <a:t>All potato growers welcome to meetings</a:t>
            </a:r>
          </a:p>
          <a:p>
            <a:pPr lvl="1"/>
            <a:endParaRPr lang="en-IE" sz="2400" dirty="0" smtClean="0"/>
          </a:p>
        </p:txBody>
      </p:sp>
    </p:spTree>
    <p:extLst>
      <p:ext uri="{BB962C8B-B14F-4D97-AF65-F5344CB8AC3E}">
        <p14:creationId xmlns:p14="http://schemas.microsoft.com/office/powerpoint/2010/main" val="367949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23528" y="1412776"/>
            <a:ext cx="7772400" cy="1470025"/>
          </a:xfrm>
        </p:spPr>
        <p:txBody>
          <a:bodyPr/>
          <a:lstStyle/>
          <a:p>
            <a:r>
              <a:rPr lang="en-IE" dirty="0" smtClean="0"/>
              <a:t>Thanks for your attention	</a:t>
            </a:r>
            <a:endParaRPr lang="en-IE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27584" y="2492896"/>
            <a:ext cx="6400800" cy="1752600"/>
          </a:xfrm>
        </p:spPr>
        <p:txBody>
          <a:bodyPr/>
          <a:lstStyle/>
          <a:p>
            <a:r>
              <a:rPr lang="en-IE" sz="3200" dirty="0" smtClean="0"/>
              <a:t>Questions?</a:t>
            </a:r>
            <a:endParaRPr lang="en-IE" sz="3200" dirty="0"/>
          </a:p>
        </p:txBody>
      </p:sp>
      <p:pic>
        <p:nvPicPr>
          <p:cNvPr id="6146" name="Picture 2" descr="Z:\Advisory\CropsAdvisory\Pictures\M Hennessy\Pictures (Work related)\Potatoes\Salad potato project\2015\IMG_03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168352"/>
            <a:ext cx="2591648" cy="2591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Z:\Advisory\CropsAdvisory\Pictures\M Hennessy\Pictures (Work related)\Potatoes\Salad potato project\2015\IMG_00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68352"/>
            <a:ext cx="1932159" cy="257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14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agasc Main Template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rgbClr val="009900"/>
            </a:solidFill>
            <a:effectLst/>
            <a:latin typeface="Arial" charset="0"/>
            <a:ea typeface="ヒラギノ角ゴ Pro W3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rgbClr val="009900"/>
            </a:solidFill>
            <a:effectLst/>
            <a:latin typeface="Arial" charset="0"/>
            <a:ea typeface="ヒラギノ角ゴ Pro W3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Teagasc Main Template</Template>
  <TotalTime>2500</TotalTime>
  <Words>842</Words>
  <Application>Microsoft Office PowerPoint</Application>
  <PresentationFormat>On-screen Show (4:3)</PresentationFormat>
  <Paragraphs>228</Paragraphs>
  <Slides>18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Teagasc Main Template</vt:lpstr>
      <vt:lpstr>Salad Potato Project</vt:lpstr>
      <vt:lpstr>Introduction </vt:lpstr>
      <vt:lpstr>Background</vt:lpstr>
      <vt:lpstr>Industry Statistics</vt:lpstr>
      <vt:lpstr>Salad Potato Working Group</vt:lpstr>
      <vt:lpstr>How Salad Potatoes can fit?</vt:lpstr>
      <vt:lpstr>Program 2015</vt:lpstr>
      <vt:lpstr>Program 2015</vt:lpstr>
      <vt:lpstr>Program 2015</vt:lpstr>
      <vt:lpstr>Program 2015</vt:lpstr>
      <vt:lpstr>Test dig results (Demonstration only)</vt:lpstr>
      <vt:lpstr>Program 2015</vt:lpstr>
      <vt:lpstr>Program 2015</vt:lpstr>
      <vt:lpstr>Profitability Main Crop versus Salad Production (Demonstration Plots)</vt:lpstr>
      <vt:lpstr>Profitability Main Crop versus Salad Production (Demonstration Plots)</vt:lpstr>
      <vt:lpstr>Lessons from UK salad growers</vt:lpstr>
      <vt:lpstr>Salad Potato initiative 2016</vt:lpstr>
      <vt:lpstr>Thanks for your attention </vt:lpstr>
    </vt:vector>
  </TitlesOfParts>
  <Company>Teagasc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Salad Potato Technology </dc:title>
  <dc:creator>Michael Hennessy</dc:creator>
  <cp:lastModifiedBy>Michael Hennessy</cp:lastModifiedBy>
  <cp:revision>47</cp:revision>
  <dcterms:created xsi:type="dcterms:W3CDTF">2016-01-31T10:01:00Z</dcterms:created>
  <dcterms:modified xsi:type="dcterms:W3CDTF">2016-02-23T08:20:23Z</dcterms:modified>
</cp:coreProperties>
</file>