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charts/chart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Lst>
  <p:notesMasterIdLst>
    <p:notesMasterId r:id="rId13"/>
  </p:notesMasterIdLst>
  <p:handoutMasterIdLst>
    <p:handoutMasterId r:id="rId14"/>
  </p:handoutMasterIdLst>
  <p:sldIdLst>
    <p:sldId id="328" r:id="rId3"/>
    <p:sldId id="356" r:id="rId4"/>
    <p:sldId id="374" r:id="rId5"/>
    <p:sldId id="358" r:id="rId6"/>
    <p:sldId id="375" r:id="rId7"/>
    <p:sldId id="378" r:id="rId8"/>
    <p:sldId id="376" r:id="rId9"/>
    <p:sldId id="377" r:id="rId10"/>
    <p:sldId id="363" r:id="rId11"/>
    <p:sldId id="370" r:id="rId12"/>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9828"/>
    <a:srgbClr val="AFC124"/>
    <a:srgbClr val="6C411F"/>
    <a:srgbClr val="DC6D36"/>
    <a:srgbClr val="9E743B"/>
    <a:srgbClr val="00794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8"/>
    <p:restoredTop sz="84854" autoAdjust="0"/>
  </p:normalViewPr>
  <p:slideViewPr>
    <p:cSldViewPr snapToGrid="0">
      <p:cViewPr varScale="1">
        <p:scale>
          <a:sx n="62" d="100"/>
          <a:sy n="62" d="100"/>
        </p:scale>
        <p:origin x="786" y="72"/>
      </p:cViewPr>
      <p:guideLst>
        <p:guide orient="horz" pos="2160"/>
        <p:guide pos="2880"/>
      </p:guideLst>
    </p:cSldViewPr>
  </p:slideViewPr>
  <p:notesTextViewPr>
    <p:cViewPr>
      <p:scale>
        <a:sx n="150" d="100"/>
        <a:sy n="150" d="100"/>
      </p:scale>
      <p:origin x="0" y="0"/>
    </p:cViewPr>
  </p:notesTextViewPr>
  <p:gridSpacing cx="1828800" cy="18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nfvx341\homeshares3$\David.Meredith\BeSafe\Farm%20Fatalities\Summary%20Data.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nfvx341\homeshares3$\David.Meredith\BeSafe\Farm%20Fatalities\Summary%20Data.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oleObject" Target="file:///\\nfvx341\homeshares3$\David.Meredith\BeSafe\Farm%20Fatalities\Summary%20Data.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xlsx"/></Relationships>
</file>

<file path=ppt/charts/_rels/chart6.xml.rels><?xml version="1.0" encoding="UTF-8" standalone="yes"?>
<Relationships xmlns="http://schemas.openxmlformats.org/package/2006/relationships"><Relationship Id="rId1" Type="http://schemas.openxmlformats.org/officeDocument/2006/relationships/oleObject" Target="file:///\\nfvx341\homeshares3$\David.Meredith\BeSafe\Farm%20Fatalities\Summary%20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lineChart>
        <c:grouping val="standard"/>
        <c:varyColors val="0"/>
        <c:ser>
          <c:idx val="0"/>
          <c:order val="0"/>
          <c:tx>
            <c:strRef>
              <c:f>'Annual Fatalities'!$A$7</c:f>
              <c:strCache>
                <c:ptCount val="1"/>
                <c:pt idx="0">
                  <c:v>3yr moving average</c:v>
                </c:pt>
              </c:strCache>
            </c:strRef>
          </c:tx>
          <c:marker>
            <c:symbol val="none"/>
          </c:marker>
          <c:cat>
            <c:strRef>
              <c:f>'Annual Fatalities'!$B$5:$O$5</c:f>
              <c:strCache>
                <c:ptCount val="14"/>
                <c:pt idx="0">
                  <c:v>2004 - 2006</c:v>
                </c:pt>
                <c:pt idx="1">
                  <c:v>2005 - 2007</c:v>
                </c:pt>
                <c:pt idx="2">
                  <c:v>2006 - 2008</c:v>
                </c:pt>
                <c:pt idx="3">
                  <c:v>2007 - 2009</c:v>
                </c:pt>
                <c:pt idx="4">
                  <c:v>2008 - 2010</c:v>
                </c:pt>
                <c:pt idx="5">
                  <c:v>2009 - 2011</c:v>
                </c:pt>
                <c:pt idx="6">
                  <c:v>2010 - 2012</c:v>
                </c:pt>
                <c:pt idx="7">
                  <c:v>2011 - 2013</c:v>
                </c:pt>
                <c:pt idx="8">
                  <c:v>2012 - 2014</c:v>
                </c:pt>
                <c:pt idx="9">
                  <c:v>2013 - 2015</c:v>
                </c:pt>
                <c:pt idx="10">
                  <c:v>2014 - 2016</c:v>
                </c:pt>
                <c:pt idx="11">
                  <c:v>2015 - 2017</c:v>
                </c:pt>
                <c:pt idx="12">
                  <c:v>2016 - 2018</c:v>
                </c:pt>
                <c:pt idx="13">
                  <c:v>2017 - 2019</c:v>
                </c:pt>
              </c:strCache>
            </c:strRef>
          </c:cat>
          <c:val>
            <c:numRef>
              <c:f>'Annual Fatalities'!$B$7:$O$7</c:f>
              <c:numCache>
                <c:formatCode>0.0</c:formatCode>
                <c:ptCount val="14"/>
                <c:pt idx="0">
                  <c:v>15</c:v>
                </c:pt>
                <c:pt idx="1">
                  <c:v>15</c:v>
                </c:pt>
                <c:pt idx="2">
                  <c:v>16</c:v>
                </c:pt>
                <c:pt idx="3">
                  <c:v>13.666666666666666</c:v>
                </c:pt>
                <c:pt idx="4">
                  <c:v>17</c:v>
                </c:pt>
                <c:pt idx="5">
                  <c:v>17.666666666666668</c:v>
                </c:pt>
                <c:pt idx="6">
                  <c:v>21</c:v>
                </c:pt>
                <c:pt idx="7">
                  <c:v>19.333333333333332</c:v>
                </c:pt>
                <c:pt idx="8">
                  <c:v>22.666666666666668</c:v>
                </c:pt>
                <c:pt idx="9">
                  <c:v>22</c:v>
                </c:pt>
                <c:pt idx="10">
                  <c:v>23.666666666666668</c:v>
                </c:pt>
                <c:pt idx="11">
                  <c:v>21.333333333333332</c:v>
                </c:pt>
                <c:pt idx="12">
                  <c:v>20.333333333333332</c:v>
                </c:pt>
                <c:pt idx="13">
                  <c:v>19.666666666666668</c:v>
                </c:pt>
              </c:numCache>
            </c:numRef>
          </c:val>
          <c:smooth val="0"/>
          <c:extLst>
            <c:ext xmlns:c16="http://schemas.microsoft.com/office/drawing/2014/chart" uri="{C3380CC4-5D6E-409C-BE32-E72D297353CC}">
              <c16:uniqueId val="{00000000-D5F5-427C-9D53-3E52168FC32A}"/>
            </c:ext>
          </c:extLst>
        </c:ser>
        <c:dLbls>
          <c:showLegendKey val="0"/>
          <c:showVal val="0"/>
          <c:showCatName val="0"/>
          <c:showSerName val="0"/>
          <c:showPercent val="0"/>
          <c:showBubbleSize val="0"/>
        </c:dLbls>
        <c:smooth val="0"/>
        <c:axId val="98349824"/>
        <c:axId val="98351360"/>
      </c:lineChart>
      <c:catAx>
        <c:axId val="98349824"/>
        <c:scaling>
          <c:orientation val="minMax"/>
        </c:scaling>
        <c:delete val="0"/>
        <c:axPos val="b"/>
        <c:numFmt formatCode="General" sourceLinked="0"/>
        <c:majorTickMark val="out"/>
        <c:minorTickMark val="none"/>
        <c:tickLblPos val="nextTo"/>
        <c:txPr>
          <a:bodyPr/>
          <a:lstStyle/>
          <a:p>
            <a:pPr>
              <a:defRPr sz="1400"/>
            </a:pPr>
            <a:endParaRPr lang="en-US"/>
          </a:p>
        </c:txPr>
        <c:crossAx val="98351360"/>
        <c:crosses val="autoZero"/>
        <c:auto val="1"/>
        <c:lblAlgn val="ctr"/>
        <c:lblOffset val="100"/>
        <c:noMultiLvlLbl val="0"/>
      </c:catAx>
      <c:valAx>
        <c:axId val="98351360"/>
        <c:scaling>
          <c:orientation val="minMax"/>
        </c:scaling>
        <c:delete val="0"/>
        <c:axPos val="l"/>
        <c:majorGridlines/>
        <c:title>
          <c:tx>
            <c:rich>
              <a:bodyPr/>
              <a:lstStyle/>
              <a:p>
                <a:pPr>
                  <a:defRPr sz="1400"/>
                </a:pPr>
                <a:r>
                  <a:rPr lang="en-IE" sz="1400" dirty="0" smtClean="0"/>
                  <a:t>Number of fatal accidents</a:t>
                </a:r>
                <a:endParaRPr lang="en-IE" sz="1400" dirty="0"/>
              </a:p>
            </c:rich>
          </c:tx>
          <c:layout>
            <c:manualLayout>
              <c:xMode val="edge"/>
              <c:yMode val="edge"/>
              <c:x val="8.5842576430872949E-3"/>
              <c:y val="0.24550986659261154"/>
            </c:manualLayout>
          </c:layout>
          <c:overlay val="0"/>
        </c:title>
        <c:numFmt formatCode="0.0" sourceLinked="1"/>
        <c:majorTickMark val="out"/>
        <c:minorTickMark val="none"/>
        <c:tickLblPos val="nextTo"/>
        <c:txPr>
          <a:bodyPr/>
          <a:lstStyle/>
          <a:p>
            <a:pPr>
              <a:defRPr sz="1400"/>
            </a:pPr>
            <a:endParaRPr lang="en-US"/>
          </a:p>
        </c:txPr>
        <c:crossAx val="98349824"/>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'Year-Age'!$B$33</c:f>
              <c:strCache>
                <c:ptCount val="1"/>
                <c:pt idx="0">
                  <c:v>&lt;65</c:v>
                </c:pt>
              </c:strCache>
            </c:strRef>
          </c:tx>
          <c:spPr>
            <a:solidFill>
              <a:srgbClr val="AFC124"/>
            </a:solidFill>
            <a:ln>
              <a:noFill/>
            </a:ln>
            <a:effectLst/>
          </c:spPr>
          <c:invertIfNegative val="0"/>
          <c:cat>
            <c:strRef>
              <c:f>'Year-Age'!$C$29:$O$29</c:f>
              <c:strCache>
                <c:ptCount val="13"/>
                <c:pt idx="0">
                  <c:v>2004 - 2006</c:v>
                </c:pt>
                <c:pt idx="1">
                  <c:v>2005 - 2007</c:v>
                </c:pt>
                <c:pt idx="2">
                  <c:v>2006 - 2008</c:v>
                </c:pt>
                <c:pt idx="3">
                  <c:v>2007 - 2009</c:v>
                </c:pt>
                <c:pt idx="4">
                  <c:v>2008 - 2010</c:v>
                </c:pt>
                <c:pt idx="5">
                  <c:v>2009 - 2011</c:v>
                </c:pt>
                <c:pt idx="6">
                  <c:v>2010 - 2012</c:v>
                </c:pt>
                <c:pt idx="7">
                  <c:v>2011 - 2013</c:v>
                </c:pt>
                <c:pt idx="8">
                  <c:v>2012 - 2014</c:v>
                </c:pt>
                <c:pt idx="9">
                  <c:v>2013 - 2015</c:v>
                </c:pt>
                <c:pt idx="10">
                  <c:v>2014 - 2016</c:v>
                </c:pt>
                <c:pt idx="11">
                  <c:v>2015 - 2017</c:v>
                </c:pt>
                <c:pt idx="12">
                  <c:v>2016 - 2018</c:v>
                </c:pt>
              </c:strCache>
            </c:strRef>
          </c:cat>
          <c:val>
            <c:numRef>
              <c:f>'Year-Age'!$C$33:$O$33</c:f>
              <c:numCache>
                <c:formatCode>General</c:formatCode>
                <c:ptCount val="13"/>
                <c:pt idx="0">
                  <c:v>44.444444444444443</c:v>
                </c:pt>
                <c:pt idx="1">
                  <c:v>46.666666666666664</c:v>
                </c:pt>
                <c:pt idx="2">
                  <c:v>54.166666666666671</c:v>
                </c:pt>
                <c:pt idx="3">
                  <c:v>70.731707317073159</c:v>
                </c:pt>
                <c:pt idx="4">
                  <c:v>76</c:v>
                </c:pt>
                <c:pt idx="5">
                  <c:v>67.307692307692292</c:v>
                </c:pt>
                <c:pt idx="6">
                  <c:v>59.677419354838705</c:v>
                </c:pt>
                <c:pt idx="7">
                  <c:v>58.620689655172406</c:v>
                </c:pt>
                <c:pt idx="8">
                  <c:v>65.671641791044777</c:v>
                </c:pt>
                <c:pt idx="9">
                  <c:v>69.230769230769226</c:v>
                </c:pt>
                <c:pt idx="10">
                  <c:v>65.714285714285722</c:v>
                </c:pt>
                <c:pt idx="11">
                  <c:v>54.6875</c:v>
                </c:pt>
                <c:pt idx="12">
                  <c:v>44.26229508196721</c:v>
                </c:pt>
              </c:numCache>
            </c:numRef>
          </c:val>
          <c:extLst>
            <c:ext xmlns:c16="http://schemas.microsoft.com/office/drawing/2014/chart" uri="{C3380CC4-5D6E-409C-BE32-E72D297353CC}">
              <c16:uniqueId val="{00000000-2A02-4094-AE92-1A0563170BDF}"/>
            </c:ext>
          </c:extLst>
        </c:ser>
        <c:ser>
          <c:idx val="1"/>
          <c:order val="1"/>
          <c:tx>
            <c:strRef>
              <c:f>'Year-Age'!$B$34</c:f>
              <c:strCache>
                <c:ptCount val="1"/>
                <c:pt idx="0">
                  <c:v>&gt;65</c:v>
                </c:pt>
              </c:strCache>
            </c:strRef>
          </c:tx>
          <c:spPr>
            <a:solidFill>
              <a:srgbClr val="359828"/>
            </a:solidFill>
            <a:ln>
              <a:noFill/>
            </a:ln>
            <a:effectLst/>
          </c:spPr>
          <c:invertIfNegative val="0"/>
          <c:cat>
            <c:strRef>
              <c:f>'Year-Age'!$C$29:$O$29</c:f>
              <c:strCache>
                <c:ptCount val="13"/>
                <c:pt idx="0">
                  <c:v>2004 - 2006</c:v>
                </c:pt>
                <c:pt idx="1">
                  <c:v>2005 - 2007</c:v>
                </c:pt>
                <c:pt idx="2">
                  <c:v>2006 - 2008</c:v>
                </c:pt>
                <c:pt idx="3">
                  <c:v>2007 - 2009</c:v>
                </c:pt>
                <c:pt idx="4">
                  <c:v>2008 - 2010</c:v>
                </c:pt>
                <c:pt idx="5">
                  <c:v>2009 - 2011</c:v>
                </c:pt>
                <c:pt idx="6">
                  <c:v>2010 - 2012</c:v>
                </c:pt>
                <c:pt idx="7">
                  <c:v>2011 - 2013</c:v>
                </c:pt>
                <c:pt idx="8">
                  <c:v>2012 - 2014</c:v>
                </c:pt>
                <c:pt idx="9">
                  <c:v>2013 - 2015</c:v>
                </c:pt>
                <c:pt idx="10">
                  <c:v>2014 - 2016</c:v>
                </c:pt>
                <c:pt idx="11">
                  <c:v>2015 - 2017</c:v>
                </c:pt>
                <c:pt idx="12">
                  <c:v>2016 - 2018</c:v>
                </c:pt>
              </c:strCache>
            </c:strRef>
          </c:cat>
          <c:val>
            <c:numRef>
              <c:f>'Year-Age'!$C$34:$O$34</c:f>
              <c:numCache>
                <c:formatCode>General</c:formatCode>
                <c:ptCount val="13"/>
                <c:pt idx="0">
                  <c:v>55.555555555555557</c:v>
                </c:pt>
                <c:pt idx="1">
                  <c:v>53.333333333333336</c:v>
                </c:pt>
                <c:pt idx="2">
                  <c:v>45.833333333333329</c:v>
                </c:pt>
                <c:pt idx="3">
                  <c:v>29.268292682926834</c:v>
                </c:pt>
                <c:pt idx="4">
                  <c:v>24</c:v>
                </c:pt>
                <c:pt idx="5">
                  <c:v>32.692307692307701</c:v>
                </c:pt>
                <c:pt idx="6">
                  <c:v>40.322580645161295</c:v>
                </c:pt>
                <c:pt idx="7">
                  <c:v>41.379310344827594</c:v>
                </c:pt>
                <c:pt idx="8">
                  <c:v>34.32835820895523</c:v>
                </c:pt>
                <c:pt idx="9">
                  <c:v>30.76923076923077</c:v>
                </c:pt>
                <c:pt idx="10">
                  <c:v>34.285714285714285</c:v>
                </c:pt>
                <c:pt idx="11">
                  <c:v>45.3125</c:v>
                </c:pt>
                <c:pt idx="12">
                  <c:v>55.73770491803279</c:v>
                </c:pt>
              </c:numCache>
            </c:numRef>
          </c:val>
          <c:extLst>
            <c:ext xmlns:c16="http://schemas.microsoft.com/office/drawing/2014/chart" uri="{C3380CC4-5D6E-409C-BE32-E72D297353CC}">
              <c16:uniqueId val="{00000001-2A02-4094-AE92-1A0563170BDF}"/>
            </c:ext>
          </c:extLst>
        </c:ser>
        <c:dLbls>
          <c:showLegendKey val="0"/>
          <c:showVal val="0"/>
          <c:showCatName val="0"/>
          <c:showSerName val="0"/>
          <c:showPercent val="0"/>
          <c:showBubbleSize val="0"/>
        </c:dLbls>
        <c:gapWidth val="150"/>
        <c:overlap val="100"/>
        <c:axId val="890446015"/>
        <c:axId val="890446431"/>
      </c:barChart>
      <c:catAx>
        <c:axId val="8904460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890446431"/>
        <c:crosses val="autoZero"/>
        <c:auto val="1"/>
        <c:lblAlgn val="ctr"/>
        <c:lblOffset val="100"/>
        <c:noMultiLvlLbl val="0"/>
      </c:catAx>
      <c:valAx>
        <c:axId val="890446431"/>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890446015"/>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'Age - Cause'!$C$21</c:f>
              <c:strCache>
                <c:ptCount val="1"/>
                <c:pt idx="0">
                  <c:v>Tractors</c:v>
                </c:pt>
              </c:strCache>
            </c:strRef>
          </c:tx>
          <c:invertIfNegative val="0"/>
          <c:cat>
            <c:strRef>
              <c:f>'Age - Cause'!$B$22:$B$27</c:f>
              <c:strCache>
                <c:ptCount val="6"/>
                <c:pt idx="0">
                  <c:v>0 - 14</c:v>
                </c:pt>
                <c:pt idx="1">
                  <c:v>15 - 24</c:v>
                </c:pt>
                <c:pt idx="2">
                  <c:v>25 - 39</c:v>
                </c:pt>
                <c:pt idx="3">
                  <c:v>40 - 54</c:v>
                </c:pt>
                <c:pt idx="4">
                  <c:v>55 - 69</c:v>
                </c:pt>
                <c:pt idx="5">
                  <c:v>70+</c:v>
                </c:pt>
              </c:strCache>
            </c:strRef>
          </c:cat>
          <c:val>
            <c:numRef>
              <c:f>'Age - Cause'!$C$22:$C$27</c:f>
              <c:numCache>
                <c:formatCode>0.0</c:formatCode>
                <c:ptCount val="6"/>
                <c:pt idx="0">
                  <c:v>11</c:v>
                </c:pt>
                <c:pt idx="1">
                  <c:v>3</c:v>
                </c:pt>
                <c:pt idx="2">
                  <c:v>7</c:v>
                </c:pt>
                <c:pt idx="3">
                  <c:v>11</c:v>
                </c:pt>
                <c:pt idx="4">
                  <c:v>27</c:v>
                </c:pt>
                <c:pt idx="5">
                  <c:v>35</c:v>
                </c:pt>
              </c:numCache>
            </c:numRef>
          </c:val>
          <c:extLst>
            <c:ext xmlns:c16="http://schemas.microsoft.com/office/drawing/2014/chart" uri="{C3380CC4-5D6E-409C-BE32-E72D297353CC}">
              <c16:uniqueId val="{00000000-6B3F-4E37-8FA1-2027CF97DCB6}"/>
            </c:ext>
          </c:extLst>
        </c:ser>
        <c:ser>
          <c:idx val="1"/>
          <c:order val="1"/>
          <c:tx>
            <c:strRef>
              <c:f>'Age - Cause'!$D$21</c:f>
              <c:strCache>
                <c:ptCount val="1"/>
                <c:pt idx="0">
                  <c:v>Livestock</c:v>
                </c:pt>
              </c:strCache>
            </c:strRef>
          </c:tx>
          <c:invertIfNegative val="0"/>
          <c:cat>
            <c:strRef>
              <c:f>'Age - Cause'!$B$22:$B$27</c:f>
              <c:strCache>
                <c:ptCount val="6"/>
                <c:pt idx="0">
                  <c:v>0 - 14</c:v>
                </c:pt>
                <c:pt idx="1">
                  <c:v>15 - 24</c:v>
                </c:pt>
                <c:pt idx="2">
                  <c:v>25 - 39</c:v>
                </c:pt>
                <c:pt idx="3">
                  <c:v>40 - 54</c:v>
                </c:pt>
                <c:pt idx="4">
                  <c:v>55 - 69</c:v>
                </c:pt>
                <c:pt idx="5">
                  <c:v>70+</c:v>
                </c:pt>
              </c:strCache>
            </c:strRef>
          </c:cat>
          <c:val>
            <c:numRef>
              <c:f>'Age - Cause'!$D$22:$D$27</c:f>
              <c:numCache>
                <c:formatCode>0.0</c:formatCode>
                <c:ptCount val="6"/>
                <c:pt idx="0">
                  <c:v>1</c:v>
                </c:pt>
                <c:pt idx="1">
                  <c:v>0</c:v>
                </c:pt>
                <c:pt idx="2">
                  <c:v>2</c:v>
                </c:pt>
                <c:pt idx="3">
                  <c:v>5</c:v>
                </c:pt>
                <c:pt idx="4">
                  <c:v>20</c:v>
                </c:pt>
                <c:pt idx="5">
                  <c:v>20</c:v>
                </c:pt>
              </c:numCache>
            </c:numRef>
          </c:val>
          <c:extLst>
            <c:ext xmlns:c16="http://schemas.microsoft.com/office/drawing/2014/chart" uri="{C3380CC4-5D6E-409C-BE32-E72D297353CC}">
              <c16:uniqueId val="{00000001-6B3F-4E37-8FA1-2027CF97DCB6}"/>
            </c:ext>
          </c:extLst>
        </c:ser>
        <c:ser>
          <c:idx val="2"/>
          <c:order val="2"/>
          <c:tx>
            <c:strRef>
              <c:f>'Age - Cause'!$E$21</c:f>
              <c:strCache>
                <c:ptCount val="1"/>
                <c:pt idx="0">
                  <c:v>Machinery</c:v>
                </c:pt>
              </c:strCache>
            </c:strRef>
          </c:tx>
          <c:invertIfNegative val="0"/>
          <c:cat>
            <c:strRef>
              <c:f>'Age - Cause'!$B$22:$B$27</c:f>
              <c:strCache>
                <c:ptCount val="6"/>
                <c:pt idx="0">
                  <c:v>0 - 14</c:v>
                </c:pt>
                <c:pt idx="1">
                  <c:v>15 - 24</c:v>
                </c:pt>
                <c:pt idx="2">
                  <c:v>25 - 39</c:v>
                </c:pt>
                <c:pt idx="3">
                  <c:v>40 - 54</c:v>
                </c:pt>
                <c:pt idx="4">
                  <c:v>55 - 69</c:v>
                </c:pt>
                <c:pt idx="5">
                  <c:v>70+</c:v>
                </c:pt>
              </c:strCache>
            </c:strRef>
          </c:cat>
          <c:val>
            <c:numRef>
              <c:f>'Age - Cause'!$E$22:$E$27</c:f>
              <c:numCache>
                <c:formatCode>0.0</c:formatCode>
                <c:ptCount val="6"/>
                <c:pt idx="0">
                  <c:v>6</c:v>
                </c:pt>
                <c:pt idx="1">
                  <c:v>6</c:v>
                </c:pt>
                <c:pt idx="2">
                  <c:v>5</c:v>
                </c:pt>
                <c:pt idx="3">
                  <c:v>12</c:v>
                </c:pt>
                <c:pt idx="4">
                  <c:v>12</c:v>
                </c:pt>
                <c:pt idx="5">
                  <c:v>3</c:v>
                </c:pt>
              </c:numCache>
            </c:numRef>
          </c:val>
          <c:extLst>
            <c:ext xmlns:c16="http://schemas.microsoft.com/office/drawing/2014/chart" uri="{C3380CC4-5D6E-409C-BE32-E72D297353CC}">
              <c16:uniqueId val="{00000002-6B3F-4E37-8FA1-2027CF97DCB6}"/>
            </c:ext>
          </c:extLst>
        </c:ser>
        <c:ser>
          <c:idx val="3"/>
          <c:order val="3"/>
          <c:tx>
            <c:strRef>
              <c:f>'Age - Cause'!$F$21</c:f>
              <c:strCache>
                <c:ptCount val="1"/>
                <c:pt idx="0">
                  <c:v>Drowning / Asphyxiation</c:v>
                </c:pt>
              </c:strCache>
            </c:strRef>
          </c:tx>
          <c:invertIfNegative val="0"/>
          <c:cat>
            <c:strRef>
              <c:f>'Age - Cause'!$B$22:$B$27</c:f>
              <c:strCache>
                <c:ptCount val="6"/>
                <c:pt idx="0">
                  <c:v>0 - 14</c:v>
                </c:pt>
                <c:pt idx="1">
                  <c:v>15 - 24</c:v>
                </c:pt>
                <c:pt idx="2">
                  <c:v>25 - 39</c:v>
                </c:pt>
                <c:pt idx="3">
                  <c:v>40 - 54</c:v>
                </c:pt>
                <c:pt idx="4">
                  <c:v>55 - 69</c:v>
                </c:pt>
                <c:pt idx="5">
                  <c:v>70+</c:v>
                </c:pt>
              </c:strCache>
            </c:strRef>
          </c:cat>
          <c:val>
            <c:numRef>
              <c:f>'Age - Cause'!$F$22:$F$27</c:f>
              <c:numCache>
                <c:formatCode>0.0</c:formatCode>
                <c:ptCount val="6"/>
                <c:pt idx="0">
                  <c:v>4</c:v>
                </c:pt>
                <c:pt idx="1">
                  <c:v>1</c:v>
                </c:pt>
                <c:pt idx="2">
                  <c:v>4</c:v>
                </c:pt>
                <c:pt idx="3">
                  <c:v>6</c:v>
                </c:pt>
                <c:pt idx="4">
                  <c:v>6</c:v>
                </c:pt>
                <c:pt idx="5">
                  <c:v>6</c:v>
                </c:pt>
              </c:numCache>
            </c:numRef>
          </c:val>
          <c:extLst>
            <c:ext xmlns:c16="http://schemas.microsoft.com/office/drawing/2014/chart" uri="{C3380CC4-5D6E-409C-BE32-E72D297353CC}">
              <c16:uniqueId val="{00000003-6B3F-4E37-8FA1-2027CF97DCB6}"/>
            </c:ext>
          </c:extLst>
        </c:ser>
        <c:ser>
          <c:idx val="4"/>
          <c:order val="4"/>
          <c:tx>
            <c:strRef>
              <c:f>'Age - Cause'!$G$21</c:f>
              <c:strCache>
                <c:ptCount val="1"/>
                <c:pt idx="0">
                  <c:v>Falls from Heights</c:v>
                </c:pt>
              </c:strCache>
            </c:strRef>
          </c:tx>
          <c:invertIfNegative val="0"/>
          <c:cat>
            <c:strRef>
              <c:f>'Age - Cause'!$B$22:$B$27</c:f>
              <c:strCache>
                <c:ptCount val="6"/>
                <c:pt idx="0">
                  <c:v>0 - 14</c:v>
                </c:pt>
                <c:pt idx="1">
                  <c:v>15 - 24</c:v>
                </c:pt>
                <c:pt idx="2">
                  <c:v>25 - 39</c:v>
                </c:pt>
                <c:pt idx="3">
                  <c:v>40 - 54</c:v>
                </c:pt>
                <c:pt idx="4">
                  <c:v>55 - 69</c:v>
                </c:pt>
                <c:pt idx="5">
                  <c:v>70+</c:v>
                </c:pt>
              </c:strCache>
            </c:strRef>
          </c:cat>
          <c:val>
            <c:numRef>
              <c:f>'Age - Cause'!$G$22:$G$27</c:f>
              <c:numCache>
                <c:formatCode>0.0</c:formatCode>
                <c:ptCount val="6"/>
                <c:pt idx="0">
                  <c:v>0</c:v>
                </c:pt>
                <c:pt idx="1">
                  <c:v>1</c:v>
                </c:pt>
                <c:pt idx="2">
                  <c:v>1</c:v>
                </c:pt>
                <c:pt idx="3">
                  <c:v>5</c:v>
                </c:pt>
                <c:pt idx="4">
                  <c:v>9</c:v>
                </c:pt>
                <c:pt idx="5">
                  <c:v>10</c:v>
                </c:pt>
              </c:numCache>
            </c:numRef>
          </c:val>
          <c:extLst>
            <c:ext xmlns:c16="http://schemas.microsoft.com/office/drawing/2014/chart" uri="{C3380CC4-5D6E-409C-BE32-E72D297353CC}">
              <c16:uniqueId val="{00000004-6B3F-4E37-8FA1-2027CF97DCB6}"/>
            </c:ext>
          </c:extLst>
        </c:ser>
        <c:ser>
          <c:idx val="5"/>
          <c:order val="5"/>
          <c:tx>
            <c:strRef>
              <c:f>'Age - Cause'!$H$21</c:f>
              <c:strCache>
                <c:ptCount val="1"/>
                <c:pt idx="0">
                  <c:v>Falling Objects / Collapse</c:v>
                </c:pt>
              </c:strCache>
            </c:strRef>
          </c:tx>
          <c:invertIfNegative val="0"/>
          <c:cat>
            <c:strRef>
              <c:f>'Age - Cause'!$B$22:$B$27</c:f>
              <c:strCache>
                <c:ptCount val="6"/>
                <c:pt idx="0">
                  <c:v>0 - 14</c:v>
                </c:pt>
                <c:pt idx="1">
                  <c:v>15 - 24</c:v>
                </c:pt>
                <c:pt idx="2">
                  <c:v>25 - 39</c:v>
                </c:pt>
                <c:pt idx="3">
                  <c:v>40 - 54</c:v>
                </c:pt>
                <c:pt idx="4">
                  <c:v>55 - 69</c:v>
                </c:pt>
                <c:pt idx="5">
                  <c:v>70+</c:v>
                </c:pt>
              </c:strCache>
            </c:strRef>
          </c:cat>
          <c:val>
            <c:numRef>
              <c:f>'Age - Cause'!$H$22:$H$27</c:f>
              <c:numCache>
                <c:formatCode>0.0</c:formatCode>
                <c:ptCount val="6"/>
                <c:pt idx="0">
                  <c:v>3</c:v>
                </c:pt>
                <c:pt idx="1">
                  <c:v>0</c:v>
                </c:pt>
                <c:pt idx="2">
                  <c:v>1</c:v>
                </c:pt>
                <c:pt idx="3">
                  <c:v>1</c:v>
                </c:pt>
                <c:pt idx="4">
                  <c:v>10</c:v>
                </c:pt>
                <c:pt idx="5">
                  <c:v>9</c:v>
                </c:pt>
              </c:numCache>
            </c:numRef>
          </c:val>
          <c:extLst>
            <c:ext xmlns:c16="http://schemas.microsoft.com/office/drawing/2014/chart" uri="{C3380CC4-5D6E-409C-BE32-E72D297353CC}">
              <c16:uniqueId val="{00000005-6B3F-4E37-8FA1-2027CF97DCB6}"/>
            </c:ext>
          </c:extLst>
        </c:ser>
        <c:ser>
          <c:idx val="6"/>
          <c:order val="6"/>
          <c:tx>
            <c:strRef>
              <c:f>'Age - Cause'!$I$21</c:f>
              <c:strCache>
                <c:ptCount val="1"/>
                <c:pt idx="0">
                  <c:v>Timber related</c:v>
                </c:pt>
              </c:strCache>
            </c:strRef>
          </c:tx>
          <c:invertIfNegative val="0"/>
          <c:cat>
            <c:strRef>
              <c:f>'Age - Cause'!$B$22:$B$27</c:f>
              <c:strCache>
                <c:ptCount val="6"/>
                <c:pt idx="0">
                  <c:v>0 - 14</c:v>
                </c:pt>
                <c:pt idx="1">
                  <c:v>15 - 24</c:v>
                </c:pt>
                <c:pt idx="2">
                  <c:v>25 - 39</c:v>
                </c:pt>
                <c:pt idx="3">
                  <c:v>40 - 54</c:v>
                </c:pt>
                <c:pt idx="4">
                  <c:v>55 - 69</c:v>
                </c:pt>
                <c:pt idx="5">
                  <c:v>70+</c:v>
                </c:pt>
              </c:strCache>
            </c:strRef>
          </c:cat>
          <c:val>
            <c:numRef>
              <c:f>'Age - Cause'!$I$22:$I$27</c:f>
              <c:numCache>
                <c:formatCode>0.0</c:formatCode>
                <c:ptCount val="6"/>
                <c:pt idx="0">
                  <c:v>0</c:v>
                </c:pt>
                <c:pt idx="1">
                  <c:v>0</c:v>
                </c:pt>
                <c:pt idx="2">
                  <c:v>1</c:v>
                </c:pt>
                <c:pt idx="3">
                  <c:v>2</c:v>
                </c:pt>
                <c:pt idx="4">
                  <c:v>4</c:v>
                </c:pt>
                <c:pt idx="5">
                  <c:v>0</c:v>
                </c:pt>
              </c:numCache>
            </c:numRef>
          </c:val>
          <c:extLst>
            <c:ext xmlns:c16="http://schemas.microsoft.com/office/drawing/2014/chart" uri="{C3380CC4-5D6E-409C-BE32-E72D297353CC}">
              <c16:uniqueId val="{00000006-6B3F-4E37-8FA1-2027CF97DCB6}"/>
            </c:ext>
          </c:extLst>
        </c:ser>
        <c:ser>
          <c:idx val="7"/>
          <c:order val="7"/>
          <c:tx>
            <c:strRef>
              <c:f>'Age - Cause'!$J$21</c:f>
              <c:strCache>
                <c:ptCount val="1"/>
                <c:pt idx="0">
                  <c:v>Electrocution</c:v>
                </c:pt>
              </c:strCache>
            </c:strRef>
          </c:tx>
          <c:invertIfNegative val="0"/>
          <c:cat>
            <c:strRef>
              <c:f>'Age - Cause'!$B$22:$B$27</c:f>
              <c:strCache>
                <c:ptCount val="6"/>
                <c:pt idx="0">
                  <c:v>0 - 14</c:v>
                </c:pt>
                <c:pt idx="1">
                  <c:v>15 - 24</c:v>
                </c:pt>
                <c:pt idx="2">
                  <c:v>25 - 39</c:v>
                </c:pt>
                <c:pt idx="3">
                  <c:v>40 - 54</c:v>
                </c:pt>
                <c:pt idx="4">
                  <c:v>55 - 69</c:v>
                </c:pt>
                <c:pt idx="5">
                  <c:v>70+</c:v>
                </c:pt>
              </c:strCache>
            </c:strRef>
          </c:cat>
          <c:val>
            <c:numRef>
              <c:f>'Age - Cause'!$J$22:$J$27</c:f>
              <c:numCache>
                <c:formatCode>0.0</c:formatCode>
                <c:ptCount val="6"/>
                <c:pt idx="0">
                  <c:v>1</c:v>
                </c:pt>
                <c:pt idx="1">
                  <c:v>1</c:v>
                </c:pt>
                <c:pt idx="2">
                  <c:v>1</c:v>
                </c:pt>
                <c:pt idx="3">
                  <c:v>0</c:v>
                </c:pt>
                <c:pt idx="4">
                  <c:v>0</c:v>
                </c:pt>
                <c:pt idx="5">
                  <c:v>0</c:v>
                </c:pt>
              </c:numCache>
            </c:numRef>
          </c:val>
          <c:extLst>
            <c:ext xmlns:c16="http://schemas.microsoft.com/office/drawing/2014/chart" uri="{C3380CC4-5D6E-409C-BE32-E72D297353CC}">
              <c16:uniqueId val="{00000007-6B3F-4E37-8FA1-2027CF97DCB6}"/>
            </c:ext>
          </c:extLst>
        </c:ser>
        <c:ser>
          <c:idx val="8"/>
          <c:order val="8"/>
          <c:tx>
            <c:strRef>
              <c:f>'Age - Cause'!$K$21</c:f>
              <c:strCache>
                <c:ptCount val="1"/>
                <c:pt idx="0">
                  <c:v>Other</c:v>
                </c:pt>
              </c:strCache>
            </c:strRef>
          </c:tx>
          <c:invertIfNegative val="0"/>
          <c:cat>
            <c:strRef>
              <c:f>'Age - Cause'!$B$22:$B$27</c:f>
              <c:strCache>
                <c:ptCount val="6"/>
                <c:pt idx="0">
                  <c:v>0 - 14</c:v>
                </c:pt>
                <c:pt idx="1">
                  <c:v>15 - 24</c:v>
                </c:pt>
                <c:pt idx="2">
                  <c:v>25 - 39</c:v>
                </c:pt>
                <c:pt idx="3">
                  <c:v>40 - 54</c:v>
                </c:pt>
                <c:pt idx="4">
                  <c:v>55 - 69</c:v>
                </c:pt>
                <c:pt idx="5">
                  <c:v>70+</c:v>
                </c:pt>
              </c:strCache>
            </c:strRef>
          </c:cat>
          <c:val>
            <c:numRef>
              <c:f>'Age - Cause'!$K$22:$K$27</c:f>
              <c:numCache>
                <c:formatCode>0.0</c:formatCode>
                <c:ptCount val="6"/>
                <c:pt idx="0">
                  <c:v>0</c:v>
                </c:pt>
                <c:pt idx="1">
                  <c:v>0</c:v>
                </c:pt>
                <c:pt idx="2">
                  <c:v>0</c:v>
                </c:pt>
                <c:pt idx="3">
                  <c:v>0</c:v>
                </c:pt>
                <c:pt idx="4">
                  <c:v>0</c:v>
                </c:pt>
                <c:pt idx="5">
                  <c:v>1</c:v>
                </c:pt>
              </c:numCache>
            </c:numRef>
          </c:val>
          <c:extLst>
            <c:ext xmlns:c16="http://schemas.microsoft.com/office/drawing/2014/chart" uri="{C3380CC4-5D6E-409C-BE32-E72D297353CC}">
              <c16:uniqueId val="{00000008-6B3F-4E37-8FA1-2027CF97DCB6}"/>
            </c:ext>
          </c:extLst>
        </c:ser>
        <c:dLbls>
          <c:showLegendKey val="0"/>
          <c:showVal val="0"/>
          <c:showCatName val="0"/>
          <c:showSerName val="0"/>
          <c:showPercent val="0"/>
          <c:showBubbleSize val="0"/>
        </c:dLbls>
        <c:gapWidth val="150"/>
        <c:overlap val="100"/>
        <c:axId val="116637056"/>
        <c:axId val="116651136"/>
      </c:barChart>
      <c:lineChart>
        <c:grouping val="standard"/>
        <c:varyColors val="0"/>
        <c:ser>
          <c:idx val="9"/>
          <c:order val="9"/>
          <c:tx>
            <c:strRef>
              <c:f>'Age - Cause'!$L$21</c:f>
              <c:strCache>
                <c:ptCount val="1"/>
                <c:pt idx="0">
                  <c:v>Total</c:v>
                </c:pt>
              </c:strCache>
            </c:strRef>
          </c:tx>
          <c:marker>
            <c:symbol val="none"/>
          </c:marker>
          <c:cat>
            <c:strRef>
              <c:f>'Age - Cause'!$B$22:$B$27</c:f>
              <c:strCache>
                <c:ptCount val="6"/>
                <c:pt idx="0">
                  <c:v>0 - 14</c:v>
                </c:pt>
                <c:pt idx="1">
                  <c:v>15 - 24</c:v>
                </c:pt>
                <c:pt idx="2">
                  <c:v>25 - 39</c:v>
                </c:pt>
                <c:pt idx="3">
                  <c:v>40 - 54</c:v>
                </c:pt>
                <c:pt idx="4">
                  <c:v>55 - 69</c:v>
                </c:pt>
                <c:pt idx="5">
                  <c:v>70+</c:v>
                </c:pt>
              </c:strCache>
            </c:strRef>
          </c:cat>
          <c:val>
            <c:numRef>
              <c:f>'Age - Cause'!$L$22:$L$27</c:f>
              <c:numCache>
                <c:formatCode>0.0</c:formatCode>
                <c:ptCount val="6"/>
                <c:pt idx="0">
                  <c:v>26</c:v>
                </c:pt>
                <c:pt idx="1">
                  <c:v>12</c:v>
                </c:pt>
                <c:pt idx="2">
                  <c:v>22</c:v>
                </c:pt>
                <c:pt idx="3">
                  <c:v>42</c:v>
                </c:pt>
                <c:pt idx="4">
                  <c:v>88</c:v>
                </c:pt>
                <c:pt idx="5">
                  <c:v>84</c:v>
                </c:pt>
              </c:numCache>
            </c:numRef>
          </c:val>
          <c:smooth val="0"/>
          <c:extLst>
            <c:ext xmlns:c16="http://schemas.microsoft.com/office/drawing/2014/chart" uri="{C3380CC4-5D6E-409C-BE32-E72D297353CC}">
              <c16:uniqueId val="{00000009-6B3F-4E37-8FA1-2027CF97DCB6}"/>
            </c:ext>
          </c:extLst>
        </c:ser>
        <c:dLbls>
          <c:showLegendKey val="0"/>
          <c:showVal val="0"/>
          <c:showCatName val="0"/>
          <c:showSerName val="0"/>
          <c:showPercent val="0"/>
          <c:showBubbleSize val="0"/>
        </c:dLbls>
        <c:marker val="1"/>
        <c:smooth val="0"/>
        <c:axId val="942011887"/>
        <c:axId val="942014383"/>
      </c:lineChart>
      <c:catAx>
        <c:axId val="116637056"/>
        <c:scaling>
          <c:orientation val="minMax"/>
        </c:scaling>
        <c:delete val="0"/>
        <c:axPos val="b"/>
        <c:numFmt formatCode="General" sourceLinked="0"/>
        <c:majorTickMark val="out"/>
        <c:minorTickMark val="none"/>
        <c:tickLblPos val="nextTo"/>
        <c:crossAx val="116651136"/>
        <c:crosses val="autoZero"/>
        <c:auto val="1"/>
        <c:lblAlgn val="ctr"/>
        <c:lblOffset val="100"/>
        <c:noMultiLvlLbl val="0"/>
      </c:catAx>
      <c:valAx>
        <c:axId val="116651136"/>
        <c:scaling>
          <c:orientation val="minMax"/>
        </c:scaling>
        <c:delete val="0"/>
        <c:axPos val="l"/>
        <c:majorGridlines/>
        <c:title>
          <c:tx>
            <c:rich>
              <a:bodyPr/>
              <a:lstStyle/>
              <a:p>
                <a:pPr>
                  <a:defRPr/>
                </a:pPr>
                <a:r>
                  <a:rPr lang="en-IE"/>
                  <a:t>Percent of fatalities</a:t>
                </a:r>
              </a:p>
            </c:rich>
          </c:tx>
          <c:layout/>
          <c:overlay val="0"/>
        </c:title>
        <c:numFmt formatCode="0%" sourceLinked="1"/>
        <c:majorTickMark val="out"/>
        <c:minorTickMark val="none"/>
        <c:tickLblPos val="nextTo"/>
        <c:crossAx val="116637056"/>
        <c:crosses val="autoZero"/>
        <c:crossBetween val="between"/>
      </c:valAx>
      <c:valAx>
        <c:axId val="942014383"/>
        <c:scaling>
          <c:orientation val="minMax"/>
        </c:scaling>
        <c:delete val="0"/>
        <c:axPos val="r"/>
        <c:title>
          <c:tx>
            <c:rich>
              <a:bodyPr/>
              <a:lstStyle/>
              <a:p>
                <a:pPr>
                  <a:defRPr/>
                </a:pPr>
                <a:r>
                  <a:rPr lang="en-IE"/>
                  <a:t>Number of fatalities</a:t>
                </a:r>
              </a:p>
            </c:rich>
          </c:tx>
          <c:layout/>
          <c:overlay val="0"/>
        </c:title>
        <c:numFmt formatCode="0.0" sourceLinked="1"/>
        <c:majorTickMark val="out"/>
        <c:minorTickMark val="none"/>
        <c:tickLblPos val="nextTo"/>
        <c:crossAx val="942011887"/>
        <c:crosses val="max"/>
        <c:crossBetween val="between"/>
      </c:valAx>
      <c:catAx>
        <c:axId val="942011887"/>
        <c:scaling>
          <c:orientation val="minMax"/>
        </c:scaling>
        <c:delete val="1"/>
        <c:axPos val="b"/>
        <c:numFmt formatCode="General" sourceLinked="1"/>
        <c:majorTickMark val="out"/>
        <c:minorTickMark val="none"/>
        <c:tickLblPos val="nextTo"/>
        <c:crossAx val="942014383"/>
        <c:crosses val="autoZero"/>
        <c:auto val="1"/>
        <c:lblAlgn val="ctr"/>
        <c:lblOffset val="100"/>
        <c:noMultiLvlLbl val="0"/>
      </c:catAx>
    </c:plotArea>
    <c:legend>
      <c:legendPos val="r"/>
      <c:layout/>
      <c:overlay val="0"/>
    </c:legend>
    <c:plotVisOnly val="1"/>
    <c:dispBlanksAs val="gap"/>
    <c:showDLblsOverMax val="0"/>
  </c:chart>
  <c:txPr>
    <a:bodyPr/>
    <a:lstStyle/>
    <a:p>
      <a:pPr>
        <a:defRPr sz="14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37045932264641"/>
          <c:y val="3.8039800976426695E-2"/>
          <c:w val="0.87532320854456469"/>
          <c:h val="0.78964280240443208"/>
        </c:manualLayout>
      </c:layout>
      <c:barChart>
        <c:barDir val="col"/>
        <c:grouping val="clustered"/>
        <c:varyColors val="0"/>
        <c:ser>
          <c:idx val="0"/>
          <c:order val="0"/>
          <c:tx>
            <c:strRef>
              <c:f>Sheet1!$J$3</c:f>
              <c:strCache>
                <c:ptCount val="1"/>
                <c:pt idx="0">
                  <c:v>2008 - 2010</c:v>
                </c:pt>
              </c:strCache>
            </c:strRef>
          </c:tx>
          <c:spPr>
            <a:solidFill>
              <a:schemeClr val="accent1"/>
            </a:solidFill>
            <a:ln>
              <a:noFill/>
            </a:ln>
            <a:effectLst/>
          </c:spPr>
          <c:invertIfNegative val="0"/>
          <c:cat>
            <c:strRef>
              <c:f>Sheet1!$I$4:$I$8</c:f>
              <c:strCache>
                <c:ptCount val="5"/>
                <c:pt idx="0">
                  <c:v>Tillage</c:v>
                </c:pt>
                <c:pt idx="1">
                  <c:v>Dairy</c:v>
                </c:pt>
                <c:pt idx="2">
                  <c:v>Beef</c:v>
                </c:pt>
                <c:pt idx="3">
                  <c:v>Sheep</c:v>
                </c:pt>
                <c:pt idx="4">
                  <c:v>Mixed</c:v>
                </c:pt>
              </c:strCache>
            </c:strRef>
          </c:cat>
          <c:val>
            <c:numRef>
              <c:f>Sheet1!$J$4:$J$8</c:f>
              <c:numCache>
                <c:formatCode>General</c:formatCode>
                <c:ptCount val="5"/>
                <c:pt idx="0">
                  <c:v>1.49</c:v>
                </c:pt>
                <c:pt idx="1">
                  <c:v>1.8</c:v>
                </c:pt>
                <c:pt idx="2">
                  <c:v>0.43</c:v>
                </c:pt>
                <c:pt idx="3">
                  <c:v>0.26</c:v>
                </c:pt>
                <c:pt idx="4">
                  <c:v>1.08</c:v>
                </c:pt>
              </c:numCache>
            </c:numRef>
          </c:val>
          <c:extLst>
            <c:ext xmlns:c16="http://schemas.microsoft.com/office/drawing/2014/chart" uri="{C3380CC4-5D6E-409C-BE32-E72D297353CC}">
              <c16:uniqueId val="{00000000-91D5-42CF-B3C3-C9A026086270}"/>
            </c:ext>
          </c:extLst>
        </c:ser>
        <c:ser>
          <c:idx val="1"/>
          <c:order val="1"/>
          <c:tx>
            <c:strRef>
              <c:f>Sheet1!$K$3</c:f>
              <c:strCache>
                <c:ptCount val="1"/>
                <c:pt idx="0">
                  <c:v>2011 - 2013</c:v>
                </c:pt>
              </c:strCache>
            </c:strRef>
          </c:tx>
          <c:spPr>
            <a:solidFill>
              <a:schemeClr val="accent2"/>
            </a:solidFill>
            <a:ln>
              <a:noFill/>
            </a:ln>
            <a:effectLst/>
          </c:spPr>
          <c:invertIfNegative val="0"/>
          <c:cat>
            <c:strRef>
              <c:f>Sheet1!$I$4:$I$8</c:f>
              <c:strCache>
                <c:ptCount val="5"/>
                <c:pt idx="0">
                  <c:v>Tillage</c:v>
                </c:pt>
                <c:pt idx="1">
                  <c:v>Dairy</c:v>
                </c:pt>
                <c:pt idx="2">
                  <c:v>Beef</c:v>
                </c:pt>
                <c:pt idx="3">
                  <c:v>Sheep</c:v>
                </c:pt>
                <c:pt idx="4">
                  <c:v>Mixed</c:v>
                </c:pt>
              </c:strCache>
            </c:strRef>
          </c:cat>
          <c:val>
            <c:numRef>
              <c:f>Sheet1!$K$4:$K$8</c:f>
              <c:numCache>
                <c:formatCode>General</c:formatCode>
                <c:ptCount val="5"/>
                <c:pt idx="0">
                  <c:v>1.36</c:v>
                </c:pt>
                <c:pt idx="1">
                  <c:v>1.69</c:v>
                </c:pt>
                <c:pt idx="2">
                  <c:v>0.54</c:v>
                </c:pt>
                <c:pt idx="3">
                  <c:v>0.46</c:v>
                </c:pt>
                <c:pt idx="4">
                  <c:v>2.71</c:v>
                </c:pt>
              </c:numCache>
            </c:numRef>
          </c:val>
          <c:extLst>
            <c:ext xmlns:c16="http://schemas.microsoft.com/office/drawing/2014/chart" uri="{C3380CC4-5D6E-409C-BE32-E72D297353CC}">
              <c16:uniqueId val="{00000001-91D5-42CF-B3C3-C9A026086270}"/>
            </c:ext>
          </c:extLst>
        </c:ser>
        <c:ser>
          <c:idx val="2"/>
          <c:order val="2"/>
          <c:tx>
            <c:strRef>
              <c:f>Sheet1!$L$3</c:f>
              <c:strCache>
                <c:ptCount val="1"/>
                <c:pt idx="0">
                  <c:v>2014 - 2016</c:v>
                </c:pt>
              </c:strCache>
            </c:strRef>
          </c:tx>
          <c:spPr>
            <a:solidFill>
              <a:schemeClr val="accent3"/>
            </a:solidFill>
            <a:ln>
              <a:noFill/>
            </a:ln>
            <a:effectLst/>
          </c:spPr>
          <c:invertIfNegative val="0"/>
          <c:cat>
            <c:strRef>
              <c:f>Sheet1!$I$4:$I$8</c:f>
              <c:strCache>
                <c:ptCount val="5"/>
                <c:pt idx="0">
                  <c:v>Tillage</c:v>
                </c:pt>
                <c:pt idx="1">
                  <c:v>Dairy</c:v>
                </c:pt>
                <c:pt idx="2">
                  <c:v>Beef</c:v>
                </c:pt>
                <c:pt idx="3">
                  <c:v>Sheep</c:v>
                </c:pt>
                <c:pt idx="4">
                  <c:v>Mixed</c:v>
                </c:pt>
              </c:strCache>
            </c:strRef>
          </c:cat>
          <c:val>
            <c:numRef>
              <c:f>Sheet1!$L$4:$L$8</c:f>
              <c:numCache>
                <c:formatCode>General</c:formatCode>
                <c:ptCount val="5"/>
                <c:pt idx="0">
                  <c:v>0.8</c:v>
                </c:pt>
                <c:pt idx="1">
                  <c:v>1.67</c:v>
                </c:pt>
                <c:pt idx="2">
                  <c:v>1.28</c:v>
                </c:pt>
                <c:pt idx="3">
                  <c:v>0.45</c:v>
                </c:pt>
                <c:pt idx="4">
                  <c:v>1.17</c:v>
                </c:pt>
              </c:numCache>
            </c:numRef>
          </c:val>
          <c:extLst>
            <c:ext xmlns:c16="http://schemas.microsoft.com/office/drawing/2014/chart" uri="{C3380CC4-5D6E-409C-BE32-E72D297353CC}">
              <c16:uniqueId val="{00000002-91D5-42CF-B3C3-C9A026086270}"/>
            </c:ext>
          </c:extLst>
        </c:ser>
        <c:dLbls>
          <c:showLegendKey val="0"/>
          <c:showVal val="0"/>
          <c:showCatName val="0"/>
          <c:showSerName val="0"/>
          <c:showPercent val="0"/>
          <c:showBubbleSize val="0"/>
        </c:dLbls>
        <c:gapWidth val="219"/>
        <c:overlap val="-27"/>
        <c:axId val="945096735"/>
        <c:axId val="945097567"/>
      </c:barChart>
      <c:catAx>
        <c:axId val="9450967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945097567"/>
        <c:crosses val="autoZero"/>
        <c:auto val="1"/>
        <c:lblAlgn val="ctr"/>
        <c:lblOffset val="100"/>
        <c:noMultiLvlLbl val="0"/>
      </c:catAx>
      <c:valAx>
        <c:axId val="94509756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Average fatalities / 10000 AWU</a:t>
                </a:r>
              </a:p>
            </c:rich>
          </c:tx>
          <c:layout>
            <c:manualLayout>
              <c:xMode val="edge"/>
              <c:yMode val="edge"/>
              <c:x val="2.9647876605070674E-2"/>
              <c:y val="0.13467011020313563"/>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945096735"/>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Sheet3!$M$11</c:f>
              <c:strCache>
                <c:ptCount val="1"/>
                <c:pt idx="0">
                  <c:v>Q 1</c:v>
                </c:pt>
              </c:strCache>
            </c:strRef>
          </c:tx>
          <c:spPr>
            <a:ln w="28575" cap="rnd">
              <a:solidFill>
                <a:schemeClr val="accent1"/>
              </a:solidFill>
              <a:round/>
            </a:ln>
            <a:effectLst/>
          </c:spPr>
          <c:marker>
            <c:symbol val="none"/>
          </c:marker>
          <c:cat>
            <c:strRef>
              <c:f>Sheet3!$N$10:$X$10</c:f>
              <c:strCache>
                <c:ptCount val="11"/>
                <c:pt idx="0">
                  <c:v>2004 - 2008</c:v>
                </c:pt>
                <c:pt idx="1">
                  <c:v>2005 - 2009</c:v>
                </c:pt>
                <c:pt idx="2">
                  <c:v>2006 - 2010</c:v>
                </c:pt>
                <c:pt idx="3">
                  <c:v>2007 - 2011</c:v>
                </c:pt>
                <c:pt idx="4">
                  <c:v>2008 - 2012</c:v>
                </c:pt>
                <c:pt idx="5">
                  <c:v>2009 - 2013</c:v>
                </c:pt>
                <c:pt idx="6">
                  <c:v>2010 - 2014</c:v>
                </c:pt>
                <c:pt idx="7">
                  <c:v>2011 - 2015</c:v>
                </c:pt>
                <c:pt idx="8">
                  <c:v>2012 - 2016</c:v>
                </c:pt>
                <c:pt idx="9">
                  <c:v>2013 - 2017</c:v>
                </c:pt>
                <c:pt idx="10">
                  <c:v>2014 - 2018</c:v>
                </c:pt>
              </c:strCache>
            </c:strRef>
          </c:cat>
          <c:val>
            <c:numRef>
              <c:f>Sheet3!$N$11:$X$11</c:f>
              <c:numCache>
                <c:formatCode>0.0</c:formatCode>
                <c:ptCount val="11"/>
                <c:pt idx="0">
                  <c:v>2.7711065952336962</c:v>
                </c:pt>
                <c:pt idx="1">
                  <c:v>2.9839612085042897</c:v>
                </c:pt>
                <c:pt idx="2">
                  <c:v>2.4635209399279896</c:v>
                </c:pt>
                <c:pt idx="3">
                  <c:v>3.0798845043310878</c:v>
                </c:pt>
                <c:pt idx="4">
                  <c:v>3.8940809968847354</c:v>
                </c:pt>
                <c:pt idx="5">
                  <c:v>3.7992401519696064</c:v>
                </c:pt>
                <c:pt idx="6">
                  <c:v>4.6277665995975852</c:v>
                </c:pt>
                <c:pt idx="7">
                  <c:v>3.994407829039345</c:v>
                </c:pt>
                <c:pt idx="8">
                  <c:v>3.963535473642489</c:v>
                </c:pt>
                <c:pt idx="9">
                  <c:v>3.3530571992110447</c:v>
                </c:pt>
                <c:pt idx="10">
                  <c:v>2.9047250193648337</c:v>
                </c:pt>
              </c:numCache>
            </c:numRef>
          </c:val>
          <c:smooth val="1"/>
          <c:extLst>
            <c:ext xmlns:c16="http://schemas.microsoft.com/office/drawing/2014/chart" uri="{C3380CC4-5D6E-409C-BE32-E72D297353CC}">
              <c16:uniqueId val="{00000000-E968-4453-B3BD-B4267D8E2F1C}"/>
            </c:ext>
          </c:extLst>
        </c:ser>
        <c:ser>
          <c:idx val="1"/>
          <c:order val="1"/>
          <c:tx>
            <c:strRef>
              <c:f>Sheet3!$M$12</c:f>
              <c:strCache>
                <c:ptCount val="1"/>
                <c:pt idx="0">
                  <c:v>Q 2</c:v>
                </c:pt>
              </c:strCache>
            </c:strRef>
          </c:tx>
          <c:spPr>
            <a:ln w="28575" cap="rnd">
              <a:solidFill>
                <a:schemeClr val="accent2"/>
              </a:solidFill>
              <a:round/>
            </a:ln>
            <a:effectLst/>
          </c:spPr>
          <c:marker>
            <c:symbol val="none"/>
          </c:marker>
          <c:cat>
            <c:strRef>
              <c:f>Sheet3!$N$10:$X$10</c:f>
              <c:strCache>
                <c:ptCount val="11"/>
                <c:pt idx="0">
                  <c:v>2004 - 2008</c:v>
                </c:pt>
                <c:pt idx="1">
                  <c:v>2005 - 2009</c:v>
                </c:pt>
                <c:pt idx="2">
                  <c:v>2006 - 2010</c:v>
                </c:pt>
                <c:pt idx="3">
                  <c:v>2007 - 2011</c:v>
                </c:pt>
                <c:pt idx="4">
                  <c:v>2008 - 2012</c:v>
                </c:pt>
                <c:pt idx="5">
                  <c:v>2009 - 2013</c:v>
                </c:pt>
                <c:pt idx="6">
                  <c:v>2010 - 2014</c:v>
                </c:pt>
                <c:pt idx="7">
                  <c:v>2011 - 2015</c:v>
                </c:pt>
                <c:pt idx="8">
                  <c:v>2012 - 2016</c:v>
                </c:pt>
                <c:pt idx="9">
                  <c:v>2013 - 2017</c:v>
                </c:pt>
                <c:pt idx="10">
                  <c:v>2014 - 2018</c:v>
                </c:pt>
              </c:strCache>
            </c:strRef>
          </c:cat>
          <c:val>
            <c:numRef>
              <c:f>Sheet3!$N$12:$X$12</c:f>
              <c:numCache>
                <c:formatCode>0.0</c:formatCode>
                <c:ptCount val="11"/>
                <c:pt idx="0">
                  <c:v>3.5191702167067973</c:v>
                </c:pt>
                <c:pt idx="1">
                  <c:v>3.7050759540570581</c:v>
                </c:pt>
                <c:pt idx="2">
                  <c:v>3.7411148522259632</c:v>
                </c:pt>
                <c:pt idx="3">
                  <c:v>3.1811377245508985</c:v>
                </c:pt>
                <c:pt idx="4">
                  <c:v>2.608047690014903</c:v>
                </c:pt>
                <c:pt idx="5">
                  <c:v>2.45607406007935</c:v>
                </c:pt>
                <c:pt idx="6">
                  <c:v>2.6902382782475018</c:v>
                </c:pt>
                <c:pt idx="7">
                  <c:v>3.4298780487804867</c:v>
                </c:pt>
                <c:pt idx="8">
                  <c:v>3.4000755572346049</c:v>
                </c:pt>
                <c:pt idx="9">
                  <c:v>3.8037276531000379</c:v>
                </c:pt>
                <c:pt idx="10">
                  <c:v>4.7837734404898589</c:v>
                </c:pt>
              </c:numCache>
            </c:numRef>
          </c:val>
          <c:smooth val="1"/>
          <c:extLst>
            <c:ext xmlns:c16="http://schemas.microsoft.com/office/drawing/2014/chart" uri="{C3380CC4-5D6E-409C-BE32-E72D297353CC}">
              <c16:uniqueId val="{00000001-E968-4453-B3BD-B4267D8E2F1C}"/>
            </c:ext>
          </c:extLst>
        </c:ser>
        <c:ser>
          <c:idx val="2"/>
          <c:order val="2"/>
          <c:tx>
            <c:strRef>
              <c:f>Sheet3!$M$13</c:f>
              <c:strCache>
                <c:ptCount val="1"/>
                <c:pt idx="0">
                  <c:v>Q 3</c:v>
                </c:pt>
              </c:strCache>
            </c:strRef>
          </c:tx>
          <c:spPr>
            <a:ln w="28575" cap="rnd">
              <a:solidFill>
                <a:schemeClr val="accent3"/>
              </a:solidFill>
              <a:round/>
            </a:ln>
            <a:effectLst/>
          </c:spPr>
          <c:marker>
            <c:symbol val="none"/>
          </c:marker>
          <c:cat>
            <c:strRef>
              <c:f>Sheet3!$N$10:$X$10</c:f>
              <c:strCache>
                <c:ptCount val="11"/>
                <c:pt idx="0">
                  <c:v>2004 - 2008</c:v>
                </c:pt>
                <c:pt idx="1">
                  <c:v>2005 - 2009</c:v>
                </c:pt>
                <c:pt idx="2">
                  <c:v>2006 - 2010</c:v>
                </c:pt>
                <c:pt idx="3">
                  <c:v>2007 - 2011</c:v>
                </c:pt>
                <c:pt idx="4">
                  <c:v>2008 - 2012</c:v>
                </c:pt>
                <c:pt idx="5">
                  <c:v>2009 - 2013</c:v>
                </c:pt>
                <c:pt idx="6">
                  <c:v>2010 - 2014</c:v>
                </c:pt>
                <c:pt idx="7">
                  <c:v>2011 - 2015</c:v>
                </c:pt>
                <c:pt idx="8">
                  <c:v>2012 - 2016</c:v>
                </c:pt>
                <c:pt idx="9">
                  <c:v>2013 - 2017</c:v>
                </c:pt>
                <c:pt idx="10">
                  <c:v>2014 - 2018</c:v>
                </c:pt>
              </c:strCache>
            </c:strRef>
          </c:cat>
          <c:val>
            <c:numRef>
              <c:f>Sheet3!$N$13:$X$13</c:f>
              <c:numCache>
                <c:formatCode>0.0</c:formatCode>
                <c:ptCount val="11"/>
                <c:pt idx="0">
                  <c:v>4.5504186385147429</c:v>
                </c:pt>
                <c:pt idx="1">
                  <c:v>4.2240587695133147</c:v>
                </c:pt>
                <c:pt idx="2">
                  <c:v>3.7050759540570573</c:v>
                </c:pt>
                <c:pt idx="3">
                  <c:v>3.0018761726078798</c:v>
                </c:pt>
                <c:pt idx="4">
                  <c:v>3.2130032130032129</c:v>
                </c:pt>
                <c:pt idx="5">
                  <c:v>3.0412469112336056</c:v>
                </c:pt>
                <c:pt idx="6">
                  <c:v>3.0769230769230766</c:v>
                </c:pt>
                <c:pt idx="7">
                  <c:v>4.5977011494252871</c:v>
                </c:pt>
                <c:pt idx="8">
                  <c:v>6.041155370964697</c:v>
                </c:pt>
                <c:pt idx="9">
                  <c:v>5.8402411454408441</c:v>
                </c:pt>
                <c:pt idx="10">
                  <c:v>5.7142857142857144</c:v>
                </c:pt>
              </c:numCache>
            </c:numRef>
          </c:val>
          <c:smooth val="1"/>
          <c:extLst>
            <c:ext xmlns:c16="http://schemas.microsoft.com/office/drawing/2014/chart" uri="{C3380CC4-5D6E-409C-BE32-E72D297353CC}">
              <c16:uniqueId val="{00000002-E968-4453-B3BD-B4267D8E2F1C}"/>
            </c:ext>
          </c:extLst>
        </c:ser>
        <c:ser>
          <c:idx val="3"/>
          <c:order val="3"/>
          <c:tx>
            <c:strRef>
              <c:f>Sheet3!$M$14</c:f>
              <c:strCache>
                <c:ptCount val="1"/>
                <c:pt idx="0">
                  <c:v>Q 4</c:v>
                </c:pt>
              </c:strCache>
            </c:strRef>
          </c:tx>
          <c:spPr>
            <a:ln w="28575" cap="rnd">
              <a:solidFill>
                <a:schemeClr val="accent4"/>
              </a:solidFill>
              <a:round/>
            </a:ln>
            <a:effectLst/>
          </c:spPr>
          <c:marker>
            <c:symbol val="none"/>
          </c:marker>
          <c:cat>
            <c:strRef>
              <c:f>Sheet3!$N$10:$X$10</c:f>
              <c:strCache>
                <c:ptCount val="11"/>
                <c:pt idx="0">
                  <c:v>2004 - 2008</c:v>
                </c:pt>
                <c:pt idx="1">
                  <c:v>2005 - 2009</c:v>
                </c:pt>
                <c:pt idx="2">
                  <c:v>2006 - 2010</c:v>
                </c:pt>
                <c:pt idx="3">
                  <c:v>2007 - 2011</c:v>
                </c:pt>
                <c:pt idx="4">
                  <c:v>2008 - 2012</c:v>
                </c:pt>
                <c:pt idx="5">
                  <c:v>2009 - 2013</c:v>
                </c:pt>
                <c:pt idx="6">
                  <c:v>2010 - 2014</c:v>
                </c:pt>
                <c:pt idx="7">
                  <c:v>2011 - 2015</c:v>
                </c:pt>
                <c:pt idx="8">
                  <c:v>2012 - 2016</c:v>
                </c:pt>
                <c:pt idx="9">
                  <c:v>2013 - 2017</c:v>
                </c:pt>
                <c:pt idx="10">
                  <c:v>2014 - 2018</c:v>
                </c:pt>
              </c:strCache>
            </c:strRef>
          </c:cat>
          <c:val>
            <c:numRef>
              <c:f>Sheet3!$N$14:$X$14</c:f>
              <c:numCache>
                <c:formatCode>0.0</c:formatCode>
                <c:ptCount val="11"/>
                <c:pt idx="0">
                  <c:v>3.9084310441094359</c:v>
                </c:pt>
                <c:pt idx="1">
                  <c:v>4.2870456663560113</c:v>
                </c:pt>
                <c:pt idx="2">
                  <c:v>4.500281267579223</c:v>
                </c:pt>
                <c:pt idx="3">
                  <c:v>4.5463155900738768</c:v>
                </c:pt>
                <c:pt idx="4">
                  <c:v>5.9857115273218762</c:v>
                </c:pt>
                <c:pt idx="5">
                  <c:v>6.0440631702086183</c:v>
                </c:pt>
                <c:pt idx="6">
                  <c:v>6.09996064541519</c:v>
                </c:pt>
                <c:pt idx="7">
                  <c:v>5.3285968028419175</c:v>
                </c:pt>
                <c:pt idx="8">
                  <c:v>5.4676820933411445</c:v>
                </c:pt>
                <c:pt idx="9">
                  <c:v>4.8299845440494593</c:v>
                </c:pt>
                <c:pt idx="10">
                  <c:v>3.9285012767629151</c:v>
                </c:pt>
              </c:numCache>
            </c:numRef>
          </c:val>
          <c:smooth val="1"/>
          <c:extLst>
            <c:ext xmlns:c16="http://schemas.microsoft.com/office/drawing/2014/chart" uri="{C3380CC4-5D6E-409C-BE32-E72D297353CC}">
              <c16:uniqueId val="{00000003-E968-4453-B3BD-B4267D8E2F1C}"/>
            </c:ext>
          </c:extLst>
        </c:ser>
        <c:dLbls>
          <c:showLegendKey val="0"/>
          <c:showVal val="0"/>
          <c:showCatName val="0"/>
          <c:showSerName val="0"/>
          <c:showPercent val="0"/>
          <c:showBubbleSize val="0"/>
        </c:dLbls>
        <c:smooth val="0"/>
        <c:axId val="783243967"/>
        <c:axId val="783233151"/>
      </c:lineChart>
      <c:catAx>
        <c:axId val="7832439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83233151"/>
        <c:crosses val="autoZero"/>
        <c:auto val="1"/>
        <c:lblAlgn val="ctr"/>
        <c:lblOffset val="100"/>
        <c:noMultiLvlLbl val="0"/>
      </c:catAx>
      <c:valAx>
        <c:axId val="78323315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b="1" i="0" u="none" strike="noStrike" baseline="0">
                    <a:effectLst/>
                  </a:rPr>
                  <a:t>Average quarterly fatality rate (/100,000 workers)</a:t>
                </a:r>
                <a:endParaRPr lang="en-IE" sz="1400"/>
              </a:p>
            </c:rich>
          </c:tx>
          <c:layout>
            <c:manualLayout>
              <c:xMode val="edge"/>
              <c:yMode val="edge"/>
              <c:x val="1.23162277129347E-2"/>
              <c:y val="0.19670851032669262"/>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83243967"/>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'Quarter - Cohort'!$B$21</c:f>
              <c:strCache>
                <c:ptCount val="1"/>
                <c:pt idx="0">
                  <c:v>Q1</c:v>
                </c:pt>
              </c:strCache>
            </c:strRef>
          </c:tx>
          <c:invertIfNegative val="0"/>
          <c:cat>
            <c:strRef>
              <c:f>'Quarter - Cohort'!$A$22:$A$27</c:f>
              <c:strCache>
                <c:ptCount val="6"/>
                <c:pt idx="0">
                  <c:v>0 - 14</c:v>
                </c:pt>
                <c:pt idx="1">
                  <c:v>15 - 29</c:v>
                </c:pt>
                <c:pt idx="2">
                  <c:v>30 - 44</c:v>
                </c:pt>
                <c:pt idx="3">
                  <c:v>45 - 59</c:v>
                </c:pt>
                <c:pt idx="4">
                  <c:v>60 - 75</c:v>
                </c:pt>
                <c:pt idx="5">
                  <c:v>75+</c:v>
                </c:pt>
              </c:strCache>
            </c:strRef>
          </c:cat>
          <c:val>
            <c:numRef>
              <c:f>'Quarter - Cohort'!$B$22:$B$27</c:f>
              <c:numCache>
                <c:formatCode>0.0</c:formatCode>
                <c:ptCount val="6"/>
                <c:pt idx="0">
                  <c:v>5</c:v>
                </c:pt>
                <c:pt idx="1">
                  <c:v>5</c:v>
                </c:pt>
                <c:pt idx="2">
                  <c:v>5</c:v>
                </c:pt>
                <c:pt idx="3">
                  <c:v>8</c:v>
                </c:pt>
                <c:pt idx="4">
                  <c:v>23</c:v>
                </c:pt>
                <c:pt idx="5">
                  <c:v>9</c:v>
                </c:pt>
              </c:numCache>
            </c:numRef>
          </c:val>
          <c:extLst>
            <c:ext xmlns:c16="http://schemas.microsoft.com/office/drawing/2014/chart" uri="{C3380CC4-5D6E-409C-BE32-E72D297353CC}">
              <c16:uniqueId val="{00000000-CA6E-4CF2-A31D-DF1A3FAE339F}"/>
            </c:ext>
          </c:extLst>
        </c:ser>
        <c:ser>
          <c:idx val="1"/>
          <c:order val="1"/>
          <c:tx>
            <c:strRef>
              <c:f>'Quarter - Cohort'!$C$21</c:f>
              <c:strCache>
                <c:ptCount val="1"/>
                <c:pt idx="0">
                  <c:v>Q2</c:v>
                </c:pt>
              </c:strCache>
            </c:strRef>
          </c:tx>
          <c:invertIfNegative val="0"/>
          <c:cat>
            <c:strRef>
              <c:f>'Quarter - Cohort'!$A$22:$A$27</c:f>
              <c:strCache>
                <c:ptCount val="6"/>
                <c:pt idx="0">
                  <c:v>0 - 14</c:v>
                </c:pt>
                <c:pt idx="1">
                  <c:v>15 - 29</c:v>
                </c:pt>
                <c:pt idx="2">
                  <c:v>30 - 44</c:v>
                </c:pt>
                <c:pt idx="3">
                  <c:v>45 - 59</c:v>
                </c:pt>
                <c:pt idx="4">
                  <c:v>60 - 75</c:v>
                </c:pt>
                <c:pt idx="5">
                  <c:v>75+</c:v>
                </c:pt>
              </c:strCache>
            </c:strRef>
          </c:cat>
          <c:val>
            <c:numRef>
              <c:f>'Quarter - Cohort'!$C$22:$C$27</c:f>
              <c:numCache>
                <c:formatCode>0.0</c:formatCode>
                <c:ptCount val="6"/>
                <c:pt idx="0">
                  <c:v>5</c:v>
                </c:pt>
                <c:pt idx="1">
                  <c:v>11</c:v>
                </c:pt>
                <c:pt idx="2">
                  <c:v>7</c:v>
                </c:pt>
                <c:pt idx="3">
                  <c:v>16</c:v>
                </c:pt>
                <c:pt idx="4">
                  <c:v>22</c:v>
                </c:pt>
                <c:pt idx="5">
                  <c:v>18</c:v>
                </c:pt>
              </c:numCache>
            </c:numRef>
          </c:val>
          <c:extLst>
            <c:ext xmlns:c16="http://schemas.microsoft.com/office/drawing/2014/chart" uri="{C3380CC4-5D6E-409C-BE32-E72D297353CC}">
              <c16:uniqueId val="{00000001-CA6E-4CF2-A31D-DF1A3FAE339F}"/>
            </c:ext>
          </c:extLst>
        </c:ser>
        <c:ser>
          <c:idx val="2"/>
          <c:order val="2"/>
          <c:tx>
            <c:strRef>
              <c:f>'Quarter - Cohort'!$D$21</c:f>
              <c:strCache>
                <c:ptCount val="1"/>
                <c:pt idx="0">
                  <c:v>Q3</c:v>
                </c:pt>
              </c:strCache>
            </c:strRef>
          </c:tx>
          <c:invertIfNegative val="0"/>
          <c:cat>
            <c:strRef>
              <c:f>'Quarter - Cohort'!$A$22:$A$27</c:f>
              <c:strCache>
                <c:ptCount val="6"/>
                <c:pt idx="0">
                  <c:v>0 - 14</c:v>
                </c:pt>
                <c:pt idx="1">
                  <c:v>15 - 29</c:v>
                </c:pt>
                <c:pt idx="2">
                  <c:v>30 - 44</c:v>
                </c:pt>
                <c:pt idx="3">
                  <c:v>45 - 59</c:v>
                </c:pt>
                <c:pt idx="4">
                  <c:v>60 - 75</c:v>
                </c:pt>
                <c:pt idx="5">
                  <c:v>75+</c:v>
                </c:pt>
              </c:strCache>
            </c:strRef>
          </c:cat>
          <c:val>
            <c:numRef>
              <c:f>'Quarter - Cohort'!$D$22:$D$27</c:f>
              <c:numCache>
                <c:formatCode>0.0</c:formatCode>
                <c:ptCount val="6"/>
                <c:pt idx="0">
                  <c:v>13</c:v>
                </c:pt>
                <c:pt idx="1">
                  <c:v>3</c:v>
                </c:pt>
                <c:pt idx="2">
                  <c:v>7</c:v>
                </c:pt>
                <c:pt idx="3">
                  <c:v>19</c:v>
                </c:pt>
                <c:pt idx="4">
                  <c:v>32</c:v>
                </c:pt>
                <c:pt idx="5">
                  <c:v>13</c:v>
                </c:pt>
              </c:numCache>
            </c:numRef>
          </c:val>
          <c:extLst>
            <c:ext xmlns:c16="http://schemas.microsoft.com/office/drawing/2014/chart" uri="{C3380CC4-5D6E-409C-BE32-E72D297353CC}">
              <c16:uniqueId val="{00000002-CA6E-4CF2-A31D-DF1A3FAE339F}"/>
            </c:ext>
          </c:extLst>
        </c:ser>
        <c:ser>
          <c:idx val="3"/>
          <c:order val="3"/>
          <c:tx>
            <c:strRef>
              <c:f>'Quarter - Cohort'!$E$21</c:f>
              <c:strCache>
                <c:ptCount val="1"/>
                <c:pt idx="0">
                  <c:v>Q4</c:v>
                </c:pt>
              </c:strCache>
            </c:strRef>
          </c:tx>
          <c:invertIfNegative val="0"/>
          <c:cat>
            <c:strRef>
              <c:f>'Quarter - Cohort'!$A$22:$A$27</c:f>
              <c:strCache>
                <c:ptCount val="6"/>
                <c:pt idx="0">
                  <c:v>0 - 14</c:v>
                </c:pt>
                <c:pt idx="1">
                  <c:v>15 - 29</c:v>
                </c:pt>
                <c:pt idx="2">
                  <c:v>30 - 44</c:v>
                </c:pt>
                <c:pt idx="3">
                  <c:v>45 - 59</c:v>
                </c:pt>
                <c:pt idx="4">
                  <c:v>60 - 75</c:v>
                </c:pt>
                <c:pt idx="5">
                  <c:v>75+</c:v>
                </c:pt>
              </c:strCache>
            </c:strRef>
          </c:cat>
          <c:val>
            <c:numRef>
              <c:f>'Quarter - Cohort'!$E$22:$E$27</c:f>
              <c:numCache>
                <c:formatCode>0.0</c:formatCode>
                <c:ptCount val="6"/>
                <c:pt idx="0">
                  <c:v>3</c:v>
                </c:pt>
                <c:pt idx="1">
                  <c:v>2</c:v>
                </c:pt>
                <c:pt idx="2">
                  <c:v>6</c:v>
                </c:pt>
                <c:pt idx="3">
                  <c:v>16</c:v>
                </c:pt>
                <c:pt idx="4">
                  <c:v>17</c:v>
                </c:pt>
                <c:pt idx="5">
                  <c:v>9</c:v>
                </c:pt>
              </c:numCache>
            </c:numRef>
          </c:val>
          <c:extLst>
            <c:ext xmlns:c16="http://schemas.microsoft.com/office/drawing/2014/chart" uri="{C3380CC4-5D6E-409C-BE32-E72D297353CC}">
              <c16:uniqueId val="{00000003-CA6E-4CF2-A31D-DF1A3FAE339F}"/>
            </c:ext>
          </c:extLst>
        </c:ser>
        <c:dLbls>
          <c:showLegendKey val="0"/>
          <c:showVal val="0"/>
          <c:showCatName val="0"/>
          <c:showSerName val="0"/>
          <c:showPercent val="0"/>
          <c:showBubbleSize val="0"/>
        </c:dLbls>
        <c:gapWidth val="150"/>
        <c:overlap val="100"/>
        <c:axId val="120202752"/>
        <c:axId val="120204288"/>
      </c:barChart>
      <c:catAx>
        <c:axId val="120202752"/>
        <c:scaling>
          <c:orientation val="minMax"/>
        </c:scaling>
        <c:delete val="0"/>
        <c:axPos val="b"/>
        <c:numFmt formatCode="General" sourceLinked="0"/>
        <c:majorTickMark val="out"/>
        <c:minorTickMark val="none"/>
        <c:tickLblPos val="nextTo"/>
        <c:crossAx val="120204288"/>
        <c:crosses val="autoZero"/>
        <c:auto val="1"/>
        <c:lblAlgn val="ctr"/>
        <c:lblOffset val="100"/>
        <c:noMultiLvlLbl val="0"/>
      </c:catAx>
      <c:valAx>
        <c:axId val="120204288"/>
        <c:scaling>
          <c:orientation val="minMax"/>
        </c:scaling>
        <c:delete val="0"/>
        <c:axPos val="l"/>
        <c:majorGridlines/>
        <c:numFmt formatCode="0%" sourceLinked="1"/>
        <c:majorTickMark val="out"/>
        <c:minorTickMark val="none"/>
        <c:tickLblPos val="nextTo"/>
        <c:crossAx val="120202752"/>
        <c:crosses val="autoZero"/>
        <c:crossBetween val="between"/>
      </c:valAx>
    </c:plotArea>
    <c:legend>
      <c:legendPos val="r"/>
      <c:layout/>
      <c:overlay val="0"/>
    </c:legend>
    <c:plotVisOnly val="1"/>
    <c:dispBlanksAs val="gap"/>
    <c:showDLblsOverMax val="0"/>
  </c:chart>
  <c:txPr>
    <a:bodyPr/>
    <a:lstStyle/>
    <a:p>
      <a:pPr>
        <a:defRPr sz="14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59E6F28-5403-C44E-B9B5-A755E3CF887F}" type="datetimeFigureOut">
              <a:rPr lang="en-US" smtClean="0"/>
              <a:t>9/26/2020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42F26C6-DD7B-294B-B20F-11610BCBE5F7}" type="slidenum">
              <a:rPr lang="en-US" smtClean="0"/>
              <a:t>‹#›</a:t>
            </a:fld>
            <a:endParaRPr lang="en-US"/>
          </a:p>
        </p:txBody>
      </p:sp>
    </p:spTree>
    <p:extLst>
      <p:ext uri="{BB962C8B-B14F-4D97-AF65-F5344CB8AC3E}">
        <p14:creationId xmlns:p14="http://schemas.microsoft.com/office/powerpoint/2010/main" val="33317058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0CD2C5-AFFC-3041-B27D-8EC66AE2BB44}" type="datetimeFigureOut">
              <a:rPr lang="en-US" smtClean="0"/>
              <a:t>9/26/2020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5A549E-2C9D-9548-84BF-1F393579ABA5}" type="slidenum">
              <a:rPr lang="en-US" smtClean="0"/>
              <a:t>‹#›</a:t>
            </a:fld>
            <a:endParaRPr lang="en-US"/>
          </a:p>
        </p:txBody>
      </p:sp>
    </p:spTree>
    <p:extLst>
      <p:ext uri="{BB962C8B-B14F-4D97-AF65-F5344CB8AC3E}">
        <p14:creationId xmlns:p14="http://schemas.microsoft.com/office/powerpoint/2010/main" val="262998780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Context: Temporal,</a:t>
            </a:r>
            <a:r>
              <a:rPr lang="en-IE" baseline="0" dirty="0" smtClean="0"/>
              <a:t> Demographic and Socio-Economic.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IE"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IE" dirty="0" smtClean="0"/>
              <a:t>The unique nature of farms in Ireland needs to be considered in the assessment and reporting of fatality trends and the development of policy initiatives or</a:t>
            </a:r>
            <a:r>
              <a:rPr lang="en-IE" baseline="0" dirty="0" smtClean="0"/>
              <a:t> interventions.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IE"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IE" dirty="0" smtClean="0"/>
              <a:t>In Ireland, farms are both home and workplace, and the nature of farming occupations which are commonly solitary or involve long periods working alone, and consist of a variety of tasks both indoors and outdoors where workers are exposed to a variety of environmental hazards, are very different to most. The nature and intensity of the work also varies over the year between farm enterprises. </a:t>
            </a:r>
          </a:p>
          <a:p>
            <a:endParaRPr lang="en-IE" baseline="0" dirty="0" smtClean="0"/>
          </a:p>
          <a:p>
            <a:r>
              <a:rPr lang="en-IE" dirty="0" smtClean="0"/>
              <a:t>This makes it difficult to compare farm fatalities to those of other occupations or, indeed, to compare between different farm systems.</a:t>
            </a:r>
          </a:p>
          <a:p>
            <a:endParaRPr lang="en-IE" dirty="0" smtClean="0"/>
          </a:p>
          <a:p>
            <a:r>
              <a:rPr lang="en-IE" dirty="0" smtClean="0"/>
              <a:t>One of the tasks in the </a:t>
            </a:r>
            <a:r>
              <a:rPr lang="en-IE" dirty="0" err="1" smtClean="0"/>
              <a:t>BeSafe</a:t>
            </a:r>
            <a:r>
              <a:rPr lang="en-IE" dirty="0" smtClean="0"/>
              <a:t> project is to provide an updated report on fatality trends in Ireland and to develop new indicators that facilitate comparison between farming and other sectors and within the sector. The results presented today are drawn from this work </a:t>
            </a:r>
          </a:p>
        </p:txBody>
      </p:sp>
      <p:sp>
        <p:nvSpPr>
          <p:cNvPr id="4" name="Slide Number Placeholder 3"/>
          <p:cNvSpPr>
            <a:spLocks noGrp="1"/>
          </p:cNvSpPr>
          <p:nvPr>
            <p:ph type="sldNum" sz="quarter" idx="10"/>
          </p:nvPr>
        </p:nvSpPr>
        <p:spPr/>
        <p:txBody>
          <a:bodyPr/>
          <a:lstStyle/>
          <a:p>
            <a:fld id="{8B5A549E-2C9D-9548-84BF-1F393579ABA5}" type="slidenum">
              <a:rPr lang="en-US" smtClean="0"/>
              <a:t>1</a:t>
            </a:fld>
            <a:endParaRPr lang="en-US"/>
          </a:p>
        </p:txBody>
      </p:sp>
    </p:spTree>
    <p:extLst>
      <p:ext uri="{BB962C8B-B14F-4D97-AF65-F5344CB8AC3E}">
        <p14:creationId xmlns:p14="http://schemas.microsoft.com/office/powerpoint/2010/main" val="3005580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2</a:t>
            </a:fld>
            <a:endParaRPr lang="en-US"/>
          </a:p>
        </p:txBody>
      </p:sp>
    </p:spTree>
    <p:extLst>
      <p:ext uri="{BB962C8B-B14F-4D97-AF65-F5344CB8AC3E}">
        <p14:creationId xmlns:p14="http://schemas.microsoft.com/office/powerpoint/2010/main" val="1629696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Highlight Tractors, Machinery, Livestock.</a:t>
            </a:r>
          </a:p>
          <a:p>
            <a:r>
              <a:rPr lang="en-IE" dirty="0" smtClean="0"/>
              <a:t>Ubiquitous</a:t>
            </a:r>
            <a:r>
              <a:rPr lang="en-IE" baseline="0" dirty="0" smtClean="0"/>
              <a:t> on farms in Ireland and so it is unsurprising that they are the primary causes.</a:t>
            </a:r>
          </a:p>
          <a:p>
            <a:r>
              <a:rPr lang="en-IE" baseline="0" dirty="0" smtClean="0"/>
              <a:t>It also highlights the importance of developing initiatives that tackle these challenges.</a:t>
            </a:r>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4</a:t>
            </a:fld>
            <a:endParaRPr lang="en-US"/>
          </a:p>
        </p:txBody>
      </p:sp>
    </p:spTree>
    <p:extLst>
      <p:ext uri="{BB962C8B-B14F-4D97-AF65-F5344CB8AC3E}">
        <p14:creationId xmlns:p14="http://schemas.microsoft.com/office/powerpoint/2010/main" val="3880794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E" dirty="0" smtClean="0"/>
              <a:t>The records of farm fatalities in Ireland highlight the presence of the very young and the elderly on farms. Labour force statistics commonly exclude these populations as they are not workers or are not considered to be working for sufficiently long periods to be classified as contributing to the labour of the enterprise. There are a number of options here, firstly to exclude the youth population (&lt;15) and use LFS data or to use the population of farm households to calculate the fatality rate. Taking the latter approach we see that the fatality rate has been increasing since</a:t>
            </a:r>
            <a:r>
              <a:rPr lang="en-IE" baseline="0" dirty="0" smtClean="0"/>
              <a:t> 2004 driven by an increase in the number of fatalities and decline in the overall population of farm households.</a:t>
            </a:r>
            <a:r>
              <a:rPr lang="en-IE" dirty="0" smtClean="0"/>
              <a:t> </a:t>
            </a:r>
          </a:p>
          <a:p>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5</a:t>
            </a:fld>
            <a:endParaRPr lang="en-US"/>
          </a:p>
        </p:txBody>
      </p:sp>
    </p:spTree>
    <p:extLst>
      <p:ext uri="{BB962C8B-B14F-4D97-AF65-F5344CB8AC3E}">
        <p14:creationId xmlns:p14="http://schemas.microsoft.com/office/powerpoint/2010/main" val="3895862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The farm workforce comprises farm holders, family members working on the farm and non-family workers. Labour force statistics do not capture much of this workforce for</a:t>
            </a:r>
            <a:r>
              <a:rPr lang="en-IE" baseline="0" dirty="0" smtClean="0"/>
              <a:t> a variety of reasons.</a:t>
            </a:r>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6</a:t>
            </a:fld>
            <a:endParaRPr lang="en-US"/>
          </a:p>
        </p:txBody>
      </p:sp>
    </p:spTree>
    <p:extLst>
      <p:ext uri="{BB962C8B-B14F-4D97-AF65-F5344CB8AC3E}">
        <p14:creationId xmlns:p14="http://schemas.microsoft.com/office/powerpoint/2010/main" val="3645191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The labour input associated with different types of farm</a:t>
            </a:r>
            <a:r>
              <a:rPr lang="en-IE" baseline="0" dirty="0" smtClean="0"/>
              <a:t> enterprise varies substantially yet, to date, much of the analysis provided has focused on reporting counts of the numbers of fatalities associated with the main enterprises.</a:t>
            </a:r>
          </a:p>
          <a:p>
            <a:endParaRPr lang="en-IE" baseline="0" dirty="0" smtClean="0"/>
          </a:p>
          <a:p>
            <a:r>
              <a:rPr lang="en-IE" baseline="0" dirty="0" smtClean="0"/>
              <a:t>In an effort to provide a better understanding of the relative similarities or differences between enterprises we developed a fatality rate using Annual Work Units. An AWU is </a:t>
            </a:r>
            <a:r>
              <a:rPr lang="en-GB" sz="1200" kern="1200" dirty="0" smtClean="0">
                <a:solidFill>
                  <a:schemeClr val="tx1"/>
                </a:solidFill>
                <a:effectLst/>
                <a:latin typeface="+mn-lt"/>
                <a:ea typeface="+mn-ea"/>
                <a:cs typeface="+mn-cs"/>
              </a:rPr>
              <a:t>defined as 1,800 hours labour per person per annum.</a:t>
            </a:r>
            <a:r>
              <a:rPr lang="en-GB" sz="1200" kern="1200" baseline="0" dirty="0" smtClean="0">
                <a:solidFill>
                  <a:schemeClr val="tx1"/>
                </a:solidFill>
                <a:effectLst/>
                <a:latin typeface="+mn-lt"/>
                <a:ea typeface="+mn-ea"/>
                <a:cs typeface="+mn-cs"/>
              </a:rPr>
              <a:t> In 2016 dairy farms required an average labour input of 1.6 AWUs which compares to 1.09 on beef enterprises. </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The results indicate small reductions in the numbers killed on dairy and tillage farms but a sharp increase in the numbers dying in accidents on farms with beef enterprises. </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We ran an analysis, not shown here, for 2018 that applied the 2016 AWU estimate to the 2018 fatalities and found that all enterprises recorded substantial reductions in the fatalities per AWU and the rate for Dairy enterprises had largely converged with that of beef enterprises. This is a welcome development given the high rates amongst all three types of enterprise in the 2014 – 2016 period.</a:t>
            </a:r>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7</a:t>
            </a:fld>
            <a:endParaRPr lang="en-US"/>
          </a:p>
        </p:txBody>
      </p:sp>
    </p:spTree>
    <p:extLst>
      <p:ext uri="{BB962C8B-B14F-4D97-AF65-F5344CB8AC3E}">
        <p14:creationId xmlns:p14="http://schemas.microsoft.com/office/powerpoint/2010/main" val="729088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There is substantial seasonal variation in farm</a:t>
            </a:r>
            <a:r>
              <a:rPr lang="en-GB" sz="1200" kern="1200" baseline="0" dirty="0" smtClean="0">
                <a:solidFill>
                  <a:schemeClr val="tx1"/>
                </a:solidFill>
                <a:effectLst/>
                <a:latin typeface="+mn-lt"/>
                <a:ea typeface="+mn-ea"/>
                <a:cs typeface="+mn-cs"/>
              </a:rPr>
              <a:t> work. From a relatively low base in late Autumn through the early part of Winter, the work may be relatively routine. From late Winter through Spring into Summer the workload on farmers and workers increases substantially. In an effort to capture the fatality rate by season we used the LFS to track trends in the average fatalities per quarter.</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This shows a substantial change in the pattern over the 2004 – 2018 period Q2 and 3 following different trajectories to those of Q1 and 4. </a:t>
            </a:r>
            <a:r>
              <a:rPr lang="en-GB" sz="1200" kern="1200" dirty="0" smtClean="0">
                <a:solidFill>
                  <a:schemeClr val="tx1"/>
                </a:solidFill>
                <a:effectLst/>
                <a:latin typeface="+mn-lt"/>
                <a:ea typeface="+mn-ea"/>
                <a:cs typeface="+mn-cs"/>
              </a:rPr>
              <a:t>Although, there is no substantial difference   in the number of fatalities between Q2 and Q3, the variation in Q2 has been higher than Q3. This points to Q3 having a consistent level of fatalities whereas fatalities can vary considerably in the second quarter.</a:t>
            </a:r>
            <a:r>
              <a:rPr lang="en-IE" dirty="0" smtClean="0">
                <a:effectLst/>
              </a:rPr>
              <a:t> </a:t>
            </a:r>
            <a:endParaRPr lang="en-GB" sz="1200" kern="1200" baseline="0" dirty="0" smtClean="0">
              <a:solidFill>
                <a:schemeClr val="tx1"/>
              </a:solidFill>
              <a:effectLst/>
              <a:latin typeface="+mn-lt"/>
              <a:ea typeface="+mn-ea"/>
              <a:cs typeface="+mn-cs"/>
            </a:endParaRPr>
          </a:p>
          <a:p>
            <a:endParaRPr lang="en-GB" sz="1200" kern="1200" baseline="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IE"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B5A549E-2C9D-9548-84BF-1F393579ABA5}" type="slidenum">
              <a:rPr lang="en-US" smtClean="0"/>
              <a:t>9</a:t>
            </a:fld>
            <a:endParaRPr lang="en-US"/>
          </a:p>
        </p:txBody>
      </p:sp>
    </p:spTree>
    <p:extLst>
      <p:ext uri="{BB962C8B-B14F-4D97-AF65-F5344CB8AC3E}">
        <p14:creationId xmlns:p14="http://schemas.microsoft.com/office/powerpoint/2010/main" val="26841498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5172075"/>
            <a:ext cx="9178926"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1535113"/>
            <a:ext cx="65532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Picture Placeholder 19"/>
          <p:cNvSpPr>
            <a:spLocks noGrp="1"/>
          </p:cNvSpPr>
          <p:nvPr>
            <p:ph type="pic" sz="quarter" idx="10"/>
          </p:nvPr>
        </p:nvSpPr>
        <p:spPr>
          <a:xfrm>
            <a:off x="0" y="0"/>
            <a:ext cx="9161463" cy="5791200"/>
          </a:xfrm>
          <a:prstGeom prst="rect">
            <a:avLst/>
          </a:prstGeom>
          <a:ln>
            <a:noFill/>
          </a:ln>
        </p:spPr>
        <p:txBody>
          <a:bodyPr vert="horz"/>
          <a:lstStyle>
            <a:lvl1pPr>
              <a:defRPr baseline="0"/>
            </a:lvl1pPr>
          </a:lstStyle>
          <a:p>
            <a:pPr lvl="0"/>
            <a:r>
              <a:rPr lang="ga-IE" noProof="0"/>
              <a:t>Drag picture to placeholder or click icon to add</a:t>
            </a:r>
            <a:endParaRPr lang="en-GB" noProof="0" dirty="0"/>
          </a:p>
        </p:txBody>
      </p:sp>
      <p:sp>
        <p:nvSpPr>
          <p:cNvPr id="8" name="Title 7"/>
          <p:cNvSpPr>
            <a:spLocks noGrp="1"/>
          </p:cNvSpPr>
          <p:nvPr>
            <p:ph type="title"/>
          </p:nvPr>
        </p:nvSpPr>
        <p:spPr>
          <a:xfrm>
            <a:off x="0" y="1714500"/>
            <a:ext cx="6553200" cy="1714500"/>
          </a:xfrm>
          <a:prstGeom prst="rect">
            <a:avLst/>
          </a:prstGeom>
          <a:solidFill>
            <a:srgbClr val="000000">
              <a:alpha val="60000"/>
            </a:srgbClr>
          </a:solidFill>
          <a:ln w="0">
            <a:solidFill>
              <a:schemeClr val="bg1">
                <a:alpha val="0"/>
              </a:schemeClr>
            </a:solidFill>
          </a:ln>
        </p:spPr>
        <p:txBody>
          <a:bodyPr vert="horz" rIns="360000" anchor="ctr" anchorCtr="0">
            <a:noAutofit/>
          </a:bodyPr>
          <a:lstStyle>
            <a:lvl1pPr algn="r">
              <a:defRPr sz="3000">
                <a:solidFill>
                  <a:srgbClr val="FFFFFF"/>
                </a:solidFill>
                <a:latin typeface="Arial"/>
                <a:cs typeface="Arial"/>
              </a:defRPr>
            </a:lvl1pPr>
          </a:lstStyle>
          <a:p>
            <a:r>
              <a:rPr lang="ga-IE"/>
              <a:t>Click to edit Master title style</a:t>
            </a:r>
            <a:endParaRPr lang="en-GB" dirty="0"/>
          </a:p>
        </p:txBody>
      </p:sp>
    </p:spTree>
    <p:extLst>
      <p:ext uri="{BB962C8B-B14F-4D97-AF65-F5344CB8AC3E}">
        <p14:creationId xmlns:p14="http://schemas.microsoft.com/office/powerpoint/2010/main" val="2153359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cxnSp>
        <p:nvCxnSpPr>
          <p:cNvPr id="4" name="Straight Connector 3"/>
          <p:cNvCxnSpPr/>
          <p:nvPr/>
        </p:nvCxnSpPr>
        <p:spPr>
          <a:xfrm>
            <a:off x="0" y="5561013"/>
            <a:ext cx="9144000" cy="1587"/>
          </a:xfrm>
          <a:prstGeom prst="line">
            <a:avLst/>
          </a:prstGeom>
          <a:ln w="101600"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5943600"/>
            <a:ext cx="15240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1535113"/>
            <a:ext cx="65532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Picture Placeholder 14"/>
          <p:cNvSpPr>
            <a:spLocks noGrp="1"/>
          </p:cNvSpPr>
          <p:nvPr>
            <p:ph type="pic" sz="quarter" idx="10"/>
          </p:nvPr>
        </p:nvSpPr>
        <p:spPr>
          <a:xfrm>
            <a:off x="0" y="1"/>
            <a:ext cx="9144000" cy="5508624"/>
          </a:xfrm>
          <a:prstGeom prst="rect">
            <a:avLst/>
          </a:prstGeom>
          <a:ln>
            <a:noFill/>
          </a:ln>
        </p:spPr>
        <p:txBody>
          <a:bodyPr vert="horz"/>
          <a:lstStyle>
            <a:lvl1pPr>
              <a:defRPr baseline="0"/>
            </a:lvl1pPr>
          </a:lstStyle>
          <a:p>
            <a:pPr lvl="0"/>
            <a:r>
              <a:rPr lang="ga-IE" noProof="0"/>
              <a:t>Drag picture to placeholder or click icon to add</a:t>
            </a:r>
            <a:endParaRPr lang="en-GB" noProof="0" dirty="0"/>
          </a:p>
        </p:txBody>
      </p:sp>
      <p:sp>
        <p:nvSpPr>
          <p:cNvPr id="2" name="Title 1"/>
          <p:cNvSpPr>
            <a:spLocks noGrp="1"/>
          </p:cNvSpPr>
          <p:nvPr>
            <p:ph type="title"/>
          </p:nvPr>
        </p:nvSpPr>
        <p:spPr>
          <a:xfrm>
            <a:off x="0" y="1714500"/>
            <a:ext cx="6552000" cy="1714500"/>
          </a:xfrm>
          <a:prstGeom prst="rect">
            <a:avLst/>
          </a:prstGeom>
          <a:solidFill>
            <a:schemeClr val="tx1">
              <a:alpha val="60000"/>
            </a:schemeClr>
          </a:solidFill>
          <a:ln>
            <a:solidFill>
              <a:schemeClr val="bg1">
                <a:alpha val="0"/>
              </a:schemeClr>
            </a:solidFill>
          </a:ln>
        </p:spPr>
        <p:txBody>
          <a:bodyPr vert="horz" rIns="360000" anchor="ctr" anchorCtr="0">
            <a:noAutofit/>
          </a:bodyPr>
          <a:lstStyle>
            <a:lvl1pPr algn="r">
              <a:defRPr sz="3000">
                <a:solidFill>
                  <a:schemeClr val="bg1"/>
                </a:solidFill>
              </a:defRPr>
            </a:lvl1pPr>
          </a:lstStyle>
          <a:p>
            <a:r>
              <a:rPr lang="ga-IE"/>
              <a:t>Click to edit Master title style</a:t>
            </a:r>
            <a:endParaRPr lang="en-GB" dirty="0"/>
          </a:p>
        </p:txBody>
      </p:sp>
    </p:spTree>
    <p:extLst>
      <p:ext uri="{BB962C8B-B14F-4D97-AF65-F5344CB8AC3E}">
        <p14:creationId xmlns:p14="http://schemas.microsoft.com/office/powerpoint/2010/main" val="1304923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73225"/>
            <a:ext cx="7315200" cy="1470025"/>
          </a:xfrm>
        </p:spPr>
        <p:txBody>
          <a:bodyPr/>
          <a:lstStyle>
            <a:lvl1pPr algn="ctr">
              <a:defRPr/>
            </a:lvl1pPr>
          </a:lstStyle>
          <a:p>
            <a:r>
              <a:rPr lang="ga-IE" dirty="0"/>
              <a:t>Click to edit Master title style</a:t>
            </a:r>
            <a:endParaRPr lang="en-GB" dirty="0"/>
          </a:p>
        </p:txBody>
      </p:sp>
      <p:sp>
        <p:nvSpPr>
          <p:cNvPr id="3" name="Subtitle 2"/>
          <p:cNvSpPr>
            <a:spLocks noGrp="1"/>
          </p:cNvSpPr>
          <p:nvPr>
            <p:ph type="subTitle" idx="1"/>
          </p:nvPr>
        </p:nvSpPr>
        <p:spPr>
          <a:xfrm>
            <a:off x="1371600" y="3429000"/>
            <a:ext cx="6400800" cy="1752600"/>
          </a:xfrm>
        </p:spPr>
        <p:txBody>
          <a:bodyPr>
            <a:normAutofit/>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dirty="0"/>
              <a:t>Click to edit Master subtitle style</a:t>
            </a:r>
            <a:endParaRPr lang="en-GB" dirty="0"/>
          </a:p>
        </p:txBody>
      </p:sp>
      <p:sp>
        <p:nvSpPr>
          <p:cNvPr id="12"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a:t>Teagasc</a:t>
            </a:r>
            <a:r>
              <a:rPr lang="en-US" dirty="0"/>
              <a:t> Presentation Footer</a:t>
            </a:r>
          </a:p>
        </p:txBody>
      </p:sp>
      <p:sp>
        <p:nvSpPr>
          <p:cNvPr id="13"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2377015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GB"/>
          </a:p>
        </p:txBody>
      </p:sp>
      <p:sp>
        <p:nvSpPr>
          <p:cNvPr id="3" name="Content Placeholder 2"/>
          <p:cNvSpPr>
            <a:spLocks noGrp="1"/>
          </p:cNvSpPr>
          <p:nvPr>
            <p:ph idx="1"/>
          </p:nvPr>
        </p:nvSpPr>
        <p:spPr/>
        <p:txBody>
          <a:bodyPr>
            <a:normAutofit/>
          </a:body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12"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a:t>Teagasc</a:t>
            </a:r>
            <a:r>
              <a:rPr lang="en-US" dirty="0"/>
              <a:t> Presentation Footer</a:t>
            </a:r>
          </a:p>
        </p:txBody>
      </p:sp>
      <p:sp>
        <p:nvSpPr>
          <p:cNvPr id="13"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2867723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4406900"/>
            <a:ext cx="7391400" cy="1362075"/>
          </a:xfrm>
        </p:spPr>
        <p:txBody>
          <a:bodyPr/>
          <a:lstStyle>
            <a:lvl1pPr algn="l">
              <a:defRPr sz="4000" b="1" cap="all"/>
            </a:lvl1pPr>
          </a:lstStyle>
          <a:p>
            <a:r>
              <a:rPr lang="ga-IE" dirty="0"/>
              <a:t>Click to edit Master title style</a:t>
            </a:r>
            <a:endParaRPr lang="en-GB" dirty="0"/>
          </a:p>
        </p:txBody>
      </p:sp>
      <p:sp>
        <p:nvSpPr>
          <p:cNvPr id="3" name="Text Placeholder 2"/>
          <p:cNvSpPr>
            <a:spLocks noGrp="1"/>
          </p:cNvSpPr>
          <p:nvPr>
            <p:ph type="body" idx="1"/>
          </p:nvPr>
        </p:nvSpPr>
        <p:spPr>
          <a:xfrm>
            <a:off x="914399" y="2906713"/>
            <a:ext cx="73914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a:t>Click to edit Master text styles</a:t>
            </a:r>
          </a:p>
        </p:txBody>
      </p:sp>
      <p:sp>
        <p:nvSpPr>
          <p:cNvPr id="8"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a:t>Teagasc</a:t>
            </a:r>
            <a:r>
              <a:rPr lang="en-US" dirty="0"/>
              <a:t> Presentation Footer</a:t>
            </a:r>
          </a:p>
        </p:txBody>
      </p:sp>
      <p:sp>
        <p:nvSpPr>
          <p:cNvPr id="9"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3506100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p>
            <a:r>
              <a:rPr lang="ga-IE" dirty="0"/>
              <a:t>Click to edit Master title style</a:t>
            </a:r>
            <a:endParaRPr lang="en-GB" dirty="0"/>
          </a:p>
        </p:txBody>
      </p:sp>
      <p:sp>
        <p:nvSpPr>
          <p:cNvPr id="3" name="Content Placeholder 2"/>
          <p:cNvSpPr>
            <a:spLocks noGrp="1"/>
          </p:cNvSpPr>
          <p:nvPr>
            <p:ph sz="half" idx="1"/>
          </p:nvPr>
        </p:nvSpPr>
        <p:spPr>
          <a:xfrm>
            <a:off x="914400" y="1600201"/>
            <a:ext cx="35814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4" name="Content Placeholder 3"/>
          <p:cNvSpPr>
            <a:spLocks noGrp="1"/>
          </p:cNvSpPr>
          <p:nvPr>
            <p:ph sz="half" idx="2"/>
          </p:nvPr>
        </p:nvSpPr>
        <p:spPr>
          <a:xfrm>
            <a:off x="4648200" y="1600200"/>
            <a:ext cx="3581400" cy="4267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7"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a:t>Teagasc</a:t>
            </a:r>
            <a:r>
              <a:rPr lang="en-US" dirty="0"/>
              <a:t> Presentation Footer</a:t>
            </a:r>
          </a:p>
        </p:txBody>
      </p:sp>
      <p:sp>
        <p:nvSpPr>
          <p:cNvPr id="8"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2378253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lvl1pPr>
              <a:defRPr/>
            </a:lvl1pPr>
          </a:lstStyle>
          <a:p>
            <a:r>
              <a:rPr lang="ga-IE" dirty="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dirty="0"/>
              <a:t>Click to edit Master text styles</a:t>
            </a:r>
          </a:p>
        </p:txBody>
      </p:sp>
      <p:sp>
        <p:nvSpPr>
          <p:cNvPr id="4" name="Content Placeholder 3"/>
          <p:cNvSpPr>
            <a:spLocks noGrp="1"/>
          </p:cNvSpPr>
          <p:nvPr>
            <p:ph sz="half" idx="2"/>
          </p:nvPr>
        </p:nvSpPr>
        <p:spPr>
          <a:xfrm>
            <a:off x="457200" y="2174875"/>
            <a:ext cx="4040188"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6" name="Content Placeholder 5"/>
          <p:cNvSpPr>
            <a:spLocks noGrp="1"/>
          </p:cNvSpPr>
          <p:nvPr>
            <p:ph sz="quarter" idx="4"/>
          </p:nvPr>
        </p:nvSpPr>
        <p:spPr>
          <a:xfrm>
            <a:off x="4645025" y="2174875"/>
            <a:ext cx="4041775"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a:p>
        </p:txBody>
      </p:sp>
      <p:sp>
        <p:nvSpPr>
          <p:cNvPr id="11" name="Footer Placeholder 1"/>
          <p:cNvSpPr>
            <a:spLocks noGrp="1"/>
          </p:cNvSpPr>
          <p:nvPr>
            <p:ph type="ftr" sz="quarter" idx="10"/>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a:t>Teagasc</a:t>
            </a:r>
            <a:r>
              <a:rPr lang="en-US" dirty="0"/>
              <a:t> Presentation Footer</a:t>
            </a:r>
          </a:p>
        </p:txBody>
      </p:sp>
      <p:sp>
        <p:nvSpPr>
          <p:cNvPr id="12" name="Slide Number Placeholder 2"/>
          <p:cNvSpPr>
            <a:spLocks noGrp="1"/>
          </p:cNvSpPr>
          <p:nvPr>
            <p:ph type="sldNum" sz="quarter" idx="11"/>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1484746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p>
            <a:r>
              <a:rPr lang="ga-IE" dirty="0"/>
              <a:t>Click to edit Master title style</a:t>
            </a:r>
            <a:endParaRPr lang="en-GB" dirty="0"/>
          </a:p>
        </p:txBody>
      </p:sp>
      <p:sp>
        <p:nvSpPr>
          <p:cNvPr id="7"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a:t>Teagasc</a:t>
            </a:r>
            <a:r>
              <a:rPr lang="en-US" dirty="0"/>
              <a:t> Presentation Footer</a:t>
            </a:r>
          </a:p>
        </p:txBody>
      </p:sp>
      <p:sp>
        <p:nvSpPr>
          <p:cNvPr id="8"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322708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a:t>Teagasc</a:t>
            </a:r>
            <a:r>
              <a:rPr lang="en-US" dirty="0"/>
              <a:t> Presentation Footer</a:t>
            </a:r>
          </a:p>
        </p:txBody>
      </p:sp>
      <p:sp>
        <p:nvSpPr>
          <p:cNvPr id="7"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2070667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2551113" cy="749300"/>
          </a:xfrm>
        </p:spPr>
        <p:txBody>
          <a:bodyPr anchor="b"/>
          <a:lstStyle>
            <a:lvl1pPr algn="l">
              <a:defRPr sz="2000" b="1"/>
            </a:lvl1pPr>
          </a:lstStyle>
          <a:p>
            <a:r>
              <a:rPr lang="ga-IE" dirty="0"/>
              <a:t>Click to edit Master title style</a:t>
            </a:r>
            <a:endParaRPr lang="en-GB" dirty="0"/>
          </a:p>
        </p:txBody>
      </p:sp>
      <p:sp>
        <p:nvSpPr>
          <p:cNvPr id="3" name="Content Placeholder 2"/>
          <p:cNvSpPr>
            <a:spLocks noGrp="1"/>
          </p:cNvSpPr>
          <p:nvPr>
            <p:ph idx="1"/>
          </p:nvPr>
        </p:nvSpPr>
        <p:spPr>
          <a:xfrm>
            <a:off x="3575050" y="685800"/>
            <a:ext cx="4654550" cy="510540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4" name="Text Placeholder 3"/>
          <p:cNvSpPr>
            <a:spLocks noGrp="1"/>
          </p:cNvSpPr>
          <p:nvPr>
            <p:ph type="body" sz="half" idx="2"/>
          </p:nvPr>
        </p:nvSpPr>
        <p:spPr>
          <a:xfrm>
            <a:off x="914400" y="1435101"/>
            <a:ext cx="2551113" cy="4356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9"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a:t>Teagasc</a:t>
            </a:r>
            <a:r>
              <a:rPr lang="en-US" dirty="0"/>
              <a:t> Presentation Footer</a:t>
            </a:r>
          </a:p>
        </p:txBody>
      </p:sp>
      <p:sp>
        <p:nvSpPr>
          <p:cNvPr id="10"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4255416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5000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9"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a:t>Teagasc</a:t>
            </a:r>
            <a:r>
              <a:rPr lang="en-US" dirty="0"/>
              <a:t> Presentation Footer</a:t>
            </a:r>
          </a:p>
        </p:txBody>
      </p:sp>
      <p:sp>
        <p:nvSpPr>
          <p:cNvPr id="10"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15711876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p>
            <a:r>
              <a:rPr lang="ga-IE"/>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a:p>
        </p:txBody>
      </p:sp>
      <p:sp>
        <p:nvSpPr>
          <p:cNvPr id="10"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a:t>Teagasc</a:t>
            </a:r>
            <a:r>
              <a:rPr lang="en-US" dirty="0"/>
              <a:t> Presentation Footer</a:t>
            </a:r>
          </a:p>
        </p:txBody>
      </p:sp>
      <p:sp>
        <p:nvSpPr>
          <p:cNvPr id="11"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3268144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799"/>
            <a:ext cx="2057400" cy="5105402"/>
          </a:xfrm>
        </p:spPr>
        <p:txBody>
          <a:bodyPr vert="eaVert"/>
          <a:lstStyle/>
          <a:p>
            <a:r>
              <a:rPr lang="ga-IE" dirty="0"/>
              <a:t>Click to edit Master title style</a:t>
            </a:r>
            <a:endParaRPr lang="en-GB" dirty="0"/>
          </a:p>
        </p:txBody>
      </p:sp>
      <p:sp>
        <p:nvSpPr>
          <p:cNvPr id="3" name="Vertical Text Placeholder 2"/>
          <p:cNvSpPr>
            <a:spLocks noGrp="1"/>
          </p:cNvSpPr>
          <p:nvPr>
            <p:ph type="body" orient="vert" idx="1"/>
          </p:nvPr>
        </p:nvSpPr>
        <p:spPr>
          <a:xfrm>
            <a:off x="457200" y="685799"/>
            <a:ext cx="6019800" cy="5105401"/>
          </a:xfrm>
        </p:spPr>
        <p:txBody>
          <a:bodyPr vert="eaVert"/>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10"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a:t>Teagasc</a:t>
            </a:r>
            <a:r>
              <a:rPr lang="en-US" dirty="0"/>
              <a:t> Presentation Footer</a:t>
            </a:r>
          </a:p>
        </p:txBody>
      </p:sp>
      <p:sp>
        <p:nvSpPr>
          <p:cNvPr id="11"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23429986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14400" y="1626595"/>
            <a:ext cx="7315200" cy="731838"/>
          </a:xfrm>
        </p:spPr>
        <p:txBody>
          <a:bodyPr/>
          <a:lstStyle>
            <a:lvl1pPr>
              <a:defRPr>
                <a:solidFill>
                  <a:schemeClr val="bg1"/>
                </a:solidFill>
              </a:defRPr>
            </a:lvl1pPr>
          </a:lstStyle>
          <a:p>
            <a:r>
              <a:rPr lang="ga-IE" dirty="0"/>
              <a:t>Click to edit Master title style</a:t>
            </a:r>
            <a:endParaRPr lang="en-GB" dirty="0"/>
          </a:p>
        </p:txBody>
      </p:sp>
      <p:sp>
        <p:nvSpPr>
          <p:cNvPr id="9"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a:t>Teagasc</a:t>
            </a:r>
            <a:r>
              <a:rPr lang="en-US" dirty="0"/>
              <a:t> Presentation Footer</a:t>
            </a:r>
          </a:p>
        </p:txBody>
      </p:sp>
      <p:sp>
        <p:nvSpPr>
          <p:cNvPr id="10"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34188594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76" r:id="rId1"/>
    <p:sldLayoutId id="2147483877" r:id="rId2"/>
  </p:sldLayoutIdLst>
  <p:hf hdr="0" dt="0"/>
  <p:txStyles>
    <p:titleStyle>
      <a:lvl1pPr algn="ctr" defTabSz="457200" rtl="0" eaLnBrk="1" fontAlgn="base" hangingPunct="1">
        <a:spcBef>
          <a:spcPct val="0"/>
        </a:spcBef>
        <a:spcAft>
          <a:spcPct val="0"/>
        </a:spcAft>
        <a:defRPr sz="4400" kern="1200">
          <a:solidFill>
            <a:schemeClr val="tx1"/>
          </a:solidFill>
          <a:latin typeface="+mj-lt"/>
          <a:ea typeface="ヒラギノ角ゴ Pro W3" pitchFamily="100" charset="-128"/>
          <a:cs typeface="ヒラギノ角ゴ Pro W3" pitchFamily="100" charset="-128"/>
        </a:defRPr>
      </a:lvl1pPr>
      <a:lvl2pPr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2pPr>
      <a:lvl3pPr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3pPr>
      <a:lvl4pPr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4pPr>
      <a:lvl5pPr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5pPr>
      <a:lvl6pPr marL="457200"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6pPr>
      <a:lvl7pPr marL="914400"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7pPr>
      <a:lvl8pPr marL="1371600"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8pPr>
      <a:lvl9pPr marL="1828800"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ヒラギノ角ゴ Pro W3" pitchFamily="100" charset="-128"/>
          <a:cs typeface="ヒラギノ角ゴ Pro W3" pitchFamily="100"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ヒラギノ角ゴ Pro W3" pitchFamily="100" charset="-128"/>
          <a:cs typeface="ヒラギノ角ゴ Pro W3"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56" charset="-128"/>
          <a:cs typeface="ＭＳ Ｐゴシック" charset="0"/>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56" charset="-128"/>
          <a:cs typeface="ＭＳ Ｐゴシック" charset="0"/>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56" charset="-128"/>
          <a:cs typeface="ＭＳ Ｐゴシック"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914400" y="685800"/>
            <a:ext cx="73152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ga-IE"/>
              <a:t>Click to edit Master title style</a:t>
            </a:r>
            <a:endParaRPr lang="en-US"/>
          </a:p>
        </p:txBody>
      </p:sp>
      <p:sp>
        <p:nvSpPr>
          <p:cNvPr id="4099" name="Text Placeholder 2"/>
          <p:cNvSpPr>
            <a:spLocks noGrp="1"/>
          </p:cNvSpPr>
          <p:nvPr>
            <p:ph type="body" idx="1"/>
          </p:nvPr>
        </p:nvSpPr>
        <p:spPr bwMode="auto">
          <a:xfrm>
            <a:off x="914400" y="1600200"/>
            <a:ext cx="73152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9" name="Footer Placeholder 1"/>
          <p:cNvSpPr>
            <a:spLocks noGrp="1"/>
          </p:cNvSpPr>
          <p:nvPr>
            <p:ph type="ftr" sz="quarter" idx="3"/>
          </p:nvPr>
        </p:nvSpPr>
        <p:spPr>
          <a:xfrm>
            <a:off x="914400" y="6189662"/>
            <a:ext cx="6566340" cy="531813"/>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a:t>Teagasc</a:t>
            </a:r>
            <a:r>
              <a:rPr lang="en-US" dirty="0"/>
              <a:t> Presentation Footer</a:t>
            </a:r>
          </a:p>
        </p:txBody>
      </p:sp>
      <p:sp>
        <p:nvSpPr>
          <p:cNvPr id="10" name="Slide Number Placeholder 2"/>
          <p:cNvSpPr>
            <a:spLocks noGrp="1"/>
          </p:cNvSpPr>
          <p:nvPr>
            <p:ph type="sldNum" sz="quarter" idx="4"/>
          </p:nvPr>
        </p:nvSpPr>
        <p:spPr>
          <a:xfrm>
            <a:off x="302306" y="6189662"/>
            <a:ext cx="531147" cy="531813"/>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pic>
        <p:nvPicPr>
          <p:cNvPr id="7" name="Picture 2"/>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334451" y="6189662"/>
            <a:ext cx="15240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Lst>
  <p:hf hdr="0" dt="0"/>
  <p:txStyles>
    <p:titleStyle>
      <a:lvl1pPr algn="l" defTabSz="457200" rtl="0" eaLnBrk="0" fontAlgn="base" hangingPunct="0">
        <a:spcBef>
          <a:spcPct val="0"/>
        </a:spcBef>
        <a:spcAft>
          <a:spcPct val="0"/>
        </a:spcAft>
        <a:defRPr sz="4000" b="1" kern="1200">
          <a:solidFill>
            <a:srgbClr val="359828"/>
          </a:solidFill>
          <a:latin typeface="Arial"/>
          <a:ea typeface="ヒラギノ角ゴ Pro W3" pitchFamily="100" charset="-128"/>
          <a:cs typeface="Arial"/>
        </a:defRPr>
      </a:lvl1pPr>
      <a:lvl2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defRPr>
      </a:lvl2pPr>
      <a:lvl3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defRPr>
      </a:lvl3pPr>
      <a:lvl4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defRPr>
      </a:lvl4pPr>
      <a:lvl5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defRPr>
      </a:lvl5pPr>
      <a:lvl6pPr marL="4572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6pPr>
      <a:lvl7pPr marL="9144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7pPr>
      <a:lvl8pPr marL="13716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8pPr>
      <a:lvl9pPr marL="18288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9pPr>
    </p:titleStyle>
    <p:bodyStyle>
      <a:lvl1pPr marL="360363" indent="-360363" algn="l" defTabSz="457200" rtl="0" eaLnBrk="0" fontAlgn="base" hangingPunct="0">
        <a:spcBef>
          <a:spcPct val="20000"/>
        </a:spcBef>
        <a:spcAft>
          <a:spcPts val="600"/>
        </a:spcAft>
        <a:buClr>
          <a:srgbClr val="007944"/>
        </a:buClr>
        <a:buFont typeface="Wingdings" charset="0"/>
        <a:buChar char="§"/>
        <a:defRPr sz="3200" kern="1200">
          <a:solidFill>
            <a:schemeClr val="tx1"/>
          </a:solidFill>
          <a:latin typeface="Arial"/>
          <a:ea typeface="ヒラギノ角ゴ Pro W3" pitchFamily="100" charset="-128"/>
          <a:cs typeface="Arial"/>
        </a:defRPr>
      </a:lvl1pPr>
      <a:lvl2pPr marL="627063" indent="-266700" algn="l" defTabSz="457200" rtl="0" eaLnBrk="0" fontAlgn="base" hangingPunct="0">
        <a:spcBef>
          <a:spcPct val="20000"/>
        </a:spcBef>
        <a:spcAft>
          <a:spcPts val="600"/>
        </a:spcAft>
        <a:buClr>
          <a:srgbClr val="AFC124"/>
        </a:buClr>
        <a:buFont typeface="Arial" charset="0"/>
        <a:buChar char="•"/>
        <a:defRPr sz="2800" kern="1200">
          <a:solidFill>
            <a:schemeClr val="tx1"/>
          </a:solidFill>
          <a:latin typeface="Arial"/>
          <a:ea typeface="ヒラギノ角ゴ Pro W3" pitchFamily="100" charset="-128"/>
          <a:cs typeface="Arial"/>
        </a:defRPr>
      </a:lvl2pPr>
      <a:lvl3pPr marL="893763" indent="-266700" algn="l" defTabSz="457200" rtl="0" eaLnBrk="0" fontAlgn="base" hangingPunct="0">
        <a:spcBef>
          <a:spcPct val="20000"/>
        </a:spcBef>
        <a:spcAft>
          <a:spcPts val="600"/>
        </a:spcAft>
        <a:buClr>
          <a:srgbClr val="6C411F"/>
        </a:buClr>
        <a:buFont typeface="Lucida Grande" charset="0"/>
        <a:buChar char="»"/>
        <a:defRPr sz="2400" kern="1200">
          <a:solidFill>
            <a:schemeClr val="tx1"/>
          </a:solidFill>
          <a:latin typeface="Arial"/>
          <a:ea typeface="ヒラギノ角ゴ Pro W3" pitchFamily="100" charset="-128"/>
          <a:cs typeface="Arial"/>
        </a:defRPr>
      </a:lvl3pPr>
      <a:lvl4pPr marL="1168400" indent="-274638" algn="l" defTabSz="457200" rtl="0" eaLnBrk="0" fontAlgn="base" hangingPunct="0">
        <a:spcBef>
          <a:spcPct val="20000"/>
        </a:spcBef>
        <a:spcAft>
          <a:spcPts val="600"/>
        </a:spcAft>
        <a:buClr>
          <a:srgbClr val="9E743B"/>
        </a:buClr>
        <a:buFont typeface="Wingdings" charset="0"/>
        <a:buChar char="§"/>
        <a:defRPr sz="2000" kern="1200">
          <a:solidFill>
            <a:schemeClr val="tx1"/>
          </a:solidFill>
          <a:latin typeface="Arial"/>
          <a:ea typeface="ヒラギノ角ゴ Pro W3" pitchFamily="100" charset="-128"/>
          <a:cs typeface="Arial"/>
        </a:defRPr>
      </a:lvl4pPr>
      <a:lvl5pPr marL="1347788" indent="-273050" algn="l" defTabSz="457200" rtl="0" eaLnBrk="0" fontAlgn="base" hangingPunct="0">
        <a:spcBef>
          <a:spcPct val="20000"/>
        </a:spcBef>
        <a:spcAft>
          <a:spcPts val="600"/>
        </a:spcAft>
        <a:buClr>
          <a:srgbClr val="DC6D36"/>
        </a:buClr>
        <a:buFont typeface="Arial" charset="0"/>
        <a:buChar char="•"/>
        <a:defRPr sz="2000" kern="1200">
          <a:solidFill>
            <a:schemeClr val="tx1"/>
          </a:solidFill>
          <a:latin typeface="Arial"/>
          <a:ea typeface="ヒラギノ角ゴ Pro W3" pitchFamily="100"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itle 41"/>
          <p:cNvSpPr>
            <a:spLocks noGrp="1"/>
          </p:cNvSpPr>
          <p:nvPr>
            <p:ph type="title"/>
          </p:nvPr>
        </p:nvSpPr>
        <p:spPr bwMode="auto">
          <a:xfrm>
            <a:off x="-17464" y="1701208"/>
            <a:ext cx="7805630" cy="1819295"/>
          </a:xfrm>
          <a:solidFill>
            <a:srgbClr val="000000">
              <a:alpha val="59999"/>
            </a:srgbClr>
          </a:solidFill>
          <a:ln>
            <a:miter lim="800000"/>
            <a:headEnd/>
            <a:tailEnd/>
          </a:ln>
          <a:extLst>
            <a:ext uri="{FAA26D3D-D897-4be2-8F04-BA451C77F1D7}">
              <ma14:placeholderFlag xmlns:ma14="http://schemas.microsoft.com/office/mac/drawingml/2011/main" xmlns="" val="1"/>
            </a:ext>
          </a:extLst>
        </p:spPr>
        <p:txBody>
          <a:bodyPr wrap="square" lIns="91440" tIns="45720" bIns="45720" numCol="1" compatLnSpc="1">
            <a:prstTxWarp prst="textNoShape">
              <a:avLst/>
            </a:prstTxWarp>
          </a:bodyPr>
          <a:lstStyle/>
          <a:p>
            <a:r>
              <a:rPr lang="en-IE" dirty="0" err="1" smtClean="0"/>
              <a:t>BeSAFE</a:t>
            </a:r>
            <a:r>
              <a:rPr lang="en-IE" dirty="0" smtClean="0"/>
              <a:t>: </a:t>
            </a:r>
            <a:r>
              <a:rPr lang="en-IE" dirty="0" smtClean="0"/>
              <a:t>Farm fatalities in context</a:t>
            </a:r>
            <a:r>
              <a:rPr lang="en-IE" dirty="0"/>
              <a:t/>
            </a:r>
            <a:br>
              <a:rPr lang="en-IE" dirty="0"/>
            </a:br>
            <a:r>
              <a:rPr lang="en-IE" sz="2000" dirty="0" smtClean="0"/>
              <a:t>Dr </a:t>
            </a:r>
            <a:r>
              <a:rPr lang="en-IE" sz="2000" dirty="0" smtClean="0"/>
              <a:t>David </a:t>
            </a:r>
            <a:r>
              <a:rPr lang="en-IE" sz="2000" dirty="0"/>
              <a:t>Meredith, </a:t>
            </a:r>
            <a:r>
              <a:rPr lang="en-IE" sz="2000" dirty="0" smtClean="0"/>
              <a:t>Dr </a:t>
            </a:r>
            <a:r>
              <a:rPr lang="en-IE" sz="2000" dirty="0"/>
              <a:t>Mohammad </a:t>
            </a:r>
            <a:r>
              <a:rPr lang="en-IE" sz="2000" dirty="0" err="1"/>
              <a:t>MohammadRazai</a:t>
            </a:r>
            <a:r>
              <a:rPr lang="en-IE" sz="2000" dirty="0"/>
              <a:t>, </a:t>
            </a:r>
            <a:r>
              <a:rPr lang="en-IE" sz="2000" dirty="0" smtClean="0"/>
              <a:t/>
            </a:r>
            <a:br>
              <a:rPr lang="en-IE" sz="2000" dirty="0" smtClean="0"/>
            </a:br>
            <a:r>
              <a:rPr lang="en-IE" sz="2000" dirty="0" smtClean="0"/>
              <a:t>Dr </a:t>
            </a:r>
            <a:r>
              <a:rPr lang="en-IE" sz="2000" dirty="0"/>
              <a:t>Denis </a:t>
            </a:r>
            <a:r>
              <a:rPr lang="en-IE" sz="2000" dirty="0" err="1"/>
              <a:t>O’Hora</a:t>
            </a:r>
            <a:r>
              <a:rPr lang="en-IE" sz="2000" dirty="0"/>
              <a:t> &amp; Dr John McNamara</a:t>
            </a:r>
            <a:r>
              <a:rPr lang="en-IE" dirty="0"/>
              <a:t/>
            </a:r>
            <a:br>
              <a:rPr lang="en-IE" dirty="0"/>
            </a:br>
            <a:endParaRPr lang="en-US" dirty="0">
              <a:latin typeface="Arial" charset="0"/>
              <a:ea typeface="ヒラギノ角ゴ Pro W3" charset="0"/>
              <a:cs typeface="Arial" charset="0"/>
            </a:endParaRPr>
          </a:p>
        </p:txBody>
      </p:sp>
      <p:pic>
        <p:nvPicPr>
          <p:cNvPr id="512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463" y="5172075"/>
            <a:ext cx="9178926"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39232" y="3860745"/>
            <a:ext cx="8665535" cy="1477328"/>
          </a:xfrm>
          <a:prstGeom prst="rect">
            <a:avLst/>
          </a:prstGeom>
        </p:spPr>
        <p:txBody>
          <a:bodyPr wrap="square">
            <a:spAutoFit/>
          </a:bodyPr>
          <a:lstStyle/>
          <a:p>
            <a:pPr algn="ctr"/>
            <a:endParaRPr lang="en-IE" b="1" dirty="0" smtClean="0">
              <a:solidFill>
                <a:schemeClr val="bg1">
                  <a:lumMod val="50000"/>
                </a:schemeClr>
              </a:solidFill>
            </a:endParaRPr>
          </a:p>
          <a:p>
            <a:pPr algn="ctr"/>
            <a:r>
              <a:rPr lang="en-IE" b="1" dirty="0" smtClean="0">
                <a:solidFill>
                  <a:schemeClr val="bg1">
                    <a:lumMod val="50000"/>
                  </a:schemeClr>
                </a:solidFill>
              </a:rPr>
              <a:t>September 29</a:t>
            </a:r>
            <a:r>
              <a:rPr lang="en-IE" b="1" baseline="30000" dirty="0" smtClean="0">
                <a:solidFill>
                  <a:schemeClr val="bg1">
                    <a:lumMod val="50000"/>
                  </a:schemeClr>
                </a:solidFill>
              </a:rPr>
              <a:t>th</a:t>
            </a:r>
            <a:r>
              <a:rPr lang="en-IE" b="1" dirty="0" smtClean="0">
                <a:solidFill>
                  <a:schemeClr val="bg1">
                    <a:lumMod val="50000"/>
                  </a:schemeClr>
                </a:solidFill>
              </a:rPr>
              <a:t> 2020</a:t>
            </a:r>
            <a:endParaRPr lang="en-IE" b="1" dirty="0" smtClean="0">
              <a:solidFill>
                <a:schemeClr val="bg1">
                  <a:lumMod val="50000"/>
                </a:schemeClr>
              </a:solidFill>
            </a:endParaRPr>
          </a:p>
          <a:p>
            <a:pPr algn="ctr"/>
            <a:endParaRPr lang="en-IE" dirty="0" smtClean="0">
              <a:solidFill>
                <a:schemeClr val="bg1">
                  <a:lumMod val="50000"/>
                </a:schemeClr>
              </a:solidFill>
            </a:endParaRPr>
          </a:p>
          <a:p>
            <a:pPr algn="ctr"/>
            <a:endParaRPr lang="en-IE" dirty="0">
              <a:solidFill>
                <a:schemeClr val="bg1">
                  <a:lumMod val="50000"/>
                </a:schemeClr>
              </a:solidFill>
            </a:endParaRPr>
          </a:p>
          <a:p>
            <a:endParaRPr lang="en-IE" dirty="0"/>
          </a:p>
        </p:txBody>
      </p:sp>
    </p:spTree>
    <p:extLst>
      <p:ext uri="{BB962C8B-B14F-4D97-AF65-F5344CB8AC3E}">
        <p14:creationId xmlns:p14="http://schemas.microsoft.com/office/powerpoint/2010/main" val="24827063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286" y="249701"/>
            <a:ext cx="7315200" cy="731838"/>
          </a:xfrm>
        </p:spPr>
        <p:txBody>
          <a:bodyPr/>
          <a:lstStyle/>
          <a:p>
            <a:r>
              <a:rPr lang="en-IE" dirty="0" smtClean="0"/>
              <a:t>Farm Fatalities </a:t>
            </a:r>
            <a:r>
              <a:rPr lang="en-IE" dirty="0" smtClean="0"/>
              <a:t>2004 – 2019</a:t>
            </a:r>
            <a:endParaRPr lang="en-IE"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64446904"/>
              </p:ext>
            </p:extLst>
          </p:nvPr>
        </p:nvGraphicFramePr>
        <p:xfrm>
          <a:off x="267286" y="1167618"/>
          <a:ext cx="8876714" cy="4623582"/>
        </p:xfrm>
        <a:graphic>
          <a:graphicData uri="http://schemas.openxmlformats.org/drawingml/2006/chart">
            <c:chart xmlns:c="http://schemas.openxmlformats.org/drawingml/2006/chart" xmlns:r="http://schemas.openxmlformats.org/officeDocument/2006/relationships" r:id="rId3"/>
          </a:graphicData>
        </a:graphic>
      </p:graphicFrame>
      <p:cxnSp>
        <p:nvCxnSpPr>
          <p:cNvPr id="7" name="Straight Connector 6"/>
          <p:cNvCxnSpPr/>
          <p:nvPr/>
        </p:nvCxnSpPr>
        <p:spPr>
          <a:xfrm flipV="1">
            <a:off x="1153551" y="2588455"/>
            <a:ext cx="7582486" cy="14068"/>
          </a:xfrm>
          <a:prstGeom prst="line">
            <a:avLst/>
          </a:prstGeom>
          <a:ln>
            <a:solidFill>
              <a:schemeClr val="accent4">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1153551" y="2588455"/>
            <a:ext cx="1364476" cy="369332"/>
          </a:xfrm>
          <a:prstGeom prst="rect">
            <a:avLst/>
          </a:prstGeom>
          <a:noFill/>
        </p:spPr>
        <p:txBody>
          <a:bodyPr wrap="none" rtlCol="0">
            <a:spAutoFit/>
          </a:bodyPr>
          <a:lstStyle/>
          <a:p>
            <a:r>
              <a:rPr lang="en-IE" b="1" dirty="0" smtClean="0"/>
              <a:t>Mean: 18.4</a:t>
            </a:r>
            <a:endParaRPr lang="en-IE" b="1" dirty="0"/>
          </a:p>
        </p:txBody>
      </p:sp>
      <p:sp>
        <p:nvSpPr>
          <p:cNvPr id="10" name="TextBox 9"/>
          <p:cNvSpPr txBox="1"/>
          <p:nvPr/>
        </p:nvSpPr>
        <p:spPr>
          <a:xfrm>
            <a:off x="5190979" y="3110077"/>
            <a:ext cx="3545058" cy="1200329"/>
          </a:xfrm>
          <a:prstGeom prst="rect">
            <a:avLst/>
          </a:prstGeom>
          <a:solidFill>
            <a:schemeClr val="accent2"/>
          </a:solidFill>
        </p:spPr>
        <p:txBody>
          <a:bodyPr wrap="square" rtlCol="0">
            <a:spAutoFit/>
          </a:bodyPr>
          <a:lstStyle/>
          <a:p>
            <a:r>
              <a:rPr lang="en-IE" dirty="0" smtClean="0">
                <a:solidFill>
                  <a:schemeClr val="bg1"/>
                </a:solidFill>
              </a:rPr>
              <a:t>If there are no more deaths in 2020 it will be the first time since 2011 – 2013 that the number is at the average. </a:t>
            </a:r>
          </a:p>
        </p:txBody>
      </p:sp>
    </p:spTree>
    <p:extLst>
      <p:ext uri="{BB962C8B-B14F-4D97-AF65-F5344CB8AC3E}">
        <p14:creationId xmlns:p14="http://schemas.microsoft.com/office/powerpoint/2010/main" val="116119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305" y="281554"/>
            <a:ext cx="8667523" cy="731838"/>
          </a:xfrm>
        </p:spPr>
        <p:txBody>
          <a:bodyPr/>
          <a:lstStyle/>
          <a:p>
            <a:r>
              <a:rPr lang="en-IE" sz="3400" dirty="0" smtClean="0"/>
              <a:t>Age profile of farmers dying in accidents</a:t>
            </a:r>
            <a:endParaRPr lang="en-IE" sz="3400" dirty="0"/>
          </a:p>
        </p:txBody>
      </p:sp>
      <p:sp>
        <p:nvSpPr>
          <p:cNvPr id="4" name="Footer Placeholder 3"/>
          <p:cNvSpPr>
            <a:spLocks noGrp="1"/>
          </p:cNvSpPr>
          <p:nvPr>
            <p:ph type="ftr" sz="quarter" idx="3"/>
          </p:nvPr>
        </p:nvSpPr>
        <p:spPr/>
        <p:txBody>
          <a:bodyPr/>
          <a:lstStyle/>
          <a:p>
            <a:r>
              <a:rPr lang="en-US" smtClean="0"/>
              <a:t>Teagasc Presentation Footer</a:t>
            </a:r>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3</a:t>
            </a:fld>
            <a:endParaRPr lang="en-US"/>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967058659"/>
              </p:ext>
            </p:extLst>
          </p:nvPr>
        </p:nvGraphicFramePr>
        <p:xfrm>
          <a:off x="302307" y="1320800"/>
          <a:ext cx="8667522" cy="46736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4392693" y="3371335"/>
            <a:ext cx="3545058" cy="1200329"/>
          </a:xfrm>
          <a:prstGeom prst="rect">
            <a:avLst/>
          </a:prstGeom>
          <a:solidFill>
            <a:schemeClr val="accent2"/>
          </a:solidFill>
        </p:spPr>
        <p:txBody>
          <a:bodyPr wrap="square" rtlCol="0">
            <a:spAutoFit/>
          </a:bodyPr>
          <a:lstStyle/>
          <a:p>
            <a:r>
              <a:rPr lang="en-IE" dirty="0" smtClean="0">
                <a:solidFill>
                  <a:schemeClr val="bg1"/>
                </a:solidFill>
              </a:rPr>
              <a:t>The trend since 2014 – 2016 is towards older farmers being killed on farms... but in the most recent period it was a 44/56 split.</a:t>
            </a:r>
          </a:p>
        </p:txBody>
      </p:sp>
    </p:spTree>
    <p:extLst>
      <p:ext uri="{BB962C8B-B14F-4D97-AF65-F5344CB8AC3E}">
        <p14:creationId xmlns:p14="http://schemas.microsoft.com/office/powerpoint/2010/main" val="3592964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812" y="193431"/>
            <a:ext cx="7315200" cy="731838"/>
          </a:xfrm>
        </p:spPr>
        <p:txBody>
          <a:bodyPr/>
          <a:lstStyle/>
          <a:p>
            <a:r>
              <a:rPr lang="en-IE" dirty="0" smtClean="0"/>
              <a:t>Age and Causes of Fatalities</a:t>
            </a:r>
            <a:endParaRPr lang="en-IE"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025096019"/>
              </p:ext>
            </p:extLst>
          </p:nvPr>
        </p:nvGraphicFramePr>
        <p:xfrm>
          <a:off x="168812" y="1023744"/>
          <a:ext cx="8609428" cy="4865931"/>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1406769" y="5106572"/>
            <a:ext cx="274434" cy="369332"/>
          </a:xfrm>
          <a:prstGeom prst="rect">
            <a:avLst/>
          </a:prstGeom>
          <a:noFill/>
        </p:spPr>
        <p:txBody>
          <a:bodyPr wrap="none" rtlCol="0">
            <a:spAutoFit/>
          </a:bodyPr>
          <a:lstStyle/>
          <a:p>
            <a:r>
              <a:rPr lang="en-IE" dirty="0" smtClean="0"/>
              <a:t>*</a:t>
            </a:r>
            <a:endParaRPr lang="en-IE" dirty="0"/>
          </a:p>
        </p:txBody>
      </p:sp>
      <p:sp>
        <p:nvSpPr>
          <p:cNvPr id="9" name="TextBox 8"/>
          <p:cNvSpPr txBox="1"/>
          <p:nvPr/>
        </p:nvSpPr>
        <p:spPr>
          <a:xfrm>
            <a:off x="4093699" y="5106572"/>
            <a:ext cx="274434" cy="369332"/>
          </a:xfrm>
          <a:prstGeom prst="rect">
            <a:avLst/>
          </a:prstGeom>
          <a:noFill/>
        </p:spPr>
        <p:txBody>
          <a:bodyPr wrap="none" rtlCol="0">
            <a:spAutoFit/>
          </a:bodyPr>
          <a:lstStyle/>
          <a:p>
            <a:r>
              <a:rPr lang="en-IE" dirty="0" smtClean="0"/>
              <a:t>*</a:t>
            </a:r>
            <a:endParaRPr lang="en-IE" dirty="0"/>
          </a:p>
        </p:txBody>
      </p:sp>
      <p:sp>
        <p:nvSpPr>
          <p:cNvPr id="10" name="TextBox 9"/>
          <p:cNvSpPr txBox="1"/>
          <p:nvPr/>
        </p:nvSpPr>
        <p:spPr>
          <a:xfrm>
            <a:off x="4839287" y="5106572"/>
            <a:ext cx="274434" cy="369332"/>
          </a:xfrm>
          <a:prstGeom prst="rect">
            <a:avLst/>
          </a:prstGeom>
          <a:noFill/>
        </p:spPr>
        <p:txBody>
          <a:bodyPr wrap="none" rtlCol="0">
            <a:spAutoFit/>
          </a:bodyPr>
          <a:lstStyle/>
          <a:p>
            <a:r>
              <a:rPr lang="en-IE" dirty="0" smtClean="0"/>
              <a:t>*</a:t>
            </a:r>
            <a:endParaRPr lang="en-IE" dirty="0"/>
          </a:p>
        </p:txBody>
      </p:sp>
    </p:spTree>
    <p:extLst>
      <p:ext uri="{BB962C8B-B14F-4D97-AF65-F5344CB8AC3E}">
        <p14:creationId xmlns:p14="http://schemas.microsoft.com/office/powerpoint/2010/main" val="32619094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306" y="338328"/>
            <a:ext cx="8293054" cy="731838"/>
          </a:xfrm>
        </p:spPr>
        <p:txBody>
          <a:bodyPr/>
          <a:lstStyle/>
          <a:p>
            <a:r>
              <a:rPr lang="en-IE" sz="3400" dirty="0" smtClean="0"/>
              <a:t>Farm household fatality rate / 100,000</a:t>
            </a:r>
            <a:endParaRPr lang="en-IE" sz="34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087076364"/>
              </p:ext>
            </p:extLst>
          </p:nvPr>
        </p:nvGraphicFramePr>
        <p:xfrm>
          <a:off x="1276888" y="1988703"/>
          <a:ext cx="6203852" cy="2266989"/>
        </p:xfrm>
        <a:graphic>
          <a:graphicData uri="http://schemas.openxmlformats.org/drawingml/2006/table">
            <a:tbl>
              <a:tblPr firstRow="1" firstCol="1" bandRow="1"/>
              <a:tblGrid>
                <a:gridCol w="2911555">
                  <a:extLst>
                    <a:ext uri="{9D8B030D-6E8A-4147-A177-3AD203B41FA5}">
                      <a16:colId xmlns:a16="http://schemas.microsoft.com/office/drawing/2014/main" val="864933435"/>
                    </a:ext>
                  </a:extLst>
                </a:gridCol>
                <a:gridCol w="1058446">
                  <a:extLst>
                    <a:ext uri="{9D8B030D-6E8A-4147-A177-3AD203B41FA5}">
                      <a16:colId xmlns:a16="http://schemas.microsoft.com/office/drawing/2014/main" val="541030188"/>
                    </a:ext>
                  </a:extLst>
                </a:gridCol>
                <a:gridCol w="1058446">
                  <a:extLst>
                    <a:ext uri="{9D8B030D-6E8A-4147-A177-3AD203B41FA5}">
                      <a16:colId xmlns:a16="http://schemas.microsoft.com/office/drawing/2014/main" val="1715863982"/>
                    </a:ext>
                  </a:extLst>
                </a:gridCol>
                <a:gridCol w="1175405">
                  <a:extLst>
                    <a:ext uri="{9D8B030D-6E8A-4147-A177-3AD203B41FA5}">
                      <a16:colId xmlns:a16="http://schemas.microsoft.com/office/drawing/2014/main" val="1947501541"/>
                    </a:ext>
                  </a:extLst>
                </a:gridCol>
              </a:tblGrid>
              <a:tr h="327925">
                <a:tc>
                  <a:txBody>
                    <a:bodyPr/>
                    <a:lstStyle/>
                    <a:p>
                      <a:pPr>
                        <a:lnSpc>
                          <a:spcPct val="115000"/>
                        </a:lnSpc>
                        <a:spcAft>
                          <a:spcPts val="0"/>
                        </a:spcAft>
                      </a:pPr>
                      <a:r>
                        <a:rPr lang="en-IE" sz="1400" b="1">
                          <a:effectLst/>
                          <a:latin typeface="Times New Roman" panose="02020603050405020304" pitchFamily="18" charset="0"/>
                          <a:ea typeface="Calibri" panose="020F0502020204030204" pitchFamily="34" charset="0"/>
                          <a:cs typeface="Times New Roman" panose="02020603050405020304" pitchFamily="18" charset="0"/>
                        </a:rPr>
                        <a:t>Variables</a:t>
                      </a:r>
                      <a:endParaRPr lang="en-I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IE" sz="1400" b="1">
                          <a:effectLst/>
                          <a:latin typeface="Times New Roman" panose="02020603050405020304" pitchFamily="18" charset="0"/>
                          <a:ea typeface="Calibri" panose="020F0502020204030204" pitchFamily="34" charset="0"/>
                          <a:cs typeface="Times New Roman" panose="02020603050405020304" pitchFamily="18" charset="0"/>
                        </a:rPr>
                        <a:t>2004-2008</a:t>
                      </a:r>
                      <a:endParaRPr lang="en-I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IE" sz="1400" b="1">
                          <a:effectLst/>
                          <a:latin typeface="Times New Roman" panose="02020603050405020304" pitchFamily="18" charset="0"/>
                          <a:ea typeface="Calibri" panose="020F0502020204030204" pitchFamily="34" charset="0"/>
                          <a:cs typeface="Times New Roman" panose="02020603050405020304" pitchFamily="18" charset="0"/>
                        </a:rPr>
                        <a:t>2009-2013</a:t>
                      </a:r>
                      <a:endParaRPr lang="en-I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IE" sz="1400" b="1">
                          <a:effectLst/>
                          <a:latin typeface="Times New Roman" panose="02020603050405020304" pitchFamily="18" charset="0"/>
                          <a:ea typeface="Calibri" panose="020F0502020204030204" pitchFamily="34" charset="0"/>
                          <a:cs typeface="Times New Roman" panose="02020603050405020304" pitchFamily="18" charset="0"/>
                        </a:rPr>
                        <a:t>2014-2018</a:t>
                      </a:r>
                      <a:endParaRPr lang="en-I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78472653"/>
                  </a:ext>
                </a:extLst>
              </a:tr>
              <a:tr h="546542">
                <a:tc>
                  <a:txBody>
                    <a:bodyPr/>
                    <a:lstStyle/>
                    <a:p>
                      <a:pPr>
                        <a:lnSpc>
                          <a:spcPct val="115000"/>
                        </a:lnSpc>
                        <a:spcAft>
                          <a:spcPts val="0"/>
                        </a:spcAft>
                      </a:pPr>
                      <a:r>
                        <a:rPr lang="en-IE" sz="1400" b="1" i="1">
                          <a:effectLst/>
                          <a:latin typeface="Times New Roman" panose="02020603050405020304" pitchFamily="18" charset="0"/>
                          <a:ea typeface="Calibri" panose="020F0502020204030204" pitchFamily="34" charset="0"/>
                          <a:cs typeface="Times New Roman" panose="02020603050405020304" pitchFamily="18" charset="0"/>
                        </a:rPr>
                        <a:t>The population of households</a:t>
                      </a:r>
                      <a:endParaRPr lang="en-I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115000"/>
                        </a:lnSpc>
                        <a:spcAft>
                          <a:spcPts val="0"/>
                        </a:spcAft>
                      </a:pPr>
                      <a:r>
                        <a:rPr lang="en-IE" sz="1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194,271</a:t>
                      </a:r>
                      <a:endParaRPr lang="en-IE" sz="14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IE" sz="1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(CSP, 2006)</a:t>
                      </a:r>
                      <a:endParaRPr lang="en-I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ctr">
                        <a:lnSpc>
                          <a:spcPct val="115000"/>
                        </a:lnSpc>
                        <a:spcAft>
                          <a:spcPts val="0"/>
                        </a:spcAft>
                      </a:pPr>
                      <a:r>
                        <a:rPr lang="en-IE" sz="1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189,349</a:t>
                      </a:r>
                      <a:endParaRPr lang="en-IE" sz="14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IE" sz="1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(CSP, 2011)</a:t>
                      </a:r>
                      <a:endParaRPr lang="en-I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ctr">
                        <a:lnSpc>
                          <a:spcPct val="115000"/>
                        </a:lnSpc>
                        <a:spcAft>
                          <a:spcPts val="0"/>
                        </a:spcAft>
                      </a:pPr>
                      <a:r>
                        <a:rPr lang="en-IE" sz="1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176,571</a:t>
                      </a:r>
                      <a:endParaRPr lang="en-IE" sz="14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IE" sz="1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(CSP, 2016)</a:t>
                      </a:r>
                      <a:endParaRPr lang="en-I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4267752534"/>
                  </a:ext>
                </a:extLst>
              </a:tr>
              <a:tr h="300598">
                <a:tc>
                  <a:txBody>
                    <a:bodyPr/>
                    <a:lstStyle/>
                    <a:p>
                      <a:pPr>
                        <a:lnSpc>
                          <a:spcPct val="115000"/>
                        </a:lnSpc>
                        <a:spcAft>
                          <a:spcPts val="0"/>
                        </a:spcAft>
                      </a:pPr>
                      <a:r>
                        <a:rPr lang="en-IE" sz="1400" dirty="0">
                          <a:effectLst/>
                          <a:latin typeface="Times New Roman" panose="02020603050405020304" pitchFamily="18" charset="0"/>
                          <a:ea typeface="Calibri" panose="020F0502020204030204" pitchFamily="34" charset="0"/>
                          <a:cs typeface="Times New Roman" panose="02020603050405020304" pitchFamily="18" charset="0"/>
                        </a:rPr>
                        <a:t>Farm-related fatalities (number</a:t>
                      </a:r>
                      <a:r>
                        <a:rPr lang="en-IE" sz="1400" dirty="0" smtClean="0">
                          <a:effectLst/>
                          <a:latin typeface="Times New Roman" panose="02020603050405020304" pitchFamily="18" charset="0"/>
                          <a:ea typeface="Calibri" panose="020F0502020204030204" pitchFamily="34" charset="0"/>
                          <a:cs typeface="Times New Roman" panose="02020603050405020304" pitchFamily="18" charset="0"/>
                        </a:rPr>
                        <a:t>) includes all fatalities</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115000"/>
                        </a:lnSpc>
                        <a:spcAft>
                          <a:spcPts val="0"/>
                        </a:spcAft>
                      </a:pPr>
                      <a:r>
                        <a:rPr lang="en-IE" sz="1400">
                          <a:effectLst/>
                          <a:latin typeface="Times New Roman" panose="02020603050405020304" pitchFamily="18" charset="0"/>
                          <a:ea typeface="Calibri" panose="020F0502020204030204" pitchFamily="34" charset="0"/>
                          <a:cs typeface="Times New Roman" panose="02020603050405020304" pitchFamily="18" charset="0"/>
                        </a:rPr>
                        <a:t>67</a:t>
                      </a:r>
                      <a:endParaRPr lang="en-I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115000"/>
                        </a:lnSpc>
                        <a:spcAft>
                          <a:spcPts val="0"/>
                        </a:spcAft>
                      </a:pPr>
                      <a:r>
                        <a:rPr lang="en-IE" sz="1400">
                          <a:effectLst/>
                          <a:latin typeface="Times New Roman" panose="02020603050405020304" pitchFamily="18" charset="0"/>
                          <a:ea typeface="Calibri" panose="020F0502020204030204" pitchFamily="34" charset="0"/>
                          <a:cs typeface="Times New Roman" panose="02020603050405020304" pitchFamily="18" charset="0"/>
                        </a:rPr>
                        <a:t>79</a:t>
                      </a:r>
                      <a:endParaRPr lang="en-I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115000"/>
                        </a:lnSpc>
                        <a:spcAft>
                          <a:spcPts val="0"/>
                        </a:spcAft>
                      </a:pPr>
                      <a:r>
                        <a:rPr lang="en-IE" sz="1400">
                          <a:effectLst/>
                          <a:latin typeface="Times New Roman" panose="02020603050405020304" pitchFamily="18" charset="0"/>
                          <a:ea typeface="Calibri" panose="020F0502020204030204" pitchFamily="34" charset="0"/>
                          <a:cs typeface="Times New Roman" panose="02020603050405020304" pitchFamily="18" charset="0"/>
                        </a:rPr>
                        <a:t>102</a:t>
                      </a:r>
                      <a:endParaRPr lang="en-I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213816656"/>
                  </a:ext>
                </a:extLst>
              </a:tr>
              <a:tr h="300598">
                <a:tc>
                  <a:txBody>
                    <a:bodyPr/>
                    <a:lstStyle/>
                    <a:p>
                      <a:pPr>
                        <a:lnSpc>
                          <a:spcPct val="115000"/>
                        </a:lnSpc>
                        <a:spcAft>
                          <a:spcPts val="0"/>
                        </a:spcAft>
                      </a:pPr>
                      <a:r>
                        <a:rPr lang="en-IE" sz="1400">
                          <a:effectLst/>
                          <a:latin typeface="Times New Roman" panose="02020603050405020304" pitchFamily="18" charset="0"/>
                          <a:ea typeface="Calibri" panose="020F0502020204030204" pitchFamily="34" charset="0"/>
                          <a:cs typeface="Times New Roman" panose="02020603050405020304" pitchFamily="18" charset="0"/>
                        </a:rPr>
                        <a:t>Average</a:t>
                      </a:r>
                      <a:endParaRPr lang="en-I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115000"/>
                        </a:lnSpc>
                        <a:spcAft>
                          <a:spcPts val="0"/>
                        </a:spcAft>
                      </a:pPr>
                      <a:r>
                        <a:rPr lang="en-IE" sz="1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15.2</a:t>
                      </a:r>
                      <a:endParaRPr lang="en-I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ctr">
                        <a:lnSpc>
                          <a:spcPct val="115000"/>
                        </a:lnSpc>
                        <a:spcAft>
                          <a:spcPts val="0"/>
                        </a:spcAft>
                      </a:pPr>
                      <a:r>
                        <a:rPr lang="en-IE" sz="1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17.6</a:t>
                      </a:r>
                      <a:endParaRPr lang="en-I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ctr">
                        <a:lnSpc>
                          <a:spcPct val="115000"/>
                        </a:lnSpc>
                        <a:spcAft>
                          <a:spcPts val="0"/>
                        </a:spcAft>
                      </a:pPr>
                      <a:r>
                        <a:rPr lang="en-IE" sz="1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22</a:t>
                      </a:r>
                      <a:endParaRPr lang="en-I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526171615"/>
                  </a:ext>
                </a:extLst>
              </a:tr>
              <a:tr h="300598">
                <a:tc>
                  <a:txBody>
                    <a:bodyPr/>
                    <a:lstStyle/>
                    <a:p>
                      <a:pPr>
                        <a:lnSpc>
                          <a:spcPct val="115000"/>
                        </a:lnSpc>
                        <a:spcAft>
                          <a:spcPts val="0"/>
                        </a:spcAft>
                      </a:pPr>
                      <a:r>
                        <a:rPr lang="en-IE" sz="1400">
                          <a:effectLst/>
                          <a:latin typeface="Times New Roman" panose="02020603050405020304" pitchFamily="18" charset="0"/>
                          <a:ea typeface="Calibri" panose="020F0502020204030204" pitchFamily="34" charset="0"/>
                          <a:cs typeface="Times New Roman" panose="02020603050405020304" pitchFamily="18" charset="0"/>
                        </a:rPr>
                        <a:t>Standard Deviation</a:t>
                      </a:r>
                      <a:endParaRPr lang="en-I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115000"/>
                        </a:lnSpc>
                        <a:spcAft>
                          <a:spcPts val="0"/>
                        </a:spcAft>
                      </a:pPr>
                      <a:r>
                        <a:rPr lang="en-IE" sz="1400">
                          <a:effectLst/>
                          <a:latin typeface="Times New Roman" panose="02020603050405020304" pitchFamily="18" charset="0"/>
                          <a:ea typeface="Calibri" panose="020F0502020204030204" pitchFamily="34" charset="0"/>
                          <a:cs typeface="Times New Roman" panose="02020603050405020304" pitchFamily="18" charset="0"/>
                        </a:rPr>
                        <a:t>4.02</a:t>
                      </a:r>
                      <a:endParaRPr lang="en-I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115000"/>
                        </a:lnSpc>
                        <a:spcAft>
                          <a:spcPts val="0"/>
                        </a:spcAft>
                      </a:pPr>
                      <a:r>
                        <a:rPr lang="en-IE" sz="1400">
                          <a:effectLst/>
                          <a:latin typeface="Times New Roman" panose="02020603050405020304" pitchFamily="18" charset="0"/>
                          <a:ea typeface="Calibri" panose="020F0502020204030204" pitchFamily="34" charset="0"/>
                          <a:cs typeface="Times New Roman" panose="02020603050405020304" pitchFamily="18" charset="0"/>
                        </a:rPr>
                        <a:t>4.77</a:t>
                      </a:r>
                      <a:endParaRPr lang="en-I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115000"/>
                        </a:lnSpc>
                        <a:spcAft>
                          <a:spcPts val="0"/>
                        </a:spcAft>
                      </a:pPr>
                      <a:r>
                        <a:rPr lang="en-IE" sz="1400" dirty="0">
                          <a:effectLst/>
                          <a:latin typeface="Times New Roman" panose="02020603050405020304" pitchFamily="18" charset="0"/>
                          <a:ea typeface="Calibri" panose="020F0502020204030204" pitchFamily="34" charset="0"/>
                          <a:cs typeface="Times New Roman" panose="02020603050405020304" pitchFamily="18" charset="0"/>
                        </a:rPr>
                        <a:t>6.24</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2531673823"/>
                  </a:ext>
                </a:extLst>
              </a:tr>
              <a:tr h="300598">
                <a:tc>
                  <a:txBody>
                    <a:bodyPr/>
                    <a:lstStyle/>
                    <a:p>
                      <a:pPr>
                        <a:lnSpc>
                          <a:spcPct val="115000"/>
                        </a:lnSpc>
                        <a:spcAft>
                          <a:spcPts val="0"/>
                        </a:spcAft>
                      </a:pPr>
                      <a:r>
                        <a:rPr lang="en-IE" sz="1400" b="1" dirty="0" smtClean="0">
                          <a:effectLst/>
                          <a:latin typeface="Times New Roman" panose="02020603050405020304" pitchFamily="18" charset="0"/>
                          <a:ea typeface="Calibri" panose="020F0502020204030204" pitchFamily="34" charset="0"/>
                          <a:cs typeface="Times New Roman" panose="02020603050405020304" pitchFamily="18" charset="0"/>
                        </a:rPr>
                        <a:t>Household fatality rate/100,000 </a:t>
                      </a:r>
                      <a:r>
                        <a:rPr lang="en-IE" sz="1400" b="1" dirty="0" err="1" smtClean="0">
                          <a:effectLst/>
                          <a:latin typeface="Times New Roman" panose="02020603050405020304" pitchFamily="18" charset="0"/>
                          <a:ea typeface="Calibri" panose="020F0502020204030204" pitchFamily="34" charset="0"/>
                          <a:cs typeface="Times New Roman" panose="02020603050405020304" pitchFamily="18" charset="0"/>
                        </a:rPr>
                        <a:t>hhld</a:t>
                      </a:r>
                      <a:endParaRPr lang="en-I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E" sz="1400" b="1"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7.8</a:t>
                      </a:r>
                      <a:endParaRPr lang="en-I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E" sz="1400" b="1"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9.3</a:t>
                      </a:r>
                      <a:endParaRPr lang="en-I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E" sz="1400" b="1"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12.2</a:t>
                      </a: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8174084"/>
                  </a:ext>
                </a:extLst>
              </a:tr>
            </a:tbl>
          </a:graphicData>
        </a:graphic>
      </p:graphicFrame>
      <p:sp>
        <p:nvSpPr>
          <p:cNvPr id="4" name="Footer Placeholder 3"/>
          <p:cNvSpPr>
            <a:spLocks noGrp="1"/>
          </p:cNvSpPr>
          <p:nvPr>
            <p:ph type="ftr" sz="quarter" idx="3"/>
          </p:nvPr>
        </p:nvSpPr>
        <p:spPr/>
        <p:txBody>
          <a:bodyPr/>
          <a:lstStyle/>
          <a:p>
            <a:r>
              <a:rPr lang="en-US" smtClean="0"/>
              <a:t>Teagasc Presentation Footer</a:t>
            </a:r>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5</a:t>
            </a:fld>
            <a:endParaRPr lang="en-US"/>
          </a:p>
        </p:txBody>
      </p:sp>
      <p:sp>
        <p:nvSpPr>
          <p:cNvPr id="9" name="TextBox 8"/>
          <p:cNvSpPr txBox="1"/>
          <p:nvPr/>
        </p:nvSpPr>
        <p:spPr>
          <a:xfrm>
            <a:off x="833453" y="4937760"/>
            <a:ext cx="7508689" cy="1200329"/>
          </a:xfrm>
          <a:prstGeom prst="rect">
            <a:avLst/>
          </a:prstGeom>
          <a:noFill/>
        </p:spPr>
        <p:txBody>
          <a:bodyPr wrap="square" rtlCol="0">
            <a:spAutoFit/>
          </a:bodyPr>
          <a:lstStyle/>
          <a:p>
            <a:r>
              <a:rPr lang="en-IE" b="1" dirty="0" smtClean="0"/>
              <a:t>Strengths: </a:t>
            </a:r>
            <a:r>
              <a:rPr lang="en-IE" dirty="0" smtClean="0"/>
              <a:t>Includes all farm household members including the elderly and youth cohorts (7.3% of all deaths between 2014 – 2018)</a:t>
            </a:r>
          </a:p>
          <a:p>
            <a:endParaRPr lang="en-IE" dirty="0" smtClean="0"/>
          </a:p>
          <a:p>
            <a:r>
              <a:rPr lang="en-IE" b="1" dirty="0" smtClean="0"/>
              <a:t>Weaknesses: </a:t>
            </a:r>
            <a:r>
              <a:rPr lang="en-IE" dirty="0" smtClean="0"/>
              <a:t>Excludes non-household workers</a:t>
            </a:r>
            <a:endParaRPr lang="en-IE" dirty="0"/>
          </a:p>
        </p:txBody>
      </p:sp>
    </p:spTree>
    <p:extLst>
      <p:ext uri="{BB962C8B-B14F-4D97-AF65-F5344CB8AC3E}">
        <p14:creationId xmlns:p14="http://schemas.microsoft.com/office/powerpoint/2010/main" val="20293500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306" y="283876"/>
            <a:ext cx="8549086" cy="731838"/>
          </a:xfrm>
        </p:spPr>
        <p:txBody>
          <a:bodyPr/>
          <a:lstStyle/>
          <a:p>
            <a:r>
              <a:rPr lang="en-IE" sz="3400" dirty="0" smtClean="0"/>
              <a:t>Farm Worker Fatality Rate /100,000</a:t>
            </a:r>
            <a:endParaRPr lang="en-IE" sz="34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578309798"/>
              </p:ext>
            </p:extLst>
          </p:nvPr>
        </p:nvGraphicFramePr>
        <p:xfrm>
          <a:off x="567879" y="1645920"/>
          <a:ext cx="7607808" cy="3413760"/>
        </p:xfrm>
        <a:graphic>
          <a:graphicData uri="http://schemas.openxmlformats.org/drawingml/2006/table">
            <a:tbl>
              <a:tblPr firstRow="1" firstCol="1" bandRow="1"/>
              <a:tblGrid>
                <a:gridCol w="2823138">
                  <a:extLst>
                    <a:ext uri="{9D8B030D-6E8A-4147-A177-3AD203B41FA5}">
                      <a16:colId xmlns:a16="http://schemas.microsoft.com/office/drawing/2014/main" val="2643639230"/>
                    </a:ext>
                  </a:extLst>
                </a:gridCol>
                <a:gridCol w="1064133">
                  <a:extLst>
                    <a:ext uri="{9D8B030D-6E8A-4147-A177-3AD203B41FA5}">
                      <a16:colId xmlns:a16="http://schemas.microsoft.com/office/drawing/2014/main" val="3728040929"/>
                    </a:ext>
                  </a:extLst>
                </a:gridCol>
                <a:gridCol w="1064133">
                  <a:extLst>
                    <a:ext uri="{9D8B030D-6E8A-4147-A177-3AD203B41FA5}">
                      <a16:colId xmlns:a16="http://schemas.microsoft.com/office/drawing/2014/main" val="147191855"/>
                    </a:ext>
                  </a:extLst>
                </a:gridCol>
                <a:gridCol w="1174125">
                  <a:extLst>
                    <a:ext uri="{9D8B030D-6E8A-4147-A177-3AD203B41FA5}">
                      <a16:colId xmlns:a16="http://schemas.microsoft.com/office/drawing/2014/main" val="2804191565"/>
                    </a:ext>
                  </a:extLst>
                </a:gridCol>
                <a:gridCol w="717569">
                  <a:extLst>
                    <a:ext uri="{9D8B030D-6E8A-4147-A177-3AD203B41FA5}">
                      <a16:colId xmlns:a16="http://schemas.microsoft.com/office/drawing/2014/main" val="4172494088"/>
                    </a:ext>
                  </a:extLst>
                </a:gridCol>
                <a:gridCol w="764710">
                  <a:extLst>
                    <a:ext uri="{9D8B030D-6E8A-4147-A177-3AD203B41FA5}">
                      <a16:colId xmlns:a16="http://schemas.microsoft.com/office/drawing/2014/main" val="3059085384"/>
                    </a:ext>
                  </a:extLst>
                </a:gridCol>
              </a:tblGrid>
              <a:tr h="328665">
                <a:tc>
                  <a:txBody>
                    <a:bodyPr/>
                    <a:lstStyle/>
                    <a:p>
                      <a:pPr>
                        <a:lnSpc>
                          <a:spcPct val="200000"/>
                        </a:lnSpc>
                        <a:spcAft>
                          <a:spcPts val="0"/>
                        </a:spcAft>
                      </a:pPr>
                      <a:r>
                        <a:rPr lang="en-GB" sz="1400" b="1" dirty="0">
                          <a:effectLst/>
                          <a:latin typeface="Times New Roman" panose="02020603050405020304" pitchFamily="18" charset="0"/>
                          <a:ea typeface="Times New Roman" panose="02020603050405020304" pitchFamily="18" charset="0"/>
                        </a:rPr>
                        <a:t>Variables</a:t>
                      </a:r>
                      <a:endParaRPr lang="en-IE" sz="1400" dirty="0">
                        <a:effectLst/>
                        <a:latin typeface="Times New Roman" panose="02020603050405020304" pitchFamily="18" charset="0"/>
                        <a:ea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200000"/>
                        </a:lnSpc>
                        <a:spcAft>
                          <a:spcPts val="0"/>
                        </a:spcAft>
                      </a:pPr>
                      <a:r>
                        <a:rPr lang="en-GB" sz="1400" b="1">
                          <a:effectLst/>
                          <a:latin typeface="Times New Roman" panose="02020603050405020304" pitchFamily="18" charset="0"/>
                          <a:ea typeface="Times New Roman" panose="02020603050405020304" pitchFamily="18" charset="0"/>
                        </a:rPr>
                        <a:t>2008-2010</a:t>
                      </a:r>
                      <a:endParaRPr lang="en-IE" sz="1400">
                        <a:effectLst/>
                        <a:latin typeface="Times New Roman" panose="02020603050405020304" pitchFamily="18" charset="0"/>
                        <a:ea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200000"/>
                        </a:lnSpc>
                        <a:spcAft>
                          <a:spcPts val="0"/>
                        </a:spcAft>
                      </a:pPr>
                      <a:r>
                        <a:rPr lang="en-GB" sz="1400" b="1">
                          <a:effectLst/>
                          <a:latin typeface="Times New Roman" panose="02020603050405020304" pitchFamily="18" charset="0"/>
                          <a:ea typeface="Times New Roman" panose="02020603050405020304" pitchFamily="18" charset="0"/>
                        </a:rPr>
                        <a:t>2011-2013</a:t>
                      </a:r>
                      <a:endParaRPr lang="en-IE" sz="1400">
                        <a:effectLst/>
                        <a:latin typeface="Times New Roman" panose="02020603050405020304" pitchFamily="18" charset="0"/>
                        <a:ea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200000"/>
                        </a:lnSpc>
                        <a:spcAft>
                          <a:spcPts val="0"/>
                        </a:spcAft>
                      </a:pPr>
                      <a:r>
                        <a:rPr lang="en-GB" sz="1400" b="1">
                          <a:effectLst/>
                          <a:latin typeface="Times New Roman" panose="02020603050405020304" pitchFamily="18" charset="0"/>
                          <a:ea typeface="Times New Roman" panose="02020603050405020304" pitchFamily="18" charset="0"/>
                        </a:rPr>
                        <a:t>2014-2016</a:t>
                      </a:r>
                      <a:endParaRPr lang="en-IE" sz="1400">
                        <a:effectLst/>
                        <a:latin typeface="Times New Roman" panose="02020603050405020304" pitchFamily="18" charset="0"/>
                        <a:ea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IE" dirty="0"/>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IE" dirty="0"/>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2229574"/>
                  </a:ext>
                </a:extLst>
              </a:tr>
              <a:tr h="716347">
                <a:tc>
                  <a:txBody>
                    <a:bodyPr/>
                    <a:lstStyle/>
                    <a:p>
                      <a:pPr>
                        <a:lnSpc>
                          <a:spcPct val="200000"/>
                        </a:lnSpc>
                        <a:spcAft>
                          <a:spcPts val="0"/>
                        </a:spcAft>
                      </a:pPr>
                      <a:r>
                        <a:rPr lang="en-GB" sz="1400" b="1" i="1" dirty="0">
                          <a:effectLst/>
                          <a:latin typeface="Times New Roman" panose="02020603050405020304" pitchFamily="18" charset="0"/>
                          <a:ea typeface="Times New Roman" panose="02020603050405020304" pitchFamily="18" charset="0"/>
                        </a:rPr>
                        <a:t>The population of farm holders</a:t>
                      </a:r>
                      <a:endParaRPr lang="en-IE" sz="1400" dirty="0">
                        <a:effectLst/>
                        <a:latin typeface="Times New Roman" panose="02020603050405020304" pitchFamily="18" charset="0"/>
                        <a:ea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200000"/>
                        </a:lnSpc>
                        <a:spcAft>
                          <a:spcPts val="0"/>
                        </a:spcAft>
                      </a:pPr>
                      <a:r>
                        <a:rPr lang="en-GB" sz="1400" dirty="0" smtClean="0">
                          <a:solidFill>
                            <a:srgbClr val="000000"/>
                          </a:solidFill>
                          <a:effectLst/>
                          <a:latin typeface="Times New Roman" panose="02020603050405020304" pitchFamily="18" charset="0"/>
                          <a:ea typeface="Times New Roman" panose="02020603050405020304" pitchFamily="18" charset="0"/>
                        </a:rPr>
                        <a:t>272,016 </a:t>
                      </a:r>
                      <a:endParaRPr lang="en-IE" sz="1400" dirty="0">
                        <a:effectLst/>
                        <a:latin typeface="Times New Roman" panose="02020603050405020304" pitchFamily="18" charset="0"/>
                        <a:ea typeface="Times New Roman" panose="02020603050405020304" pitchFamily="18" charset="0"/>
                      </a:endParaRPr>
                    </a:p>
                    <a:p>
                      <a:pPr algn="ctr">
                        <a:lnSpc>
                          <a:spcPct val="200000"/>
                        </a:lnSpc>
                        <a:spcAft>
                          <a:spcPts val="0"/>
                        </a:spcAft>
                      </a:pPr>
                      <a:r>
                        <a:rPr lang="en-GB" sz="1400" dirty="0">
                          <a:solidFill>
                            <a:srgbClr val="000000"/>
                          </a:solidFill>
                          <a:effectLst/>
                          <a:latin typeface="Times New Roman" panose="02020603050405020304" pitchFamily="18" charset="0"/>
                          <a:ea typeface="Times New Roman" panose="02020603050405020304" pitchFamily="18" charset="0"/>
                        </a:rPr>
                        <a:t>(CSA, 2010)</a:t>
                      </a:r>
                      <a:endParaRPr lang="en-IE" sz="140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200000"/>
                        </a:lnSpc>
                        <a:spcAft>
                          <a:spcPts val="0"/>
                        </a:spcAft>
                      </a:pPr>
                      <a:r>
                        <a:rPr lang="en-GB" sz="1400" dirty="0" smtClean="0">
                          <a:solidFill>
                            <a:srgbClr val="000000"/>
                          </a:solidFill>
                          <a:effectLst/>
                          <a:latin typeface="Times New Roman" panose="02020603050405020304" pitchFamily="18" charset="0"/>
                          <a:ea typeface="Times New Roman" panose="02020603050405020304" pitchFamily="18" charset="0"/>
                        </a:rPr>
                        <a:t>269,500 (</a:t>
                      </a:r>
                      <a:r>
                        <a:rPr lang="en-GB" sz="1400" dirty="0">
                          <a:solidFill>
                            <a:srgbClr val="000000"/>
                          </a:solidFill>
                          <a:effectLst/>
                          <a:latin typeface="Times New Roman" panose="02020603050405020304" pitchFamily="18" charset="0"/>
                          <a:ea typeface="Times New Roman" panose="02020603050405020304" pitchFamily="18" charset="0"/>
                        </a:rPr>
                        <a:t>FSS, 2013)</a:t>
                      </a:r>
                      <a:endParaRPr lang="en-IE" sz="140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200000"/>
                        </a:lnSpc>
                        <a:spcAft>
                          <a:spcPts val="0"/>
                        </a:spcAft>
                      </a:pPr>
                      <a:r>
                        <a:rPr lang="en-IE" sz="1400" dirty="0" smtClean="0">
                          <a:solidFill>
                            <a:srgbClr val="000000"/>
                          </a:solidFill>
                          <a:effectLst/>
                          <a:latin typeface="Times New Roman" panose="02020603050405020304" pitchFamily="18" charset="0"/>
                          <a:ea typeface="Times New Roman" panose="02020603050405020304" pitchFamily="18" charset="0"/>
                        </a:rPr>
                        <a:t>265,400</a:t>
                      </a:r>
                      <a:endParaRPr lang="en-IE" sz="1400" dirty="0">
                        <a:effectLst/>
                        <a:latin typeface="Times New Roman" panose="02020603050405020304" pitchFamily="18" charset="0"/>
                        <a:ea typeface="Times New Roman" panose="02020603050405020304" pitchFamily="18" charset="0"/>
                      </a:endParaRPr>
                    </a:p>
                    <a:p>
                      <a:pPr algn="ctr">
                        <a:lnSpc>
                          <a:spcPct val="200000"/>
                        </a:lnSpc>
                        <a:spcAft>
                          <a:spcPts val="0"/>
                        </a:spcAft>
                      </a:pPr>
                      <a:r>
                        <a:rPr lang="en-GB" sz="1400" dirty="0">
                          <a:solidFill>
                            <a:srgbClr val="000000"/>
                          </a:solidFill>
                          <a:effectLst/>
                          <a:latin typeface="Times New Roman" panose="02020603050405020304" pitchFamily="18" charset="0"/>
                          <a:ea typeface="Times New Roman" panose="02020603050405020304" pitchFamily="18" charset="0"/>
                        </a:rPr>
                        <a:t>(FSS, 2016)</a:t>
                      </a:r>
                      <a:endParaRPr lang="en-IE" sz="140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IE"/>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IE" dirty="0"/>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99932915"/>
                  </a:ext>
                </a:extLst>
              </a:tr>
              <a:tr h="328665">
                <a:tc>
                  <a:txBody>
                    <a:bodyPr/>
                    <a:lstStyle/>
                    <a:p>
                      <a:pPr>
                        <a:lnSpc>
                          <a:spcPct val="200000"/>
                        </a:lnSpc>
                        <a:spcAft>
                          <a:spcPts val="0"/>
                        </a:spcAft>
                      </a:pPr>
                      <a:r>
                        <a:rPr lang="en-GB" sz="1400">
                          <a:effectLst/>
                          <a:latin typeface="Times New Roman" panose="02020603050405020304" pitchFamily="18" charset="0"/>
                          <a:ea typeface="Times New Roman" panose="02020603050405020304" pitchFamily="18" charset="0"/>
                        </a:rPr>
                        <a:t>Farm-related fatalities (number)</a:t>
                      </a:r>
                      <a:r>
                        <a:rPr lang="en-GB" sz="1400" baseline="30000">
                          <a:effectLst/>
                          <a:latin typeface="Times New Roman" panose="02020603050405020304" pitchFamily="18" charset="0"/>
                          <a:ea typeface="Times New Roman" panose="02020603050405020304" pitchFamily="18" charset="0"/>
                        </a:rPr>
                        <a:t>*</a:t>
                      </a:r>
                      <a:endParaRPr lang="en-IE" sz="1400">
                        <a:effectLst/>
                        <a:latin typeface="Times New Roman" panose="02020603050405020304" pitchFamily="18" charset="0"/>
                        <a:ea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200000"/>
                        </a:lnSpc>
                        <a:spcAft>
                          <a:spcPts val="0"/>
                        </a:spcAft>
                      </a:pPr>
                      <a:r>
                        <a:rPr lang="en-GB" sz="1400" dirty="0">
                          <a:effectLst/>
                          <a:latin typeface="Times New Roman" panose="02020603050405020304" pitchFamily="18" charset="0"/>
                          <a:ea typeface="Times New Roman" panose="02020603050405020304" pitchFamily="18" charset="0"/>
                        </a:rPr>
                        <a:t>43</a:t>
                      </a:r>
                      <a:endParaRPr lang="en-IE" sz="1400" dirty="0">
                        <a:effectLst/>
                        <a:latin typeface="Times New Roman" panose="02020603050405020304" pitchFamily="18" charset="0"/>
                        <a:ea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200000"/>
                        </a:lnSpc>
                        <a:spcAft>
                          <a:spcPts val="0"/>
                        </a:spcAft>
                      </a:pPr>
                      <a:r>
                        <a:rPr lang="en-GB" sz="1400" dirty="0">
                          <a:effectLst/>
                          <a:latin typeface="Times New Roman" panose="02020603050405020304" pitchFamily="18" charset="0"/>
                          <a:ea typeface="Times New Roman" panose="02020603050405020304" pitchFamily="18" charset="0"/>
                        </a:rPr>
                        <a:t>53</a:t>
                      </a:r>
                      <a:endParaRPr lang="en-IE" sz="1400" dirty="0">
                        <a:effectLst/>
                        <a:latin typeface="Times New Roman" panose="02020603050405020304" pitchFamily="18" charset="0"/>
                        <a:ea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200000"/>
                        </a:lnSpc>
                        <a:spcAft>
                          <a:spcPts val="0"/>
                        </a:spcAft>
                      </a:pPr>
                      <a:r>
                        <a:rPr lang="en-GB" sz="1400" dirty="0">
                          <a:effectLst/>
                          <a:latin typeface="Times New Roman" panose="02020603050405020304" pitchFamily="18" charset="0"/>
                          <a:ea typeface="Times New Roman" panose="02020603050405020304" pitchFamily="18" charset="0"/>
                        </a:rPr>
                        <a:t>63</a:t>
                      </a:r>
                      <a:endParaRPr lang="en-IE" sz="1400" dirty="0">
                        <a:effectLst/>
                        <a:latin typeface="Times New Roman" panose="02020603050405020304" pitchFamily="18" charset="0"/>
                        <a:ea typeface="Times New Roman" panose="02020603050405020304" pitchFamily="18" charset="0"/>
                      </a:endParaRPr>
                    </a:p>
                  </a:txBody>
                  <a:tcPr marL="68580" marR="68580" marT="0" marB="0">
                    <a:lnL>
                      <a:noFill/>
                    </a:lnL>
                    <a:lnR>
                      <a:noFill/>
                    </a:lnR>
                    <a:lnT>
                      <a:noFill/>
                    </a:lnT>
                    <a:lnB>
                      <a:noFill/>
                    </a:lnB>
                  </a:tcPr>
                </a:tc>
                <a:tc>
                  <a:txBody>
                    <a:bodyPr/>
                    <a:lstStyle/>
                    <a:p>
                      <a:endParaRPr lang="en-IE"/>
                    </a:p>
                  </a:txBody>
                  <a:tcPr marL="68580" marR="68580" marT="0" marB="0">
                    <a:lnL>
                      <a:noFill/>
                    </a:lnL>
                    <a:lnR>
                      <a:noFill/>
                    </a:lnR>
                    <a:lnT>
                      <a:noFill/>
                    </a:lnT>
                    <a:lnB>
                      <a:noFill/>
                    </a:lnB>
                  </a:tcPr>
                </a:tc>
                <a:tc>
                  <a:txBody>
                    <a:bodyPr/>
                    <a:lstStyle/>
                    <a:p>
                      <a:endParaRPr lang="en-IE" dirty="0"/>
                    </a:p>
                  </a:txBody>
                  <a:tcPr marL="68580" marR="68580" marT="0" marB="0">
                    <a:lnL>
                      <a:noFill/>
                    </a:lnL>
                    <a:lnR>
                      <a:noFill/>
                    </a:lnR>
                    <a:lnT>
                      <a:noFill/>
                    </a:lnT>
                    <a:lnB>
                      <a:noFill/>
                    </a:lnB>
                  </a:tcPr>
                </a:tc>
                <a:extLst>
                  <a:ext uri="{0D108BD9-81ED-4DB2-BD59-A6C34878D82A}">
                    <a16:rowId xmlns:a16="http://schemas.microsoft.com/office/drawing/2014/main" val="3341537019"/>
                  </a:ext>
                </a:extLst>
              </a:tr>
              <a:tr h="328665">
                <a:tc>
                  <a:txBody>
                    <a:bodyPr/>
                    <a:lstStyle/>
                    <a:p>
                      <a:pPr>
                        <a:lnSpc>
                          <a:spcPct val="200000"/>
                        </a:lnSpc>
                        <a:spcAft>
                          <a:spcPts val="0"/>
                        </a:spcAft>
                      </a:pPr>
                      <a:r>
                        <a:rPr lang="en-GB" sz="1400">
                          <a:effectLst/>
                          <a:latin typeface="Times New Roman" panose="02020603050405020304" pitchFamily="18" charset="0"/>
                          <a:ea typeface="Times New Roman" panose="02020603050405020304" pitchFamily="18" charset="0"/>
                        </a:rPr>
                        <a:t>Average</a:t>
                      </a:r>
                      <a:endParaRPr lang="en-IE" sz="1400">
                        <a:effectLst/>
                        <a:latin typeface="Times New Roman" panose="02020603050405020304" pitchFamily="18" charset="0"/>
                        <a:ea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200000"/>
                        </a:lnSpc>
                        <a:spcAft>
                          <a:spcPts val="0"/>
                        </a:spcAft>
                      </a:pPr>
                      <a:r>
                        <a:rPr lang="en-GB" sz="1400">
                          <a:effectLst/>
                          <a:latin typeface="Times New Roman" panose="02020603050405020304" pitchFamily="18" charset="0"/>
                          <a:ea typeface="Times New Roman" panose="02020603050405020304" pitchFamily="18" charset="0"/>
                        </a:rPr>
                        <a:t>14.33</a:t>
                      </a:r>
                      <a:endParaRPr lang="en-IE" sz="1400">
                        <a:effectLst/>
                        <a:latin typeface="Times New Roman" panose="02020603050405020304" pitchFamily="18" charset="0"/>
                        <a:ea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200000"/>
                        </a:lnSpc>
                        <a:spcAft>
                          <a:spcPts val="0"/>
                        </a:spcAft>
                      </a:pPr>
                      <a:r>
                        <a:rPr lang="en-GB" sz="1400" dirty="0">
                          <a:effectLst/>
                          <a:latin typeface="Times New Roman" panose="02020603050405020304" pitchFamily="18" charset="0"/>
                          <a:ea typeface="Times New Roman" panose="02020603050405020304" pitchFamily="18" charset="0"/>
                        </a:rPr>
                        <a:t>17.67</a:t>
                      </a:r>
                      <a:endParaRPr lang="en-IE" sz="1400" dirty="0">
                        <a:effectLst/>
                        <a:latin typeface="Times New Roman" panose="02020603050405020304" pitchFamily="18" charset="0"/>
                        <a:ea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200000"/>
                        </a:lnSpc>
                        <a:spcAft>
                          <a:spcPts val="0"/>
                        </a:spcAft>
                      </a:pPr>
                      <a:r>
                        <a:rPr lang="en-GB" sz="1400" dirty="0">
                          <a:effectLst/>
                          <a:latin typeface="Times New Roman" panose="02020603050405020304" pitchFamily="18" charset="0"/>
                          <a:ea typeface="Times New Roman" panose="02020603050405020304" pitchFamily="18" charset="0"/>
                        </a:rPr>
                        <a:t>21.00</a:t>
                      </a:r>
                      <a:endParaRPr lang="en-IE" sz="1400" dirty="0">
                        <a:effectLst/>
                        <a:latin typeface="Times New Roman" panose="02020603050405020304" pitchFamily="18" charset="0"/>
                        <a:ea typeface="Times New Roman" panose="02020603050405020304" pitchFamily="18" charset="0"/>
                      </a:endParaRPr>
                    </a:p>
                  </a:txBody>
                  <a:tcPr marL="68580" marR="68580" marT="0" marB="0">
                    <a:lnL>
                      <a:noFill/>
                    </a:lnL>
                    <a:lnR>
                      <a:noFill/>
                    </a:lnR>
                    <a:lnT>
                      <a:noFill/>
                    </a:lnT>
                    <a:lnB>
                      <a:noFill/>
                    </a:lnB>
                  </a:tcPr>
                </a:tc>
                <a:tc>
                  <a:txBody>
                    <a:bodyPr/>
                    <a:lstStyle/>
                    <a:p>
                      <a:endParaRPr lang="en-IE"/>
                    </a:p>
                  </a:txBody>
                  <a:tcPr marL="68580" marR="68580" marT="0" marB="0" anchor="b">
                    <a:lnL>
                      <a:noFill/>
                    </a:lnL>
                    <a:lnR>
                      <a:noFill/>
                    </a:lnR>
                    <a:lnT>
                      <a:noFill/>
                    </a:lnT>
                    <a:lnB>
                      <a:noFill/>
                    </a:lnB>
                  </a:tcPr>
                </a:tc>
                <a:tc>
                  <a:txBody>
                    <a:bodyPr/>
                    <a:lstStyle/>
                    <a:p>
                      <a:endParaRPr lang="en-IE" dirty="0"/>
                    </a:p>
                  </a:txBody>
                  <a:tcPr marL="68580" marR="68580" marT="0" marB="0" anchor="b">
                    <a:lnL>
                      <a:noFill/>
                    </a:lnL>
                    <a:lnR>
                      <a:noFill/>
                    </a:lnR>
                    <a:lnT>
                      <a:noFill/>
                    </a:lnT>
                    <a:lnB>
                      <a:noFill/>
                    </a:lnB>
                  </a:tcPr>
                </a:tc>
                <a:extLst>
                  <a:ext uri="{0D108BD9-81ED-4DB2-BD59-A6C34878D82A}">
                    <a16:rowId xmlns:a16="http://schemas.microsoft.com/office/drawing/2014/main" val="2862108272"/>
                  </a:ext>
                </a:extLst>
              </a:tr>
              <a:tr h="328665">
                <a:tc>
                  <a:txBody>
                    <a:bodyPr/>
                    <a:lstStyle/>
                    <a:p>
                      <a:pPr>
                        <a:lnSpc>
                          <a:spcPct val="200000"/>
                        </a:lnSpc>
                        <a:spcAft>
                          <a:spcPts val="0"/>
                        </a:spcAft>
                      </a:pPr>
                      <a:r>
                        <a:rPr lang="en-GB" sz="1400">
                          <a:effectLst/>
                          <a:latin typeface="Times New Roman" panose="02020603050405020304" pitchFamily="18" charset="0"/>
                          <a:ea typeface="Times New Roman" panose="02020603050405020304" pitchFamily="18" charset="0"/>
                        </a:rPr>
                        <a:t>SD</a:t>
                      </a:r>
                      <a:r>
                        <a:rPr lang="en-GB" sz="1400" baseline="30000">
                          <a:effectLst/>
                          <a:latin typeface="Times New Roman" panose="02020603050405020304" pitchFamily="18" charset="0"/>
                          <a:ea typeface="Times New Roman" panose="02020603050405020304" pitchFamily="18" charset="0"/>
                        </a:rPr>
                        <a:t>1</a:t>
                      </a:r>
                      <a:endParaRPr lang="en-IE" sz="1400">
                        <a:effectLst/>
                        <a:latin typeface="Times New Roman" panose="02020603050405020304" pitchFamily="18" charset="0"/>
                        <a:ea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200000"/>
                        </a:lnSpc>
                        <a:spcAft>
                          <a:spcPts val="0"/>
                        </a:spcAft>
                      </a:pPr>
                      <a:r>
                        <a:rPr lang="en-GB" sz="1400">
                          <a:effectLst/>
                          <a:latin typeface="Times New Roman" panose="02020603050405020304" pitchFamily="18" charset="0"/>
                          <a:ea typeface="Times New Roman" panose="02020603050405020304" pitchFamily="18" charset="0"/>
                        </a:rPr>
                        <a:t>4.62</a:t>
                      </a:r>
                      <a:endParaRPr lang="en-IE" sz="1400">
                        <a:effectLst/>
                        <a:latin typeface="Times New Roman" panose="02020603050405020304" pitchFamily="18" charset="0"/>
                        <a:ea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200000"/>
                        </a:lnSpc>
                        <a:spcAft>
                          <a:spcPts val="0"/>
                        </a:spcAft>
                      </a:pPr>
                      <a:r>
                        <a:rPr lang="en-GB" sz="1400">
                          <a:effectLst/>
                          <a:latin typeface="Times New Roman" panose="02020603050405020304" pitchFamily="18" charset="0"/>
                          <a:ea typeface="Times New Roman" panose="02020603050405020304" pitchFamily="18" charset="0"/>
                        </a:rPr>
                        <a:t>5.13</a:t>
                      </a:r>
                      <a:endParaRPr lang="en-IE" sz="1400">
                        <a:effectLst/>
                        <a:latin typeface="Times New Roman" panose="02020603050405020304" pitchFamily="18" charset="0"/>
                        <a:ea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200000"/>
                        </a:lnSpc>
                        <a:spcAft>
                          <a:spcPts val="0"/>
                        </a:spcAft>
                      </a:pPr>
                      <a:r>
                        <a:rPr lang="en-GB" sz="1400" dirty="0">
                          <a:effectLst/>
                          <a:latin typeface="Times New Roman" panose="02020603050405020304" pitchFamily="18" charset="0"/>
                          <a:ea typeface="Times New Roman" panose="02020603050405020304" pitchFamily="18" charset="0"/>
                        </a:rPr>
                        <a:t>5.57</a:t>
                      </a:r>
                      <a:endParaRPr lang="en-IE" sz="1400" dirty="0">
                        <a:effectLst/>
                        <a:latin typeface="Times New Roman" panose="02020603050405020304" pitchFamily="18" charset="0"/>
                        <a:ea typeface="Times New Roman" panose="02020603050405020304" pitchFamily="18" charset="0"/>
                      </a:endParaRPr>
                    </a:p>
                  </a:txBody>
                  <a:tcPr marL="68580" marR="68580" marT="0" marB="0">
                    <a:lnL>
                      <a:noFill/>
                    </a:lnL>
                    <a:lnR>
                      <a:noFill/>
                    </a:lnR>
                    <a:lnT>
                      <a:noFill/>
                    </a:lnT>
                    <a:lnB>
                      <a:noFill/>
                    </a:lnB>
                  </a:tcPr>
                </a:tc>
                <a:tc>
                  <a:txBody>
                    <a:bodyPr/>
                    <a:lstStyle/>
                    <a:p>
                      <a:endParaRPr lang="en-IE"/>
                    </a:p>
                  </a:txBody>
                  <a:tcPr marL="68580" marR="68580" marT="0" marB="0">
                    <a:lnL>
                      <a:noFill/>
                    </a:lnL>
                    <a:lnR>
                      <a:noFill/>
                    </a:lnR>
                    <a:lnT>
                      <a:noFill/>
                    </a:lnT>
                    <a:lnB>
                      <a:noFill/>
                    </a:lnB>
                  </a:tcPr>
                </a:tc>
                <a:tc>
                  <a:txBody>
                    <a:bodyPr/>
                    <a:lstStyle/>
                    <a:p>
                      <a:endParaRPr lang="en-IE" dirty="0"/>
                    </a:p>
                  </a:txBody>
                  <a:tcPr marL="68580" marR="68580" marT="0" marB="0">
                    <a:lnL>
                      <a:noFill/>
                    </a:lnL>
                    <a:lnR>
                      <a:noFill/>
                    </a:lnR>
                    <a:lnT>
                      <a:noFill/>
                    </a:lnT>
                    <a:lnB>
                      <a:noFill/>
                    </a:lnB>
                  </a:tcPr>
                </a:tc>
                <a:extLst>
                  <a:ext uri="{0D108BD9-81ED-4DB2-BD59-A6C34878D82A}">
                    <a16:rowId xmlns:a16="http://schemas.microsoft.com/office/drawing/2014/main" val="957554032"/>
                  </a:ext>
                </a:extLst>
              </a:tr>
              <a:tr h="328665">
                <a:tc>
                  <a:txBody>
                    <a:bodyPr/>
                    <a:lstStyle/>
                    <a:p>
                      <a:pPr>
                        <a:lnSpc>
                          <a:spcPct val="200000"/>
                        </a:lnSpc>
                        <a:spcAft>
                          <a:spcPts val="0"/>
                        </a:spcAft>
                      </a:pPr>
                      <a:r>
                        <a:rPr lang="en-GB" sz="1400">
                          <a:effectLst/>
                          <a:latin typeface="Times New Roman" panose="02020603050405020304" pitchFamily="18" charset="0"/>
                          <a:ea typeface="Times New Roman" panose="02020603050405020304" pitchFamily="18" charset="0"/>
                        </a:rPr>
                        <a:t>FFR</a:t>
                      </a:r>
                      <a:endParaRPr lang="en-IE" sz="1400">
                        <a:effectLst/>
                        <a:latin typeface="Times New Roman" panose="02020603050405020304" pitchFamily="18" charset="0"/>
                        <a:ea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200000"/>
                        </a:lnSpc>
                        <a:spcAft>
                          <a:spcPts val="0"/>
                        </a:spcAft>
                      </a:pPr>
                      <a:r>
                        <a:rPr lang="en-GB" sz="1400" dirty="0" smtClean="0">
                          <a:solidFill>
                            <a:srgbClr val="000000"/>
                          </a:solidFill>
                          <a:effectLst/>
                          <a:latin typeface="Times New Roman" panose="02020603050405020304" pitchFamily="18" charset="0"/>
                          <a:ea typeface="Times New Roman" panose="02020603050405020304" pitchFamily="18" charset="0"/>
                        </a:rPr>
                        <a:t>5.3</a:t>
                      </a:r>
                      <a:endParaRPr lang="en-IE" sz="140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a:noFill/>
                    </a:lnT>
                    <a:lnB>
                      <a:noFill/>
                    </a:lnB>
                  </a:tcPr>
                </a:tc>
                <a:tc>
                  <a:txBody>
                    <a:bodyPr/>
                    <a:lstStyle/>
                    <a:p>
                      <a:pPr algn="ctr">
                        <a:lnSpc>
                          <a:spcPct val="200000"/>
                        </a:lnSpc>
                        <a:spcAft>
                          <a:spcPts val="0"/>
                        </a:spcAft>
                      </a:pPr>
                      <a:r>
                        <a:rPr lang="en-GB" sz="1400" dirty="0" smtClean="0">
                          <a:solidFill>
                            <a:srgbClr val="000000"/>
                          </a:solidFill>
                          <a:effectLst/>
                          <a:latin typeface="Times New Roman" panose="02020603050405020304" pitchFamily="18" charset="0"/>
                          <a:ea typeface="Times New Roman" panose="02020603050405020304" pitchFamily="18" charset="0"/>
                        </a:rPr>
                        <a:t>6.6</a:t>
                      </a:r>
                      <a:endParaRPr lang="en-IE" sz="140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a:noFill/>
                    </a:lnT>
                    <a:lnB>
                      <a:noFill/>
                    </a:lnB>
                  </a:tcPr>
                </a:tc>
                <a:tc>
                  <a:txBody>
                    <a:bodyPr/>
                    <a:lstStyle/>
                    <a:p>
                      <a:pPr algn="ctr">
                        <a:lnSpc>
                          <a:spcPct val="200000"/>
                        </a:lnSpc>
                        <a:spcAft>
                          <a:spcPts val="0"/>
                        </a:spcAft>
                      </a:pPr>
                      <a:r>
                        <a:rPr lang="en-GB" sz="1400" dirty="0" smtClean="0">
                          <a:solidFill>
                            <a:srgbClr val="000000"/>
                          </a:solidFill>
                          <a:effectLst/>
                          <a:latin typeface="Times New Roman" panose="02020603050405020304" pitchFamily="18" charset="0"/>
                          <a:ea typeface="Times New Roman" panose="02020603050405020304" pitchFamily="18" charset="0"/>
                        </a:rPr>
                        <a:t>7.9</a:t>
                      </a:r>
                      <a:endParaRPr lang="en-IE" sz="140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a:noFill/>
                    </a:lnT>
                    <a:lnB>
                      <a:noFill/>
                    </a:lnB>
                  </a:tcPr>
                </a:tc>
                <a:tc>
                  <a:txBody>
                    <a:bodyPr/>
                    <a:lstStyle/>
                    <a:p>
                      <a:endParaRPr lang="en-IE"/>
                    </a:p>
                  </a:txBody>
                  <a:tcPr marL="68580" marR="68580" marT="0" marB="0">
                    <a:lnL>
                      <a:noFill/>
                    </a:lnL>
                    <a:lnR>
                      <a:noFill/>
                    </a:lnR>
                    <a:lnT>
                      <a:noFill/>
                    </a:lnT>
                    <a:lnB>
                      <a:noFill/>
                    </a:lnB>
                  </a:tcPr>
                </a:tc>
                <a:tc>
                  <a:txBody>
                    <a:bodyPr/>
                    <a:lstStyle/>
                    <a:p>
                      <a:endParaRPr lang="en-IE" dirty="0"/>
                    </a:p>
                  </a:txBody>
                  <a:tcPr marL="68580" marR="68580" marT="0" marB="0">
                    <a:lnL>
                      <a:noFill/>
                    </a:lnL>
                    <a:lnR>
                      <a:noFill/>
                    </a:lnR>
                    <a:lnT>
                      <a:noFill/>
                    </a:lnT>
                    <a:lnB>
                      <a:noFill/>
                    </a:lnB>
                  </a:tcPr>
                </a:tc>
                <a:extLst>
                  <a:ext uri="{0D108BD9-81ED-4DB2-BD59-A6C34878D82A}">
                    <a16:rowId xmlns:a16="http://schemas.microsoft.com/office/drawing/2014/main" val="2952845261"/>
                  </a:ext>
                </a:extLst>
              </a:tr>
              <a:tr h="328665">
                <a:tc>
                  <a:txBody>
                    <a:bodyPr/>
                    <a:lstStyle/>
                    <a:p>
                      <a:pPr>
                        <a:lnSpc>
                          <a:spcPct val="200000"/>
                        </a:lnSpc>
                        <a:spcAft>
                          <a:spcPts val="0"/>
                        </a:spcAft>
                      </a:pPr>
                      <a:endParaRPr lang="en-IE" sz="1400" dirty="0">
                        <a:effectLst/>
                        <a:latin typeface="Times New Roman" panose="02020603050405020304" pitchFamily="18" charset="0"/>
                        <a:ea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200000"/>
                        </a:lnSpc>
                        <a:spcAft>
                          <a:spcPts val="0"/>
                        </a:spcAft>
                      </a:pPr>
                      <a:endParaRPr lang="en-IE" sz="140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200000"/>
                        </a:lnSpc>
                        <a:spcAft>
                          <a:spcPts val="0"/>
                        </a:spcAft>
                      </a:pPr>
                      <a:endParaRPr lang="en-IE" sz="140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200000"/>
                        </a:lnSpc>
                        <a:spcAft>
                          <a:spcPts val="0"/>
                        </a:spcAft>
                      </a:pPr>
                      <a:endParaRPr lang="en-IE" sz="140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200000"/>
                        </a:lnSpc>
                        <a:spcAft>
                          <a:spcPts val="0"/>
                        </a:spcAft>
                      </a:pPr>
                      <a:endParaRPr lang="en-IE" sz="1400" dirty="0">
                        <a:effectLst/>
                        <a:latin typeface="Times New Roman" panose="02020603050405020304" pitchFamily="18" charset="0"/>
                        <a:ea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200000"/>
                        </a:lnSpc>
                        <a:spcAft>
                          <a:spcPts val="0"/>
                        </a:spcAft>
                      </a:pPr>
                      <a:endParaRPr lang="en-IE" sz="1400" dirty="0">
                        <a:effectLst/>
                        <a:latin typeface="Times New Roman" panose="02020603050405020304" pitchFamily="18" charset="0"/>
                        <a:ea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0056917"/>
                  </a:ext>
                </a:extLst>
              </a:tr>
            </a:tbl>
          </a:graphicData>
        </a:graphic>
      </p:graphicFrame>
      <p:sp>
        <p:nvSpPr>
          <p:cNvPr id="4" name="Footer Placeholder 3"/>
          <p:cNvSpPr>
            <a:spLocks noGrp="1"/>
          </p:cNvSpPr>
          <p:nvPr>
            <p:ph type="ftr" sz="quarter" idx="3"/>
          </p:nvPr>
        </p:nvSpPr>
        <p:spPr/>
        <p:txBody>
          <a:bodyPr/>
          <a:lstStyle/>
          <a:p>
            <a:r>
              <a:rPr lang="en-US" smtClean="0"/>
              <a:t>Teagasc Presentation Footer</a:t>
            </a:r>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6</a:t>
            </a:fld>
            <a:endParaRPr lang="en-US"/>
          </a:p>
        </p:txBody>
      </p:sp>
      <p:sp>
        <p:nvSpPr>
          <p:cNvPr id="8" name="TextBox 7"/>
          <p:cNvSpPr txBox="1"/>
          <p:nvPr/>
        </p:nvSpPr>
        <p:spPr>
          <a:xfrm>
            <a:off x="443225" y="5228221"/>
            <a:ext cx="7508689" cy="923330"/>
          </a:xfrm>
          <a:prstGeom prst="rect">
            <a:avLst/>
          </a:prstGeom>
          <a:noFill/>
        </p:spPr>
        <p:txBody>
          <a:bodyPr wrap="square" rtlCol="0">
            <a:spAutoFit/>
          </a:bodyPr>
          <a:lstStyle/>
          <a:p>
            <a:r>
              <a:rPr lang="en-IE" b="1" dirty="0" smtClean="0"/>
              <a:t>Strengths: </a:t>
            </a:r>
            <a:r>
              <a:rPr lang="en-IE" dirty="0" smtClean="0"/>
              <a:t>Includes all farm workers</a:t>
            </a:r>
          </a:p>
          <a:p>
            <a:r>
              <a:rPr lang="en-IE" dirty="0" smtClean="0"/>
              <a:t> </a:t>
            </a:r>
          </a:p>
          <a:p>
            <a:r>
              <a:rPr lang="en-IE" b="1" dirty="0" smtClean="0"/>
              <a:t>Weaknesses: </a:t>
            </a:r>
            <a:r>
              <a:rPr lang="en-IE" dirty="0" smtClean="0"/>
              <a:t>Data not current</a:t>
            </a:r>
            <a:endParaRPr lang="en-IE" dirty="0"/>
          </a:p>
        </p:txBody>
      </p:sp>
    </p:spTree>
    <p:extLst>
      <p:ext uri="{BB962C8B-B14F-4D97-AF65-F5344CB8AC3E}">
        <p14:creationId xmlns:p14="http://schemas.microsoft.com/office/powerpoint/2010/main" val="9083689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306" y="264416"/>
            <a:ext cx="8743220" cy="731838"/>
          </a:xfrm>
        </p:spPr>
        <p:txBody>
          <a:bodyPr/>
          <a:lstStyle/>
          <a:p>
            <a:r>
              <a:rPr lang="en-IE" sz="3600" dirty="0" smtClean="0"/>
              <a:t>Fatality rate per AWU</a:t>
            </a:r>
            <a:endParaRPr lang="en-IE" sz="3600" dirty="0"/>
          </a:p>
        </p:txBody>
      </p:sp>
      <p:sp>
        <p:nvSpPr>
          <p:cNvPr id="4" name="Footer Placeholder 3"/>
          <p:cNvSpPr>
            <a:spLocks noGrp="1"/>
          </p:cNvSpPr>
          <p:nvPr>
            <p:ph type="ftr" sz="quarter" idx="3"/>
          </p:nvPr>
        </p:nvSpPr>
        <p:spPr/>
        <p:txBody>
          <a:bodyPr/>
          <a:lstStyle/>
          <a:p>
            <a:r>
              <a:rPr lang="en-US" smtClean="0"/>
              <a:t>Teagasc Presentation Footer</a:t>
            </a:r>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7</a:t>
            </a:fld>
            <a:endParaRPr lang="en-US"/>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10283232"/>
              </p:ext>
            </p:extLst>
          </p:nvPr>
        </p:nvGraphicFramePr>
        <p:xfrm>
          <a:off x="196948" y="1600200"/>
          <a:ext cx="8567224" cy="42800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994188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540" y="303212"/>
            <a:ext cx="7315200" cy="731838"/>
          </a:xfrm>
        </p:spPr>
        <p:txBody>
          <a:bodyPr/>
          <a:lstStyle/>
          <a:p>
            <a:r>
              <a:rPr lang="en-IE" dirty="0" smtClean="0"/>
              <a:t>Key Points</a:t>
            </a:r>
            <a:endParaRPr lang="en-IE" dirty="0"/>
          </a:p>
        </p:txBody>
      </p:sp>
      <p:sp>
        <p:nvSpPr>
          <p:cNvPr id="3" name="Content Placeholder 2"/>
          <p:cNvSpPr>
            <a:spLocks noGrp="1"/>
          </p:cNvSpPr>
          <p:nvPr>
            <p:ph idx="1"/>
          </p:nvPr>
        </p:nvSpPr>
        <p:spPr>
          <a:xfrm>
            <a:off x="530352" y="1426464"/>
            <a:ext cx="8101584" cy="4364736"/>
          </a:xfrm>
        </p:spPr>
        <p:txBody>
          <a:bodyPr>
            <a:normAutofit fontScale="70000" lnSpcReduction="20000"/>
          </a:bodyPr>
          <a:lstStyle/>
          <a:p>
            <a:r>
              <a:rPr lang="en-IE" dirty="0" smtClean="0"/>
              <a:t>Ongoing monitoring of fatalities and the socio-economic and demographic characteristics of those being killed is important.</a:t>
            </a:r>
          </a:p>
          <a:p>
            <a:r>
              <a:rPr lang="en-IE" dirty="0" smtClean="0"/>
              <a:t>The development of new indicators substantially improves our understanding of the relative risk of fatalities during different times of the year and amongst different types of farms.</a:t>
            </a:r>
          </a:p>
          <a:p>
            <a:r>
              <a:rPr lang="en-IE" dirty="0" smtClean="0"/>
              <a:t>There is an need to compare the fatality rate of different economic sectors.  In the case of farming, however, the characteristics of the workforce need to be taken into consideration.</a:t>
            </a:r>
          </a:p>
          <a:p>
            <a:r>
              <a:rPr lang="en-IE" dirty="0" smtClean="0"/>
              <a:t>Regardless of the denominator used in our study, farming remains the most dangerous occupation in Ireland and concerted efforts are required to reduce the levels of injury and death affecting farm households. </a:t>
            </a:r>
            <a:endParaRPr lang="en-IE" dirty="0"/>
          </a:p>
        </p:txBody>
      </p:sp>
      <p:sp>
        <p:nvSpPr>
          <p:cNvPr id="4" name="Footer Placeholder 3"/>
          <p:cNvSpPr>
            <a:spLocks noGrp="1"/>
          </p:cNvSpPr>
          <p:nvPr>
            <p:ph type="ftr" sz="quarter" idx="3"/>
          </p:nvPr>
        </p:nvSpPr>
        <p:spPr/>
        <p:txBody>
          <a:bodyPr/>
          <a:lstStyle/>
          <a:p>
            <a:r>
              <a:rPr lang="en-US" smtClean="0"/>
              <a:t>Teagasc Presentation Footer</a:t>
            </a:r>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8</a:t>
            </a:fld>
            <a:endParaRPr lang="en-US"/>
          </a:p>
        </p:txBody>
      </p:sp>
    </p:spTree>
    <p:extLst>
      <p:ext uri="{BB962C8B-B14F-4D97-AF65-F5344CB8AC3E}">
        <p14:creationId xmlns:p14="http://schemas.microsoft.com/office/powerpoint/2010/main" val="17961496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540" y="207499"/>
            <a:ext cx="8809648" cy="731838"/>
          </a:xfrm>
        </p:spPr>
        <p:txBody>
          <a:bodyPr/>
          <a:lstStyle/>
          <a:p>
            <a:r>
              <a:rPr lang="en-IE" sz="3600" dirty="0" smtClean="0"/>
              <a:t>5 Year Average Quarterly Fatality Rate</a:t>
            </a:r>
            <a:endParaRPr lang="en-IE" sz="3600" dirty="0"/>
          </a:p>
        </p:txBody>
      </p:sp>
      <p:sp>
        <p:nvSpPr>
          <p:cNvPr id="4" name="Footer Placeholder 3"/>
          <p:cNvSpPr>
            <a:spLocks noGrp="1"/>
          </p:cNvSpPr>
          <p:nvPr>
            <p:ph type="ftr" sz="quarter" idx="3"/>
          </p:nvPr>
        </p:nvSpPr>
        <p:spPr/>
        <p:txBody>
          <a:bodyPr/>
          <a:lstStyle/>
          <a:p>
            <a:r>
              <a:rPr lang="en-US" smtClean="0"/>
              <a:t>Teagasc Presentation Footer</a:t>
            </a:r>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9</a:t>
            </a:fld>
            <a:endParaRPr lang="en-US"/>
          </a:p>
        </p:txBody>
      </p:sp>
      <p:graphicFrame>
        <p:nvGraphicFramePr>
          <p:cNvPr id="14" name="Content Placeholder 13"/>
          <p:cNvGraphicFramePr>
            <a:graphicFrameLocks noGrp="1"/>
          </p:cNvGraphicFramePr>
          <p:nvPr>
            <p:ph idx="1"/>
            <p:extLst>
              <p:ext uri="{D42A27DB-BD31-4B8C-83A1-F6EECF244321}">
                <p14:modId xmlns:p14="http://schemas.microsoft.com/office/powerpoint/2010/main" val="2097473902"/>
              </p:ext>
            </p:extLst>
          </p:nvPr>
        </p:nvGraphicFramePr>
        <p:xfrm>
          <a:off x="165540" y="939337"/>
          <a:ext cx="8809648" cy="5123838"/>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1114807" y="4248443"/>
            <a:ext cx="7508689" cy="646331"/>
          </a:xfrm>
          <a:prstGeom prst="rect">
            <a:avLst/>
          </a:prstGeom>
          <a:noFill/>
        </p:spPr>
        <p:txBody>
          <a:bodyPr wrap="square" rtlCol="0">
            <a:spAutoFit/>
          </a:bodyPr>
          <a:lstStyle/>
          <a:p>
            <a:r>
              <a:rPr lang="en-IE" b="1" dirty="0" smtClean="0"/>
              <a:t>Strengths: </a:t>
            </a:r>
            <a:r>
              <a:rPr lang="en-IE" dirty="0" smtClean="0"/>
              <a:t>Focuses on those who are working on farms. Current data.</a:t>
            </a:r>
          </a:p>
          <a:p>
            <a:r>
              <a:rPr lang="en-IE" b="1" dirty="0" smtClean="0"/>
              <a:t>Weaknesses: </a:t>
            </a:r>
            <a:r>
              <a:rPr lang="en-IE" dirty="0" smtClean="0"/>
              <a:t>Excludes those &lt; 15.</a:t>
            </a:r>
            <a:endParaRPr lang="en-IE" dirty="0"/>
          </a:p>
        </p:txBody>
      </p:sp>
    </p:spTree>
    <p:extLst>
      <p:ext uri="{BB962C8B-B14F-4D97-AF65-F5344CB8AC3E}">
        <p14:creationId xmlns:p14="http://schemas.microsoft.com/office/powerpoint/2010/main" val="1912945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472" y="81805"/>
            <a:ext cx="8609429" cy="731838"/>
          </a:xfrm>
        </p:spPr>
        <p:txBody>
          <a:bodyPr/>
          <a:lstStyle/>
          <a:p>
            <a:r>
              <a:rPr lang="en-IE" dirty="0" smtClean="0"/>
              <a:t>Fatalities: Age and time of year</a:t>
            </a:r>
            <a:endParaRPr lang="en-IE" dirty="0"/>
          </a:p>
        </p:txBody>
      </p:sp>
      <p:sp>
        <p:nvSpPr>
          <p:cNvPr id="4" name="Footer Placeholder 3"/>
          <p:cNvSpPr>
            <a:spLocks noGrp="1"/>
          </p:cNvSpPr>
          <p:nvPr>
            <p:ph type="ftr" sz="quarter" idx="3"/>
          </p:nvPr>
        </p:nvSpPr>
        <p:spPr/>
        <p:txBody>
          <a:bodyPr/>
          <a:lstStyle/>
          <a:p>
            <a:r>
              <a:rPr lang="en-US" smtClean="0"/>
              <a:t>Teagasc Presentation Footer</a:t>
            </a:r>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10</a:t>
            </a:fld>
            <a:endParaRPr lang="en-US"/>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62207816"/>
              </p:ext>
            </p:extLst>
          </p:nvPr>
        </p:nvGraphicFramePr>
        <p:xfrm>
          <a:off x="422031" y="1069145"/>
          <a:ext cx="8384344" cy="47689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0435456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agasc PPT option 3">
  <a:themeElements>
    <a:clrScheme name="Teagasc">
      <a:dk1>
        <a:sysClr val="windowText" lastClr="000000"/>
      </a:dk1>
      <a:lt1>
        <a:sysClr val="window" lastClr="FFFFFF"/>
      </a:lt1>
      <a:dk2>
        <a:srgbClr val="007944"/>
      </a:dk2>
      <a:lt2>
        <a:srgbClr val="EEECE1"/>
      </a:lt2>
      <a:accent1>
        <a:srgbClr val="359828"/>
      </a:accent1>
      <a:accent2>
        <a:srgbClr val="AFC124"/>
      </a:accent2>
      <a:accent3>
        <a:srgbClr val="D2612C"/>
      </a:accent3>
      <a:accent4>
        <a:srgbClr val="9D0F1E"/>
      </a:accent4>
      <a:accent5>
        <a:srgbClr val="583213"/>
      </a:accent5>
      <a:accent6>
        <a:srgbClr val="8F692F"/>
      </a:accent6>
      <a:hlink>
        <a:srgbClr val="D2612C"/>
      </a:hlink>
      <a:folHlink>
        <a:srgbClr val="E9E73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Teagasc">
      <a:dk1>
        <a:sysClr val="windowText" lastClr="000000"/>
      </a:dk1>
      <a:lt1>
        <a:sysClr val="window" lastClr="FFFFFF"/>
      </a:lt1>
      <a:dk2>
        <a:srgbClr val="007944"/>
      </a:dk2>
      <a:lt2>
        <a:srgbClr val="EEECE1"/>
      </a:lt2>
      <a:accent1>
        <a:srgbClr val="359828"/>
      </a:accent1>
      <a:accent2>
        <a:srgbClr val="AFC124"/>
      </a:accent2>
      <a:accent3>
        <a:srgbClr val="D2612C"/>
      </a:accent3>
      <a:accent4>
        <a:srgbClr val="9D0F1E"/>
      </a:accent4>
      <a:accent5>
        <a:srgbClr val="583213"/>
      </a:accent5>
      <a:accent6>
        <a:srgbClr val="8F692F"/>
      </a:accent6>
      <a:hlink>
        <a:srgbClr val="D2612C"/>
      </a:hlink>
      <a:folHlink>
        <a:srgbClr val="E9E73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Teagasc PPT option 3.pot</Template>
  <TotalTime>9931</TotalTime>
  <Words>1188</Words>
  <Application>Microsoft Office PowerPoint</Application>
  <PresentationFormat>On-screen Show (4:3)</PresentationFormat>
  <Paragraphs>137</Paragraphs>
  <Slides>10</Slides>
  <Notes>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vt:i4>
      </vt:variant>
    </vt:vector>
  </HeadingPairs>
  <TitlesOfParts>
    <vt:vector size="19" baseType="lpstr">
      <vt:lpstr>MS PGothic</vt:lpstr>
      <vt:lpstr>Arial</vt:lpstr>
      <vt:lpstr>Calibri</vt:lpstr>
      <vt:lpstr>Lucida Grande</vt:lpstr>
      <vt:lpstr>Times New Roman</vt:lpstr>
      <vt:lpstr>Wingdings</vt:lpstr>
      <vt:lpstr>ヒラギノ角ゴ Pro W3</vt:lpstr>
      <vt:lpstr>Teagasc PPT option 3</vt:lpstr>
      <vt:lpstr>1_Office Theme</vt:lpstr>
      <vt:lpstr>BeSAFE: Farm fatalities in context Dr David Meredith, Dr Mohammad MohammadRazai,  Dr Denis O’Hora &amp; Dr John McNamara </vt:lpstr>
      <vt:lpstr>Farm Fatalities 2004 – 2019</vt:lpstr>
      <vt:lpstr>Age profile of farmers dying in accidents</vt:lpstr>
      <vt:lpstr>Age and Causes of Fatalities</vt:lpstr>
      <vt:lpstr>Farm household fatality rate / 100,000</vt:lpstr>
      <vt:lpstr>Farm Worker Fatality Rate /100,000</vt:lpstr>
      <vt:lpstr>Fatality rate per AWU</vt:lpstr>
      <vt:lpstr>Key Points</vt:lpstr>
      <vt:lpstr>5 Year Average Quarterly Fatality Rate</vt:lpstr>
      <vt:lpstr>Fatalities: Age and time of year</vt:lpstr>
    </vt:vector>
  </TitlesOfParts>
  <Company>Principle - Design Consultants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Judy</dc:creator>
  <cp:lastModifiedBy>David Meredith</cp:lastModifiedBy>
  <cp:revision>392</cp:revision>
  <dcterms:created xsi:type="dcterms:W3CDTF">2012-01-19T13:12:49Z</dcterms:created>
  <dcterms:modified xsi:type="dcterms:W3CDTF">2020-09-28T21:39:13Z</dcterms:modified>
</cp:coreProperties>
</file>