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878" r:id="rId2"/>
    <p:sldMasterId id="2147483915" r:id="rId3"/>
  </p:sldMasterIdLst>
  <p:notesMasterIdLst>
    <p:notesMasterId r:id="rId22"/>
  </p:notesMasterIdLst>
  <p:handoutMasterIdLst>
    <p:handoutMasterId r:id="rId23"/>
  </p:handoutMasterIdLst>
  <p:sldIdLst>
    <p:sldId id="256" r:id="rId4"/>
    <p:sldId id="326" r:id="rId5"/>
    <p:sldId id="296" r:id="rId6"/>
    <p:sldId id="280" r:id="rId7"/>
    <p:sldId id="313" r:id="rId8"/>
    <p:sldId id="297" r:id="rId9"/>
    <p:sldId id="318" r:id="rId10"/>
    <p:sldId id="319" r:id="rId11"/>
    <p:sldId id="320" r:id="rId12"/>
    <p:sldId id="299" r:id="rId13"/>
    <p:sldId id="323" r:id="rId14"/>
    <p:sldId id="324" r:id="rId15"/>
    <p:sldId id="321" r:id="rId16"/>
    <p:sldId id="327" r:id="rId17"/>
    <p:sldId id="312" r:id="rId18"/>
    <p:sldId id="332" r:id="rId19"/>
    <p:sldId id="328" r:id="rId20"/>
    <p:sldId id="333" r:id="rId2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Meredith" initials="DM" lastIdx="4" clrIdx="0">
    <p:extLst>
      <p:ext uri="{19B8F6BF-5375-455C-9EA6-DF929625EA0E}">
        <p15:presenceInfo xmlns:p15="http://schemas.microsoft.com/office/powerpoint/2012/main" userId="David Meredit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9A02"/>
    <a:srgbClr val="A73A07"/>
    <a:srgbClr val="FFC000"/>
    <a:srgbClr val="B1FFDD"/>
    <a:srgbClr val="17770B"/>
    <a:srgbClr val="BCCD34"/>
    <a:srgbClr val="359828"/>
    <a:srgbClr val="000000"/>
    <a:srgbClr val="D0CECE"/>
    <a:srgbClr val="0079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38" autoAdjust="0"/>
    <p:restoredTop sz="85258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1828800" cy="18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1"/>
          <c:order val="1"/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9E1C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776-46A4-B4D0-9860AD86EF09}"/>
              </c:ext>
            </c:extLst>
          </c:dPt>
          <c:dPt>
            <c:idx val="1"/>
            <c:invertIfNegative val="0"/>
            <c:bubble3D val="0"/>
            <c:spPr>
              <a:solidFill>
                <a:srgbClr val="D72A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776-46A4-B4D0-9860AD86EF0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776-46A4-B4D0-9860AD86EF09}"/>
              </c:ext>
            </c:extLst>
          </c:dPt>
          <c:dPt>
            <c:idx val="3"/>
            <c:invertIfNegative val="0"/>
            <c:bubble3D val="0"/>
            <c:spPr>
              <a:solidFill>
                <a:srgbClr val="5B8A29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776-46A4-B4D0-9860AD86EF09}"/>
              </c:ext>
            </c:extLst>
          </c:dPt>
          <c:dPt>
            <c:idx val="4"/>
            <c:invertIfNegative val="0"/>
            <c:bubble3D val="0"/>
            <c:spPr>
              <a:solidFill>
                <a:srgbClr val="008636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0776-46A4-B4D0-9860AD86EF09}"/>
              </c:ext>
            </c:extLst>
          </c:dPt>
          <c:cat>
            <c:strRef>
              <c:f>Sheet1!$F$18:$F$22</c:f>
              <c:strCache>
                <c:ptCount val="5"/>
                <c:pt idx="0">
                  <c:v>Completely unsafe (n = 82)</c:v>
                </c:pt>
                <c:pt idx="1">
                  <c:v>Unsafe (n = 137)</c:v>
                </c:pt>
                <c:pt idx="2">
                  <c:v>Neither safe nor unsafe (n = 64)</c:v>
                </c:pt>
                <c:pt idx="3">
                  <c:v>Safe (n = 50)</c:v>
                </c:pt>
                <c:pt idx="4">
                  <c:v>Completely safe ( n = 48)</c:v>
                </c:pt>
              </c:strCache>
            </c:strRef>
          </c:cat>
          <c:val>
            <c:numRef>
              <c:f>Sheet1!$H$18:$H$22</c:f>
              <c:numCache>
                <c:formatCode>General</c:formatCode>
                <c:ptCount val="5"/>
                <c:pt idx="0">
                  <c:v>1.3</c:v>
                </c:pt>
                <c:pt idx="1">
                  <c:v>1.96</c:v>
                </c:pt>
                <c:pt idx="2">
                  <c:v>3.18</c:v>
                </c:pt>
                <c:pt idx="3">
                  <c:v>3.91</c:v>
                </c:pt>
                <c:pt idx="4">
                  <c:v>4.83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776-46A4-B4D0-9860AD86EF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2049474128"/>
        <c:axId val="204947537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gradFill rotWithShape="1">
                    <a:gsLst>
                      <a:gs pos="0">
                        <a:schemeClr val="accent1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1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1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Sheet1!$F$18:$F$22</c15:sqref>
                        </c15:formulaRef>
                      </c:ext>
                    </c:extLst>
                    <c:strCache>
                      <c:ptCount val="5"/>
                      <c:pt idx="0">
                        <c:v>Completely unsafe (n = 82)</c:v>
                      </c:pt>
                      <c:pt idx="1">
                        <c:v>Unsafe (n = 137)</c:v>
                      </c:pt>
                      <c:pt idx="2">
                        <c:v>Neither safe nor unsafe (n = 64)</c:v>
                      </c:pt>
                      <c:pt idx="3">
                        <c:v>Safe (n = 50)</c:v>
                      </c:pt>
                      <c:pt idx="4">
                        <c:v>Completely safe ( n = 48)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Sheet1!$G$18:$G$22</c15:sqref>
                        </c15:formulaRef>
                      </c:ext>
                    </c:extLst>
                    <c:numCache>
                      <c:formatCode>General</c:formatCode>
                      <c:ptCount val="5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B-0776-46A4-B4D0-9860AD86EF09}"/>
                  </c:ext>
                </c:extLst>
              </c15:ser>
            </c15:filteredBarSeries>
          </c:ext>
        </c:extLst>
      </c:barChart>
      <c:catAx>
        <c:axId val="20494741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9475376"/>
        <c:crosses val="autoZero"/>
        <c:auto val="1"/>
        <c:lblAlgn val="ctr"/>
        <c:lblOffset val="100"/>
        <c:noMultiLvlLbl val="0"/>
      </c:catAx>
      <c:valAx>
        <c:axId val="2049475376"/>
        <c:scaling>
          <c:orientation val="minMax"/>
          <c:max val="5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9474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rgbClr val="9E1C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384-4DB6-9274-2FF0630916DA}"/>
              </c:ext>
            </c:extLst>
          </c:dPt>
          <c:dPt>
            <c:idx val="1"/>
            <c:bubble3D val="0"/>
            <c:spPr>
              <a:solidFill>
                <a:srgbClr val="D72A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384-4DB6-9274-2FF0630916DA}"/>
              </c:ext>
            </c:extLst>
          </c:dPt>
          <c:dPt>
            <c:idx val="2"/>
            <c:bubble3D val="0"/>
            <c:spPr>
              <a:solidFill>
                <a:srgbClr val="C5E0B4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384-4DB6-9274-2FF0630916DA}"/>
              </c:ext>
            </c:extLst>
          </c:dPt>
          <c:dPt>
            <c:idx val="3"/>
            <c:bubble3D val="0"/>
            <c:spPr>
              <a:solidFill>
                <a:srgbClr val="5B8A29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384-4DB6-9274-2FF0630916DA}"/>
              </c:ext>
            </c:extLst>
          </c:dPt>
          <c:dPt>
            <c:idx val="4"/>
            <c:bubble3D val="0"/>
            <c:spPr>
              <a:solidFill>
                <a:srgbClr val="008636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384-4DB6-9274-2FF0630916DA}"/>
              </c:ext>
            </c:extLst>
          </c:dPt>
          <c:dLbls>
            <c:dLbl>
              <c:idx val="0"/>
              <c:layout>
                <c:manualLayout>
                  <c:x val="9.0208588150540846E-3"/>
                  <c:y val="3.922121675089122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384-4DB6-9274-2FF0630916DA}"/>
                </c:ext>
              </c:extLst>
            </c:dLbl>
            <c:dLbl>
              <c:idx val="1"/>
              <c:layout>
                <c:manualLayout>
                  <c:x val="3.2204296570610934E-2"/>
                  <c:y val="-2.280722372390018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384-4DB6-9274-2FF0630916DA}"/>
                </c:ext>
              </c:extLst>
            </c:dLbl>
            <c:dLbl>
              <c:idx val="2"/>
              <c:layout>
                <c:manualLayout>
                  <c:x val="3.5130134036302538E-2"/>
                  <c:y val="5.908906909024431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384-4DB6-9274-2FF0630916DA}"/>
                </c:ext>
              </c:extLst>
            </c:dLbl>
            <c:dLbl>
              <c:idx val="3"/>
              <c:layout>
                <c:manualLayout>
                  <c:x val="3.6914809683625312E-3"/>
                  <c:y val="-9.6786409161541374E-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384-4DB6-9274-2FF0630916DA}"/>
                </c:ext>
              </c:extLst>
            </c:dLbl>
            <c:dLbl>
              <c:idx val="4"/>
              <c:layout>
                <c:manualLayout>
                  <c:x val="7.8484545220134441E-3"/>
                  <c:y val="1.159843825491962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384-4DB6-9274-2FF0630916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Sheet1!$F$38:$F$42</c:f>
              <c:strCache>
                <c:ptCount val="5"/>
                <c:pt idx="0">
                  <c:v>Completely unsafe</c:v>
                </c:pt>
                <c:pt idx="1">
                  <c:v>Unsafe </c:v>
                </c:pt>
                <c:pt idx="2">
                  <c:v>Neither safe nor unsafe </c:v>
                </c:pt>
                <c:pt idx="3">
                  <c:v>Safe </c:v>
                </c:pt>
                <c:pt idx="4">
                  <c:v>Completely safe </c:v>
                </c:pt>
              </c:strCache>
            </c:strRef>
          </c:cat>
          <c:val>
            <c:numRef>
              <c:f>Sheet1!$G$38:$G$42</c:f>
              <c:numCache>
                <c:formatCode>General</c:formatCode>
                <c:ptCount val="5"/>
                <c:pt idx="0">
                  <c:v>21.52</c:v>
                </c:pt>
                <c:pt idx="1">
                  <c:v>36</c:v>
                </c:pt>
                <c:pt idx="2">
                  <c:v>16.8</c:v>
                </c:pt>
                <c:pt idx="3">
                  <c:v>13.12</c:v>
                </c:pt>
                <c:pt idx="4">
                  <c:v>12.6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384-4DB6-9274-2FF0630916DA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3A772F-A04D-415A-8E54-51C761F1357F}" type="doc">
      <dgm:prSet loTypeId="urn:microsoft.com/office/officeart/2011/layout/CircleProcess" loCatId="officeonlin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49B4F3B4-12AC-473D-ABD8-071750D48981}">
      <dgm:prSet custT="1"/>
      <dgm:spPr/>
      <dgm:t>
        <a:bodyPr/>
        <a:lstStyle/>
        <a:p>
          <a:r>
            <a:rPr lang="en-IE" sz="1200" b="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charset="0"/>
              <a:cs typeface="Calibri" panose="020F0502020204030204" pitchFamily="34" charset="0"/>
            </a:rPr>
            <a:t>Despite different</a:t>
          </a:r>
        </a:p>
        <a:p>
          <a:r>
            <a:rPr lang="en-IE" sz="1200" b="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charset="0"/>
              <a:cs typeface="Calibri" panose="020F0502020204030204" pitchFamily="34" charset="0"/>
            </a:rPr>
            <a:t> OHS acts</a:t>
          </a:r>
        </a:p>
        <a:p>
          <a:r>
            <a:rPr lang="en-IE" sz="1200" b="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charset="0"/>
              <a:cs typeface="Calibri" panose="020F0502020204030204" pitchFamily="34" charset="0"/>
            </a:rPr>
            <a:t>practices,</a:t>
          </a:r>
        </a:p>
        <a:p>
          <a:r>
            <a:rPr lang="en-IE" sz="1200" b="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charset="0"/>
              <a:cs typeface="Calibri" panose="020F0502020204030204" pitchFamily="34" charset="0"/>
            </a:rPr>
            <a:t> engineered solutions </a:t>
          </a:r>
        </a:p>
        <a:p>
          <a:r>
            <a:rPr lang="en-IE" sz="1200" b="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charset="0"/>
              <a:cs typeface="Calibri" panose="020F0502020204030204" pitchFamily="34" charset="0"/>
            </a:rPr>
            <a:t>and educational programmes targeting farm safety(OHS)</a:t>
          </a:r>
          <a:endParaRPr lang="en-IE" sz="1400" b="0" dirty="0">
            <a:solidFill>
              <a:schemeClr val="tx1"/>
            </a:solidFill>
            <a:latin typeface="Calibri" panose="020F0502020204030204" pitchFamily="34" charset="0"/>
            <a:ea typeface="ヒラギノ角ゴ Pro W3" charset="0"/>
            <a:cs typeface="Calibri" panose="020F0502020204030204" pitchFamily="34" charset="0"/>
          </a:endParaRPr>
        </a:p>
      </dgm:t>
    </dgm:pt>
    <dgm:pt modelId="{59899081-9C42-4909-9BB7-62A0621FCC31}" type="parTrans" cxnId="{7237605F-DAB4-4D7F-A900-BCB8411EB02B}">
      <dgm:prSet/>
      <dgm:spPr/>
      <dgm:t>
        <a:bodyPr/>
        <a:lstStyle/>
        <a:p>
          <a:endParaRPr lang="en-US"/>
        </a:p>
      </dgm:t>
    </dgm:pt>
    <dgm:pt modelId="{282DE7BD-DA49-4CCB-8C56-0A2DCFBCBC87}" type="sibTrans" cxnId="{7237605F-DAB4-4D7F-A900-BCB8411EB02B}">
      <dgm:prSet/>
      <dgm:spPr/>
      <dgm:t>
        <a:bodyPr/>
        <a:lstStyle/>
        <a:p>
          <a:endParaRPr lang="en-US"/>
        </a:p>
      </dgm:t>
    </dgm:pt>
    <dgm:pt modelId="{A5197AC3-DF6C-4389-925C-2A52F02D4D31}">
      <dgm:prSet custT="1"/>
      <dgm:spPr/>
      <dgm:t>
        <a:bodyPr/>
        <a:lstStyle/>
        <a:p>
          <a:pPr algn="l"/>
          <a:r>
            <a:rPr lang="en-IE" sz="1200" b="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charset="0"/>
              <a:cs typeface="Calibri" panose="020F0502020204030204" pitchFamily="34" charset="0"/>
            </a:rPr>
            <a:t>Targeting farmers’</a:t>
          </a:r>
        </a:p>
        <a:p>
          <a:pPr algn="l"/>
          <a:r>
            <a:rPr lang="en-IE" sz="1200" b="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charset="0"/>
              <a:cs typeface="Calibri" panose="020F0502020204030204" pitchFamily="34" charset="0"/>
            </a:rPr>
            <a:t> safety Knowledge</a:t>
          </a:r>
        </a:p>
        <a:p>
          <a:pPr algn="l"/>
          <a:r>
            <a:rPr lang="en-IE" sz="1200" b="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charset="0"/>
              <a:cs typeface="Calibri" panose="020F0502020204030204" pitchFamily="34" charset="0"/>
            </a:rPr>
            <a:t>Awareness </a:t>
          </a:r>
        </a:p>
        <a:p>
          <a:pPr algn="l"/>
          <a:r>
            <a:rPr lang="en-IE" sz="1200" b="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charset="0"/>
              <a:cs typeface="Calibri" panose="020F0502020204030204" pitchFamily="34" charset="0"/>
            </a:rPr>
            <a:t>Perception</a:t>
          </a:r>
        </a:p>
        <a:p>
          <a:pPr algn="l"/>
          <a:r>
            <a:rPr lang="en-IE" sz="1200" b="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charset="0"/>
              <a:cs typeface="Calibri" panose="020F0502020204030204" pitchFamily="34" charset="0"/>
            </a:rPr>
            <a:t>Attitude</a:t>
          </a:r>
          <a:endParaRPr lang="en-US" sz="1200" b="0" dirty="0">
            <a:solidFill>
              <a:schemeClr val="tx1"/>
            </a:solidFill>
            <a:latin typeface="Calibri" panose="020F0502020204030204" pitchFamily="34" charset="0"/>
            <a:ea typeface="ヒラギノ角ゴ Pro W3" charset="0"/>
            <a:cs typeface="Calibri" panose="020F0502020204030204" pitchFamily="34" charset="0"/>
          </a:endParaRPr>
        </a:p>
      </dgm:t>
    </dgm:pt>
    <dgm:pt modelId="{56C775AA-8CD1-49F9-87F6-F85F5A555D9B}" type="parTrans" cxnId="{07EC2431-EA0C-48E4-BBC1-52536227E09D}">
      <dgm:prSet/>
      <dgm:spPr/>
      <dgm:t>
        <a:bodyPr/>
        <a:lstStyle/>
        <a:p>
          <a:endParaRPr lang="en-US"/>
        </a:p>
      </dgm:t>
    </dgm:pt>
    <dgm:pt modelId="{26E930C2-6EF9-48FA-AF45-87EA3F0DBE02}" type="sibTrans" cxnId="{07EC2431-EA0C-48E4-BBC1-52536227E09D}">
      <dgm:prSet/>
      <dgm:spPr/>
      <dgm:t>
        <a:bodyPr/>
        <a:lstStyle/>
        <a:p>
          <a:endParaRPr lang="en-US"/>
        </a:p>
      </dgm:t>
    </dgm:pt>
    <dgm:pt modelId="{45FEF573-FCB1-4A8C-B760-96456E00F815}">
      <dgm:prSet custT="1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IE" sz="1800" b="1" dirty="0" smtClean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Farming is still the most dangerous occupation</a:t>
          </a:r>
          <a:endParaRPr lang="en-IE" sz="18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4FA58CA-D16C-4351-9152-799758CA3FA7}" type="parTrans" cxnId="{DA8CB571-36E4-4E1E-B5B6-5C6D839353B0}">
      <dgm:prSet/>
      <dgm:spPr/>
      <dgm:t>
        <a:bodyPr/>
        <a:lstStyle/>
        <a:p>
          <a:endParaRPr lang="en-US"/>
        </a:p>
      </dgm:t>
    </dgm:pt>
    <dgm:pt modelId="{F22962E6-FD52-44D0-A711-808342457A63}" type="sibTrans" cxnId="{DA8CB571-36E4-4E1E-B5B6-5C6D839353B0}">
      <dgm:prSet/>
      <dgm:spPr/>
      <dgm:t>
        <a:bodyPr/>
        <a:lstStyle/>
        <a:p>
          <a:endParaRPr lang="en-US"/>
        </a:p>
      </dgm:t>
    </dgm:pt>
    <dgm:pt modelId="{5439C5C4-F65E-41BF-9B50-8D400829081D}" type="pres">
      <dgm:prSet presAssocID="{8C3A772F-A04D-415A-8E54-51C761F1357F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4C31F68D-97AB-488B-ADC6-F0039B4B1101}" type="pres">
      <dgm:prSet presAssocID="{45FEF573-FCB1-4A8C-B760-96456E00F815}" presName="Accent3" presStyleCnt="0"/>
      <dgm:spPr/>
    </dgm:pt>
    <dgm:pt modelId="{3B14B17E-0294-4942-B0D8-46C4092A3EBF}" type="pres">
      <dgm:prSet presAssocID="{45FEF573-FCB1-4A8C-B760-96456E00F815}" presName="Accent" presStyleLbl="node1" presStyleIdx="0" presStyleCnt="3" custScaleX="130209" custScaleY="133054" custLinFactNeighborX="15864" custLinFactNeighborY="-199"/>
      <dgm:spPr>
        <a:solidFill>
          <a:srgbClr val="FFFF00"/>
        </a:solidFill>
      </dgm:spPr>
    </dgm:pt>
    <dgm:pt modelId="{933FD702-7FE0-4821-869B-053F728CF7CC}" type="pres">
      <dgm:prSet presAssocID="{45FEF573-FCB1-4A8C-B760-96456E00F815}" presName="ParentBackground3" presStyleCnt="0"/>
      <dgm:spPr/>
    </dgm:pt>
    <dgm:pt modelId="{90EC1DDD-2C05-48DD-AB52-997DB91FFD92}" type="pres">
      <dgm:prSet presAssocID="{45FEF573-FCB1-4A8C-B760-96456E00F815}" presName="ParentBackground" presStyleLbl="fgAcc1" presStyleIdx="0" presStyleCnt="3" custLinFactNeighborX="19632" custLinFactNeighborY="513"/>
      <dgm:spPr/>
      <dgm:t>
        <a:bodyPr/>
        <a:lstStyle/>
        <a:p>
          <a:endParaRPr lang="en-US"/>
        </a:p>
      </dgm:t>
    </dgm:pt>
    <dgm:pt modelId="{7C798A6A-2627-4EB5-A8F1-BDDEDB0FCD39}" type="pres">
      <dgm:prSet presAssocID="{45FEF573-FCB1-4A8C-B760-96456E00F815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9E2030-72B5-4E4B-87F5-2E6DB3BBFDA8}" type="pres">
      <dgm:prSet presAssocID="{A5197AC3-DF6C-4389-925C-2A52F02D4D31}" presName="Accent2" presStyleCnt="0"/>
      <dgm:spPr/>
    </dgm:pt>
    <dgm:pt modelId="{CD2D421F-5283-4EA0-A140-0DA4174A4570}" type="pres">
      <dgm:prSet presAssocID="{A5197AC3-DF6C-4389-925C-2A52F02D4D31}" presName="Accent" presStyleLbl="node1" presStyleIdx="1" presStyleCnt="3" custScaleX="122361" custScaleY="124727" custLinFactNeighborX="-14237" custLinFactNeighborY="-3734"/>
      <dgm:spPr/>
    </dgm:pt>
    <dgm:pt modelId="{543C430A-6AF8-44A0-98B9-EF1278D9CB49}" type="pres">
      <dgm:prSet presAssocID="{A5197AC3-DF6C-4389-925C-2A52F02D4D31}" presName="ParentBackground2" presStyleCnt="0"/>
      <dgm:spPr/>
    </dgm:pt>
    <dgm:pt modelId="{BBFF1EB9-0B5F-4DC4-8ED5-051A8E835F01}" type="pres">
      <dgm:prSet presAssocID="{A5197AC3-DF6C-4389-925C-2A52F02D4D31}" presName="ParentBackground" presStyleLbl="fgAcc1" presStyleIdx="1" presStyleCnt="3" custScaleX="102895" custLinFactNeighborX="-22206" custLinFactNeighborY="-2567"/>
      <dgm:spPr/>
      <dgm:t>
        <a:bodyPr/>
        <a:lstStyle/>
        <a:p>
          <a:endParaRPr lang="en-US"/>
        </a:p>
      </dgm:t>
    </dgm:pt>
    <dgm:pt modelId="{39577997-3B22-4EEB-9B06-223B0BBFCF8D}" type="pres">
      <dgm:prSet presAssocID="{A5197AC3-DF6C-4389-925C-2A52F02D4D31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AF6702-6F4D-4661-A2F7-15AEF085E17D}" type="pres">
      <dgm:prSet presAssocID="{49B4F3B4-12AC-473D-ABD8-071750D48981}" presName="Accent1" presStyleCnt="0"/>
      <dgm:spPr/>
    </dgm:pt>
    <dgm:pt modelId="{E0C661D7-790D-4834-9F0B-DCCEF0F569B9}" type="pres">
      <dgm:prSet presAssocID="{49B4F3B4-12AC-473D-ABD8-071750D48981}" presName="Accent" presStyleLbl="node1" presStyleIdx="2" presStyleCnt="3" custScaleX="129116" custScaleY="124092" custLinFactNeighborX="-42400" custLinFactNeighborY="-3985"/>
      <dgm:spPr/>
    </dgm:pt>
    <dgm:pt modelId="{93C3755F-BA91-44EA-8684-6DE9CF2FF36A}" type="pres">
      <dgm:prSet presAssocID="{49B4F3B4-12AC-473D-ABD8-071750D48981}" presName="ParentBackground1" presStyleCnt="0"/>
      <dgm:spPr/>
    </dgm:pt>
    <dgm:pt modelId="{7525CF6F-92EA-4DB3-8DED-67BAF2233967}" type="pres">
      <dgm:prSet presAssocID="{49B4F3B4-12AC-473D-ABD8-071750D48981}" presName="ParentBackground" presStyleLbl="fgAcc1" presStyleIdx="2" presStyleCnt="3" custScaleX="119442" custScaleY="108233" custLinFactNeighborX="-64073" custLinFactNeighborY="-788"/>
      <dgm:spPr/>
      <dgm:t>
        <a:bodyPr/>
        <a:lstStyle/>
        <a:p>
          <a:endParaRPr lang="en-US"/>
        </a:p>
      </dgm:t>
    </dgm:pt>
    <dgm:pt modelId="{9DF90C2D-3EA6-4D6C-A4D7-6F3C8597ACED}" type="pres">
      <dgm:prSet presAssocID="{49B4F3B4-12AC-473D-ABD8-071750D48981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2B9DBC2-D0D6-4C94-82F3-83693019B819}" type="presOf" srcId="{49B4F3B4-12AC-473D-ABD8-071750D48981}" destId="{9DF90C2D-3EA6-4D6C-A4D7-6F3C8597ACED}" srcOrd="1" destOrd="0" presId="urn:microsoft.com/office/officeart/2011/layout/CircleProcess"/>
    <dgm:cxn modelId="{07EC2431-EA0C-48E4-BBC1-52536227E09D}" srcId="{8C3A772F-A04D-415A-8E54-51C761F1357F}" destId="{A5197AC3-DF6C-4389-925C-2A52F02D4D31}" srcOrd="1" destOrd="0" parTransId="{56C775AA-8CD1-49F9-87F6-F85F5A555D9B}" sibTransId="{26E930C2-6EF9-48FA-AF45-87EA3F0DBE02}"/>
    <dgm:cxn modelId="{C093117E-6265-4686-8C3A-37BBD33D3183}" type="presOf" srcId="{A5197AC3-DF6C-4389-925C-2A52F02D4D31}" destId="{39577997-3B22-4EEB-9B06-223B0BBFCF8D}" srcOrd="1" destOrd="0" presId="urn:microsoft.com/office/officeart/2011/layout/CircleProcess"/>
    <dgm:cxn modelId="{7237605F-DAB4-4D7F-A900-BCB8411EB02B}" srcId="{8C3A772F-A04D-415A-8E54-51C761F1357F}" destId="{49B4F3B4-12AC-473D-ABD8-071750D48981}" srcOrd="0" destOrd="0" parTransId="{59899081-9C42-4909-9BB7-62A0621FCC31}" sibTransId="{282DE7BD-DA49-4CCB-8C56-0A2DCFBCBC87}"/>
    <dgm:cxn modelId="{435BE3BD-39E8-442A-8D2A-43637399F3A6}" type="presOf" srcId="{8C3A772F-A04D-415A-8E54-51C761F1357F}" destId="{5439C5C4-F65E-41BF-9B50-8D400829081D}" srcOrd="0" destOrd="0" presId="urn:microsoft.com/office/officeart/2011/layout/CircleProcess"/>
    <dgm:cxn modelId="{9019B2AC-BBED-4DE6-9D15-A6B052221173}" type="presOf" srcId="{45FEF573-FCB1-4A8C-B760-96456E00F815}" destId="{90EC1DDD-2C05-48DD-AB52-997DB91FFD92}" srcOrd="0" destOrd="0" presId="urn:microsoft.com/office/officeart/2011/layout/CircleProcess"/>
    <dgm:cxn modelId="{BFF1E6F0-9034-41D0-8C3B-348347662AD8}" type="presOf" srcId="{49B4F3B4-12AC-473D-ABD8-071750D48981}" destId="{7525CF6F-92EA-4DB3-8DED-67BAF2233967}" srcOrd="0" destOrd="0" presId="urn:microsoft.com/office/officeart/2011/layout/CircleProcess"/>
    <dgm:cxn modelId="{A63FF688-B273-4783-A0BC-51EAA2941A54}" type="presOf" srcId="{A5197AC3-DF6C-4389-925C-2A52F02D4D31}" destId="{BBFF1EB9-0B5F-4DC4-8ED5-051A8E835F01}" srcOrd="0" destOrd="0" presId="urn:microsoft.com/office/officeart/2011/layout/CircleProcess"/>
    <dgm:cxn modelId="{DA8CB571-36E4-4E1E-B5B6-5C6D839353B0}" srcId="{8C3A772F-A04D-415A-8E54-51C761F1357F}" destId="{45FEF573-FCB1-4A8C-B760-96456E00F815}" srcOrd="2" destOrd="0" parTransId="{24FA58CA-D16C-4351-9152-799758CA3FA7}" sibTransId="{F22962E6-FD52-44D0-A711-808342457A63}"/>
    <dgm:cxn modelId="{8B42F1CD-D7FE-466E-A9F5-60F5E2D59712}" type="presOf" srcId="{45FEF573-FCB1-4A8C-B760-96456E00F815}" destId="{7C798A6A-2627-4EB5-A8F1-BDDEDB0FCD39}" srcOrd="1" destOrd="0" presId="urn:microsoft.com/office/officeart/2011/layout/CircleProcess"/>
    <dgm:cxn modelId="{60C1DDBA-DD39-48D0-8DCE-FF6AEE433544}" type="presParOf" srcId="{5439C5C4-F65E-41BF-9B50-8D400829081D}" destId="{4C31F68D-97AB-488B-ADC6-F0039B4B1101}" srcOrd="0" destOrd="0" presId="urn:microsoft.com/office/officeart/2011/layout/CircleProcess"/>
    <dgm:cxn modelId="{B05814B3-EFD3-46A3-9284-588C71D68073}" type="presParOf" srcId="{4C31F68D-97AB-488B-ADC6-F0039B4B1101}" destId="{3B14B17E-0294-4942-B0D8-46C4092A3EBF}" srcOrd="0" destOrd="0" presId="urn:microsoft.com/office/officeart/2011/layout/CircleProcess"/>
    <dgm:cxn modelId="{4D8EDF69-DF7B-4FCF-88C9-3B0AA4C6F4AB}" type="presParOf" srcId="{5439C5C4-F65E-41BF-9B50-8D400829081D}" destId="{933FD702-7FE0-4821-869B-053F728CF7CC}" srcOrd="1" destOrd="0" presId="urn:microsoft.com/office/officeart/2011/layout/CircleProcess"/>
    <dgm:cxn modelId="{50D33157-DE9A-496A-ADDF-08EEDBF9FFC0}" type="presParOf" srcId="{933FD702-7FE0-4821-869B-053F728CF7CC}" destId="{90EC1DDD-2C05-48DD-AB52-997DB91FFD92}" srcOrd="0" destOrd="0" presId="urn:microsoft.com/office/officeart/2011/layout/CircleProcess"/>
    <dgm:cxn modelId="{9AE97852-B4EC-4556-90FA-568FC899D162}" type="presParOf" srcId="{5439C5C4-F65E-41BF-9B50-8D400829081D}" destId="{7C798A6A-2627-4EB5-A8F1-BDDEDB0FCD39}" srcOrd="2" destOrd="0" presId="urn:microsoft.com/office/officeart/2011/layout/CircleProcess"/>
    <dgm:cxn modelId="{ECD5C93D-06CF-4DA2-8437-EE9759DE0E2F}" type="presParOf" srcId="{5439C5C4-F65E-41BF-9B50-8D400829081D}" destId="{899E2030-72B5-4E4B-87F5-2E6DB3BBFDA8}" srcOrd="3" destOrd="0" presId="urn:microsoft.com/office/officeart/2011/layout/CircleProcess"/>
    <dgm:cxn modelId="{434881AB-9413-4838-9A98-C99235A15B2A}" type="presParOf" srcId="{899E2030-72B5-4E4B-87F5-2E6DB3BBFDA8}" destId="{CD2D421F-5283-4EA0-A140-0DA4174A4570}" srcOrd="0" destOrd="0" presId="urn:microsoft.com/office/officeart/2011/layout/CircleProcess"/>
    <dgm:cxn modelId="{0BACC2B4-E0AD-4E7E-9F8B-44062202D558}" type="presParOf" srcId="{5439C5C4-F65E-41BF-9B50-8D400829081D}" destId="{543C430A-6AF8-44A0-98B9-EF1278D9CB49}" srcOrd="4" destOrd="0" presId="urn:microsoft.com/office/officeart/2011/layout/CircleProcess"/>
    <dgm:cxn modelId="{43D8E812-8805-4380-8A0E-BD54F57E2DE8}" type="presParOf" srcId="{543C430A-6AF8-44A0-98B9-EF1278D9CB49}" destId="{BBFF1EB9-0B5F-4DC4-8ED5-051A8E835F01}" srcOrd="0" destOrd="0" presId="urn:microsoft.com/office/officeart/2011/layout/CircleProcess"/>
    <dgm:cxn modelId="{99A0DDDC-ABED-4212-B614-753B55C4B85D}" type="presParOf" srcId="{5439C5C4-F65E-41BF-9B50-8D400829081D}" destId="{39577997-3B22-4EEB-9B06-223B0BBFCF8D}" srcOrd="5" destOrd="0" presId="urn:microsoft.com/office/officeart/2011/layout/CircleProcess"/>
    <dgm:cxn modelId="{02F75E7A-4C3B-452F-AC48-6E3C54EF42B1}" type="presParOf" srcId="{5439C5C4-F65E-41BF-9B50-8D400829081D}" destId="{7BAF6702-6F4D-4661-A2F7-15AEF085E17D}" srcOrd="6" destOrd="0" presId="urn:microsoft.com/office/officeart/2011/layout/CircleProcess"/>
    <dgm:cxn modelId="{4C6A5496-239C-4006-9E8D-4B6BDEB67816}" type="presParOf" srcId="{7BAF6702-6F4D-4661-A2F7-15AEF085E17D}" destId="{E0C661D7-790D-4834-9F0B-DCCEF0F569B9}" srcOrd="0" destOrd="0" presId="urn:microsoft.com/office/officeart/2011/layout/CircleProcess"/>
    <dgm:cxn modelId="{43AC1A25-B700-4FDA-A666-8131158DE954}" type="presParOf" srcId="{5439C5C4-F65E-41BF-9B50-8D400829081D}" destId="{93C3755F-BA91-44EA-8684-6DE9CF2FF36A}" srcOrd="7" destOrd="0" presId="urn:microsoft.com/office/officeart/2011/layout/CircleProcess"/>
    <dgm:cxn modelId="{F611E3E1-4ACD-419A-A914-E3B678C4B5DE}" type="presParOf" srcId="{93C3755F-BA91-44EA-8684-6DE9CF2FF36A}" destId="{7525CF6F-92EA-4DB3-8DED-67BAF2233967}" srcOrd="0" destOrd="0" presId="urn:microsoft.com/office/officeart/2011/layout/CircleProcess"/>
    <dgm:cxn modelId="{2BD7F55B-B862-415E-8A40-D2FE54748C77}" type="presParOf" srcId="{5439C5C4-F65E-41BF-9B50-8D400829081D}" destId="{9DF90C2D-3EA6-4D6C-A4D7-6F3C8597ACED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D929EE-C6CA-4659-81BD-434E06B0305C}" type="doc">
      <dgm:prSet loTypeId="urn:microsoft.com/office/officeart/2005/8/layout/h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AFD27AC-4C42-44AD-8199-B6800D44A274}">
      <dgm:prSet phldrT="[Text]" custT="1"/>
      <dgm:spPr/>
      <dgm:t>
        <a:bodyPr/>
        <a:lstStyle/>
        <a:p>
          <a:r>
            <a:rPr lang="en-US" sz="1200" dirty="0" smtClean="0"/>
            <a:t>Theory and approach</a:t>
          </a:r>
          <a:endParaRPr lang="en-US" sz="1200" dirty="0"/>
        </a:p>
      </dgm:t>
    </dgm:pt>
    <dgm:pt modelId="{76B755A4-6A7E-4139-9DB6-4E95864DDAF4}" type="parTrans" cxnId="{37C1607E-1ED8-41BF-B306-6DAC6EDD5F13}">
      <dgm:prSet/>
      <dgm:spPr/>
      <dgm:t>
        <a:bodyPr/>
        <a:lstStyle/>
        <a:p>
          <a:endParaRPr lang="en-US"/>
        </a:p>
      </dgm:t>
    </dgm:pt>
    <dgm:pt modelId="{507821AB-563E-4B7F-9192-9E0D219FF53D}" type="sibTrans" cxnId="{37C1607E-1ED8-41BF-B306-6DAC6EDD5F13}">
      <dgm:prSet/>
      <dgm:spPr/>
      <dgm:t>
        <a:bodyPr/>
        <a:lstStyle/>
        <a:p>
          <a:endParaRPr lang="en-US"/>
        </a:p>
      </dgm:t>
    </dgm:pt>
    <dgm:pt modelId="{24A9A086-6F52-40B6-A179-B375CD9FB7EB}">
      <dgm:prSet phldrT="[Text]" custT="1"/>
      <dgm:spPr/>
      <dgm:t>
        <a:bodyPr/>
        <a:lstStyle/>
        <a:p>
          <a:r>
            <a:rPr lang="en-US" sz="1100" dirty="0" smtClean="0"/>
            <a:t>TPB</a:t>
          </a:r>
          <a:endParaRPr lang="en-US" sz="1100" dirty="0"/>
        </a:p>
      </dgm:t>
    </dgm:pt>
    <dgm:pt modelId="{B98CC408-7AAC-417D-AC49-A06E1FA7DEA5}" type="parTrans" cxnId="{A283A2DA-6B5C-4969-8934-4FEC530B269A}">
      <dgm:prSet/>
      <dgm:spPr/>
      <dgm:t>
        <a:bodyPr/>
        <a:lstStyle/>
        <a:p>
          <a:endParaRPr lang="en-US"/>
        </a:p>
      </dgm:t>
    </dgm:pt>
    <dgm:pt modelId="{F23225AC-BF3C-4472-8B52-732A65739FAF}" type="sibTrans" cxnId="{A283A2DA-6B5C-4969-8934-4FEC530B269A}">
      <dgm:prSet/>
      <dgm:spPr/>
      <dgm:t>
        <a:bodyPr/>
        <a:lstStyle/>
        <a:p>
          <a:endParaRPr lang="en-US"/>
        </a:p>
      </dgm:t>
    </dgm:pt>
    <dgm:pt modelId="{7C612047-0E31-44A8-86B0-03D0CD300B9A}">
      <dgm:prSet phldrT="[Text]" custT="1"/>
      <dgm:spPr/>
      <dgm:t>
        <a:bodyPr/>
        <a:lstStyle/>
        <a:p>
          <a:r>
            <a:rPr lang="en-US" sz="1100" dirty="0" smtClean="0"/>
            <a:t>Nature of safety behavior</a:t>
          </a:r>
          <a:endParaRPr lang="en-US" sz="1100" dirty="0"/>
        </a:p>
      </dgm:t>
    </dgm:pt>
    <dgm:pt modelId="{065F6CE5-4792-406E-B302-E4F975C7FEFD}" type="parTrans" cxnId="{FDFEDD93-E59A-44FB-AB96-E17097CE8A07}">
      <dgm:prSet/>
      <dgm:spPr/>
      <dgm:t>
        <a:bodyPr/>
        <a:lstStyle/>
        <a:p>
          <a:endParaRPr lang="en-US"/>
        </a:p>
      </dgm:t>
    </dgm:pt>
    <dgm:pt modelId="{8BD1B8E5-8263-4390-874A-C2FB5B27A7B3}" type="sibTrans" cxnId="{FDFEDD93-E59A-44FB-AB96-E17097CE8A07}">
      <dgm:prSet/>
      <dgm:spPr/>
      <dgm:t>
        <a:bodyPr/>
        <a:lstStyle/>
        <a:p>
          <a:endParaRPr lang="en-US"/>
        </a:p>
      </dgm:t>
    </dgm:pt>
    <dgm:pt modelId="{C06EC968-F4C6-4736-A459-5F87CE89C6D0}">
      <dgm:prSet phldrT="[Text]" custT="1"/>
      <dgm:spPr/>
      <dgm:t>
        <a:bodyPr/>
        <a:lstStyle/>
        <a:p>
          <a:r>
            <a:rPr lang="en-US" sz="1200" dirty="0" smtClean="0"/>
            <a:t>Designing </a:t>
          </a:r>
        </a:p>
        <a:p>
          <a:r>
            <a:rPr lang="en-US" sz="1200" dirty="0" smtClean="0"/>
            <a:t>the stories</a:t>
          </a:r>
          <a:endParaRPr lang="en-US" sz="1200" dirty="0"/>
        </a:p>
      </dgm:t>
    </dgm:pt>
    <dgm:pt modelId="{52A0C87B-2A45-40BC-BEE7-3C66E6FE53AE}" type="parTrans" cxnId="{C9CF4450-1BE1-4E0E-9B31-5CB39484D6C3}">
      <dgm:prSet/>
      <dgm:spPr/>
      <dgm:t>
        <a:bodyPr/>
        <a:lstStyle/>
        <a:p>
          <a:endParaRPr lang="en-US"/>
        </a:p>
      </dgm:t>
    </dgm:pt>
    <dgm:pt modelId="{5AEBCD4D-DA7B-48EF-85B4-262493A02895}" type="sibTrans" cxnId="{C9CF4450-1BE1-4E0E-9B31-5CB39484D6C3}">
      <dgm:prSet/>
      <dgm:spPr/>
      <dgm:t>
        <a:bodyPr/>
        <a:lstStyle/>
        <a:p>
          <a:endParaRPr lang="en-US"/>
        </a:p>
      </dgm:t>
    </dgm:pt>
    <dgm:pt modelId="{399CBA6A-2D97-4055-BBCD-77E0404FA69A}">
      <dgm:prSet phldrT="[Text]" custT="1"/>
      <dgm:spPr/>
      <dgm:t>
        <a:bodyPr/>
        <a:lstStyle/>
        <a:p>
          <a:r>
            <a:rPr lang="en-US" sz="1000" dirty="0" smtClean="0"/>
            <a:t>Screening all descripting of fatal accidents since 2004</a:t>
          </a:r>
          <a:endParaRPr lang="en-US" sz="1000" dirty="0"/>
        </a:p>
      </dgm:t>
    </dgm:pt>
    <dgm:pt modelId="{CD6CE3AF-4C81-4AB6-AFC5-42057012A78B}" type="parTrans" cxnId="{06B4C970-7334-4108-A8A0-6C530A9F5F17}">
      <dgm:prSet/>
      <dgm:spPr/>
      <dgm:t>
        <a:bodyPr/>
        <a:lstStyle/>
        <a:p>
          <a:endParaRPr lang="en-US"/>
        </a:p>
      </dgm:t>
    </dgm:pt>
    <dgm:pt modelId="{BCB5B0A8-9D58-414A-9774-5E5D71846989}" type="sibTrans" cxnId="{06B4C970-7334-4108-A8A0-6C530A9F5F17}">
      <dgm:prSet/>
      <dgm:spPr/>
      <dgm:t>
        <a:bodyPr/>
        <a:lstStyle/>
        <a:p>
          <a:endParaRPr lang="en-US"/>
        </a:p>
      </dgm:t>
    </dgm:pt>
    <dgm:pt modelId="{A3D848A9-51CE-461F-8B18-BE0349CBFDE5}">
      <dgm:prSet phldrT="[Text]" custT="1"/>
      <dgm:spPr/>
      <dgm:t>
        <a:bodyPr/>
        <a:lstStyle/>
        <a:p>
          <a:r>
            <a:rPr lang="en-US" sz="1200" dirty="0" smtClean="0"/>
            <a:t>Validating the final stories</a:t>
          </a:r>
          <a:endParaRPr lang="en-US" sz="1200" dirty="0"/>
        </a:p>
      </dgm:t>
    </dgm:pt>
    <dgm:pt modelId="{03938F90-6FDE-44A6-A312-B1A23A19FE6D}" type="parTrans" cxnId="{BB976548-39A4-4723-AAE4-42E5F456FA51}">
      <dgm:prSet/>
      <dgm:spPr/>
      <dgm:t>
        <a:bodyPr/>
        <a:lstStyle/>
        <a:p>
          <a:endParaRPr lang="en-US"/>
        </a:p>
      </dgm:t>
    </dgm:pt>
    <dgm:pt modelId="{A1010A61-6DBD-4920-8ED7-4CE174541F91}" type="sibTrans" cxnId="{BB976548-39A4-4723-AAE4-42E5F456FA51}">
      <dgm:prSet/>
      <dgm:spPr/>
      <dgm:t>
        <a:bodyPr/>
        <a:lstStyle/>
        <a:p>
          <a:endParaRPr lang="en-US"/>
        </a:p>
      </dgm:t>
    </dgm:pt>
    <dgm:pt modelId="{DC3D5FA0-6309-47FB-8FC5-A0299052B083}">
      <dgm:prSet phldrT="[Text]" custT="1"/>
      <dgm:spPr/>
      <dgm:t>
        <a:bodyPr/>
        <a:lstStyle/>
        <a:p>
          <a:r>
            <a:rPr lang="en-US" sz="1100" dirty="0" smtClean="0"/>
            <a:t>Multiple meeting with advisors and experts</a:t>
          </a:r>
          <a:endParaRPr lang="en-US" sz="1100" dirty="0"/>
        </a:p>
      </dgm:t>
    </dgm:pt>
    <dgm:pt modelId="{C154EFC7-469A-48E7-8B2E-834BF4DBD0B2}" type="parTrans" cxnId="{3813ED4E-C731-457C-8874-1C45FD9F94F2}">
      <dgm:prSet/>
      <dgm:spPr/>
      <dgm:t>
        <a:bodyPr/>
        <a:lstStyle/>
        <a:p>
          <a:endParaRPr lang="en-US"/>
        </a:p>
      </dgm:t>
    </dgm:pt>
    <dgm:pt modelId="{3734BC1A-82AC-4749-A0AA-B42E155D4E7D}" type="sibTrans" cxnId="{3813ED4E-C731-457C-8874-1C45FD9F94F2}">
      <dgm:prSet/>
      <dgm:spPr/>
      <dgm:t>
        <a:bodyPr/>
        <a:lstStyle/>
        <a:p>
          <a:endParaRPr lang="en-US"/>
        </a:p>
      </dgm:t>
    </dgm:pt>
    <dgm:pt modelId="{CA2DF2E6-A52B-4BA8-9936-E7CB5ABBC10A}">
      <dgm:prSet phldrT="[Text]" custT="1"/>
      <dgm:spPr/>
      <dgm:t>
        <a:bodyPr/>
        <a:lstStyle/>
        <a:p>
          <a:r>
            <a:rPr lang="en-US" sz="1100" dirty="0" smtClean="0"/>
            <a:t>Need for accurate tool/approach</a:t>
          </a:r>
          <a:endParaRPr lang="en-US" sz="1100" dirty="0"/>
        </a:p>
      </dgm:t>
    </dgm:pt>
    <dgm:pt modelId="{17CE3F6E-7795-477E-A5CE-C4E18671D850}" type="parTrans" cxnId="{1FFD3AAA-D2D9-4FC3-8132-8B4C922DEBD3}">
      <dgm:prSet/>
      <dgm:spPr/>
      <dgm:t>
        <a:bodyPr/>
        <a:lstStyle/>
        <a:p>
          <a:endParaRPr lang="en-US"/>
        </a:p>
      </dgm:t>
    </dgm:pt>
    <dgm:pt modelId="{3CDDEE37-3E1E-424A-B3EE-3B683174442D}" type="sibTrans" cxnId="{1FFD3AAA-D2D9-4FC3-8132-8B4C922DEBD3}">
      <dgm:prSet/>
      <dgm:spPr/>
      <dgm:t>
        <a:bodyPr/>
        <a:lstStyle/>
        <a:p>
          <a:endParaRPr lang="en-US"/>
        </a:p>
      </dgm:t>
    </dgm:pt>
    <dgm:pt modelId="{2E3007B7-A5F3-4A60-A68B-52A0E477EFF7}">
      <dgm:prSet custT="1"/>
      <dgm:spPr/>
      <dgm:t>
        <a:bodyPr/>
        <a:lstStyle/>
        <a:p>
          <a:r>
            <a:rPr lang="en-US" sz="1200" dirty="0" smtClean="0"/>
            <a:t>Validating the questionnaire</a:t>
          </a:r>
          <a:endParaRPr lang="en-US" sz="1200" dirty="0"/>
        </a:p>
      </dgm:t>
    </dgm:pt>
    <dgm:pt modelId="{63886B5B-44E4-45A5-A4CC-437D7182FA39}" type="parTrans" cxnId="{3E5DE7C4-CACA-4348-B44A-A2D07E03C472}">
      <dgm:prSet/>
      <dgm:spPr/>
      <dgm:t>
        <a:bodyPr/>
        <a:lstStyle/>
        <a:p>
          <a:endParaRPr lang="en-US"/>
        </a:p>
      </dgm:t>
    </dgm:pt>
    <dgm:pt modelId="{9A728013-A1CF-4B57-8F98-F64D5C58A67A}" type="sibTrans" cxnId="{3E5DE7C4-CACA-4348-B44A-A2D07E03C472}">
      <dgm:prSet/>
      <dgm:spPr/>
      <dgm:t>
        <a:bodyPr/>
        <a:lstStyle/>
        <a:p>
          <a:endParaRPr lang="en-US"/>
        </a:p>
      </dgm:t>
    </dgm:pt>
    <dgm:pt modelId="{978EE6AB-B644-4135-BE19-51C1B42303B2}">
      <dgm:prSet custT="1"/>
      <dgm:spPr/>
      <dgm:t>
        <a:bodyPr/>
        <a:lstStyle/>
        <a:p>
          <a:r>
            <a:rPr lang="en-US" sz="1200" dirty="0" smtClean="0"/>
            <a:t>Survey implementation</a:t>
          </a:r>
          <a:endParaRPr lang="en-US" sz="1200" dirty="0"/>
        </a:p>
      </dgm:t>
    </dgm:pt>
    <dgm:pt modelId="{83F6D32B-E832-490C-A88F-5D8BBFDB2C3E}" type="parTrans" cxnId="{7BBC9667-B713-4C5E-9B03-A3110C51162A}">
      <dgm:prSet/>
      <dgm:spPr/>
      <dgm:t>
        <a:bodyPr/>
        <a:lstStyle/>
        <a:p>
          <a:endParaRPr lang="en-US"/>
        </a:p>
      </dgm:t>
    </dgm:pt>
    <dgm:pt modelId="{FCC15109-F7A4-4610-9EF2-1B0D9CAF2142}" type="sibTrans" cxnId="{7BBC9667-B713-4C5E-9B03-A3110C51162A}">
      <dgm:prSet/>
      <dgm:spPr/>
      <dgm:t>
        <a:bodyPr/>
        <a:lstStyle/>
        <a:p>
          <a:endParaRPr lang="en-US"/>
        </a:p>
      </dgm:t>
    </dgm:pt>
    <dgm:pt modelId="{DE5A285B-7556-4B77-A85A-13ED2CB56CE2}">
      <dgm:prSet phldrT="[Text]" custT="1"/>
      <dgm:spPr/>
      <dgm:t>
        <a:bodyPr/>
        <a:lstStyle/>
        <a:p>
          <a:r>
            <a:rPr lang="en-US" sz="1000" dirty="0" smtClean="0"/>
            <a:t>List the most frequent accident scenarios</a:t>
          </a:r>
          <a:endParaRPr lang="en-US" sz="1000" dirty="0"/>
        </a:p>
      </dgm:t>
    </dgm:pt>
    <dgm:pt modelId="{DAF1844D-F2E9-4F86-BE30-228D2334A588}" type="parTrans" cxnId="{82167F36-7305-45C2-9FF6-50E607593297}">
      <dgm:prSet/>
      <dgm:spPr/>
      <dgm:t>
        <a:bodyPr/>
        <a:lstStyle/>
        <a:p>
          <a:endParaRPr lang="en-US"/>
        </a:p>
      </dgm:t>
    </dgm:pt>
    <dgm:pt modelId="{EB39DB89-F5A3-4E4D-86CF-207F06A83CA4}" type="sibTrans" cxnId="{82167F36-7305-45C2-9FF6-50E607593297}">
      <dgm:prSet/>
      <dgm:spPr/>
      <dgm:t>
        <a:bodyPr/>
        <a:lstStyle/>
        <a:p>
          <a:endParaRPr lang="en-US"/>
        </a:p>
      </dgm:t>
    </dgm:pt>
    <dgm:pt modelId="{3474A0B4-5D0E-493B-8319-ACF1D349ECC1}">
      <dgm:prSet phldrT="[Text]" custT="1"/>
      <dgm:spPr/>
      <dgm:t>
        <a:bodyPr/>
        <a:lstStyle/>
        <a:p>
          <a:r>
            <a:rPr lang="en-US" sz="900" dirty="0" smtClean="0"/>
            <a:t>Draft the first stores (tractor/machinery, Livestock)</a:t>
          </a:r>
          <a:endParaRPr lang="en-US" sz="900" dirty="0"/>
        </a:p>
      </dgm:t>
    </dgm:pt>
    <dgm:pt modelId="{0DCCFCFA-64DE-4767-9A53-E2FCFF62AE17}" type="parTrans" cxnId="{614F337E-7A51-4152-B165-E5D434D0CFC5}">
      <dgm:prSet/>
      <dgm:spPr/>
      <dgm:t>
        <a:bodyPr/>
        <a:lstStyle/>
        <a:p>
          <a:endParaRPr lang="en-US"/>
        </a:p>
      </dgm:t>
    </dgm:pt>
    <dgm:pt modelId="{C50C05BC-D7C1-44D3-AF5E-4C17CBC5C05D}" type="sibTrans" cxnId="{614F337E-7A51-4152-B165-E5D434D0CFC5}">
      <dgm:prSet/>
      <dgm:spPr/>
      <dgm:t>
        <a:bodyPr/>
        <a:lstStyle/>
        <a:p>
          <a:endParaRPr lang="en-US"/>
        </a:p>
      </dgm:t>
    </dgm:pt>
    <dgm:pt modelId="{F00CA44B-CD57-4E9D-A9F0-CBDDD519C414}">
      <dgm:prSet phldrT="[Text]" custT="1"/>
      <dgm:spPr/>
      <dgm:t>
        <a:bodyPr/>
        <a:lstStyle/>
        <a:p>
          <a:endParaRPr lang="en-US" sz="1200" dirty="0"/>
        </a:p>
      </dgm:t>
    </dgm:pt>
    <dgm:pt modelId="{374E6A63-D5F5-41B9-BF30-D0C1D9586A6D}" type="parTrans" cxnId="{3C511DFD-10F6-4B43-8521-F9F5FB061B83}">
      <dgm:prSet/>
      <dgm:spPr/>
      <dgm:t>
        <a:bodyPr/>
        <a:lstStyle/>
        <a:p>
          <a:endParaRPr lang="en-US"/>
        </a:p>
      </dgm:t>
    </dgm:pt>
    <dgm:pt modelId="{AD538ACB-09D1-482C-A59B-683F2F11018A}" type="sibTrans" cxnId="{3C511DFD-10F6-4B43-8521-F9F5FB061B83}">
      <dgm:prSet/>
      <dgm:spPr/>
      <dgm:t>
        <a:bodyPr/>
        <a:lstStyle/>
        <a:p>
          <a:endParaRPr lang="en-US"/>
        </a:p>
      </dgm:t>
    </dgm:pt>
    <dgm:pt modelId="{33998E57-484E-48B9-8C46-AC38F6862D63}">
      <dgm:prSet phldrT="[Text]" custT="1"/>
      <dgm:spPr/>
      <dgm:t>
        <a:bodyPr/>
        <a:lstStyle/>
        <a:p>
          <a:r>
            <a:rPr lang="en-US" sz="1100" dirty="0" smtClean="0"/>
            <a:t>Sampling the proper stories</a:t>
          </a:r>
          <a:endParaRPr lang="en-US" sz="1100" dirty="0"/>
        </a:p>
      </dgm:t>
    </dgm:pt>
    <dgm:pt modelId="{54F982CA-CECA-475B-BA24-1A233CB6C525}" type="parTrans" cxnId="{A796D5A5-EB43-422B-9B8A-EB5D4F97802E}">
      <dgm:prSet/>
      <dgm:spPr/>
      <dgm:t>
        <a:bodyPr/>
        <a:lstStyle/>
        <a:p>
          <a:endParaRPr lang="en-US"/>
        </a:p>
      </dgm:t>
    </dgm:pt>
    <dgm:pt modelId="{8E166C68-24BB-4693-A8ED-BF4477F4645F}" type="sibTrans" cxnId="{A796D5A5-EB43-422B-9B8A-EB5D4F97802E}">
      <dgm:prSet/>
      <dgm:spPr/>
      <dgm:t>
        <a:bodyPr/>
        <a:lstStyle/>
        <a:p>
          <a:endParaRPr lang="en-US"/>
        </a:p>
      </dgm:t>
    </dgm:pt>
    <dgm:pt modelId="{084E66CB-6F19-4C38-A003-40329093F7EB}">
      <dgm:prSet custT="1"/>
      <dgm:spPr/>
      <dgm:t>
        <a:bodyPr/>
        <a:lstStyle/>
        <a:p>
          <a:r>
            <a:rPr lang="en-US" sz="1100" dirty="0" smtClean="0"/>
            <a:t>Framing the questions based on each story</a:t>
          </a:r>
          <a:endParaRPr lang="en-US" sz="1100" dirty="0"/>
        </a:p>
      </dgm:t>
    </dgm:pt>
    <dgm:pt modelId="{99D4532A-FA98-423F-847A-E76FE0026A5D}" type="parTrans" cxnId="{76D582D4-9472-4A03-B5F6-7F25134E86C8}">
      <dgm:prSet/>
      <dgm:spPr/>
      <dgm:t>
        <a:bodyPr/>
        <a:lstStyle/>
        <a:p>
          <a:endParaRPr lang="en-US"/>
        </a:p>
      </dgm:t>
    </dgm:pt>
    <dgm:pt modelId="{3469C7CB-A8D4-4076-B03F-88417430E197}" type="sibTrans" cxnId="{76D582D4-9472-4A03-B5F6-7F25134E86C8}">
      <dgm:prSet/>
      <dgm:spPr/>
      <dgm:t>
        <a:bodyPr/>
        <a:lstStyle/>
        <a:p>
          <a:endParaRPr lang="en-US"/>
        </a:p>
      </dgm:t>
    </dgm:pt>
    <dgm:pt modelId="{EEF6615C-3651-4805-8EB2-F73EC8E9D587}">
      <dgm:prSet custT="1"/>
      <dgm:spPr/>
      <dgm:t>
        <a:bodyPr/>
        <a:lstStyle/>
        <a:p>
          <a:r>
            <a:rPr lang="en-US" sz="1100" dirty="0" smtClean="0"/>
            <a:t>Validating and piloting the questionnaire </a:t>
          </a:r>
          <a:endParaRPr lang="en-US" sz="1100" dirty="0"/>
        </a:p>
      </dgm:t>
    </dgm:pt>
    <dgm:pt modelId="{A2E1A21E-C7F7-48DA-93E1-390D8AAB2BD1}" type="parTrans" cxnId="{63AC7335-A9AC-420D-8B19-5D348A5C3368}">
      <dgm:prSet/>
      <dgm:spPr/>
      <dgm:t>
        <a:bodyPr/>
        <a:lstStyle/>
        <a:p>
          <a:endParaRPr lang="en-US"/>
        </a:p>
      </dgm:t>
    </dgm:pt>
    <dgm:pt modelId="{3403654B-8C1F-4C2A-BB4D-616480B34B70}" type="sibTrans" cxnId="{63AC7335-A9AC-420D-8B19-5D348A5C3368}">
      <dgm:prSet/>
      <dgm:spPr/>
      <dgm:t>
        <a:bodyPr/>
        <a:lstStyle/>
        <a:p>
          <a:endParaRPr lang="en-US"/>
        </a:p>
      </dgm:t>
    </dgm:pt>
    <dgm:pt modelId="{BB12DD38-4417-4DD6-9E28-878DB6D56A6D}">
      <dgm:prSet custT="1"/>
      <dgm:spPr/>
      <dgm:t>
        <a:bodyPr/>
        <a:lstStyle/>
        <a:p>
          <a:r>
            <a:rPr lang="en-US" sz="800" dirty="0" smtClean="0"/>
            <a:t>Both </a:t>
          </a:r>
          <a:r>
            <a:rPr lang="en-US" sz="800" b="1" u="sng" dirty="0" smtClean="0"/>
            <a:t>online and printed </a:t>
          </a:r>
          <a:r>
            <a:rPr lang="en-US" sz="800" dirty="0" smtClean="0"/>
            <a:t>questionnaire assigned to advisors</a:t>
          </a:r>
          <a:endParaRPr lang="en-US" sz="800" dirty="0"/>
        </a:p>
      </dgm:t>
    </dgm:pt>
    <dgm:pt modelId="{356A8391-D8F3-467D-BE73-FECF57C07ADD}" type="parTrans" cxnId="{51AC0C9F-A79A-4955-B01E-895FFEF13557}">
      <dgm:prSet/>
      <dgm:spPr/>
      <dgm:t>
        <a:bodyPr/>
        <a:lstStyle/>
        <a:p>
          <a:endParaRPr lang="en-US"/>
        </a:p>
      </dgm:t>
    </dgm:pt>
    <dgm:pt modelId="{2C3E1470-93F5-4680-81BA-2DD4D24D143D}" type="sibTrans" cxnId="{51AC0C9F-A79A-4955-B01E-895FFEF13557}">
      <dgm:prSet/>
      <dgm:spPr/>
      <dgm:t>
        <a:bodyPr/>
        <a:lstStyle/>
        <a:p>
          <a:endParaRPr lang="en-US"/>
        </a:p>
      </dgm:t>
    </dgm:pt>
    <dgm:pt modelId="{413CFA81-E49A-4D84-963D-328023D5532D}">
      <dgm:prSet custT="1"/>
      <dgm:spPr/>
      <dgm:t>
        <a:bodyPr/>
        <a:lstStyle/>
        <a:p>
          <a:r>
            <a:rPr lang="en-US" sz="800" dirty="0" smtClean="0"/>
            <a:t>They were asked to circulate the survey to at least </a:t>
          </a:r>
          <a:r>
            <a:rPr lang="en-US" sz="800" b="1" u="sng" dirty="0" smtClean="0"/>
            <a:t>one lagging, conventional, and leading </a:t>
          </a:r>
          <a:r>
            <a:rPr lang="en-US" sz="800" dirty="0" smtClean="0"/>
            <a:t>client</a:t>
          </a:r>
          <a:endParaRPr lang="en-US" sz="800" dirty="0"/>
        </a:p>
      </dgm:t>
    </dgm:pt>
    <dgm:pt modelId="{98BC4ECA-986D-4CBE-B633-04483E99F212}" type="parTrans" cxnId="{2A170BCA-E03D-41AD-B469-B20196AE77FF}">
      <dgm:prSet/>
      <dgm:spPr/>
      <dgm:t>
        <a:bodyPr/>
        <a:lstStyle/>
        <a:p>
          <a:endParaRPr lang="en-US"/>
        </a:p>
      </dgm:t>
    </dgm:pt>
    <dgm:pt modelId="{7D70FFE1-FCD3-4C34-97AD-A105A8828EA0}" type="sibTrans" cxnId="{2A170BCA-E03D-41AD-B469-B20196AE77FF}">
      <dgm:prSet/>
      <dgm:spPr/>
      <dgm:t>
        <a:bodyPr/>
        <a:lstStyle/>
        <a:p>
          <a:endParaRPr lang="en-US"/>
        </a:p>
      </dgm:t>
    </dgm:pt>
    <dgm:pt modelId="{8186D1E7-62AA-455C-9516-E49A650D9AF8}">
      <dgm:prSet custT="1"/>
      <dgm:spPr/>
      <dgm:t>
        <a:bodyPr/>
        <a:lstStyle/>
        <a:p>
          <a:r>
            <a:rPr lang="en-US" sz="800" dirty="0" smtClean="0"/>
            <a:t>Farms where </a:t>
          </a:r>
          <a:r>
            <a:rPr lang="en-US" sz="800" b="1" u="sng" dirty="0" smtClean="0"/>
            <a:t>machinery/tractor and livestock</a:t>
          </a:r>
          <a:r>
            <a:rPr lang="en-US" sz="800" dirty="0" smtClean="0"/>
            <a:t> might </a:t>
          </a:r>
          <a:r>
            <a:rPr lang="en-US" sz="700" dirty="0" smtClean="0"/>
            <a:t>be risk factors where selected</a:t>
          </a:r>
          <a:endParaRPr lang="en-US" sz="700" dirty="0"/>
        </a:p>
      </dgm:t>
    </dgm:pt>
    <dgm:pt modelId="{962B757F-CEDE-4560-90DA-666AABA01C19}" type="parTrans" cxnId="{0D10E86A-3CDC-4D92-80BD-E92BC0182EE6}">
      <dgm:prSet/>
      <dgm:spPr/>
      <dgm:t>
        <a:bodyPr/>
        <a:lstStyle/>
        <a:p>
          <a:endParaRPr lang="en-US"/>
        </a:p>
      </dgm:t>
    </dgm:pt>
    <dgm:pt modelId="{BB4FFA55-017D-44B4-A1D5-BE8FA39AD4A8}" type="sibTrans" cxnId="{0D10E86A-3CDC-4D92-80BD-E92BC0182EE6}">
      <dgm:prSet/>
      <dgm:spPr/>
      <dgm:t>
        <a:bodyPr/>
        <a:lstStyle/>
        <a:p>
          <a:endParaRPr lang="en-US"/>
        </a:p>
      </dgm:t>
    </dgm:pt>
    <dgm:pt modelId="{395B919C-688F-4C56-BBBA-B28BC16E4B47}" type="pres">
      <dgm:prSet presAssocID="{8BD929EE-C6CA-4659-81BD-434E06B0305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11B4FD6-8C9D-4032-885C-F0A7377947B1}" type="pres">
      <dgm:prSet presAssocID="{8BD929EE-C6CA-4659-81BD-434E06B0305C}" presName="tSp" presStyleCnt="0"/>
      <dgm:spPr/>
    </dgm:pt>
    <dgm:pt modelId="{1D9860B3-82B9-4A58-A182-5B0265F9E163}" type="pres">
      <dgm:prSet presAssocID="{8BD929EE-C6CA-4659-81BD-434E06B0305C}" presName="bSp" presStyleCnt="0"/>
      <dgm:spPr/>
    </dgm:pt>
    <dgm:pt modelId="{C741E998-F996-4EE7-A232-099641B5506F}" type="pres">
      <dgm:prSet presAssocID="{8BD929EE-C6CA-4659-81BD-434E06B0305C}" presName="process" presStyleCnt="0"/>
      <dgm:spPr/>
    </dgm:pt>
    <dgm:pt modelId="{1248199E-6C3E-4466-977A-B16918134635}" type="pres">
      <dgm:prSet presAssocID="{1AFD27AC-4C42-44AD-8199-B6800D44A274}" presName="composite1" presStyleCnt="0"/>
      <dgm:spPr/>
    </dgm:pt>
    <dgm:pt modelId="{99FBECCD-CF6B-4370-8A09-491637562EC1}" type="pres">
      <dgm:prSet presAssocID="{1AFD27AC-4C42-44AD-8199-B6800D44A274}" presName="dummyNode1" presStyleLbl="node1" presStyleIdx="0" presStyleCnt="5"/>
      <dgm:spPr/>
    </dgm:pt>
    <dgm:pt modelId="{8AC779B1-31D5-4D95-8BBE-AB4E072AA92D}" type="pres">
      <dgm:prSet presAssocID="{1AFD27AC-4C42-44AD-8199-B6800D44A274}" presName="childNode1" presStyleLbl="bgAcc1" presStyleIdx="0" presStyleCnt="5" custScaleX="135508" custScaleY="138626" custLinFactNeighborX="-8762" custLinFactNeighborY="-7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940B5F-1215-4865-877B-AB592F06597B}" type="pres">
      <dgm:prSet presAssocID="{1AFD27AC-4C42-44AD-8199-B6800D44A274}" presName="childNode1tx" presStyleLbl="bg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0B8AC9-B961-42CD-BEC3-6E1C346194CB}" type="pres">
      <dgm:prSet presAssocID="{1AFD27AC-4C42-44AD-8199-B6800D44A274}" presName="parentNode1" presStyleLbl="node1" presStyleIdx="0" presStyleCnt="5" custScaleY="146030" custLinFactNeighborX="436" custLinFactNeighborY="6854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C3B156-EBE7-4419-ADCC-578BE1FCC881}" type="pres">
      <dgm:prSet presAssocID="{1AFD27AC-4C42-44AD-8199-B6800D44A274}" presName="connSite1" presStyleCnt="0"/>
      <dgm:spPr/>
    </dgm:pt>
    <dgm:pt modelId="{168C7B82-063B-48E4-AD30-2793A96BAD44}" type="pres">
      <dgm:prSet presAssocID="{507821AB-563E-4B7F-9192-9E0D219FF53D}" presName="Name9" presStyleLbl="sibTrans2D1" presStyleIdx="0" presStyleCnt="4" custAng="969094" custLinFactNeighborX="2599" custLinFactNeighborY="12344"/>
      <dgm:spPr/>
      <dgm:t>
        <a:bodyPr/>
        <a:lstStyle/>
        <a:p>
          <a:endParaRPr lang="en-US"/>
        </a:p>
      </dgm:t>
    </dgm:pt>
    <dgm:pt modelId="{3AC347ED-CB15-4E5D-A915-D8C8FA37B04A}" type="pres">
      <dgm:prSet presAssocID="{C06EC968-F4C6-4736-A459-5F87CE89C6D0}" presName="composite2" presStyleCnt="0"/>
      <dgm:spPr/>
    </dgm:pt>
    <dgm:pt modelId="{1A4D69CD-D1F4-422B-BDD4-312B12806F68}" type="pres">
      <dgm:prSet presAssocID="{C06EC968-F4C6-4736-A459-5F87CE89C6D0}" presName="dummyNode2" presStyleLbl="node1" presStyleIdx="0" presStyleCnt="5"/>
      <dgm:spPr/>
    </dgm:pt>
    <dgm:pt modelId="{DE0C78B5-610B-493D-99C5-74AC97F22D71}" type="pres">
      <dgm:prSet presAssocID="{C06EC968-F4C6-4736-A459-5F87CE89C6D0}" presName="childNode2" presStyleLbl="bgAcc1" presStyleIdx="1" presStyleCnt="5" custScaleX="131318" custScaleY="2182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A8423D-1E86-4AFE-89EA-F77320B5BCF8}" type="pres">
      <dgm:prSet presAssocID="{C06EC968-F4C6-4736-A459-5F87CE89C6D0}" presName="childNode2tx" presStyleLbl="bg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2973F0-1BAE-4A3F-8D50-B249BF9BD490}" type="pres">
      <dgm:prSet presAssocID="{C06EC968-F4C6-4736-A459-5F87CE89C6D0}" presName="parentNode2" presStyleLbl="node1" presStyleIdx="1" presStyleCnt="5" custScaleX="91936" custScaleY="124060" custLinFactY="-18723" custLinFactNeighborX="-29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B8D3FC-4D8C-49C9-8E99-470715A57D71}" type="pres">
      <dgm:prSet presAssocID="{C06EC968-F4C6-4736-A459-5F87CE89C6D0}" presName="connSite2" presStyleCnt="0"/>
      <dgm:spPr/>
    </dgm:pt>
    <dgm:pt modelId="{4CC635A1-964C-40C2-AE03-5DCB453CEDB3}" type="pres">
      <dgm:prSet presAssocID="{5AEBCD4D-DA7B-48EF-85B4-262493A02895}" presName="Name18" presStyleLbl="sibTrans2D1" presStyleIdx="1" presStyleCnt="4"/>
      <dgm:spPr/>
      <dgm:t>
        <a:bodyPr/>
        <a:lstStyle/>
        <a:p>
          <a:endParaRPr lang="en-US"/>
        </a:p>
      </dgm:t>
    </dgm:pt>
    <dgm:pt modelId="{8C47BA78-0545-48FF-B42D-82629DFCE482}" type="pres">
      <dgm:prSet presAssocID="{A3D848A9-51CE-461F-8B18-BE0349CBFDE5}" presName="composite1" presStyleCnt="0"/>
      <dgm:spPr/>
    </dgm:pt>
    <dgm:pt modelId="{FC17CBEB-557A-43F8-A472-7A1C6E2F7876}" type="pres">
      <dgm:prSet presAssocID="{A3D848A9-51CE-461F-8B18-BE0349CBFDE5}" presName="dummyNode1" presStyleLbl="node1" presStyleIdx="1" presStyleCnt="5"/>
      <dgm:spPr/>
    </dgm:pt>
    <dgm:pt modelId="{DD8ED990-568B-4581-AAF7-D2BB5CD3308D}" type="pres">
      <dgm:prSet presAssocID="{A3D848A9-51CE-461F-8B18-BE0349CBFDE5}" presName="childNode1" presStyleLbl="bgAcc1" presStyleIdx="2" presStyleCnt="5" custScaleX="116844" custScaleY="145106" custLinFactNeighborX="3002" custLinFactNeighborY="-27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15D888-955E-464E-9F7B-7FAF5D4BA5AC}" type="pres">
      <dgm:prSet presAssocID="{A3D848A9-51CE-461F-8B18-BE0349CBFDE5}" presName="childNode1tx" presStyleLbl="bg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F33E5F-1DFC-4D23-B785-4DEF6B041CF4}" type="pres">
      <dgm:prSet presAssocID="{A3D848A9-51CE-461F-8B18-BE0349CBFDE5}" presName="parentNode1" presStyleLbl="node1" presStyleIdx="2" presStyleCnt="5" custScaleY="103913" custLinFactNeighborX="4824" custLinFactNeighborY="2387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8D08E9-6AE0-44C8-9381-2072FE444218}" type="pres">
      <dgm:prSet presAssocID="{A3D848A9-51CE-461F-8B18-BE0349CBFDE5}" presName="connSite1" presStyleCnt="0"/>
      <dgm:spPr/>
    </dgm:pt>
    <dgm:pt modelId="{C16356CA-B670-483F-959C-D3DE41AC493F}" type="pres">
      <dgm:prSet presAssocID="{A1010A61-6DBD-4920-8ED7-4CE174541F91}" presName="Name9" presStyleLbl="sibTrans2D1" presStyleIdx="2" presStyleCnt="4" custLinFactNeighborX="-3" custLinFactNeighborY="13134"/>
      <dgm:spPr/>
      <dgm:t>
        <a:bodyPr/>
        <a:lstStyle/>
        <a:p>
          <a:endParaRPr lang="en-US"/>
        </a:p>
      </dgm:t>
    </dgm:pt>
    <dgm:pt modelId="{8A734F21-E8C8-4382-A998-334C9D990453}" type="pres">
      <dgm:prSet presAssocID="{2E3007B7-A5F3-4A60-A68B-52A0E477EFF7}" presName="composite2" presStyleCnt="0"/>
      <dgm:spPr/>
    </dgm:pt>
    <dgm:pt modelId="{B5DBDF90-0D64-491C-83BB-839B56FADAC3}" type="pres">
      <dgm:prSet presAssocID="{2E3007B7-A5F3-4A60-A68B-52A0E477EFF7}" presName="dummyNode2" presStyleLbl="node1" presStyleIdx="2" presStyleCnt="5"/>
      <dgm:spPr/>
    </dgm:pt>
    <dgm:pt modelId="{FE6BBB90-51F8-4C2F-806E-61DA5D1F4894}" type="pres">
      <dgm:prSet presAssocID="{2E3007B7-A5F3-4A60-A68B-52A0E477EFF7}" presName="childNode2" presStyleLbl="bgAcc1" presStyleIdx="3" presStyleCnt="5" custScaleX="123818" custScaleY="1524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B90428-F5A9-4809-87FE-180CB077979F}" type="pres">
      <dgm:prSet presAssocID="{2E3007B7-A5F3-4A60-A68B-52A0E477EFF7}" presName="childNode2tx" presStyleLbl="bg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255356-9ECA-4F09-8A58-BDBFCD3A746F}" type="pres">
      <dgm:prSet presAssocID="{2E3007B7-A5F3-4A60-A68B-52A0E477EFF7}" presName="parentNode2" presStyleLbl="node1" presStyleIdx="3" presStyleCnt="5" custScaleX="124095" custLinFactNeighborX="6047" custLinFactNeighborY="-4393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9C2FD0-A7F9-499E-96D4-F3A737FB2AF4}" type="pres">
      <dgm:prSet presAssocID="{2E3007B7-A5F3-4A60-A68B-52A0E477EFF7}" presName="connSite2" presStyleCnt="0"/>
      <dgm:spPr/>
    </dgm:pt>
    <dgm:pt modelId="{A3CA4DFF-A812-4947-B511-41172B313B9D}" type="pres">
      <dgm:prSet presAssocID="{9A728013-A1CF-4B57-8F98-F64D5C58A67A}" presName="Name18" presStyleLbl="sibTrans2D1" presStyleIdx="3" presStyleCnt="4" custAng="21290272" custScaleY="98450" custLinFactNeighborX="-2394" custLinFactNeighborY="-14672"/>
      <dgm:spPr/>
      <dgm:t>
        <a:bodyPr/>
        <a:lstStyle/>
        <a:p>
          <a:endParaRPr lang="en-US"/>
        </a:p>
      </dgm:t>
    </dgm:pt>
    <dgm:pt modelId="{3CF8BA08-DC3C-40F5-9E46-B2033779468F}" type="pres">
      <dgm:prSet presAssocID="{978EE6AB-B644-4135-BE19-51C1B42303B2}" presName="composite1" presStyleCnt="0"/>
      <dgm:spPr/>
    </dgm:pt>
    <dgm:pt modelId="{4429B143-590F-4501-A8B7-F37239F741B3}" type="pres">
      <dgm:prSet presAssocID="{978EE6AB-B644-4135-BE19-51C1B42303B2}" presName="dummyNode1" presStyleLbl="node1" presStyleIdx="3" presStyleCnt="5"/>
      <dgm:spPr/>
    </dgm:pt>
    <dgm:pt modelId="{82EA891F-ED1F-4D3D-8ED3-0BF9799C3E2B}" type="pres">
      <dgm:prSet presAssocID="{978EE6AB-B644-4135-BE19-51C1B42303B2}" presName="childNode1" presStyleLbl="bgAcc1" presStyleIdx="4" presStyleCnt="5" custScaleX="128952" custScaleY="1748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926CE-50DD-45C4-AFBD-60120CD3670E}" type="pres">
      <dgm:prSet presAssocID="{978EE6AB-B644-4135-BE19-51C1B42303B2}" presName="childNode1tx" presStyleLbl="bg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A844F1-1A5C-427D-AE5F-F9F9F0B73654}" type="pres">
      <dgm:prSet presAssocID="{978EE6AB-B644-4135-BE19-51C1B42303B2}" presName="parentNode1" presStyleLbl="node1" presStyleIdx="4" presStyleCnt="5" custScaleX="111940" custLinFactY="5871" custLinFactNeighborX="12865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09E0AA-3CCA-47C9-8E36-A269BFECD7A7}" type="pres">
      <dgm:prSet presAssocID="{978EE6AB-B644-4135-BE19-51C1B42303B2}" presName="connSite1" presStyleCnt="0"/>
      <dgm:spPr/>
    </dgm:pt>
  </dgm:ptLst>
  <dgm:cxnLst>
    <dgm:cxn modelId="{B04BC654-8B02-4DA9-AE18-1FCAE28AD9F2}" type="presOf" srcId="{8186D1E7-62AA-455C-9516-E49A650D9AF8}" destId="{42D926CE-50DD-45C4-AFBD-60120CD3670E}" srcOrd="1" destOrd="2" presId="urn:microsoft.com/office/officeart/2005/8/layout/hProcess4"/>
    <dgm:cxn modelId="{2FB39B4D-C42D-49D4-BFE7-0B4D9ACE0137}" type="presOf" srcId="{DC3D5FA0-6309-47FB-8FC5-A0299052B083}" destId="{DD8ED990-568B-4581-AAF7-D2BB5CD3308D}" srcOrd="0" destOrd="0" presId="urn:microsoft.com/office/officeart/2005/8/layout/hProcess4"/>
    <dgm:cxn modelId="{5A9DCAC9-1CD7-40A1-A418-31CBA029BF6E}" type="presOf" srcId="{F00CA44B-CD57-4E9D-A9F0-CBDDD519C414}" destId="{8AC779B1-31D5-4D95-8BBE-AB4E072AA92D}" srcOrd="0" destOrd="0" presId="urn:microsoft.com/office/officeart/2005/8/layout/hProcess4"/>
    <dgm:cxn modelId="{B4DCD696-3EE6-4FF1-8539-57CA077F1F5F}" type="presOf" srcId="{F00CA44B-CD57-4E9D-A9F0-CBDDD519C414}" destId="{FB940B5F-1215-4865-877B-AB592F06597B}" srcOrd="1" destOrd="0" presId="urn:microsoft.com/office/officeart/2005/8/layout/hProcess4"/>
    <dgm:cxn modelId="{73D8E17C-B904-4F0E-B63B-92B71CAC88AC}" type="presOf" srcId="{A1010A61-6DBD-4920-8ED7-4CE174541F91}" destId="{C16356CA-B670-483F-959C-D3DE41AC493F}" srcOrd="0" destOrd="0" presId="urn:microsoft.com/office/officeart/2005/8/layout/hProcess4"/>
    <dgm:cxn modelId="{C9CF4450-1BE1-4E0E-9B31-5CB39484D6C3}" srcId="{8BD929EE-C6CA-4659-81BD-434E06B0305C}" destId="{C06EC968-F4C6-4736-A459-5F87CE89C6D0}" srcOrd="1" destOrd="0" parTransId="{52A0C87B-2A45-40BC-BEE7-3C66E6FE53AE}" sibTransId="{5AEBCD4D-DA7B-48EF-85B4-262493A02895}"/>
    <dgm:cxn modelId="{2E3C9860-EED6-407F-9DBB-6B1FBC76ABE8}" type="presOf" srcId="{399CBA6A-2D97-4055-BBCD-77E0404FA69A}" destId="{DE0C78B5-610B-493D-99C5-74AC97F22D71}" srcOrd="0" destOrd="0" presId="urn:microsoft.com/office/officeart/2005/8/layout/hProcess4"/>
    <dgm:cxn modelId="{2C730330-B6C2-4B64-B00B-CA9A80CD787E}" type="presOf" srcId="{084E66CB-6F19-4C38-A003-40329093F7EB}" destId="{FE6BBB90-51F8-4C2F-806E-61DA5D1F4894}" srcOrd="0" destOrd="0" presId="urn:microsoft.com/office/officeart/2005/8/layout/hProcess4"/>
    <dgm:cxn modelId="{A283A2DA-6B5C-4969-8934-4FEC530B269A}" srcId="{1AFD27AC-4C42-44AD-8199-B6800D44A274}" destId="{24A9A086-6F52-40B6-A179-B375CD9FB7EB}" srcOrd="1" destOrd="0" parTransId="{B98CC408-7AAC-417D-AC49-A06E1FA7DEA5}" sibTransId="{F23225AC-BF3C-4472-8B52-732A65739FAF}"/>
    <dgm:cxn modelId="{06B4C970-7334-4108-A8A0-6C530A9F5F17}" srcId="{C06EC968-F4C6-4736-A459-5F87CE89C6D0}" destId="{399CBA6A-2D97-4055-BBCD-77E0404FA69A}" srcOrd="0" destOrd="0" parTransId="{CD6CE3AF-4C81-4AB6-AFC5-42057012A78B}" sibTransId="{BCB5B0A8-9D58-414A-9774-5E5D71846989}"/>
    <dgm:cxn modelId="{614F337E-7A51-4152-B165-E5D434D0CFC5}" srcId="{C06EC968-F4C6-4736-A459-5F87CE89C6D0}" destId="{3474A0B4-5D0E-493B-8319-ACF1D349ECC1}" srcOrd="2" destOrd="0" parTransId="{0DCCFCFA-64DE-4767-9A53-E2FCFF62AE17}" sibTransId="{C50C05BC-D7C1-44D3-AF5E-4C17CBC5C05D}"/>
    <dgm:cxn modelId="{63AC7335-A9AC-420D-8B19-5D348A5C3368}" srcId="{2E3007B7-A5F3-4A60-A68B-52A0E477EFF7}" destId="{EEF6615C-3651-4805-8EB2-F73EC8E9D587}" srcOrd="1" destOrd="0" parTransId="{A2E1A21E-C7F7-48DA-93E1-390D8AAB2BD1}" sibTransId="{3403654B-8C1F-4C2A-BB4D-616480B34B70}"/>
    <dgm:cxn modelId="{D7D5DEA5-B92B-44C6-A26F-8D0B128AE90C}" type="presOf" srcId="{5AEBCD4D-DA7B-48EF-85B4-262493A02895}" destId="{4CC635A1-964C-40C2-AE03-5DCB453CEDB3}" srcOrd="0" destOrd="0" presId="urn:microsoft.com/office/officeart/2005/8/layout/hProcess4"/>
    <dgm:cxn modelId="{0D10E86A-3CDC-4D92-80BD-E92BC0182EE6}" srcId="{978EE6AB-B644-4135-BE19-51C1B42303B2}" destId="{8186D1E7-62AA-455C-9516-E49A650D9AF8}" srcOrd="2" destOrd="0" parTransId="{962B757F-CEDE-4560-90DA-666AABA01C19}" sibTransId="{BB4FFA55-017D-44B4-A1D5-BE8FA39AD4A8}"/>
    <dgm:cxn modelId="{51AC0C9F-A79A-4955-B01E-895FFEF13557}" srcId="{978EE6AB-B644-4135-BE19-51C1B42303B2}" destId="{BB12DD38-4417-4DD6-9E28-878DB6D56A6D}" srcOrd="0" destOrd="0" parTransId="{356A8391-D8F3-467D-BE73-FECF57C07ADD}" sibTransId="{2C3E1470-93F5-4680-81BA-2DD4D24D143D}"/>
    <dgm:cxn modelId="{95AB3B7E-5ACA-46DB-A35F-49F4FF0141D1}" type="presOf" srcId="{8186D1E7-62AA-455C-9516-E49A650D9AF8}" destId="{82EA891F-ED1F-4D3D-8ED3-0BF9799C3E2B}" srcOrd="0" destOrd="2" presId="urn:microsoft.com/office/officeart/2005/8/layout/hProcess4"/>
    <dgm:cxn modelId="{A85CB5F6-1EFC-4BE9-8E8E-C49789C151D9}" type="presOf" srcId="{978EE6AB-B644-4135-BE19-51C1B42303B2}" destId="{1DA844F1-1A5C-427D-AE5F-F9F9F0B73654}" srcOrd="0" destOrd="0" presId="urn:microsoft.com/office/officeart/2005/8/layout/hProcess4"/>
    <dgm:cxn modelId="{3C511DFD-10F6-4B43-8521-F9F5FB061B83}" srcId="{1AFD27AC-4C42-44AD-8199-B6800D44A274}" destId="{F00CA44B-CD57-4E9D-A9F0-CBDDD519C414}" srcOrd="0" destOrd="0" parTransId="{374E6A63-D5F5-41B9-BF30-D0C1D9586A6D}" sibTransId="{AD538ACB-09D1-482C-A59B-683F2F11018A}"/>
    <dgm:cxn modelId="{EE13546B-7D46-4D52-A314-AB2F91B0ABD4}" type="presOf" srcId="{EEF6615C-3651-4805-8EB2-F73EC8E9D587}" destId="{FE6BBB90-51F8-4C2F-806E-61DA5D1F4894}" srcOrd="0" destOrd="1" presId="urn:microsoft.com/office/officeart/2005/8/layout/hProcess4"/>
    <dgm:cxn modelId="{C44F6CF8-61FE-46BC-A833-752A90647410}" type="presOf" srcId="{BB12DD38-4417-4DD6-9E28-878DB6D56A6D}" destId="{82EA891F-ED1F-4D3D-8ED3-0BF9799C3E2B}" srcOrd="0" destOrd="0" presId="urn:microsoft.com/office/officeart/2005/8/layout/hProcess4"/>
    <dgm:cxn modelId="{F98E56D4-E488-4ABF-A725-E3356C1F8769}" type="presOf" srcId="{9A728013-A1CF-4B57-8F98-F64D5C58A67A}" destId="{A3CA4DFF-A812-4947-B511-41172B313B9D}" srcOrd="0" destOrd="0" presId="urn:microsoft.com/office/officeart/2005/8/layout/hProcess4"/>
    <dgm:cxn modelId="{3E5DE7C4-CACA-4348-B44A-A2D07E03C472}" srcId="{8BD929EE-C6CA-4659-81BD-434E06B0305C}" destId="{2E3007B7-A5F3-4A60-A68B-52A0E477EFF7}" srcOrd="3" destOrd="0" parTransId="{63886B5B-44E4-45A5-A4CC-437D7182FA39}" sibTransId="{9A728013-A1CF-4B57-8F98-F64D5C58A67A}"/>
    <dgm:cxn modelId="{BEB401A3-8711-4FC4-B94D-E26F3A9DDC3E}" type="presOf" srcId="{33998E57-484E-48B9-8C46-AC38F6862D63}" destId="{DD8ED990-568B-4581-AAF7-D2BB5CD3308D}" srcOrd="0" destOrd="1" presId="urn:microsoft.com/office/officeart/2005/8/layout/hProcess4"/>
    <dgm:cxn modelId="{A796D5A5-EB43-422B-9B8A-EB5D4F97802E}" srcId="{A3D848A9-51CE-461F-8B18-BE0349CBFDE5}" destId="{33998E57-484E-48B9-8C46-AC38F6862D63}" srcOrd="1" destOrd="0" parTransId="{54F982CA-CECA-475B-BA24-1A233CB6C525}" sibTransId="{8E166C68-24BB-4693-A8ED-BF4477F4645F}"/>
    <dgm:cxn modelId="{3813ED4E-C731-457C-8874-1C45FD9F94F2}" srcId="{A3D848A9-51CE-461F-8B18-BE0349CBFDE5}" destId="{DC3D5FA0-6309-47FB-8FC5-A0299052B083}" srcOrd="0" destOrd="0" parTransId="{C154EFC7-469A-48E7-8B2E-834BF4DBD0B2}" sibTransId="{3734BC1A-82AC-4749-A0AA-B42E155D4E7D}"/>
    <dgm:cxn modelId="{A69E7517-8FCB-4405-B63B-50BE2D6458D8}" type="presOf" srcId="{399CBA6A-2D97-4055-BBCD-77E0404FA69A}" destId="{5AA8423D-1E86-4AFE-89EA-F77320B5BCF8}" srcOrd="1" destOrd="0" presId="urn:microsoft.com/office/officeart/2005/8/layout/hProcess4"/>
    <dgm:cxn modelId="{6F98E6AE-EE35-47DF-A897-8DDB729DA63A}" type="presOf" srcId="{2E3007B7-A5F3-4A60-A68B-52A0E477EFF7}" destId="{61255356-9ECA-4F09-8A58-BDBFCD3A746F}" srcOrd="0" destOrd="0" presId="urn:microsoft.com/office/officeart/2005/8/layout/hProcess4"/>
    <dgm:cxn modelId="{91467977-3ADB-4A82-9A3E-044C05E04EFC}" type="presOf" srcId="{1AFD27AC-4C42-44AD-8199-B6800D44A274}" destId="{340B8AC9-B961-42CD-BEC3-6E1C346194CB}" srcOrd="0" destOrd="0" presId="urn:microsoft.com/office/officeart/2005/8/layout/hProcess4"/>
    <dgm:cxn modelId="{7BBC9667-B713-4C5E-9B03-A3110C51162A}" srcId="{8BD929EE-C6CA-4659-81BD-434E06B0305C}" destId="{978EE6AB-B644-4135-BE19-51C1B42303B2}" srcOrd="4" destOrd="0" parTransId="{83F6D32B-E832-490C-A88F-5D8BBFDB2C3E}" sibTransId="{FCC15109-F7A4-4610-9EF2-1B0D9CAF2142}"/>
    <dgm:cxn modelId="{F799252B-8A3E-4311-AA6F-F3546B195D9D}" type="presOf" srcId="{24A9A086-6F52-40B6-A179-B375CD9FB7EB}" destId="{FB940B5F-1215-4865-877B-AB592F06597B}" srcOrd="1" destOrd="1" presId="urn:microsoft.com/office/officeart/2005/8/layout/hProcess4"/>
    <dgm:cxn modelId="{8CEBCB5B-C146-49C8-9EBF-11070C6044DF}" type="presOf" srcId="{CA2DF2E6-A52B-4BA8-9936-E7CB5ABBC10A}" destId="{8AC779B1-31D5-4D95-8BBE-AB4E072AA92D}" srcOrd="0" destOrd="3" presId="urn:microsoft.com/office/officeart/2005/8/layout/hProcess4"/>
    <dgm:cxn modelId="{AE0BCF4F-88E0-43FD-8087-62D7F3C6004A}" type="presOf" srcId="{084E66CB-6F19-4C38-A003-40329093F7EB}" destId="{C9B90428-F5A9-4809-87FE-180CB077979F}" srcOrd="1" destOrd="0" presId="urn:microsoft.com/office/officeart/2005/8/layout/hProcess4"/>
    <dgm:cxn modelId="{67B46BF2-7A07-4EC7-96BD-3443005336FB}" type="presOf" srcId="{33998E57-484E-48B9-8C46-AC38F6862D63}" destId="{2215D888-955E-464E-9F7B-7FAF5D4BA5AC}" srcOrd="1" destOrd="1" presId="urn:microsoft.com/office/officeart/2005/8/layout/hProcess4"/>
    <dgm:cxn modelId="{37C1607E-1ED8-41BF-B306-6DAC6EDD5F13}" srcId="{8BD929EE-C6CA-4659-81BD-434E06B0305C}" destId="{1AFD27AC-4C42-44AD-8199-B6800D44A274}" srcOrd="0" destOrd="0" parTransId="{76B755A4-6A7E-4139-9DB6-4E95864DDAF4}" sibTransId="{507821AB-563E-4B7F-9192-9E0D219FF53D}"/>
    <dgm:cxn modelId="{2943C7CD-785D-488E-BE38-845C43143246}" type="presOf" srcId="{24A9A086-6F52-40B6-A179-B375CD9FB7EB}" destId="{8AC779B1-31D5-4D95-8BBE-AB4E072AA92D}" srcOrd="0" destOrd="1" presId="urn:microsoft.com/office/officeart/2005/8/layout/hProcess4"/>
    <dgm:cxn modelId="{7C12F395-2C58-4BD2-B49C-52305A7A74E1}" type="presOf" srcId="{3474A0B4-5D0E-493B-8319-ACF1D349ECC1}" destId="{5AA8423D-1E86-4AFE-89EA-F77320B5BCF8}" srcOrd="1" destOrd="2" presId="urn:microsoft.com/office/officeart/2005/8/layout/hProcess4"/>
    <dgm:cxn modelId="{476F1B65-0D1D-41E9-B19A-F413054D7265}" type="presOf" srcId="{413CFA81-E49A-4D84-963D-328023D5532D}" destId="{42D926CE-50DD-45C4-AFBD-60120CD3670E}" srcOrd="1" destOrd="1" presId="urn:microsoft.com/office/officeart/2005/8/layout/hProcess4"/>
    <dgm:cxn modelId="{10DAE821-0FAC-455F-ACA5-DFA1C3C5FBF7}" type="presOf" srcId="{8BD929EE-C6CA-4659-81BD-434E06B0305C}" destId="{395B919C-688F-4C56-BBBA-B28BC16E4B47}" srcOrd="0" destOrd="0" presId="urn:microsoft.com/office/officeart/2005/8/layout/hProcess4"/>
    <dgm:cxn modelId="{653BA0B3-0962-475C-A862-EA7452C196E5}" type="presOf" srcId="{7C612047-0E31-44A8-86B0-03D0CD300B9A}" destId="{8AC779B1-31D5-4D95-8BBE-AB4E072AA92D}" srcOrd="0" destOrd="2" presId="urn:microsoft.com/office/officeart/2005/8/layout/hProcess4"/>
    <dgm:cxn modelId="{E55F3804-B0A5-4065-B0F6-E7BA1D732D6B}" type="presOf" srcId="{507821AB-563E-4B7F-9192-9E0D219FF53D}" destId="{168C7B82-063B-48E4-AD30-2793A96BAD44}" srcOrd="0" destOrd="0" presId="urn:microsoft.com/office/officeart/2005/8/layout/hProcess4"/>
    <dgm:cxn modelId="{4126F963-C3C4-4490-B418-4E4B30DC5088}" type="presOf" srcId="{3474A0B4-5D0E-493B-8319-ACF1D349ECC1}" destId="{DE0C78B5-610B-493D-99C5-74AC97F22D71}" srcOrd="0" destOrd="2" presId="urn:microsoft.com/office/officeart/2005/8/layout/hProcess4"/>
    <dgm:cxn modelId="{2A170BCA-E03D-41AD-B469-B20196AE77FF}" srcId="{978EE6AB-B644-4135-BE19-51C1B42303B2}" destId="{413CFA81-E49A-4D84-963D-328023D5532D}" srcOrd="1" destOrd="0" parTransId="{98BC4ECA-986D-4CBE-B633-04483E99F212}" sibTransId="{7D70FFE1-FCD3-4C34-97AD-A105A8828EA0}"/>
    <dgm:cxn modelId="{C44F3101-AA04-4E83-B4CB-4CD3634BD863}" type="presOf" srcId="{EEF6615C-3651-4805-8EB2-F73EC8E9D587}" destId="{C9B90428-F5A9-4809-87FE-180CB077979F}" srcOrd="1" destOrd="1" presId="urn:microsoft.com/office/officeart/2005/8/layout/hProcess4"/>
    <dgm:cxn modelId="{F2FB7E22-6B90-426C-A6C8-743C80B23646}" type="presOf" srcId="{7C612047-0E31-44A8-86B0-03D0CD300B9A}" destId="{FB940B5F-1215-4865-877B-AB592F06597B}" srcOrd="1" destOrd="2" presId="urn:microsoft.com/office/officeart/2005/8/layout/hProcess4"/>
    <dgm:cxn modelId="{76D582D4-9472-4A03-B5F6-7F25134E86C8}" srcId="{2E3007B7-A5F3-4A60-A68B-52A0E477EFF7}" destId="{084E66CB-6F19-4C38-A003-40329093F7EB}" srcOrd="0" destOrd="0" parTransId="{99D4532A-FA98-423F-847A-E76FE0026A5D}" sibTransId="{3469C7CB-A8D4-4076-B03F-88417430E197}"/>
    <dgm:cxn modelId="{B380FF77-E69E-4087-BDBE-2ABFD99F211D}" type="presOf" srcId="{CA2DF2E6-A52B-4BA8-9936-E7CB5ABBC10A}" destId="{FB940B5F-1215-4865-877B-AB592F06597B}" srcOrd="1" destOrd="3" presId="urn:microsoft.com/office/officeart/2005/8/layout/hProcess4"/>
    <dgm:cxn modelId="{94321BE0-6E6D-43AB-AB96-48ECD2D407ED}" type="presOf" srcId="{DC3D5FA0-6309-47FB-8FC5-A0299052B083}" destId="{2215D888-955E-464E-9F7B-7FAF5D4BA5AC}" srcOrd="1" destOrd="0" presId="urn:microsoft.com/office/officeart/2005/8/layout/hProcess4"/>
    <dgm:cxn modelId="{82167F36-7305-45C2-9FF6-50E607593297}" srcId="{C06EC968-F4C6-4736-A459-5F87CE89C6D0}" destId="{DE5A285B-7556-4B77-A85A-13ED2CB56CE2}" srcOrd="1" destOrd="0" parTransId="{DAF1844D-F2E9-4F86-BE30-228D2334A588}" sibTransId="{EB39DB89-F5A3-4E4D-86CF-207F06A83CA4}"/>
    <dgm:cxn modelId="{BB976548-39A4-4723-AAE4-42E5F456FA51}" srcId="{8BD929EE-C6CA-4659-81BD-434E06B0305C}" destId="{A3D848A9-51CE-461F-8B18-BE0349CBFDE5}" srcOrd="2" destOrd="0" parTransId="{03938F90-6FDE-44A6-A312-B1A23A19FE6D}" sibTransId="{A1010A61-6DBD-4920-8ED7-4CE174541F91}"/>
    <dgm:cxn modelId="{FD6236A7-1707-4204-BA9F-65F4F436226A}" type="presOf" srcId="{DE5A285B-7556-4B77-A85A-13ED2CB56CE2}" destId="{DE0C78B5-610B-493D-99C5-74AC97F22D71}" srcOrd="0" destOrd="1" presId="urn:microsoft.com/office/officeart/2005/8/layout/hProcess4"/>
    <dgm:cxn modelId="{BEDDD717-1EFC-478C-92C0-E485BD4AD576}" type="presOf" srcId="{A3D848A9-51CE-461F-8B18-BE0349CBFDE5}" destId="{DDF33E5F-1DFC-4D23-B785-4DEF6B041CF4}" srcOrd="0" destOrd="0" presId="urn:microsoft.com/office/officeart/2005/8/layout/hProcess4"/>
    <dgm:cxn modelId="{BD1A0FBA-CF5B-427E-ADD5-826035E1042F}" type="presOf" srcId="{BB12DD38-4417-4DD6-9E28-878DB6D56A6D}" destId="{42D926CE-50DD-45C4-AFBD-60120CD3670E}" srcOrd="1" destOrd="0" presId="urn:microsoft.com/office/officeart/2005/8/layout/hProcess4"/>
    <dgm:cxn modelId="{FDFEDD93-E59A-44FB-AB96-E17097CE8A07}" srcId="{1AFD27AC-4C42-44AD-8199-B6800D44A274}" destId="{7C612047-0E31-44A8-86B0-03D0CD300B9A}" srcOrd="2" destOrd="0" parTransId="{065F6CE5-4792-406E-B302-E4F975C7FEFD}" sibTransId="{8BD1B8E5-8263-4390-874A-C2FB5B27A7B3}"/>
    <dgm:cxn modelId="{1FFD3AAA-D2D9-4FC3-8132-8B4C922DEBD3}" srcId="{1AFD27AC-4C42-44AD-8199-B6800D44A274}" destId="{CA2DF2E6-A52B-4BA8-9936-E7CB5ABBC10A}" srcOrd="3" destOrd="0" parTransId="{17CE3F6E-7795-477E-A5CE-C4E18671D850}" sibTransId="{3CDDEE37-3E1E-424A-B3EE-3B683174442D}"/>
    <dgm:cxn modelId="{65FF7F7B-0DC1-4F32-B994-0A32ED9356C1}" type="presOf" srcId="{DE5A285B-7556-4B77-A85A-13ED2CB56CE2}" destId="{5AA8423D-1E86-4AFE-89EA-F77320B5BCF8}" srcOrd="1" destOrd="1" presId="urn:microsoft.com/office/officeart/2005/8/layout/hProcess4"/>
    <dgm:cxn modelId="{C30CE5D1-23EB-466C-A75C-AD7C6486AEB5}" type="presOf" srcId="{413CFA81-E49A-4D84-963D-328023D5532D}" destId="{82EA891F-ED1F-4D3D-8ED3-0BF9799C3E2B}" srcOrd="0" destOrd="1" presId="urn:microsoft.com/office/officeart/2005/8/layout/hProcess4"/>
    <dgm:cxn modelId="{B93A4627-635D-44AB-A5DC-6FE58B50C0DA}" type="presOf" srcId="{C06EC968-F4C6-4736-A459-5F87CE89C6D0}" destId="{4A2973F0-1BAE-4A3F-8D50-B249BF9BD490}" srcOrd="0" destOrd="0" presId="urn:microsoft.com/office/officeart/2005/8/layout/hProcess4"/>
    <dgm:cxn modelId="{82F4FEDE-8337-46EF-AD6B-D7300483F009}" type="presParOf" srcId="{395B919C-688F-4C56-BBBA-B28BC16E4B47}" destId="{D11B4FD6-8C9D-4032-885C-F0A7377947B1}" srcOrd="0" destOrd="0" presId="urn:microsoft.com/office/officeart/2005/8/layout/hProcess4"/>
    <dgm:cxn modelId="{EA9E6244-197C-4311-990B-3D6A7CA50CE6}" type="presParOf" srcId="{395B919C-688F-4C56-BBBA-B28BC16E4B47}" destId="{1D9860B3-82B9-4A58-A182-5B0265F9E163}" srcOrd="1" destOrd="0" presId="urn:microsoft.com/office/officeart/2005/8/layout/hProcess4"/>
    <dgm:cxn modelId="{7A140682-25D9-4383-8936-662A92FE5DF6}" type="presParOf" srcId="{395B919C-688F-4C56-BBBA-B28BC16E4B47}" destId="{C741E998-F996-4EE7-A232-099641B5506F}" srcOrd="2" destOrd="0" presId="urn:microsoft.com/office/officeart/2005/8/layout/hProcess4"/>
    <dgm:cxn modelId="{23767A41-6545-420B-93A7-737CFAB1DB23}" type="presParOf" srcId="{C741E998-F996-4EE7-A232-099641B5506F}" destId="{1248199E-6C3E-4466-977A-B16918134635}" srcOrd="0" destOrd="0" presId="urn:microsoft.com/office/officeart/2005/8/layout/hProcess4"/>
    <dgm:cxn modelId="{4BEC9F69-B158-4C6C-84CD-2C7F509CB37D}" type="presParOf" srcId="{1248199E-6C3E-4466-977A-B16918134635}" destId="{99FBECCD-CF6B-4370-8A09-491637562EC1}" srcOrd="0" destOrd="0" presId="urn:microsoft.com/office/officeart/2005/8/layout/hProcess4"/>
    <dgm:cxn modelId="{C1CBD753-AE2D-40E2-876D-F5C91D99D7F2}" type="presParOf" srcId="{1248199E-6C3E-4466-977A-B16918134635}" destId="{8AC779B1-31D5-4D95-8BBE-AB4E072AA92D}" srcOrd="1" destOrd="0" presId="urn:microsoft.com/office/officeart/2005/8/layout/hProcess4"/>
    <dgm:cxn modelId="{E8FB85B1-7658-494C-8D56-E12E5F139CE7}" type="presParOf" srcId="{1248199E-6C3E-4466-977A-B16918134635}" destId="{FB940B5F-1215-4865-877B-AB592F06597B}" srcOrd="2" destOrd="0" presId="urn:microsoft.com/office/officeart/2005/8/layout/hProcess4"/>
    <dgm:cxn modelId="{DCF28500-2600-4FA8-967F-C23F4F81A34E}" type="presParOf" srcId="{1248199E-6C3E-4466-977A-B16918134635}" destId="{340B8AC9-B961-42CD-BEC3-6E1C346194CB}" srcOrd="3" destOrd="0" presId="urn:microsoft.com/office/officeart/2005/8/layout/hProcess4"/>
    <dgm:cxn modelId="{9ACA59AD-91DC-47B1-B6E2-1E1CEFEF73E1}" type="presParOf" srcId="{1248199E-6C3E-4466-977A-B16918134635}" destId="{1CC3B156-EBE7-4419-ADCC-578BE1FCC881}" srcOrd="4" destOrd="0" presId="urn:microsoft.com/office/officeart/2005/8/layout/hProcess4"/>
    <dgm:cxn modelId="{6773B030-BD56-4C60-B9B2-AFA13AD3933F}" type="presParOf" srcId="{C741E998-F996-4EE7-A232-099641B5506F}" destId="{168C7B82-063B-48E4-AD30-2793A96BAD44}" srcOrd="1" destOrd="0" presId="urn:microsoft.com/office/officeart/2005/8/layout/hProcess4"/>
    <dgm:cxn modelId="{1F46C7D0-015E-441A-A2A7-A67E565073A6}" type="presParOf" srcId="{C741E998-F996-4EE7-A232-099641B5506F}" destId="{3AC347ED-CB15-4E5D-A915-D8C8FA37B04A}" srcOrd="2" destOrd="0" presId="urn:microsoft.com/office/officeart/2005/8/layout/hProcess4"/>
    <dgm:cxn modelId="{01717515-74A7-425D-A5F3-9F2E4F80B8EA}" type="presParOf" srcId="{3AC347ED-CB15-4E5D-A915-D8C8FA37B04A}" destId="{1A4D69CD-D1F4-422B-BDD4-312B12806F68}" srcOrd="0" destOrd="0" presId="urn:microsoft.com/office/officeart/2005/8/layout/hProcess4"/>
    <dgm:cxn modelId="{B811596D-2203-4253-A848-2C352446EFF8}" type="presParOf" srcId="{3AC347ED-CB15-4E5D-A915-D8C8FA37B04A}" destId="{DE0C78B5-610B-493D-99C5-74AC97F22D71}" srcOrd="1" destOrd="0" presId="urn:microsoft.com/office/officeart/2005/8/layout/hProcess4"/>
    <dgm:cxn modelId="{CE77FE9C-89F3-4B8D-99F0-542BDA933A33}" type="presParOf" srcId="{3AC347ED-CB15-4E5D-A915-D8C8FA37B04A}" destId="{5AA8423D-1E86-4AFE-89EA-F77320B5BCF8}" srcOrd="2" destOrd="0" presId="urn:microsoft.com/office/officeart/2005/8/layout/hProcess4"/>
    <dgm:cxn modelId="{7A5E9355-21F0-421D-A717-E3ECD20D2134}" type="presParOf" srcId="{3AC347ED-CB15-4E5D-A915-D8C8FA37B04A}" destId="{4A2973F0-1BAE-4A3F-8D50-B249BF9BD490}" srcOrd="3" destOrd="0" presId="urn:microsoft.com/office/officeart/2005/8/layout/hProcess4"/>
    <dgm:cxn modelId="{A3224E0E-ABAF-4B5B-86A6-668D687D05B0}" type="presParOf" srcId="{3AC347ED-CB15-4E5D-A915-D8C8FA37B04A}" destId="{3BB8D3FC-4D8C-49C9-8E99-470715A57D71}" srcOrd="4" destOrd="0" presId="urn:microsoft.com/office/officeart/2005/8/layout/hProcess4"/>
    <dgm:cxn modelId="{FAA40A46-5F92-443B-BDD0-C7A525B51C0B}" type="presParOf" srcId="{C741E998-F996-4EE7-A232-099641B5506F}" destId="{4CC635A1-964C-40C2-AE03-5DCB453CEDB3}" srcOrd="3" destOrd="0" presId="urn:microsoft.com/office/officeart/2005/8/layout/hProcess4"/>
    <dgm:cxn modelId="{7B926C48-D276-4AD8-87E2-76793051452F}" type="presParOf" srcId="{C741E998-F996-4EE7-A232-099641B5506F}" destId="{8C47BA78-0545-48FF-B42D-82629DFCE482}" srcOrd="4" destOrd="0" presId="urn:microsoft.com/office/officeart/2005/8/layout/hProcess4"/>
    <dgm:cxn modelId="{F2B35C2D-2D16-4B6F-B160-B2CE339044CD}" type="presParOf" srcId="{8C47BA78-0545-48FF-B42D-82629DFCE482}" destId="{FC17CBEB-557A-43F8-A472-7A1C6E2F7876}" srcOrd="0" destOrd="0" presId="urn:microsoft.com/office/officeart/2005/8/layout/hProcess4"/>
    <dgm:cxn modelId="{F084BFF6-E525-48B4-B460-83FE3D7FFADC}" type="presParOf" srcId="{8C47BA78-0545-48FF-B42D-82629DFCE482}" destId="{DD8ED990-568B-4581-AAF7-D2BB5CD3308D}" srcOrd="1" destOrd="0" presId="urn:microsoft.com/office/officeart/2005/8/layout/hProcess4"/>
    <dgm:cxn modelId="{1D94CE56-3CCC-4DB6-B81E-8AE79FEA2577}" type="presParOf" srcId="{8C47BA78-0545-48FF-B42D-82629DFCE482}" destId="{2215D888-955E-464E-9F7B-7FAF5D4BA5AC}" srcOrd="2" destOrd="0" presId="urn:microsoft.com/office/officeart/2005/8/layout/hProcess4"/>
    <dgm:cxn modelId="{1A0CBE56-EF71-4A94-951F-280AE782BD79}" type="presParOf" srcId="{8C47BA78-0545-48FF-B42D-82629DFCE482}" destId="{DDF33E5F-1DFC-4D23-B785-4DEF6B041CF4}" srcOrd="3" destOrd="0" presId="urn:microsoft.com/office/officeart/2005/8/layout/hProcess4"/>
    <dgm:cxn modelId="{7DD0BFD5-AC20-4EF5-A19E-5E9E9223ED4D}" type="presParOf" srcId="{8C47BA78-0545-48FF-B42D-82629DFCE482}" destId="{0E8D08E9-6AE0-44C8-9381-2072FE444218}" srcOrd="4" destOrd="0" presId="urn:microsoft.com/office/officeart/2005/8/layout/hProcess4"/>
    <dgm:cxn modelId="{54F7B909-CEB9-458F-8F88-09324F504C0F}" type="presParOf" srcId="{C741E998-F996-4EE7-A232-099641B5506F}" destId="{C16356CA-B670-483F-959C-D3DE41AC493F}" srcOrd="5" destOrd="0" presId="urn:microsoft.com/office/officeart/2005/8/layout/hProcess4"/>
    <dgm:cxn modelId="{8F90FB80-843A-4B4F-8DD3-D5A16D782FD2}" type="presParOf" srcId="{C741E998-F996-4EE7-A232-099641B5506F}" destId="{8A734F21-E8C8-4382-A998-334C9D990453}" srcOrd="6" destOrd="0" presId="urn:microsoft.com/office/officeart/2005/8/layout/hProcess4"/>
    <dgm:cxn modelId="{F0E88809-49CC-4E0F-8BB6-9CFC753E7EBC}" type="presParOf" srcId="{8A734F21-E8C8-4382-A998-334C9D990453}" destId="{B5DBDF90-0D64-491C-83BB-839B56FADAC3}" srcOrd="0" destOrd="0" presId="urn:microsoft.com/office/officeart/2005/8/layout/hProcess4"/>
    <dgm:cxn modelId="{ADF9D516-A5AC-444C-8B87-2C61D87212B8}" type="presParOf" srcId="{8A734F21-E8C8-4382-A998-334C9D990453}" destId="{FE6BBB90-51F8-4C2F-806E-61DA5D1F4894}" srcOrd="1" destOrd="0" presId="urn:microsoft.com/office/officeart/2005/8/layout/hProcess4"/>
    <dgm:cxn modelId="{6CD6236A-680D-4839-B05F-19A9C1AE5840}" type="presParOf" srcId="{8A734F21-E8C8-4382-A998-334C9D990453}" destId="{C9B90428-F5A9-4809-87FE-180CB077979F}" srcOrd="2" destOrd="0" presId="urn:microsoft.com/office/officeart/2005/8/layout/hProcess4"/>
    <dgm:cxn modelId="{15073C72-2949-4C8A-9E26-9BF406AC7F44}" type="presParOf" srcId="{8A734F21-E8C8-4382-A998-334C9D990453}" destId="{61255356-9ECA-4F09-8A58-BDBFCD3A746F}" srcOrd="3" destOrd="0" presId="urn:microsoft.com/office/officeart/2005/8/layout/hProcess4"/>
    <dgm:cxn modelId="{17448ED0-A7D6-41BD-9688-73929DC35E55}" type="presParOf" srcId="{8A734F21-E8C8-4382-A998-334C9D990453}" destId="{0A9C2FD0-A7F9-499E-96D4-F3A737FB2AF4}" srcOrd="4" destOrd="0" presId="urn:microsoft.com/office/officeart/2005/8/layout/hProcess4"/>
    <dgm:cxn modelId="{A4EB391C-848D-4C9C-933A-1C73A34AF718}" type="presParOf" srcId="{C741E998-F996-4EE7-A232-099641B5506F}" destId="{A3CA4DFF-A812-4947-B511-41172B313B9D}" srcOrd="7" destOrd="0" presId="urn:microsoft.com/office/officeart/2005/8/layout/hProcess4"/>
    <dgm:cxn modelId="{BA512346-F966-46AC-81E8-E14C2E2F6FCD}" type="presParOf" srcId="{C741E998-F996-4EE7-A232-099641B5506F}" destId="{3CF8BA08-DC3C-40F5-9E46-B2033779468F}" srcOrd="8" destOrd="0" presId="urn:microsoft.com/office/officeart/2005/8/layout/hProcess4"/>
    <dgm:cxn modelId="{DECD0225-B20E-4F55-A87C-13F7501BB5A6}" type="presParOf" srcId="{3CF8BA08-DC3C-40F5-9E46-B2033779468F}" destId="{4429B143-590F-4501-A8B7-F37239F741B3}" srcOrd="0" destOrd="0" presId="urn:microsoft.com/office/officeart/2005/8/layout/hProcess4"/>
    <dgm:cxn modelId="{CB74D5C6-1DDB-4B85-90F4-A1FE6C1B0A47}" type="presParOf" srcId="{3CF8BA08-DC3C-40F5-9E46-B2033779468F}" destId="{82EA891F-ED1F-4D3D-8ED3-0BF9799C3E2B}" srcOrd="1" destOrd="0" presId="urn:microsoft.com/office/officeart/2005/8/layout/hProcess4"/>
    <dgm:cxn modelId="{A3977734-6294-4743-999C-7CA5042105BA}" type="presParOf" srcId="{3CF8BA08-DC3C-40F5-9E46-B2033779468F}" destId="{42D926CE-50DD-45C4-AFBD-60120CD3670E}" srcOrd="2" destOrd="0" presId="urn:microsoft.com/office/officeart/2005/8/layout/hProcess4"/>
    <dgm:cxn modelId="{A2040404-6EFF-4A8C-B762-55B7FBBE28BE}" type="presParOf" srcId="{3CF8BA08-DC3C-40F5-9E46-B2033779468F}" destId="{1DA844F1-1A5C-427D-AE5F-F9F9F0B73654}" srcOrd="3" destOrd="0" presId="urn:microsoft.com/office/officeart/2005/8/layout/hProcess4"/>
    <dgm:cxn modelId="{06D375E2-E556-4662-B4D8-A126E118A4D4}" type="presParOf" srcId="{3CF8BA08-DC3C-40F5-9E46-B2033779468F}" destId="{1D09E0AA-3CCA-47C9-8E36-A269BFECD7A7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14B17E-0294-4942-B0D8-46C4092A3EBF}">
      <dsp:nvSpPr>
        <dsp:cNvPr id="0" name=""/>
        <dsp:cNvSpPr/>
      </dsp:nvSpPr>
      <dsp:spPr>
        <a:xfrm>
          <a:off x="5942134" y="413463"/>
          <a:ext cx="2505610" cy="2560830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EC1DDD-2C05-48DD-AB52-997DB91FFD92}">
      <dsp:nvSpPr>
        <dsp:cNvPr id="0" name=""/>
        <dsp:cNvSpPr/>
      </dsp:nvSpPr>
      <dsp:spPr>
        <a:xfrm>
          <a:off x="6344103" y="808762"/>
          <a:ext cx="1796513" cy="1796322"/>
        </a:xfrm>
        <a:prstGeom prst="ellipse">
          <a:avLst/>
        </a:prstGeom>
        <a:solidFill>
          <a:srgbClr val="FFFF00">
            <a:alpha val="90000"/>
          </a:srgb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800" b="1" kern="1200" dirty="0" smtClean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Farming is still the most dangerous occupation</a:t>
          </a:r>
          <a:endParaRPr lang="en-IE" sz="18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600927" y="1065428"/>
        <a:ext cx="1282865" cy="1282990"/>
      </dsp:txXfrm>
    </dsp:sp>
    <dsp:sp modelId="{CD2D421F-5283-4EA0-A140-0DA4174A4570}">
      <dsp:nvSpPr>
        <dsp:cNvPr id="0" name=""/>
        <dsp:cNvSpPr/>
      </dsp:nvSpPr>
      <dsp:spPr>
        <a:xfrm rot="2700000">
          <a:off x="3339882" y="523078"/>
          <a:ext cx="2348919" cy="2348919"/>
        </a:xfrm>
        <a:prstGeom prst="teardrop">
          <a:avLst>
            <a:gd name="adj" fmla="val 100000"/>
          </a:avLst>
        </a:prstGeom>
        <a:solidFill>
          <a:schemeClr val="accent4">
            <a:hueOff val="-9801168"/>
            <a:satOff val="-9029"/>
            <a:lumOff val="-6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FF1EB9-0B5F-4DC4-8ED5-051A8E835F01}">
      <dsp:nvSpPr>
        <dsp:cNvPr id="0" name=""/>
        <dsp:cNvSpPr/>
      </dsp:nvSpPr>
      <dsp:spPr>
        <a:xfrm>
          <a:off x="3577656" y="753435"/>
          <a:ext cx="1848522" cy="179632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9801168"/>
              <a:satOff val="-9029"/>
              <a:lumOff val="-6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200" b="0" kern="120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charset="0"/>
              <a:cs typeface="Calibri" panose="020F0502020204030204" pitchFamily="34" charset="0"/>
            </a:rPr>
            <a:t>Targeting farmers’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200" b="0" kern="120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charset="0"/>
              <a:cs typeface="Calibri" panose="020F0502020204030204" pitchFamily="34" charset="0"/>
            </a:rPr>
            <a:t> safety Knowledge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200" b="0" kern="120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charset="0"/>
              <a:cs typeface="Calibri" panose="020F0502020204030204" pitchFamily="34" charset="0"/>
            </a:rPr>
            <a:t>Awareness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200" b="0" kern="120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charset="0"/>
              <a:cs typeface="Calibri" panose="020F0502020204030204" pitchFamily="34" charset="0"/>
            </a:rPr>
            <a:t>Perception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200" b="0" kern="120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charset="0"/>
              <a:cs typeface="Calibri" panose="020F0502020204030204" pitchFamily="34" charset="0"/>
            </a:rPr>
            <a:t>Attitude</a:t>
          </a:r>
          <a:endParaRPr lang="en-US" sz="1200" b="0" kern="1200" dirty="0">
            <a:solidFill>
              <a:schemeClr val="tx1"/>
            </a:solidFill>
            <a:latin typeface="Calibri" panose="020F0502020204030204" pitchFamily="34" charset="0"/>
            <a:ea typeface="ヒラギノ角ゴ Pro W3" charset="0"/>
            <a:cs typeface="Calibri" panose="020F0502020204030204" pitchFamily="34" charset="0"/>
          </a:endParaRPr>
        </a:p>
      </dsp:txBody>
      <dsp:txXfrm>
        <a:off x="3841914" y="1010101"/>
        <a:ext cx="1320004" cy="1282990"/>
      </dsp:txXfrm>
    </dsp:sp>
    <dsp:sp modelId="{E0C661D7-790D-4834-9F0B-DCCEF0F569B9}">
      <dsp:nvSpPr>
        <dsp:cNvPr id="0" name=""/>
        <dsp:cNvSpPr/>
      </dsp:nvSpPr>
      <dsp:spPr>
        <a:xfrm rot="2700000">
          <a:off x="566721" y="494666"/>
          <a:ext cx="2388460" cy="2388460"/>
        </a:xfrm>
        <a:prstGeom prst="teardrop">
          <a:avLst>
            <a:gd name="adj" fmla="val 100000"/>
          </a:avLst>
        </a:prstGeom>
        <a:solidFill>
          <a:schemeClr val="accent4">
            <a:hueOff val="-19602336"/>
            <a:satOff val="-18057"/>
            <a:lumOff val="-1274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25CF6F-92EA-4DB3-8DED-67BAF2233967}">
      <dsp:nvSpPr>
        <dsp:cNvPr id="0" name=""/>
        <dsp:cNvSpPr/>
      </dsp:nvSpPr>
      <dsp:spPr>
        <a:xfrm>
          <a:off x="688057" y="711446"/>
          <a:ext cx="2145791" cy="194421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9602336"/>
              <a:satOff val="-18057"/>
              <a:lumOff val="-127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200" b="0" kern="120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charset="0"/>
              <a:cs typeface="Calibri" panose="020F0502020204030204" pitchFamily="34" charset="0"/>
            </a:rPr>
            <a:t>Despite different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200" b="0" kern="120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charset="0"/>
              <a:cs typeface="Calibri" panose="020F0502020204030204" pitchFamily="34" charset="0"/>
            </a:rPr>
            <a:t> OHS acts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200" b="0" kern="120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charset="0"/>
              <a:cs typeface="Calibri" panose="020F0502020204030204" pitchFamily="34" charset="0"/>
            </a:rPr>
            <a:t>practices,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200" b="0" kern="120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charset="0"/>
              <a:cs typeface="Calibri" panose="020F0502020204030204" pitchFamily="34" charset="0"/>
            </a:rPr>
            <a:t> engineered solutions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200" b="0" kern="1200" dirty="0" smtClean="0">
              <a:solidFill>
                <a:schemeClr val="tx1"/>
              </a:solidFill>
              <a:latin typeface="Calibri" panose="020F0502020204030204" pitchFamily="34" charset="0"/>
              <a:ea typeface="ヒラギノ角ゴ Pro W3" charset="0"/>
              <a:cs typeface="Calibri" panose="020F0502020204030204" pitchFamily="34" charset="0"/>
            </a:rPr>
            <a:t>and educational programmes targeting farm safety(OHS)</a:t>
          </a:r>
          <a:endParaRPr lang="en-IE" sz="1400" b="0" kern="1200" dirty="0">
            <a:solidFill>
              <a:schemeClr val="tx1"/>
            </a:solidFill>
            <a:latin typeface="Calibri" panose="020F0502020204030204" pitchFamily="34" charset="0"/>
            <a:ea typeface="ヒラギノ角ゴ Pro W3" charset="0"/>
            <a:cs typeface="Calibri" panose="020F0502020204030204" pitchFamily="34" charset="0"/>
          </a:endParaRPr>
        </a:p>
      </dsp:txBody>
      <dsp:txXfrm>
        <a:off x="994812" y="989243"/>
        <a:ext cx="1532280" cy="13886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C779B1-31D5-4D95-8BBE-AB4E072AA92D}">
      <dsp:nvSpPr>
        <dsp:cNvPr id="0" name=""/>
        <dsp:cNvSpPr/>
      </dsp:nvSpPr>
      <dsp:spPr>
        <a:xfrm>
          <a:off x="0" y="1662090"/>
          <a:ext cx="1564857" cy="13203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TPB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Nature of safety behavior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Need for accurate tool/approach</a:t>
          </a:r>
          <a:endParaRPr lang="en-US" sz="1100" kern="1200" dirty="0"/>
        </a:p>
      </dsp:txBody>
      <dsp:txXfrm>
        <a:off x="30386" y="1692476"/>
        <a:ext cx="1504085" cy="976668"/>
      </dsp:txXfrm>
    </dsp:sp>
    <dsp:sp modelId="{168C7B82-063B-48E4-AD30-2793A96BAD44}">
      <dsp:nvSpPr>
        <dsp:cNvPr id="0" name=""/>
        <dsp:cNvSpPr/>
      </dsp:nvSpPr>
      <dsp:spPr>
        <a:xfrm rot="969094">
          <a:off x="774112" y="2273506"/>
          <a:ext cx="1572394" cy="1572394"/>
        </a:xfrm>
        <a:prstGeom prst="leftCircularArrow">
          <a:avLst>
            <a:gd name="adj1" fmla="val 2237"/>
            <a:gd name="adj2" fmla="val 269522"/>
            <a:gd name="adj3" fmla="val 1190640"/>
            <a:gd name="adj4" fmla="val 8170096"/>
            <a:gd name="adj5" fmla="val 26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0B8AC9-B961-42CD-BEC3-6E1C346194CB}">
      <dsp:nvSpPr>
        <dsp:cNvPr id="0" name=""/>
        <dsp:cNvSpPr/>
      </dsp:nvSpPr>
      <dsp:spPr>
        <a:xfrm>
          <a:off x="466544" y="2787588"/>
          <a:ext cx="1026496" cy="59609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Theory and approach</a:t>
          </a:r>
          <a:endParaRPr lang="en-US" sz="1200" kern="1200" dirty="0"/>
        </a:p>
      </dsp:txBody>
      <dsp:txXfrm>
        <a:off x="484003" y="2805047"/>
        <a:ext cx="991578" cy="561181"/>
      </dsp:txXfrm>
    </dsp:sp>
    <dsp:sp modelId="{DE0C78B5-610B-493D-99C5-74AC97F22D71}">
      <dsp:nvSpPr>
        <dsp:cNvPr id="0" name=""/>
        <dsp:cNvSpPr/>
      </dsp:nvSpPr>
      <dsp:spPr>
        <a:xfrm>
          <a:off x="1732807" y="1335665"/>
          <a:ext cx="1516471" cy="20792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Screening all descripting of fatal accidents since 2004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List the most frequent accident scenarios</a:t>
          </a:r>
          <a:endParaRPr lang="en-US" sz="10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Draft the first stores (tractor/machinery, Livestock)</a:t>
          </a:r>
          <a:endParaRPr lang="en-US" sz="900" kern="1200" dirty="0"/>
        </a:p>
      </dsp:txBody>
      <dsp:txXfrm>
        <a:off x="1777223" y="1825627"/>
        <a:ext cx="1427639" cy="1544837"/>
      </dsp:txXfrm>
    </dsp:sp>
    <dsp:sp modelId="{4CC635A1-964C-40C2-AE03-5DCB453CEDB3}">
      <dsp:nvSpPr>
        <dsp:cNvPr id="0" name=""/>
        <dsp:cNvSpPr/>
      </dsp:nvSpPr>
      <dsp:spPr>
        <a:xfrm>
          <a:off x="2346652" y="936500"/>
          <a:ext cx="1705174" cy="1705174"/>
        </a:xfrm>
        <a:prstGeom prst="circularArrow">
          <a:avLst>
            <a:gd name="adj1" fmla="val 2063"/>
            <a:gd name="adj2" fmla="val 247542"/>
            <a:gd name="adj3" fmla="val 20827617"/>
            <a:gd name="adj4" fmla="val 13826180"/>
            <a:gd name="adj5" fmla="val 240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2973F0-1BAE-4A3F-8D50-B249BF9BD490}">
      <dsp:nvSpPr>
        <dsp:cNvPr id="0" name=""/>
        <dsp:cNvSpPr/>
      </dsp:nvSpPr>
      <dsp:spPr>
        <a:xfrm>
          <a:off x="2208612" y="1161195"/>
          <a:ext cx="943719" cy="5064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Designing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the stories</a:t>
          </a:r>
          <a:endParaRPr lang="en-US" sz="1200" kern="1200" dirty="0"/>
        </a:p>
      </dsp:txBody>
      <dsp:txXfrm>
        <a:off x="2223444" y="1176027"/>
        <a:ext cx="914055" cy="476753"/>
      </dsp:txXfrm>
    </dsp:sp>
    <dsp:sp modelId="{DD8ED990-568B-4581-AAF7-D2BB5CD3308D}">
      <dsp:nvSpPr>
        <dsp:cNvPr id="0" name=""/>
        <dsp:cNvSpPr/>
      </dsp:nvSpPr>
      <dsp:spPr>
        <a:xfrm>
          <a:off x="3451475" y="1657583"/>
          <a:ext cx="1349324" cy="13820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Multiple meeting with advisors and experts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Sampling the proper stories</a:t>
          </a:r>
          <a:endParaRPr lang="en-US" sz="1100" kern="1200" dirty="0"/>
        </a:p>
      </dsp:txBody>
      <dsp:txXfrm>
        <a:off x="3483281" y="1689389"/>
        <a:ext cx="1285712" cy="1022322"/>
      </dsp:txXfrm>
    </dsp:sp>
    <dsp:sp modelId="{C16356CA-B670-483F-959C-D3DE41AC493F}">
      <dsp:nvSpPr>
        <dsp:cNvPr id="0" name=""/>
        <dsp:cNvSpPr/>
      </dsp:nvSpPr>
      <dsp:spPr>
        <a:xfrm>
          <a:off x="4181467" y="2304156"/>
          <a:ext cx="1342035" cy="1342035"/>
        </a:xfrm>
        <a:prstGeom prst="leftCircularArrow">
          <a:avLst>
            <a:gd name="adj1" fmla="val 2621"/>
            <a:gd name="adj2" fmla="val 318603"/>
            <a:gd name="adj3" fmla="val 1775541"/>
            <a:gd name="adj4" fmla="val 8705916"/>
            <a:gd name="adj5" fmla="val 3058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F33E5F-1DFC-4D23-B785-4DEF6B041CF4}">
      <dsp:nvSpPr>
        <dsp:cNvPr id="0" name=""/>
        <dsp:cNvSpPr/>
      </dsp:nvSpPr>
      <dsp:spPr>
        <a:xfrm>
          <a:off x="3820208" y="2736861"/>
          <a:ext cx="1026496" cy="42417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Validating the final stories</a:t>
          </a:r>
          <a:endParaRPr lang="en-US" sz="1200" kern="1200" dirty="0"/>
        </a:p>
      </dsp:txBody>
      <dsp:txXfrm>
        <a:off x="3832632" y="2749285"/>
        <a:ext cx="1001648" cy="399328"/>
      </dsp:txXfrm>
    </dsp:sp>
    <dsp:sp modelId="{FE6BBB90-51F8-4C2F-806E-61DA5D1F4894}">
      <dsp:nvSpPr>
        <dsp:cNvPr id="0" name=""/>
        <dsp:cNvSpPr/>
      </dsp:nvSpPr>
      <dsp:spPr>
        <a:xfrm>
          <a:off x="4964715" y="1649177"/>
          <a:ext cx="1429860" cy="14521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Framing the questions based on each story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Validating and piloting the questionnaire </a:t>
          </a:r>
          <a:endParaRPr lang="en-US" sz="1100" kern="1200" dirty="0"/>
        </a:p>
      </dsp:txBody>
      <dsp:txXfrm>
        <a:off x="4998134" y="1993780"/>
        <a:ext cx="1363022" cy="1074169"/>
      </dsp:txXfrm>
    </dsp:sp>
    <dsp:sp modelId="{A3CA4DFF-A812-4947-B511-41172B313B9D}">
      <dsp:nvSpPr>
        <dsp:cNvPr id="0" name=""/>
        <dsp:cNvSpPr/>
      </dsp:nvSpPr>
      <dsp:spPr>
        <a:xfrm rot="21290272">
          <a:off x="5698133" y="930404"/>
          <a:ext cx="1658773" cy="1633062"/>
        </a:xfrm>
        <a:prstGeom prst="circularArrow">
          <a:avLst>
            <a:gd name="adj1" fmla="val 2121"/>
            <a:gd name="adj2" fmla="val 254804"/>
            <a:gd name="adj3" fmla="val 20006178"/>
            <a:gd name="adj4" fmla="val 13012004"/>
            <a:gd name="adj5" fmla="val 2474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255356-9ECA-4F09-8A58-BDBFCD3A746F}">
      <dsp:nvSpPr>
        <dsp:cNvPr id="0" name=""/>
        <dsp:cNvSpPr/>
      </dsp:nvSpPr>
      <dsp:spPr>
        <a:xfrm>
          <a:off x="5297270" y="1515581"/>
          <a:ext cx="1273830" cy="40820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Validating the questionnaire</a:t>
          </a:r>
          <a:endParaRPr lang="en-US" sz="1200" kern="1200" dirty="0"/>
        </a:p>
      </dsp:txBody>
      <dsp:txXfrm>
        <a:off x="5309226" y="1527537"/>
        <a:ext cx="1249918" cy="384291"/>
      </dsp:txXfrm>
    </dsp:sp>
    <dsp:sp modelId="{82EA891F-ED1F-4D3D-8ED3-0BF9799C3E2B}">
      <dsp:nvSpPr>
        <dsp:cNvPr id="0" name=""/>
        <dsp:cNvSpPr/>
      </dsp:nvSpPr>
      <dsp:spPr>
        <a:xfrm>
          <a:off x="6676558" y="1542476"/>
          <a:ext cx="1489148" cy="16655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smtClean="0"/>
            <a:t>Both </a:t>
          </a:r>
          <a:r>
            <a:rPr lang="en-US" sz="800" b="1" u="sng" kern="1200" dirty="0" smtClean="0"/>
            <a:t>online and printed </a:t>
          </a:r>
          <a:r>
            <a:rPr lang="en-US" sz="800" kern="1200" dirty="0" smtClean="0"/>
            <a:t>questionnaire assigned to advisors</a:t>
          </a:r>
          <a:endParaRPr lang="en-U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smtClean="0"/>
            <a:t>They were asked to circulate the survey to at least </a:t>
          </a:r>
          <a:r>
            <a:rPr lang="en-US" sz="800" b="1" u="sng" kern="1200" dirty="0" smtClean="0"/>
            <a:t>one lagging, conventional, and leading </a:t>
          </a:r>
          <a:r>
            <a:rPr lang="en-US" sz="800" kern="1200" dirty="0" smtClean="0"/>
            <a:t>client</a:t>
          </a:r>
          <a:endParaRPr lang="en-U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smtClean="0"/>
            <a:t>Farms where </a:t>
          </a:r>
          <a:r>
            <a:rPr lang="en-US" sz="800" b="1" u="sng" kern="1200" dirty="0" smtClean="0"/>
            <a:t>machinery/tractor and livestock</a:t>
          </a:r>
          <a:r>
            <a:rPr lang="en-US" sz="800" kern="1200" dirty="0" smtClean="0"/>
            <a:t> might </a:t>
          </a:r>
          <a:r>
            <a:rPr lang="en-US" sz="700" kern="1200" dirty="0" smtClean="0"/>
            <a:t>be risk factors where selected</a:t>
          </a:r>
          <a:endParaRPr lang="en-US" sz="700" kern="1200" dirty="0"/>
        </a:p>
      </dsp:txBody>
      <dsp:txXfrm>
        <a:off x="6714888" y="1580806"/>
        <a:ext cx="1412488" cy="1232020"/>
      </dsp:txXfrm>
    </dsp:sp>
    <dsp:sp modelId="{1DA844F1-1A5C-427D-AE5F-F9F9F0B73654}">
      <dsp:nvSpPr>
        <dsp:cNvPr id="0" name=""/>
        <dsp:cNvSpPr/>
      </dsp:nvSpPr>
      <dsp:spPr>
        <a:xfrm>
          <a:off x="7039490" y="3079578"/>
          <a:ext cx="1149060" cy="40820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Survey implementation</a:t>
          </a:r>
          <a:endParaRPr lang="en-US" sz="1200" kern="1200" dirty="0"/>
        </a:p>
      </dsp:txBody>
      <dsp:txXfrm>
        <a:off x="7051446" y="3091534"/>
        <a:ext cx="1125148" cy="3842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E6F28-5403-C44E-B9B5-A755E3CF887F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F26C6-DD7B-294B-B20F-11610BCBE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058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0CD2C5-AFFC-3041-B27D-8EC66AE2BB44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5A549E-2C9D-9548-84BF-1F393579A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9878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143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536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273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135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5172077"/>
            <a:ext cx="9178926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5115"/>
            <a:ext cx="655320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Picture Placeholder 19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61463" cy="5791200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ga-IE" noProof="0" smtClean="0"/>
              <a:t>Drag picture to placeholder or click icon to add</a:t>
            </a:r>
            <a:endParaRPr lang="en-GB" noProof="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1714500"/>
            <a:ext cx="6553200" cy="1714500"/>
          </a:xfrm>
          <a:prstGeom prst="rect">
            <a:avLst/>
          </a:prstGeom>
          <a:solidFill>
            <a:srgbClr val="000000">
              <a:alpha val="60000"/>
            </a:srgbClr>
          </a:solidFill>
          <a:ln w="0">
            <a:solidFill>
              <a:schemeClr val="bg1">
                <a:alpha val="0"/>
              </a:schemeClr>
            </a:solidFill>
          </a:ln>
        </p:spPr>
        <p:txBody>
          <a:bodyPr vert="horz" rIns="360000" anchor="ctr" anchorCtr="0">
            <a:noAutofit/>
          </a:bodyPr>
          <a:lstStyle>
            <a:lvl1pPr algn="r">
              <a:defRPr sz="225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ga-IE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3359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561015"/>
            <a:ext cx="9144000" cy="1587"/>
          </a:xfrm>
          <a:prstGeom prst="line">
            <a:avLst/>
          </a:prstGeom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943602"/>
            <a:ext cx="152400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5115"/>
            <a:ext cx="655320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0" cy="5508624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ga-IE" noProof="0" smtClean="0"/>
              <a:t>Drag picture to placeholder or click icon to add</a:t>
            </a:r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14500"/>
            <a:ext cx="6552000" cy="17145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solidFill>
              <a:schemeClr val="bg1">
                <a:alpha val="0"/>
              </a:schemeClr>
            </a:solidFill>
          </a:ln>
        </p:spPr>
        <p:txBody>
          <a:bodyPr vert="horz" rIns="360000" anchor="ctr" anchorCtr="0">
            <a:noAutofit/>
          </a:bodyPr>
          <a:lstStyle>
            <a:lvl1pPr algn="r">
              <a:defRPr sz="2250">
                <a:solidFill>
                  <a:schemeClr val="bg1"/>
                </a:solidFill>
              </a:defRPr>
            </a:lvl1pPr>
          </a:lstStyle>
          <a:p>
            <a:r>
              <a:rPr lang="ga-IE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4923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3227"/>
            <a:ext cx="7315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 smtClean="0"/>
              <a:t>Click to edit Master subtitle style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2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2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302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2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2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735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06902"/>
            <a:ext cx="7391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906713"/>
            <a:ext cx="7391401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2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2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679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1"/>
            <a:ext cx="3581400" cy="4267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3581400" cy="4267201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2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2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871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>
            <a:lvl1pPr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ga-IE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7"/>
            <a:ext cx="4040188" cy="3692525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7"/>
            <a:ext cx="4041775" cy="3692525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2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2306" y="6356352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936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2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2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011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2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2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556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685800"/>
            <a:ext cx="2551113" cy="74930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5802"/>
            <a:ext cx="4654550" cy="510540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1" y="1435101"/>
            <a:ext cx="2551113" cy="4356100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2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2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725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00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2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2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940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2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2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797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799"/>
            <a:ext cx="2057400" cy="5105402"/>
          </a:xfrm>
        </p:spPr>
        <p:txBody>
          <a:bodyPr vert="eaVert"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801"/>
            <a:ext cx="6019800" cy="5105401"/>
          </a:xfrm>
        </p:spPr>
        <p:txBody>
          <a:bodyPr vert="eaVert"/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2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2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5466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26595"/>
            <a:ext cx="7315200" cy="731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2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2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1358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2918-6753-4F81-8B7B-4A79C117D72C}" type="datetimeFigureOut">
              <a:rPr lang="en-IE" smtClean="0"/>
              <a:t>28/11/2022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469AE-9126-4C4D-B6B4-B6A83A32CCA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113131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2918-6753-4F81-8B7B-4A79C117D72C}" type="datetimeFigureOut">
              <a:rPr lang="en-IE" smtClean="0"/>
              <a:t>28/11/2022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469AE-9126-4C4D-B6B4-B6A83A32CCA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203475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2918-6753-4F81-8B7B-4A79C117D72C}" type="datetimeFigureOut">
              <a:rPr lang="en-IE" smtClean="0"/>
              <a:t>28/11/2022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469AE-9126-4C4D-B6B4-B6A83A32CCA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34132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2918-6753-4F81-8B7B-4A79C117D72C}" type="datetimeFigureOut">
              <a:rPr lang="en-IE" smtClean="0"/>
              <a:t>28/11/2022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469AE-9126-4C4D-B6B4-B6A83A32CCA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937582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2918-6753-4F81-8B7B-4A79C117D72C}" type="datetimeFigureOut">
              <a:rPr lang="en-IE" smtClean="0"/>
              <a:t>28/11/2022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469AE-9126-4C4D-B6B4-B6A83A32CCA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626630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2918-6753-4F81-8B7B-4A79C117D72C}" type="datetimeFigureOut">
              <a:rPr lang="en-IE" smtClean="0"/>
              <a:t>28/11/2022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469AE-9126-4C4D-B6B4-B6A83A32CCA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544512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2918-6753-4F81-8B7B-4A79C117D72C}" type="datetimeFigureOut">
              <a:rPr lang="en-IE" smtClean="0"/>
              <a:t>28/11/2022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469AE-9126-4C4D-B6B4-B6A83A32CCA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423588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2918-6753-4F81-8B7B-4A79C117D72C}" type="datetimeFigureOut">
              <a:rPr lang="en-IE" smtClean="0"/>
              <a:t>28/11/2022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469AE-9126-4C4D-B6B4-B6A83A32CCA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964372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2918-6753-4F81-8B7B-4A79C117D72C}" type="datetimeFigureOut">
              <a:rPr lang="en-IE" smtClean="0"/>
              <a:t>28/11/2022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469AE-9126-4C4D-B6B4-B6A83A32CCA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759308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2918-6753-4F81-8B7B-4A79C117D72C}" type="datetimeFigureOut">
              <a:rPr lang="en-IE" smtClean="0"/>
              <a:t>28/11/2022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469AE-9126-4C4D-B6B4-B6A83A32CCA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44834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2918-6753-4F81-8B7B-4A79C117D72C}" type="datetimeFigureOut">
              <a:rPr lang="en-IE" smtClean="0"/>
              <a:t>28/11/2022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469AE-9126-4C4D-B6B4-B6A83A32CCA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0108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image" Target="../media/image3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</p:sldLayoutIdLst>
  <p:hf hdr="0" dt="0"/>
  <p:txStyles>
    <p:titleStyle>
      <a:lvl1pPr algn="ctr" defTabSz="342900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ヒラギノ角ゴ Pro W3" pitchFamily="100" charset="-128"/>
          <a:cs typeface="ヒラギノ角ゴ Pro W3" pitchFamily="100" charset="-128"/>
        </a:defRPr>
      </a:lvl1pPr>
      <a:lvl2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2pPr>
      <a:lvl3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3pPr>
      <a:lvl4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4pPr>
      <a:lvl5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5pPr>
      <a:lvl6pPr marL="3429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6pPr>
      <a:lvl7pPr marL="6858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7pPr>
      <a:lvl8pPr marL="10287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8pPr>
      <a:lvl9pPr marL="13716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9pPr>
    </p:titleStyle>
    <p:bodyStyle>
      <a:lvl1pPr marL="257175" indent="-257175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pitchFamily="100" charset="-128"/>
          <a:cs typeface="ヒラギノ角ゴ Pro W3" pitchFamily="100" charset="-128"/>
        </a:defRPr>
      </a:lvl1pPr>
      <a:lvl2pPr marL="557213" indent="-214313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ヒラギノ角ゴ Pro W3" pitchFamily="100" charset="-128"/>
          <a:cs typeface="ヒラギノ角ゴ Pro W3" charset="0"/>
        </a:defRPr>
      </a:lvl2pPr>
      <a:lvl3pPr marL="8572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ＭＳ Ｐゴシック" pitchFamily="56" charset="-128"/>
          <a:cs typeface="ＭＳ Ｐゴシック" charset="0"/>
        </a:defRPr>
      </a:lvl3pPr>
      <a:lvl4pPr marL="12001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ＭＳ Ｐゴシック" pitchFamily="56" charset="-128"/>
          <a:cs typeface="ＭＳ Ｐゴシック" charset="0"/>
        </a:defRPr>
      </a:lvl4pPr>
      <a:lvl5pPr marL="15430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ＭＳ Ｐゴシック" pitchFamily="56" charset="-128"/>
          <a:cs typeface="ＭＳ Ｐゴシック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685800"/>
            <a:ext cx="73152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600200"/>
            <a:ext cx="7315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189664"/>
            <a:ext cx="6566340" cy="531813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189664"/>
            <a:ext cx="531147" cy="531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451" y="6189664"/>
            <a:ext cx="152400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9448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</p:sldLayoutIdLst>
  <p:hf hdr="0" dt="0"/>
  <p:txStyles>
    <p:titleStyle>
      <a:lvl1pPr algn="l" defTabSz="342900" rtl="0" eaLnBrk="0" fontAlgn="base" hangingPunct="0">
        <a:spcBef>
          <a:spcPct val="0"/>
        </a:spcBef>
        <a:spcAft>
          <a:spcPct val="0"/>
        </a:spcAft>
        <a:defRPr sz="3000" b="1" kern="1200">
          <a:solidFill>
            <a:srgbClr val="359828"/>
          </a:solidFill>
          <a:latin typeface="Arial"/>
          <a:ea typeface="ヒラギノ角ゴ Pro W3" pitchFamily="100" charset="-128"/>
          <a:cs typeface="Arial"/>
        </a:defRPr>
      </a:lvl1pPr>
      <a:lvl2pPr algn="l" defTabSz="342900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2pPr>
      <a:lvl3pPr algn="l" defTabSz="342900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3pPr>
      <a:lvl4pPr algn="l" defTabSz="342900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4pPr>
      <a:lvl5pPr algn="l" defTabSz="342900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5pPr>
      <a:lvl6pPr marL="342900" algn="l" defTabSz="342900" rtl="0" fontAlgn="base">
        <a:spcBef>
          <a:spcPct val="0"/>
        </a:spcBef>
        <a:spcAft>
          <a:spcPct val="0"/>
        </a:spcAft>
        <a:defRPr sz="3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6pPr>
      <a:lvl7pPr marL="685800" algn="l" defTabSz="342900" rtl="0" fontAlgn="base">
        <a:spcBef>
          <a:spcPct val="0"/>
        </a:spcBef>
        <a:spcAft>
          <a:spcPct val="0"/>
        </a:spcAft>
        <a:defRPr sz="3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7pPr>
      <a:lvl8pPr marL="1028700" algn="l" defTabSz="342900" rtl="0" fontAlgn="base">
        <a:spcBef>
          <a:spcPct val="0"/>
        </a:spcBef>
        <a:spcAft>
          <a:spcPct val="0"/>
        </a:spcAft>
        <a:defRPr sz="3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8pPr>
      <a:lvl9pPr marL="1371600" algn="l" defTabSz="342900" rtl="0" fontAlgn="base">
        <a:spcBef>
          <a:spcPct val="0"/>
        </a:spcBef>
        <a:spcAft>
          <a:spcPct val="0"/>
        </a:spcAft>
        <a:defRPr sz="3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9pPr>
    </p:titleStyle>
    <p:bodyStyle>
      <a:lvl1pPr marL="270272" indent="-270272" algn="l" defTabSz="342900" rtl="0" eaLnBrk="0" fontAlgn="base" hangingPunct="0">
        <a:spcBef>
          <a:spcPct val="20000"/>
        </a:spcBef>
        <a:spcAft>
          <a:spcPts val="450"/>
        </a:spcAft>
        <a:buClr>
          <a:srgbClr val="007944"/>
        </a:buClr>
        <a:buFont typeface="Wingdings" charset="0"/>
        <a:buChar char="§"/>
        <a:defRPr sz="24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1pPr>
      <a:lvl2pPr marL="470297" indent="-200025" algn="l" defTabSz="342900" rtl="0" eaLnBrk="0" fontAlgn="base" hangingPunct="0">
        <a:spcBef>
          <a:spcPct val="20000"/>
        </a:spcBef>
        <a:spcAft>
          <a:spcPts val="450"/>
        </a:spcAft>
        <a:buClr>
          <a:srgbClr val="AFC124"/>
        </a:buClr>
        <a:buFont typeface="Arial" charset="0"/>
        <a:buChar char="•"/>
        <a:defRPr sz="21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2pPr>
      <a:lvl3pPr marL="670322" indent="-200025" algn="l" defTabSz="342900" rtl="0" eaLnBrk="0" fontAlgn="base" hangingPunct="0">
        <a:spcBef>
          <a:spcPct val="20000"/>
        </a:spcBef>
        <a:spcAft>
          <a:spcPts val="450"/>
        </a:spcAft>
        <a:buClr>
          <a:srgbClr val="6C411F"/>
        </a:buClr>
        <a:buFont typeface="Lucida Grande" charset="0"/>
        <a:buChar char="»"/>
        <a:defRPr sz="18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3pPr>
      <a:lvl4pPr marL="876300" indent="-205979" algn="l" defTabSz="342900" rtl="0" eaLnBrk="0" fontAlgn="base" hangingPunct="0">
        <a:spcBef>
          <a:spcPct val="20000"/>
        </a:spcBef>
        <a:spcAft>
          <a:spcPts val="450"/>
        </a:spcAft>
        <a:buClr>
          <a:srgbClr val="9E743B"/>
        </a:buClr>
        <a:buFont typeface="Wingdings" charset="0"/>
        <a:buChar char="§"/>
        <a:defRPr sz="15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4pPr>
      <a:lvl5pPr marL="1010841" indent="-204788" algn="l" defTabSz="342900" rtl="0" eaLnBrk="0" fontAlgn="base" hangingPunct="0">
        <a:spcBef>
          <a:spcPct val="20000"/>
        </a:spcBef>
        <a:spcAft>
          <a:spcPts val="450"/>
        </a:spcAft>
        <a:buClr>
          <a:srgbClr val="DC6D36"/>
        </a:buClr>
        <a:buFont typeface="Arial" charset="0"/>
        <a:buChar char="•"/>
        <a:defRPr sz="15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506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11" Type="http://schemas.openxmlformats.org/officeDocument/2006/relationships/image" Target="../media/image15.pn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3.png"/><Relationship Id="rId5" Type="http://schemas.microsoft.com/office/2007/relationships/hdphoto" Target="../media/hdphoto6.wdp"/><Relationship Id="rId10" Type="http://schemas.openxmlformats.org/officeDocument/2006/relationships/image" Target="../media/image20.png"/><Relationship Id="rId4" Type="http://schemas.openxmlformats.org/officeDocument/2006/relationships/image" Target="../media/image18.png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microsoft.com/office/2007/relationships/hdphoto" Target="../media/hdphoto6.wdp"/><Relationship Id="rId11" Type="http://schemas.openxmlformats.org/officeDocument/2006/relationships/image" Target="../media/image20.png"/><Relationship Id="rId5" Type="http://schemas.openxmlformats.org/officeDocument/2006/relationships/image" Target="../media/image18.png"/><Relationship Id="rId10" Type="http://schemas.openxmlformats.org/officeDocument/2006/relationships/image" Target="../media/image19.png"/><Relationship Id="rId4" Type="http://schemas.microsoft.com/office/2007/relationships/hdphoto" Target="../media/hdphoto5.wdp"/><Relationship Id="rId9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teagasc.ie/rural-economy/rural-economy/besafe-project/" TargetMode="External"/><Relationship Id="rId5" Type="http://schemas.openxmlformats.org/officeDocument/2006/relationships/image" Target="../media/image5.emf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Farm Advisory Service newsletter September 2019 | Information helping  farmers in Scotland | Farm Advisory Serv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3407"/>
            <a:ext cx="9144000" cy="342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1" name="Title 41"/>
          <p:cNvSpPr>
            <a:spLocks noGrp="1"/>
          </p:cNvSpPr>
          <p:nvPr>
            <p:ph type="title"/>
          </p:nvPr>
        </p:nvSpPr>
        <p:spPr bwMode="auto">
          <a:xfrm>
            <a:off x="-1" y="1718551"/>
            <a:ext cx="6570617" cy="394856"/>
          </a:xfrm>
          <a:solidFill>
            <a:srgbClr val="000000">
              <a:alpha val="59999"/>
            </a:srgbClr>
          </a:solidFill>
          <a:ln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68580" tIns="34290" rIns="270000" bIns="3429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 err="1">
                <a:latin typeface="Arial" charset="0"/>
                <a:ea typeface="ヒラギノ角ゴ Pro W3" charset="0"/>
                <a:cs typeface="Arial" charset="0"/>
              </a:rPr>
              <a:t>Dr</a:t>
            </a:r>
            <a:r>
              <a:rPr lang="en-US" sz="1200" b="1" dirty="0">
                <a:latin typeface="Arial" charset="0"/>
                <a:ea typeface="ヒラギノ角ゴ Pro W3" charset="0"/>
                <a:cs typeface="Arial" charset="0"/>
              </a:rPr>
              <a:t> Mohammad Mohammadrezaei, </a:t>
            </a:r>
            <a:r>
              <a:rPr lang="en-US" sz="1200" b="1" dirty="0" err="1">
                <a:latin typeface="Arial" charset="0"/>
                <a:ea typeface="ヒラギノ角ゴ Pro W3" charset="0"/>
                <a:cs typeface="Arial" charset="0"/>
              </a:rPr>
              <a:t>Dr</a:t>
            </a:r>
            <a:r>
              <a:rPr lang="en-US" sz="1200" b="1" dirty="0">
                <a:latin typeface="Arial" charset="0"/>
                <a:ea typeface="ヒラギノ角ゴ Pro W3" charset="0"/>
                <a:cs typeface="Arial" charset="0"/>
              </a:rPr>
              <a:t> David Meredith, and </a:t>
            </a:r>
            <a:r>
              <a:rPr lang="en-US" sz="1200" b="1" dirty="0" err="1">
                <a:latin typeface="Arial" charset="0"/>
                <a:ea typeface="ヒラギノ角ゴ Pro W3" charset="0"/>
                <a:cs typeface="Arial" charset="0"/>
              </a:rPr>
              <a:t>Dr</a:t>
            </a:r>
            <a:r>
              <a:rPr lang="en-US" sz="1200" b="1" dirty="0">
                <a:latin typeface="Arial" charset="0"/>
                <a:ea typeface="ヒラギノ角ゴ Pro W3" charset="0"/>
                <a:cs typeface="Arial" charset="0"/>
              </a:rPr>
              <a:t> John McNamara</a:t>
            </a:r>
          </a:p>
        </p:txBody>
      </p:sp>
      <p:pic>
        <p:nvPicPr>
          <p:cNvPr id="512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855843"/>
            <a:ext cx="9144000" cy="2002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26571" y="103882"/>
            <a:ext cx="860842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sz="2100" dirty="0">
                <a:latin typeface="Arial Black" pitchFamily="34" charset="0"/>
                <a:cs typeface="Arial" charset="0"/>
              </a:rPr>
              <a:t>Who is Safe?</a:t>
            </a:r>
          </a:p>
          <a:p>
            <a:pPr algn="ctr"/>
            <a:r>
              <a:rPr lang="en-IE" sz="2100" dirty="0">
                <a:latin typeface="Arial Black" pitchFamily="34" charset="0"/>
                <a:cs typeface="Arial" charset="0"/>
              </a:rPr>
              <a:t>Reshaping good farmer identity: a way to move form intention to </a:t>
            </a:r>
            <a:r>
              <a:rPr lang="en-IE" sz="2100" dirty="0" smtClean="0">
                <a:latin typeface="Arial Black" pitchFamily="34" charset="0"/>
                <a:cs typeface="Arial" charset="0"/>
              </a:rPr>
              <a:t>sustainable </a:t>
            </a:r>
            <a:r>
              <a:rPr lang="en-IE" sz="2100" dirty="0" smtClean="0">
                <a:latin typeface="Arial Black" pitchFamily="34" charset="0"/>
                <a:cs typeface="Arial" charset="0"/>
              </a:rPr>
              <a:t>action</a:t>
            </a:r>
            <a:endParaRPr lang="en-IE" dirty="0"/>
          </a:p>
        </p:txBody>
      </p:sp>
      <p:pic>
        <p:nvPicPr>
          <p:cNvPr id="7" name="Picture 6"/>
          <p:cNvPicPr/>
          <p:nvPr/>
        </p:nvPicPr>
        <p:blipFill>
          <a:blip r:embed="rId4"/>
          <a:stretch>
            <a:fillRect/>
          </a:stretch>
        </p:blipFill>
        <p:spPr>
          <a:xfrm>
            <a:off x="235129" y="5538651"/>
            <a:ext cx="1959431" cy="12017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226" b="100000" l="2715" r="100000">
                        <a14:foregroundMark x1="28054" y1="56452" x2="24887" y2="34677"/>
                        <a14:foregroundMark x1="81900" y1="50806" x2="84163" y2="24194"/>
                        <a14:foregroundMark x1="82353" y1="94355" x2="81900" y2="677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09740" y="3093009"/>
            <a:ext cx="2721962" cy="152725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651376" y="2265250"/>
            <a:ext cx="3974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sz="6000" dirty="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2" name="Right Arrow 1"/>
          <p:cNvSpPr/>
          <p:nvPr/>
        </p:nvSpPr>
        <p:spPr>
          <a:xfrm rot="19875163">
            <a:off x="2820870" y="3176970"/>
            <a:ext cx="975004" cy="444564"/>
          </a:xfrm>
          <a:prstGeom prst="rightArrow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TextBox 2"/>
          <p:cNvSpPr txBox="1"/>
          <p:nvPr/>
        </p:nvSpPr>
        <p:spPr>
          <a:xfrm>
            <a:off x="4043213" y="2542248"/>
            <a:ext cx="1553182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IE" sz="2400" dirty="0" smtClean="0"/>
              <a:t>Take risks</a:t>
            </a:r>
            <a:endParaRPr lang="en-IE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3836476" y="4855843"/>
            <a:ext cx="1795684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IE" sz="2000" dirty="0" smtClean="0"/>
              <a:t>Behave safely</a:t>
            </a:r>
            <a:endParaRPr lang="en-IE" sz="2000" dirty="0"/>
          </a:p>
        </p:txBody>
      </p:sp>
      <p:sp>
        <p:nvSpPr>
          <p:cNvPr id="14" name="Right Arrow 13"/>
          <p:cNvSpPr/>
          <p:nvPr/>
        </p:nvSpPr>
        <p:spPr>
          <a:xfrm rot="1920149">
            <a:off x="2817760" y="4520737"/>
            <a:ext cx="975004" cy="444564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342900">
              <a:defRPr/>
            </a:pPr>
            <a:fld id="{34368562-B963-D14D-B6B0-C53B94E906B8}" type="slidenum">
              <a:rPr lang="en-US">
                <a:solidFill>
                  <a:srgbClr val="007944"/>
                </a:solidFill>
              </a:rPr>
              <a:pPr defTabSz="342900">
                <a:defRPr/>
              </a:pPr>
              <a:t>2</a:t>
            </a:fld>
            <a:endParaRPr lang="en-US">
              <a:solidFill>
                <a:srgbClr val="007944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257729" y="66573"/>
            <a:ext cx="63140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>
              <a:defRPr/>
            </a:pPr>
            <a:r>
              <a:rPr lang="en-IE" sz="2800" dirty="0">
                <a:solidFill>
                  <a:srgbClr val="007944"/>
                </a:solidFill>
                <a:latin typeface="Arial Black" pitchFamily="34" charset="0"/>
                <a:cs typeface="Arial" charset="0"/>
              </a:rPr>
              <a:t>What our research says?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2289" y="5504886"/>
            <a:ext cx="8523514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IE" sz="1600" b="1" dirty="0" smtClean="0"/>
              <a:t>Safe farmers and their ‘important others’ </a:t>
            </a:r>
            <a:r>
              <a:rPr lang="en-IE" sz="1600" dirty="0" smtClean="0"/>
              <a:t>are the key social capitals to be effectively involved in in co-design community based interventions helping other farmers from the same background to change their mind</a:t>
            </a:r>
          </a:p>
        </p:txBody>
      </p:sp>
      <p:sp>
        <p:nvSpPr>
          <p:cNvPr id="4" name="Rectangle 3"/>
          <p:cNvSpPr/>
          <p:nvPr/>
        </p:nvSpPr>
        <p:spPr>
          <a:xfrm>
            <a:off x="372289" y="749462"/>
            <a:ext cx="8523514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Roughly </a:t>
            </a:r>
            <a:r>
              <a:rPr lang="en-IE" b="1" dirty="0">
                <a:solidFill>
                  <a:prstClr val="black"/>
                </a:solidFill>
              </a:rPr>
              <a:t>60 % of farmers </a:t>
            </a:r>
            <a:r>
              <a:rPr lang="en-IE" dirty="0">
                <a:solidFill>
                  <a:prstClr val="black"/>
                </a:solidFill>
              </a:rPr>
              <a:t>are unsafe, however most of farmers are willing to be safe in future</a:t>
            </a:r>
          </a:p>
        </p:txBody>
      </p:sp>
      <p:sp>
        <p:nvSpPr>
          <p:cNvPr id="6" name="Rectangle 5"/>
          <p:cNvSpPr/>
          <p:nvPr/>
        </p:nvSpPr>
        <p:spPr>
          <a:xfrm>
            <a:off x="372289" y="1570396"/>
            <a:ext cx="8523514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dirty="0">
                <a:solidFill>
                  <a:prstClr val="black"/>
                </a:solidFill>
              </a:rPr>
              <a:t>Farmers typically </a:t>
            </a:r>
            <a:r>
              <a:rPr lang="en-IE" dirty="0" smtClean="0">
                <a:solidFill>
                  <a:prstClr val="black"/>
                </a:solidFill>
              </a:rPr>
              <a:t>take </a:t>
            </a:r>
            <a:r>
              <a:rPr lang="en-IE" dirty="0">
                <a:solidFill>
                  <a:prstClr val="black"/>
                </a:solidFill>
              </a:rPr>
              <a:t>risks as they believe that </a:t>
            </a:r>
            <a:r>
              <a:rPr lang="en-IE" sz="1500" b="1" dirty="0">
                <a:solidFill>
                  <a:prstClr val="black"/>
                </a:solidFill>
              </a:rPr>
              <a:t>it is what a good farmer does</a:t>
            </a:r>
            <a:r>
              <a:rPr lang="en-IE" dirty="0">
                <a:solidFill>
                  <a:prstClr val="black"/>
                </a:solidFill>
              </a:rPr>
              <a:t> and </a:t>
            </a:r>
            <a:r>
              <a:rPr lang="en-IE" b="1" dirty="0">
                <a:solidFill>
                  <a:prstClr val="black"/>
                </a:solidFill>
              </a:rPr>
              <a:t>‘important others’ </a:t>
            </a:r>
            <a:r>
              <a:rPr lang="en-IE" dirty="0">
                <a:solidFill>
                  <a:prstClr val="black"/>
                </a:solidFill>
              </a:rPr>
              <a:t>in local community </a:t>
            </a:r>
            <a:r>
              <a:rPr lang="en-IE" dirty="0" smtClean="0">
                <a:solidFill>
                  <a:prstClr val="black"/>
                </a:solidFill>
              </a:rPr>
              <a:t>think safety isn’t a priority</a:t>
            </a:r>
            <a:endParaRPr lang="en-IE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2289" y="2378275"/>
            <a:ext cx="8523514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prstClr val="black"/>
                </a:solidFill>
              </a:rPr>
              <a:t>They are also </a:t>
            </a:r>
            <a:r>
              <a:rPr lang="en-IE" b="1" dirty="0" smtClean="0">
                <a:solidFill>
                  <a:prstClr val="black"/>
                </a:solidFill>
              </a:rPr>
              <a:t>risk optimistic </a:t>
            </a:r>
            <a:r>
              <a:rPr lang="en-IE" dirty="0" smtClean="0">
                <a:solidFill>
                  <a:prstClr val="black"/>
                </a:solidFill>
              </a:rPr>
              <a:t>as they </a:t>
            </a:r>
            <a:r>
              <a:rPr lang="en-IE" dirty="0">
                <a:solidFill>
                  <a:prstClr val="black"/>
                </a:solidFill>
              </a:rPr>
              <a:t>don’t think accidents </a:t>
            </a:r>
            <a:r>
              <a:rPr lang="en-IE" sz="1500" b="1" dirty="0">
                <a:solidFill>
                  <a:prstClr val="black"/>
                </a:solidFill>
              </a:rPr>
              <a:t>will happen to them </a:t>
            </a:r>
            <a:r>
              <a:rPr lang="en-IE" dirty="0" smtClean="0">
                <a:solidFill>
                  <a:prstClr val="black"/>
                </a:solidFill>
              </a:rPr>
              <a:t>which is supported </a:t>
            </a:r>
            <a:r>
              <a:rPr lang="en-IE" dirty="0">
                <a:solidFill>
                  <a:prstClr val="black"/>
                </a:solidFill>
              </a:rPr>
              <a:t>by </a:t>
            </a:r>
            <a:r>
              <a:rPr lang="en-IE" dirty="0" smtClean="0">
                <a:solidFill>
                  <a:prstClr val="black"/>
                </a:solidFill>
              </a:rPr>
              <a:t>‘other important others’ in local community</a:t>
            </a:r>
            <a:endParaRPr lang="en-IE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49299" y="3159135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/>
              <a:t>But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2289" y="3227559"/>
            <a:ext cx="8523514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IE" dirty="0">
                <a:solidFill>
                  <a:schemeClr val="tx1"/>
                </a:solidFill>
              </a:rPr>
              <a:t>Roughly </a:t>
            </a:r>
            <a:r>
              <a:rPr lang="en-IE" sz="1500" b="1" dirty="0">
                <a:solidFill>
                  <a:schemeClr val="tx1"/>
                </a:solidFill>
              </a:rPr>
              <a:t>26% of farmers </a:t>
            </a:r>
            <a:r>
              <a:rPr lang="en-IE" dirty="0">
                <a:solidFill>
                  <a:schemeClr val="tx1"/>
                </a:solidFill>
              </a:rPr>
              <a:t>are safe mostly because they believe a good farmer is a safe farmers supported by ‘important others</a:t>
            </a:r>
            <a:r>
              <a:rPr lang="en-IE" dirty="0" smtClean="0">
                <a:solidFill>
                  <a:schemeClr val="tx1"/>
                </a:solidFill>
              </a:rPr>
              <a:t>’ views/thoughts.</a:t>
            </a:r>
            <a:endParaRPr lang="en-IE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72289" y="4027474"/>
            <a:ext cx="8523514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en-IE" sz="1600" b="1" dirty="0">
                <a:solidFill>
                  <a:prstClr val="black"/>
                </a:solidFill>
              </a:rPr>
              <a:t>17% of farmers </a:t>
            </a:r>
            <a:r>
              <a:rPr lang="en-IE" sz="1600" dirty="0">
                <a:solidFill>
                  <a:prstClr val="black"/>
                </a:solidFill>
              </a:rPr>
              <a:t>are </a:t>
            </a:r>
            <a:r>
              <a:rPr lang="en-IE" sz="1600" b="1" dirty="0">
                <a:solidFill>
                  <a:prstClr val="black"/>
                </a:solidFill>
              </a:rPr>
              <a:t>slightly safe </a:t>
            </a:r>
            <a:r>
              <a:rPr lang="en-IE" sz="1600" dirty="0">
                <a:solidFill>
                  <a:prstClr val="black"/>
                </a:solidFill>
              </a:rPr>
              <a:t>and behave safe regardless they still believe a good farmer is a risk taking </a:t>
            </a:r>
            <a:r>
              <a:rPr lang="en-IE" sz="1600" dirty="0" smtClean="0">
                <a:solidFill>
                  <a:prstClr val="black"/>
                </a:solidFill>
              </a:rPr>
              <a:t>farmers (if supported, they will be safer and sustainably behave safe).</a:t>
            </a:r>
            <a:endParaRPr lang="en-IE" sz="1600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2289" y="4738239"/>
            <a:ext cx="8523514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en-IE" dirty="0">
                <a:solidFill>
                  <a:prstClr val="black"/>
                </a:solidFill>
              </a:rPr>
              <a:t>Interestingly safer farmers are from all ages, genders, enterprises but they are less visible/connected to other farmers</a:t>
            </a:r>
          </a:p>
        </p:txBody>
      </p:sp>
    </p:spTree>
    <p:extLst>
      <p:ext uri="{BB962C8B-B14F-4D97-AF65-F5344CB8AC3E}">
        <p14:creationId xmlns:p14="http://schemas.microsoft.com/office/powerpoint/2010/main" val="425156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8" grpId="0" animBg="1"/>
      <p:bldP spid="9" grpId="0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3</a:t>
            </a:fld>
            <a:endParaRPr lang="en-US">
              <a:solidFill>
                <a:srgbClr val="007944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07627" y="155511"/>
            <a:ext cx="5587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sz="3200" dirty="0">
                <a:solidFill>
                  <a:schemeClr val="tx2"/>
                </a:solidFill>
                <a:latin typeface="Arial Black" pitchFamily="34" charset="0"/>
                <a:cs typeface="Arial" charset="0"/>
              </a:rPr>
              <a:t>What is the issue?</a:t>
            </a:r>
            <a:endParaRPr lang="en-IE" sz="2800" dirty="0">
              <a:solidFill>
                <a:schemeClr val="tx2"/>
              </a:solidFill>
            </a:endParaRPr>
          </a:p>
        </p:txBody>
      </p:sp>
      <p:graphicFrame>
        <p:nvGraphicFramePr>
          <p:cNvPr id="28" name="Diagram 27"/>
          <p:cNvGraphicFramePr/>
          <p:nvPr>
            <p:extLst>
              <p:ext uri="{D42A27DB-BD31-4B8C-83A1-F6EECF244321}">
                <p14:modId xmlns:p14="http://schemas.microsoft.com/office/powerpoint/2010/main" val="3632322698"/>
              </p:ext>
            </p:extLst>
          </p:nvPr>
        </p:nvGraphicFramePr>
        <p:xfrm>
          <a:off x="-249317" y="1803389"/>
          <a:ext cx="9301877" cy="3395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67879" y="1623914"/>
            <a:ext cx="1878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E" sz="1400" b="1" dirty="0"/>
              <a:t>Push demand</a:t>
            </a:r>
          </a:p>
          <a:p>
            <a:pPr algn="ctr"/>
            <a:r>
              <a:rPr lang="en-IE" sz="1400" b="1" dirty="0"/>
              <a:t>Top-down approach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034867" y="1587946"/>
            <a:ext cx="254903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E" sz="1400" b="1" dirty="0"/>
              <a:t>Awareness raising on risks,</a:t>
            </a:r>
          </a:p>
          <a:p>
            <a:pPr algn="ctr"/>
            <a:r>
              <a:rPr lang="en-IE" sz="1400" b="1" dirty="0"/>
              <a:t>safety skills/tools</a:t>
            </a:r>
          </a:p>
          <a:p>
            <a:pPr algn="ctr"/>
            <a:endParaRPr lang="en-IE" sz="1400" b="1" dirty="0"/>
          </a:p>
        </p:txBody>
      </p:sp>
      <p:sp>
        <p:nvSpPr>
          <p:cNvPr id="7" name="Rectangle 6"/>
          <p:cNvSpPr/>
          <p:nvPr/>
        </p:nvSpPr>
        <p:spPr>
          <a:xfrm>
            <a:off x="6607233" y="4813747"/>
            <a:ext cx="2098741" cy="78483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en-IE" sz="1100" b="1" dirty="0">
                <a:solidFill>
                  <a:schemeClr val="bg1"/>
                </a:solidFill>
              </a:rPr>
              <a:t>Being aware </a:t>
            </a:r>
            <a:r>
              <a:rPr lang="en-IE" sz="1200" b="1" dirty="0">
                <a:solidFill>
                  <a:schemeClr val="bg1"/>
                </a:solidFill>
              </a:rPr>
              <a:t>of</a:t>
            </a:r>
            <a:r>
              <a:rPr lang="en-IE" sz="1100" b="1" dirty="0">
                <a:solidFill>
                  <a:schemeClr val="bg1"/>
                </a:solidFill>
              </a:rPr>
              <a:t> risks/dangerous, tools and skills needed haven’t cause a safer behaviour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505723" y="1210213"/>
            <a:ext cx="2301763" cy="89255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IE" sz="1200" b="1" dirty="0"/>
              <a:t>Despite positive impacts of this approach, in particular, in </a:t>
            </a:r>
            <a:r>
              <a:rPr lang="en-IE" sz="1400" b="1" dirty="0">
                <a:solidFill>
                  <a:srgbClr val="F2850E"/>
                </a:solidFill>
              </a:rPr>
              <a:t>identifying the risks and vulnerable groups</a:t>
            </a:r>
            <a:endParaRPr lang="en-IE" sz="1100" dirty="0">
              <a:solidFill>
                <a:srgbClr val="F2850E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5552" y="5684487"/>
            <a:ext cx="761078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/>
              <a:t>The extensive research has focused on </a:t>
            </a:r>
            <a:r>
              <a:rPr lang="en-IE" sz="1200" i="1" u="sng" dirty="0"/>
              <a:t>understanding the characteristics of farm-related accidents</a:t>
            </a:r>
            <a:r>
              <a:rPr lang="en-IE" sz="1200" dirty="0"/>
              <a:t> rather than understanding </a:t>
            </a:r>
            <a:r>
              <a:rPr lang="en-IE" sz="1200" i="1" u="sng" dirty="0"/>
              <a:t>farmers decision making towards farm safety</a:t>
            </a:r>
            <a:r>
              <a:rPr lang="en-IE" sz="1200" dirty="0" smtClean="0"/>
              <a:t>.</a:t>
            </a:r>
          </a:p>
          <a:p>
            <a:endParaRPr lang="en-IE" sz="1400" dirty="0"/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en-IE" sz="1400" dirty="0">
                <a:solidFill>
                  <a:srgbClr val="359828"/>
                </a:solidFill>
              </a:rPr>
              <a:t>As such, a more farmer centric approach based on decision making is needed.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17967" y="4813747"/>
            <a:ext cx="198283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100" b="1" dirty="0"/>
              <a:t>Technology adoption approach has been used</a:t>
            </a:r>
          </a:p>
          <a:p>
            <a:pPr algn="ctr"/>
            <a:endParaRPr lang="en-IE" sz="1100" b="1" dirty="0"/>
          </a:p>
        </p:txBody>
      </p:sp>
    </p:spTree>
    <p:extLst>
      <p:ext uri="{BB962C8B-B14F-4D97-AF65-F5344CB8AC3E}">
        <p14:creationId xmlns:p14="http://schemas.microsoft.com/office/powerpoint/2010/main" val="285943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8" grpId="0">
        <p:bldAsOne/>
      </p:bldGraphic>
      <p:bldP spid="2" grpId="0"/>
      <p:bldP spid="29" grpId="0"/>
      <p:bldP spid="7" grpId="0" animBg="1"/>
      <p:bldP spid="18" grpId="0" animBg="1"/>
      <p:bldP spid="32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760913" y="2502621"/>
            <a:ext cx="6545017" cy="7386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400" dirty="0"/>
              <a:t> One-way fellow training (formal education), upskilling farmers, easing the barriers (e.g. financial supports, incentives) can change the level of awareness/knowledge and values and perceptions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3147076" y="4349644"/>
            <a:ext cx="5560041" cy="7386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en-IE" sz="1400" dirty="0"/>
              <a:t>Once farmers become willing, they will perform the behaviour can result in behavioural change</a:t>
            </a:r>
          </a:p>
          <a:p>
            <a:pPr lvl="0"/>
            <a:r>
              <a:rPr lang="en-IE" sz="1400" dirty="0"/>
              <a:t>(farmers are not willing to perform a behaviour)</a:t>
            </a:r>
            <a:endParaRPr lang="en-US" sz="1400" dirty="0"/>
          </a:p>
        </p:txBody>
      </p:sp>
      <p:sp>
        <p:nvSpPr>
          <p:cNvPr id="23" name="Rectangle 22"/>
          <p:cNvSpPr/>
          <p:nvPr/>
        </p:nvSpPr>
        <p:spPr>
          <a:xfrm>
            <a:off x="555676" y="206628"/>
            <a:ext cx="79814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sz="2400" dirty="0">
                <a:solidFill>
                  <a:schemeClr val="tx2"/>
                </a:solidFill>
                <a:latin typeface="Arial Black" pitchFamily="34" charset="0"/>
                <a:cs typeface="Arial" charset="0"/>
              </a:rPr>
              <a:t>How does decision making towards safety looks like?</a:t>
            </a:r>
            <a:endParaRPr lang="en-IE" dirty="0">
              <a:solidFill>
                <a:schemeClr val="tx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47076" y="1423353"/>
            <a:ext cx="34628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sz="1400" b="1" dirty="0">
                <a:solidFill>
                  <a:prstClr val="black"/>
                </a:solidFill>
              </a:rPr>
              <a:t>Like almost all challenging behaviours</a:t>
            </a:r>
          </a:p>
          <a:p>
            <a:pPr algn="ctr"/>
            <a:r>
              <a:rPr lang="en-IE" sz="1400" b="1" dirty="0">
                <a:solidFill>
                  <a:prstClr val="black"/>
                </a:solidFill>
              </a:rPr>
              <a:t>(known as new farming paradigms)</a:t>
            </a:r>
            <a:endParaRPr lang="en-IE" sz="2800" b="1" dirty="0"/>
          </a:p>
        </p:txBody>
      </p:sp>
      <p:sp>
        <p:nvSpPr>
          <p:cNvPr id="10" name="Oval 9"/>
          <p:cNvSpPr/>
          <p:nvPr/>
        </p:nvSpPr>
        <p:spPr>
          <a:xfrm>
            <a:off x="844744" y="1094360"/>
            <a:ext cx="2117665" cy="121725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400" b="1" dirty="0"/>
              <a:t>Pro-environmental actions</a:t>
            </a:r>
          </a:p>
        </p:txBody>
      </p:sp>
      <p:sp>
        <p:nvSpPr>
          <p:cNvPr id="34" name="Oval 33"/>
          <p:cNvSpPr/>
          <p:nvPr/>
        </p:nvSpPr>
        <p:spPr>
          <a:xfrm>
            <a:off x="6707951" y="1090857"/>
            <a:ext cx="2075517" cy="1211856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600" b="1" dirty="0"/>
              <a:t>Safety behaviour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338457" y="2152617"/>
            <a:ext cx="2627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dirty="0" smtClean="0">
                <a:solidFill>
                  <a:prstClr val="black"/>
                </a:solidFill>
              </a:rPr>
              <a:t>Typical Assumptions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054611" y="4410645"/>
            <a:ext cx="1092465" cy="565217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IE" dirty="0" smtClean="0">
                <a:solidFill>
                  <a:schemeClr val="tx1"/>
                </a:solidFill>
              </a:rPr>
              <a:t>Intention</a:t>
            </a:r>
            <a:endParaRPr lang="en-IE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10164" y="3452607"/>
            <a:ext cx="6311805" cy="7386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en-IE" sz="1200" dirty="0"/>
              <a:t> </a:t>
            </a:r>
            <a:r>
              <a:rPr lang="en-IE" sz="1400" dirty="0"/>
              <a:t>They might be willing if the become aware of benefits, trained, and well competent (particularly for technology-based actions)/enhancing technical knowledge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54244" y="3432290"/>
            <a:ext cx="1323196" cy="80466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IE" sz="1600" dirty="0">
                <a:solidFill>
                  <a:schemeClr val="tx1"/>
                </a:solidFill>
              </a:rPr>
              <a:t>Knowledge and skill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4524" y="2413784"/>
            <a:ext cx="1579053" cy="905890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IE" sz="1600" dirty="0">
                <a:solidFill>
                  <a:schemeClr val="tx1"/>
                </a:solidFill>
              </a:rPr>
              <a:t>Extrinsic motivators</a:t>
            </a:r>
          </a:p>
        </p:txBody>
      </p:sp>
      <p:sp>
        <p:nvSpPr>
          <p:cNvPr id="12" name="Bent Arrow 11"/>
          <p:cNvSpPr/>
          <p:nvPr/>
        </p:nvSpPr>
        <p:spPr>
          <a:xfrm flipV="1">
            <a:off x="759828" y="3347863"/>
            <a:ext cx="363578" cy="391695"/>
          </a:xfrm>
          <a:prstGeom prst="ben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21" name="Bent Arrow 20"/>
          <p:cNvSpPr/>
          <p:nvPr/>
        </p:nvSpPr>
        <p:spPr>
          <a:xfrm flipV="1">
            <a:off x="1653536" y="4191271"/>
            <a:ext cx="401075" cy="386249"/>
          </a:xfrm>
          <a:prstGeom prst="ben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22" name="Bent Arrow 21"/>
          <p:cNvSpPr/>
          <p:nvPr/>
        </p:nvSpPr>
        <p:spPr>
          <a:xfrm flipV="1">
            <a:off x="3332426" y="5114815"/>
            <a:ext cx="401075" cy="466310"/>
          </a:xfrm>
          <a:prstGeom prst="ben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94594" y="5261498"/>
            <a:ext cx="4827375" cy="7386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050" b="1" dirty="0">
                <a:solidFill>
                  <a:schemeClr val="bg1"/>
                </a:solidFill>
                <a:latin typeface="Arial"/>
              </a:rPr>
              <a:t>Less likely to change their behaviour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050" b="1" dirty="0">
                <a:solidFill>
                  <a:schemeClr val="bg1"/>
                </a:solidFill>
              </a:rPr>
              <a:t>Now willing but not necessarily in the future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050" b="1" dirty="0">
                <a:solidFill>
                  <a:schemeClr val="bg1"/>
                </a:solidFill>
              </a:rPr>
              <a:t>(inconsistent willingness) relied on short terms interventions/incentives (Trigger but nor more)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93242" y="6183789"/>
            <a:ext cx="6526461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57175" indent="-257175">
              <a:buFont typeface="+mj-lt"/>
              <a:buAutoNum type="arabicPeriod"/>
            </a:pPr>
            <a:r>
              <a:rPr lang="en-IE" sz="1200" dirty="0">
                <a:solidFill>
                  <a:prstClr val="black"/>
                </a:solidFill>
              </a:rPr>
              <a:t> Why typical assumptions are not working when it come to farmers decision making?</a:t>
            </a:r>
          </a:p>
          <a:p>
            <a:pPr marL="257175" indent="-257175">
              <a:buFont typeface="+mj-lt"/>
              <a:buAutoNum type="arabicPeriod"/>
            </a:pPr>
            <a:r>
              <a:rPr lang="en-IE" sz="1200" dirty="0">
                <a:solidFill>
                  <a:prstClr val="black"/>
                </a:solidFill>
              </a:rPr>
              <a:t>Are social, cultural, and behavioural factors (intrinsic motivators) the game changers?</a:t>
            </a:r>
          </a:p>
        </p:txBody>
      </p:sp>
    </p:spTree>
    <p:extLst>
      <p:ext uri="{BB962C8B-B14F-4D97-AF65-F5344CB8AC3E}">
        <p14:creationId xmlns:p14="http://schemas.microsoft.com/office/powerpoint/2010/main" val="180993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7" grpId="0" animBg="1"/>
      <p:bldP spid="9" grpId="0"/>
      <p:bldP spid="10" grpId="0" animBg="1"/>
      <p:bldP spid="34" grpId="0" animBg="1"/>
      <p:bldP spid="35" grpId="0"/>
      <p:bldP spid="5" grpId="0" animBg="1"/>
      <p:bldP spid="8" grpId="0" animBg="1"/>
      <p:bldP spid="17" grpId="0" animBg="1"/>
      <p:bldP spid="18" grpId="0" animBg="1"/>
      <p:bldP spid="12" grpId="0" animBg="1"/>
      <p:bldP spid="21" grpId="0" animBg="1"/>
      <p:bldP spid="22" grpId="0" animBg="1"/>
      <p:bldP spid="13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706" y="2632693"/>
            <a:ext cx="1177295" cy="66916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5</a:t>
            </a:fld>
            <a:endParaRPr lang="en-US">
              <a:solidFill>
                <a:srgbClr val="007944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6930" y="925761"/>
            <a:ext cx="54988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dirty="0">
                <a:solidFill>
                  <a:schemeClr val="tx2"/>
                </a:solidFill>
                <a:latin typeface="Arial Black" pitchFamily="34" charset="0"/>
                <a:cs typeface="Arial" charset="0"/>
              </a:rPr>
              <a:t>How does decision making towards safety looks like?</a:t>
            </a:r>
            <a:endParaRPr lang="en-IE" sz="1500" dirty="0">
              <a:solidFill>
                <a:schemeClr val="tx2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743741" y="1416727"/>
            <a:ext cx="1741579" cy="91017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900" b="1" dirty="0"/>
              <a:t>Pro-environmental actions</a:t>
            </a:r>
          </a:p>
        </p:txBody>
      </p:sp>
      <p:sp>
        <p:nvSpPr>
          <p:cNvPr id="8" name="Oval 7"/>
          <p:cNvSpPr/>
          <p:nvPr/>
        </p:nvSpPr>
        <p:spPr>
          <a:xfrm>
            <a:off x="5965488" y="1416285"/>
            <a:ext cx="1644436" cy="936359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b="1" dirty="0"/>
              <a:t>Safety behaviour</a:t>
            </a:r>
          </a:p>
        </p:txBody>
      </p:sp>
      <p:sp>
        <p:nvSpPr>
          <p:cNvPr id="9" name="Rectangle 8"/>
          <p:cNvSpPr/>
          <p:nvPr/>
        </p:nvSpPr>
        <p:spPr>
          <a:xfrm>
            <a:off x="3393947" y="1660665"/>
            <a:ext cx="2648482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sz="1050" b="1" dirty="0">
                <a:solidFill>
                  <a:prstClr val="black"/>
                </a:solidFill>
              </a:rPr>
              <a:t>Like almost all challenging behaviours</a:t>
            </a:r>
          </a:p>
          <a:p>
            <a:pPr algn="ctr"/>
            <a:r>
              <a:rPr lang="en-IE" sz="1050" b="1" dirty="0">
                <a:solidFill>
                  <a:prstClr val="black"/>
                </a:solidFill>
              </a:rPr>
              <a:t>(known as new farming paradigms)</a:t>
            </a:r>
            <a:endParaRPr lang="en-IE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976525" y="3578752"/>
            <a:ext cx="306365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E" sz="1050" dirty="0"/>
              <a:t>Farming environment is not a static environment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5684" y="2364579"/>
            <a:ext cx="894843" cy="119027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528" y="2619238"/>
            <a:ext cx="993475" cy="657314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2592002" y="2431291"/>
            <a:ext cx="3653800" cy="17785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/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603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12595" y="2917983"/>
            <a:ext cx="545036" cy="714736"/>
          </a:xfrm>
          <a:prstGeom prst="rect">
            <a:avLst/>
          </a:prstGeom>
        </p:spPr>
      </p:pic>
      <p:sp>
        <p:nvSpPr>
          <p:cNvPr id="44" name="Left-Right Arrow 43"/>
          <p:cNvSpPr/>
          <p:nvPr/>
        </p:nvSpPr>
        <p:spPr>
          <a:xfrm rot="18802983">
            <a:off x="4753302" y="2885173"/>
            <a:ext cx="515215" cy="114581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4058" y="2235498"/>
            <a:ext cx="679945" cy="446658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208789" y="2673895"/>
            <a:ext cx="811441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788" dirty="0"/>
              <a:t>Other farmers</a:t>
            </a:r>
          </a:p>
        </p:txBody>
      </p:sp>
      <p:sp>
        <p:nvSpPr>
          <p:cNvPr id="47" name="Left-Right Arrow 46"/>
          <p:cNvSpPr/>
          <p:nvPr/>
        </p:nvSpPr>
        <p:spPr>
          <a:xfrm rot="2473859">
            <a:off x="4820380" y="3624087"/>
            <a:ext cx="501905" cy="126455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911" b="92994" l="645" r="98065">
                        <a14:foregroundMark x1="35484" y1="45860" x2="37419" y2="41401"/>
                        <a14:foregroundMark x1="21290" y1="66242" x2="23871" y2="63694"/>
                        <a14:foregroundMark x1="13548" y1="78981" x2="13548" y2="75159"/>
                        <a14:foregroundMark x1="32903" y1="77070" x2="32258" y2="59236"/>
                        <a14:foregroundMark x1="41290" y1="85350" x2="41290" y2="82166"/>
                        <a14:foregroundMark x1="36129" y1="15287" x2="36129" y2="28025"/>
                        <a14:foregroundMark x1="69677" y1="16561" x2="70968" y2="42038"/>
                        <a14:foregroundMark x1="70968" y1="45860" x2="70323" y2="6560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01736" y="3468558"/>
            <a:ext cx="574235" cy="581644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5238281" y="4010745"/>
            <a:ext cx="936475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788" dirty="0"/>
              <a:t>Family members</a:t>
            </a:r>
          </a:p>
        </p:txBody>
      </p:sp>
      <p:pic>
        <p:nvPicPr>
          <p:cNvPr id="50" name="Picture 2" descr="Thematic Groups Of Agricultural Lexicon In Khorezm Dialect Of Uzbek  Language | International Journal on Integrated Educati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998" y="2324194"/>
            <a:ext cx="442910" cy="42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/>
          <p:cNvSpPr txBox="1"/>
          <p:nvPr/>
        </p:nvSpPr>
        <p:spPr>
          <a:xfrm>
            <a:off x="3070372" y="2808632"/>
            <a:ext cx="1045479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788" dirty="0"/>
              <a:t>Farm advisors/vets</a:t>
            </a:r>
          </a:p>
        </p:txBody>
      </p:sp>
      <p:sp>
        <p:nvSpPr>
          <p:cNvPr id="52" name="Left-Right Arrow 51"/>
          <p:cNvSpPr/>
          <p:nvPr/>
        </p:nvSpPr>
        <p:spPr>
          <a:xfrm rot="2473859">
            <a:off x="3856863" y="2821494"/>
            <a:ext cx="501905" cy="126455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/>
          </a:p>
        </p:txBody>
      </p:sp>
      <p:pic>
        <p:nvPicPr>
          <p:cNvPr id="53" name="Picture 4" descr="Young Farming Champions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596" y="3539989"/>
            <a:ext cx="661193" cy="66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3189042" y="4123542"/>
            <a:ext cx="917239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788" dirty="0"/>
              <a:t>Leading farmers</a:t>
            </a:r>
          </a:p>
        </p:txBody>
      </p:sp>
      <p:sp>
        <p:nvSpPr>
          <p:cNvPr id="55" name="Left-Right Arrow 54"/>
          <p:cNvSpPr/>
          <p:nvPr/>
        </p:nvSpPr>
        <p:spPr>
          <a:xfrm rot="19425870">
            <a:off x="3902440" y="3677429"/>
            <a:ext cx="501905" cy="120958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/>
          </a:p>
        </p:txBody>
      </p:sp>
      <p:sp>
        <p:nvSpPr>
          <p:cNvPr id="35" name="Rectangle 34"/>
          <p:cNvSpPr/>
          <p:nvPr/>
        </p:nvSpPr>
        <p:spPr>
          <a:xfrm>
            <a:off x="3062667" y="2235499"/>
            <a:ext cx="3175429" cy="24958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/>
          </a:p>
        </p:txBody>
      </p:sp>
      <p:sp>
        <p:nvSpPr>
          <p:cNvPr id="11" name="Rectangle 10"/>
          <p:cNvSpPr/>
          <p:nvPr/>
        </p:nvSpPr>
        <p:spPr>
          <a:xfrm>
            <a:off x="3257711" y="2523800"/>
            <a:ext cx="26084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IE" dirty="0" smtClean="0">
                <a:solidFill>
                  <a:prstClr val="black"/>
                </a:solidFill>
              </a:rPr>
              <a:t>Redefined </a:t>
            </a:r>
            <a:r>
              <a:rPr lang="en-IE" dirty="0">
                <a:solidFill>
                  <a:prstClr val="black"/>
                </a:solidFill>
              </a:rPr>
              <a:t>Assumptions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715220" y="4746790"/>
            <a:ext cx="5902831" cy="7848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IE" dirty="0"/>
              <a:t>If</a:t>
            </a:r>
            <a:endParaRPr lang="en-IE" sz="900" dirty="0"/>
          </a:p>
          <a:p>
            <a:pPr marL="128588" indent="-128588">
              <a:buFont typeface="Wingdings" panose="05000000000000000000" pitchFamily="2" charset="2"/>
              <a:buChar char="ü"/>
            </a:pPr>
            <a:r>
              <a:rPr lang="en-IE" sz="900" dirty="0"/>
              <a:t>They are well tailored to these values through involvement of ‘important others’ </a:t>
            </a:r>
          </a:p>
          <a:p>
            <a:pPr marL="128588" indent="-128588">
              <a:buFont typeface="Wingdings" panose="05000000000000000000" pitchFamily="2" charset="2"/>
              <a:buChar char="ü"/>
            </a:pPr>
            <a:r>
              <a:rPr lang="en-IE" sz="900" dirty="0"/>
              <a:t>Accepted by leading farmers from local community (pro-environmental behaviours)</a:t>
            </a:r>
          </a:p>
          <a:p>
            <a:pPr marL="128588" indent="-128588">
              <a:buFont typeface="Wingdings" panose="05000000000000000000" pitchFamily="2" charset="2"/>
              <a:buChar char="ü"/>
            </a:pPr>
            <a:r>
              <a:rPr lang="en-IE" sz="900" dirty="0"/>
              <a:t>Facilitating communication between leading and the rest on target behaviour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715219" y="2891528"/>
            <a:ext cx="5886575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IE" sz="900" dirty="0"/>
              <a:t>Farmers may build up their values, norms, beliefs, perceptions </a:t>
            </a:r>
            <a:r>
              <a:rPr lang="en-IE" sz="1200" b="1" dirty="0"/>
              <a:t>collectively</a:t>
            </a:r>
            <a:r>
              <a:rPr lang="en-IE" sz="900" dirty="0"/>
              <a:t> in the local community (where they belong)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n-IE" sz="900" dirty="0"/>
              <a:t>Who are the important others in such environments? (formal bodies might not be the main)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n-IE" sz="900" dirty="0"/>
              <a:t>How do the important other think and act?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n-IE" sz="900" dirty="0"/>
              <a:t>Can we reach out the important others?</a:t>
            </a:r>
          </a:p>
        </p:txBody>
      </p:sp>
      <p:sp>
        <p:nvSpPr>
          <p:cNvPr id="38" name="Down Arrow 37"/>
          <p:cNvSpPr/>
          <p:nvPr/>
        </p:nvSpPr>
        <p:spPr>
          <a:xfrm>
            <a:off x="4304890" y="3614747"/>
            <a:ext cx="303649" cy="289263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/>
          </a:p>
        </p:txBody>
      </p:sp>
      <p:sp>
        <p:nvSpPr>
          <p:cNvPr id="56" name="Rectangle 55"/>
          <p:cNvSpPr/>
          <p:nvPr/>
        </p:nvSpPr>
        <p:spPr>
          <a:xfrm>
            <a:off x="1715220" y="3943898"/>
            <a:ext cx="5902831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en-IE" sz="900" dirty="0">
                <a:solidFill>
                  <a:prstClr val="white"/>
                </a:solidFill>
                <a:latin typeface="Arial"/>
              </a:rPr>
              <a:t>Farmers have already shaped their identity, values, beliefs, norms by communicating with key important others</a:t>
            </a:r>
          </a:p>
          <a:p>
            <a:pPr lvl="0"/>
            <a:r>
              <a:rPr lang="en-IE" sz="900" dirty="0">
                <a:solidFill>
                  <a:prstClr val="white"/>
                </a:solidFill>
                <a:latin typeface="Arial"/>
              </a:rPr>
              <a:t>(peer to peer learning, social acceptance, confirmation/pressure)</a:t>
            </a:r>
          </a:p>
          <a:p>
            <a:pPr lvl="0"/>
            <a:r>
              <a:rPr lang="en-IE" sz="900" dirty="0">
                <a:solidFill>
                  <a:prstClr val="white"/>
                </a:solidFill>
                <a:latin typeface="Arial"/>
              </a:rPr>
              <a:t>All new technologies/practices, might be perceived important/favourable, easy to preform, socially accepted, and finally what a ‘good farmer’ is expected to do </a:t>
            </a:r>
          </a:p>
        </p:txBody>
      </p:sp>
      <p:sp>
        <p:nvSpPr>
          <p:cNvPr id="59" name="Down Arrow 58"/>
          <p:cNvSpPr/>
          <p:nvPr/>
        </p:nvSpPr>
        <p:spPr>
          <a:xfrm>
            <a:off x="4281465" y="4480502"/>
            <a:ext cx="303649" cy="289263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2672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5" grpId="0" animBg="1"/>
      <p:bldP spid="44" grpId="0" animBg="1"/>
      <p:bldP spid="46" grpId="0"/>
      <p:bldP spid="47" grpId="0" animBg="1"/>
      <p:bldP spid="49" grpId="0"/>
      <p:bldP spid="51" grpId="0"/>
      <p:bldP spid="52" grpId="0" animBg="1"/>
      <p:bldP spid="54" grpId="0"/>
      <p:bldP spid="55" grpId="0" animBg="1"/>
      <p:bldP spid="35" grpId="0" animBg="1"/>
      <p:bldP spid="11" grpId="0"/>
      <p:bldP spid="15" grpId="0" animBg="1"/>
      <p:bldP spid="14" grpId="0" animBg="1"/>
      <p:bldP spid="38" grpId="0" animBg="1"/>
      <p:bldP spid="56" grpId="0" animBg="1"/>
      <p:bldP spid="5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6</a:t>
            </a:fld>
            <a:endParaRPr lang="en-US">
              <a:solidFill>
                <a:srgbClr val="007944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795413" y="263833"/>
            <a:ext cx="34426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sz="2800" dirty="0">
                <a:solidFill>
                  <a:schemeClr val="tx2"/>
                </a:solidFill>
                <a:latin typeface="Arial Black" pitchFamily="34" charset="0"/>
                <a:cs typeface="Arial" charset="0"/>
              </a:rPr>
              <a:t>Research design</a:t>
            </a:r>
            <a:endParaRPr lang="en-IE" sz="2400" dirty="0">
              <a:solidFill>
                <a:schemeClr val="tx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32103" y="4236632"/>
            <a:ext cx="539581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500" b="1" dirty="0">
                <a:solidFill>
                  <a:schemeClr val="bg1"/>
                </a:solidFill>
              </a:rPr>
              <a:t>How are advisors’ intentions with regard to OHS shaped?</a:t>
            </a:r>
          </a:p>
          <a:p>
            <a:endParaRPr lang="en-IE" dirty="0"/>
          </a:p>
        </p:txBody>
      </p:sp>
      <p:sp>
        <p:nvSpPr>
          <p:cNvPr id="3" name="TextBox 2"/>
          <p:cNvSpPr txBox="1"/>
          <p:nvPr/>
        </p:nvSpPr>
        <p:spPr>
          <a:xfrm>
            <a:off x="1189645" y="1012177"/>
            <a:ext cx="60994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+mj-lt"/>
              <a:buAutoNum type="arabicPeriod"/>
            </a:pPr>
            <a:r>
              <a:rPr lang="en-IE" sz="1400" dirty="0"/>
              <a:t>How is safety decision making shaped?</a:t>
            </a:r>
          </a:p>
          <a:p>
            <a:pPr marL="257175" indent="-257175">
              <a:buFont typeface="+mj-lt"/>
              <a:buAutoNum type="arabicPeriod"/>
            </a:pPr>
            <a:r>
              <a:rPr lang="en-IE" sz="1400" dirty="0"/>
              <a:t>What are the key social, cultural, psychological factors?</a:t>
            </a:r>
          </a:p>
          <a:p>
            <a:pPr marL="257175" indent="-257175">
              <a:buFont typeface="+mj-lt"/>
              <a:buAutoNum type="arabicPeriod"/>
            </a:pPr>
            <a:r>
              <a:rPr lang="en-IE" sz="1400" dirty="0"/>
              <a:t>How we can maximise our impact on moving from intention to action?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33987" y="2581063"/>
            <a:ext cx="5907668" cy="2746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050" b="1" dirty="0"/>
              <a:t>To think deeper in taking the proper theory and approach:</a:t>
            </a:r>
          </a:p>
          <a:p>
            <a:pPr algn="ctr"/>
            <a:endParaRPr lang="en-IE" sz="1050" b="1" dirty="0"/>
          </a:p>
          <a:p>
            <a:r>
              <a:rPr lang="en-IE" sz="1050" b="1" i="1" dirty="0"/>
              <a:t>Contradiction</a:t>
            </a:r>
            <a:r>
              <a:rPr lang="en-IE" sz="1050" dirty="0"/>
              <a:t> between </a:t>
            </a:r>
            <a:r>
              <a:rPr lang="en-IE" sz="1050" b="1" i="1" u="sng" dirty="0"/>
              <a:t>qualitative and quantitative findings </a:t>
            </a:r>
            <a:r>
              <a:rPr lang="en-IE" sz="1050" dirty="0"/>
              <a:t>(on the same issue and in the same community)</a:t>
            </a:r>
          </a:p>
          <a:p>
            <a:r>
              <a:rPr lang="en-IE" sz="1050" b="1" dirty="0"/>
              <a:t>Quantitate studies: </a:t>
            </a:r>
            <a:r>
              <a:rPr lang="en-IE" sz="1050" dirty="0"/>
              <a:t>lack of accurate, validated tool (lack of nationwide study), resulting in optimistic responses (e.g. inaccurate general positive statements)</a:t>
            </a:r>
          </a:p>
          <a:p>
            <a:r>
              <a:rPr lang="en-IE" sz="1050" dirty="0"/>
              <a:t>So it was like, no one think safety not important, all wishes to be safe but why they still get injured/killed?</a:t>
            </a:r>
          </a:p>
          <a:p>
            <a:r>
              <a:rPr lang="en-IE" sz="1050" b="1" dirty="0"/>
              <a:t>Qualitative studies:</a:t>
            </a:r>
            <a:r>
              <a:rPr lang="en-IE" sz="1050" dirty="0"/>
              <a:t> farmers feel safety costly, time consuming, impossible, not important, poor risk perception, not valued by the whole community in </a:t>
            </a:r>
            <a:r>
              <a:rPr lang="en-IE" sz="1050" b="1" u="sng" dirty="0"/>
              <a:t>different occasions </a:t>
            </a:r>
            <a:r>
              <a:rPr lang="en-IE" sz="1050" dirty="0"/>
              <a:t>etc.?!</a:t>
            </a:r>
          </a:p>
          <a:p>
            <a:endParaRPr lang="en-IE" sz="1050" b="1" dirty="0"/>
          </a:p>
          <a:p>
            <a:r>
              <a:rPr lang="en-IE" sz="1050" b="1" dirty="0"/>
              <a:t>Solutions</a:t>
            </a:r>
            <a:r>
              <a:rPr lang="en-IE" sz="1050" dirty="0"/>
              <a:t>: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050" dirty="0"/>
              <a:t>Using the </a:t>
            </a:r>
            <a:r>
              <a:rPr lang="en-IE" sz="1200" b="1" dirty="0"/>
              <a:t>farmers’ values, beliefs, perceptions, (qualitative findings) </a:t>
            </a:r>
            <a:r>
              <a:rPr lang="en-IE" sz="1050" dirty="0"/>
              <a:t>in framing questions </a:t>
            </a:r>
            <a:r>
              <a:rPr lang="en-IE" sz="1200" b="1" dirty="0"/>
              <a:t>(quantitative study)</a:t>
            </a:r>
            <a:r>
              <a:rPr lang="en-IE" sz="1050" dirty="0"/>
              <a:t>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050" dirty="0"/>
              <a:t>Defining the real life occasions where farmers are more likely to compromise safety and take risks (</a:t>
            </a:r>
            <a:r>
              <a:rPr lang="en-IE" sz="1200" b="1" dirty="0"/>
              <a:t>application of vignette for the first time!</a:t>
            </a:r>
            <a:r>
              <a:rPr lang="en-IE" sz="1050" dirty="0"/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80223" y="1925548"/>
            <a:ext cx="5126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dirty="0" smtClean="0"/>
              <a:t>It took almost 18 months but worthy </a:t>
            </a:r>
            <a:endParaRPr lang="en-IE" sz="2400" dirty="0"/>
          </a:p>
        </p:txBody>
      </p:sp>
      <p:sp>
        <p:nvSpPr>
          <p:cNvPr id="7" name="Rounded Rectangle 6"/>
          <p:cNvSpPr/>
          <p:nvPr/>
        </p:nvSpPr>
        <p:spPr>
          <a:xfrm flipV="1">
            <a:off x="1369731" y="2383666"/>
            <a:ext cx="6294038" cy="2898137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/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3476209635"/>
              </p:ext>
            </p:extLst>
          </p:nvPr>
        </p:nvGraphicFramePr>
        <p:xfrm>
          <a:off x="302306" y="1605805"/>
          <a:ext cx="8188551" cy="47505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369731" y="5640136"/>
            <a:ext cx="55353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+mj-lt"/>
              <a:buAutoNum type="arabicPeriod"/>
            </a:pPr>
            <a:r>
              <a:rPr lang="en-IE" sz="1200" dirty="0"/>
              <a:t>Descriptive analysis (who were surveyed?)</a:t>
            </a:r>
          </a:p>
          <a:p>
            <a:pPr marL="257175" indent="-257175">
              <a:buFont typeface="+mj-lt"/>
              <a:buAutoNum type="arabicPeriod"/>
            </a:pPr>
            <a:r>
              <a:rPr lang="en-IE" sz="1200" dirty="0"/>
              <a:t>Causal correlational analysis (SEM analysis) (How do farmers make their decision?)</a:t>
            </a:r>
          </a:p>
          <a:p>
            <a:pPr marL="257175" indent="-257175">
              <a:buFont typeface="+mj-lt"/>
              <a:buAutoNum type="arabicPeriod"/>
            </a:pPr>
            <a:r>
              <a:rPr lang="en-IE" sz="1200" dirty="0"/>
              <a:t>Cluster analysis (Who are safe and unsafe? What makes farmers to be in different cohorts? How we can deal with each cohort?)</a:t>
            </a:r>
          </a:p>
        </p:txBody>
      </p:sp>
    </p:spTree>
    <p:extLst>
      <p:ext uri="{BB962C8B-B14F-4D97-AF65-F5344CB8AC3E}">
        <p14:creationId xmlns:p14="http://schemas.microsoft.com/office/powerpoint/2010/main" val="47650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  <p:bldP spid="4" grpId="0"/>
      <p:bldP spid="7" grpId="0" animBg="1"/>
      <p:bldGraphic spid="11" grpId="0">
        <p:bldAsOne/>
      </p:bldGraphic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7</a:t>
            </a:fld>
            <a:endParaRPr lang="en-US">
              <a:solidFill>
                <a:srgbClr val="007944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7018" y="1515291"/>
            <a:ext cx="7161504" cy="43155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03348" y="222512"/>
            <a:ext cx="60446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dirty="0">
                <a:solidFill>
                  <a:schemeClr val="tx2"/>
                </a:solidFill>
                <a:latin typeface="Arial Black" pitchFamily="34" charset="0"/>
                <a:cs typeface="Arial" charset="0"/>
              </a:rPr>
              <a:t>Behavioural and attitudinal factors</a:t>
            </a:r>
          </a:p>
          <a:p>
            <a:pPr algn="ctr"/>
            <a:r>
              <a:rPr lang="en-IE" sz="2400" dirty="0">
                <a:solidFill>
                  <a:schemeClr val="tx2"/>
                </a:solidFill>
                <a:latin typeface="Arial Black" pitchFamily="34" charset="0"/>
                <a:cs typeface="Arial" charset="0"/>
              </a:rPr>
              <a:t> (On average)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72209" y="1600565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400" dirty="0">
                <a:solidFill>
                  <a:srgbClr val="C00000"/>
                </a:solidFill>
              </a:rPr>
              <a:t>Not safe</a:t>
            </a:r>
          </a:p>
        </p:txBody>
      </p:sp>
      <p:sp>
        <p:nvSpPr>
          <p:cNvPr id="9" name="Left Arrow 8"/>
          <p:cNvSpPr/>
          <p:nvPr/>
        </p:nvSpPr>
        <p:spPr>
          <a:xfrm rot="10800000">
            <a:off x="4905148" y="1626563"/>
            <a:ext cx="390383" cy="243478"/>
          </a:xfrm>
          <a:prstGeom prst="lef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/>
          </a:p>
        </p:txBody>
      </p:sp>
      <p:sp>
        <p:nvSpPr>
          <p:cNvPr id="10" name="TextBox 9"/>
          <p:cNvSpPr txBox="1"/>
          <p:nvPr/>
        </p:nvSpPr>
        <p:spPr>
          <a:xfrm>
            <a:off x="6032635" y="2068347"/>
            <a:ext cx="14013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400" dirty="0">
                <a:solidFill>
                  <a:srgbClr val="007944"/>
                </a:solidFill>
              </a:rPr>
              <a:t>Slightly willing?</a:t>
            </a:r>
          </a:p>
        </p:txBody>
      </p:sp>
      <p:sp>
        <p:nvSpPr>
          <p:cNvPr id="11" name="Left Arrow 10"/>
          <p:cNvSpPr/>
          <p:nvPr/>
        </p:nvSpPr>
        <p:spPr>
          <a:xfrm rot="10800000">
            <a:off x="5578012" y="2118432"/>
            <a:ext cx="433562" cy="232580"/>
          </a:xfrm>
          <a:prstGeom prst="leftArrow">
            <a:avLst/>
          </a:prstGeom>
          <a:solidFill>
            <a:srgbClr val="007944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/>
          </a:p>
        </p:txBody>
      </p:sp>
      <p:sp>
        <p:nvSpPr>
          <p:cNvPr id="12" name="TextBox 11"/>
          <p:cNvSpPr txBox="1"/>
          <p:nvPr/>
        </p:nvSpPr>
        <p:spPr>
          <a:xfrm>
            <a:off x="5456527" y="2559273"/>
            <a:ext cx="1534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200" dirty="0">
                <a:solidFill>
                  <a:srgbClr val="C00000"/>
                </a:solidFill>
              </a:rPr>
              <a:t>Safety is not a habit</a:t>
            </a:r>
          </a:p>
        </p:txBody>
      </p:sp>
      <p:sp>
        <p:nvSpPr>
          <p:cNvPr id="13" name="Left Arrow 12"/>
          <p:cNvSpPr/>
          <p:nvPr/>
        </p:nvSpPr>
        <p:spPr>
          <a:xfrm rot="10800000">
            <a:off x="5082456" y="2571689"/>
            <a:ext cx="411954" cy="201033"/>
          </a:xfrm>
          <a:prstGeom prst="lef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/>
          </a:p>
        </p:txBody>
      </p:sp>
      <p:sp>
        <p:nvSpPr>
          <p:cNvPr id="14" name="TextBox 13"/>
          <p:cNvSpPr txBox="1"/>
          <p:nvPr/>
        </p:nvSpPr>
        <p:spPr>
          <a:xfrm>
            <a:off x="5352169" y="2977871"/>
            <a:ext cx="1200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200" dirty="0">
                <a:solidFill>
                  <a:srgbClr val="C00000"/>
                </a:solidFill>
              </a:rPr>
              <a:t>Risk Optimistic</a:t>
            </a:r>
          </a:p>
        </p:txBody>
      </p:sp>
      <p:sp>
        <p:nvSpPr>
          <p:cNvPr id="15" name="Left Arrow 14"/>
          <p:cNvSpPr/>
          <p:nvPr/>
        </p:nvSpPr>
        <p:spPr>
          <a:xfrm rot="10800000">
            <a:off x="4802900" y="2977871"/>
            <a:ext cx="500161" cy="217436"/>
          </a:xfrm>
          <a:prstGeom prst="lef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/>
          </a:p>
        </p:txBody>
      </p:sp>
      <p:sp>
        <p:nvSpPr>
          <p:cNvPr id="16" name="TextBox 15"/>
          <p:cNvSpPr txBox="1"/>
          <p:nvPr/>
        </p:nvSpPr>
        <p:spPr>
          <a:xfrm>
            <a:off x="5303061" y="3390440"/>
            <a:ext cx="23102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200" dirty="0">
                <a:solidFill>
                  <a:srgbClr val="C00000"/>
                </a:solidFill>
              </a:rPr>
              <a:t>Unsafe farmer is a good farmer</a:t>
            </a:r>
          </a:p>
        </p:txBody>
      </p:sp>
      <p:sp>
        <p:nvSpPr>
          <p:cNvPr id="17" name="Left Arrow 16"/>
          <p:cNvSpPr/>
          <p:nvPr/>
        </p:nvSpPr>
        <p:spPr>
          <a:xfrm rot="10800000">
            <a:off x="4899972" y="3399754"/>
            <a:ext cx="398896" cy="237343"/>
          </a:xfrm>
          <a:prstGeom prst="lef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/>
          </a:p>
        </p:txBody>
      </p:sp>
      <p:sp>
        <p:nvSpPr>
          <p:cNvPr id="18" name="TextBox 17"/>
          <p:cNvSpPr txBox="1"/>
          <p:nvPr/>
        </p:nvSpPr>
        <p:spPr>
          <a:xfrm>
            <a:off x="5430573" y="3739506"/>
            <a:ext cx="2515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200" dirty="0">
                <a:solidFill>
                  <a:srgbClr val="C00000"/>
                </a:solidFill>
              </a:rPr>
              <a:t>It is not always possible to be safe</a:t>
            </a:r>
          </a:p>
        </p:txBody>
      </p:sp>
      <p:sp>
        <p:nvSpPr>
          <p:cNvPr id="19" name="Left Arrow 18"/>
          <p:cNvSpPr/>
          <p:nvPr/>
        </p:nvSpPr>
        <p:spPr>
          <a:xfrm rot="10800000">
            <a:off x="4976003" y="3761586"/>
            <a:ext cx="447040" cy="254919"/>
          </a:xfrm>
          <a:prstGeom prst="lef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/>
          </a:p>
        </p:txBody>
      </p:sp>
      <p:sp>
        <p:nvSpPr>
          <p:cNvPr id="20" name="Left Arrow 19"/>
          <p:cNvSpPr/>
          <p:nvPr/>
        </p:nvSpPr>
        <p:spPr>
          <a:xfrm rot="10800000">
            <a:off x="5412368" y="4251069"/>
            <a:ext cx="404673" cy="210245"/>
          </a:xfrm>
          <a:prstGeom prst="leftArrow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/>
          </a:p>
        </p:txBody>
      </p:sp>
      <p:sp>
        <p:nvSpPr>
          <p:cNvPr id="21" name="TextBox 20"/>
          <p:cNvSpPr txBox="1"/>
          <p:nvPr/>
        </p:nvSpPr>
        <p:spPr>
          <a:xfrm>
            <a:off x="5794793" y="4236028"/>
            <a:ext cx="26773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200" dirty="0"/>
              <a:t>Safety not important nor unimportant</a:t>
            </a:r>
          </a:p>
        </p:txBody>
      </p:sp>
      <p:sp>
        <p:nvSpPr>
          <p:cNvPr id="22" name="Left Arrow 21"/>
          <p:cNvSpPr/>
          <p:nvPr/>
        </p:nvSpPr>
        <p:spPr>
          <a:xfrm rot="10800000">
            <a:off x="5252448" y="4711421"/>
            <a:ext cx="564593" cy="252615"/>
          </a:xfrm>
          <a:prstGeom prst="lef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/>
          </a:p>
        </p:txBody>
      </p:sp>
      <p:sp>
        <p:nvSpPr>
          <p:cNvPr id="23" name="Rectangle 22"/>
          <p:cNvSpPr/>
          <p:nvPr/>
        </p:nvSpPr>
        <p:spPr>
          <a:xfrm>
            <a:off x="5886966" y="4711421"/>
            <a:ext cx="288091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IE" sz="1050" dirty="0">
                <a:solidFill>
                  <a:srgbClr val="C00000"/>
                </a:solidFill>
              </a:rPr>
              <a:t>Safety isn’t what the important other think/do </a:t>
            </a:r>
          </a:p>
        </p:txBody>
      </p:sp>
    </p:spTree>
    <p:extLst>
      <p:ext uri="{BB962C8B-B14F-4D97-AF65-F5344CB8AC3E}">
        <p14:creationId xmlns:p14="http://schemas.microsoft.com/office/powerpoint/2010/main" val="189842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 animBg="1"/>
      <p:bldP spid="21" grpId="0"/>
      <p:bldP spid="22" grpId="0" animBg="1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8</a:t>
            </a:fld>
            <a:endParaRPr lang="en-US">
              <a:solidFill>
                <a:srgbClr val="00794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2514" y="247289"/>
            <a:ext cx="7955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000" dirty="0">
                <a:solidFill>
                  <a:schemeClr val="tx2"/>
                </a:solidFill>
                <a:latin typeface="Arial Black" pitchFamily="34" charset="0"/>
                <a:cs typeface="Arial" charset="0"/>
              </a:rPr>
              <a:t>Modelling farmers decision making towards farm safety</a:t>
            </a:r>
          </a:p>
          <a:p>
            <a:pPr algn="ctr"/>
            <a:r>
              <a:rPr lang="en-IE" sz="2000" dirty="0">
                <a:solidFill>
                  <a:schemeClr val="tx2"/>
                </a:solidFill>
                <a:latin typeface="Arial Black" pitchFamily="34" charset="0"/>
                <a:cs typeface="Arial" charset="0"/>
              </a:rPr>
              <a:t>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645912"/>
              </p:ext>
            </p:extLst>
          </p:nvPr>
        </p:nvGraphicFramePr>
        <p:xfrm>
          <a:off x="1071154" y="2031994"/>
          <a:ext cx="7184571" cy="3271528"/>
        </p:xfrm>
        <a:graphic>
          <a:graphicData uri="http://schemas.openxmlformats.org/drawingml/2006/table">
            <a:tbl>
              <a:tblPr firstRow="1" bandRow="1"/>
              <a:tblGrid>
                <a:gridCol w="1520497">
                  <a:extLst>
                    <a:ext uri="{9D8B030D-6E8A-4147-A177-3AD203B41FA5}">
                      <a16:colId xmlns:a16="http://schemas.microsoft.com/office/drawing/2014/main" val="1594083355"/>
                    </a:ext>
                  </a:extLst>
                </a:gridCol>
                <a:gridCol w="741249">
                  <a:extLst>
                    <a:ext uri="{9D8B030D-6E8A-4147-A177-3AD203B41FA5}">
                      <a16:colId xmlns:a16="http://schemas.microsoft.com/office/drawing/2014/main" val="3499482148"/>
                    </a:ext>
                  </a:extLst>
                </a:gridCol>
                <a:gridCol w="633296">
                  <a:extLst>
                    <a:ext uri="{9D8B030D-6E8A-4147-A177-3AD203B41FA5}">
                      <a16:colId xmlns:a16="http://schemas.microsoft.com/office/drawing/2014/main" val="3094280917"/>
                    </a:ext>
                  </a:extLst>
                </a:gridCol>
                <a:gridCol w="700848">
                  <a:extLst>
                    <a:ext uri="{9D8B030D-6E8A-4147-A177-3AD203B41FA5}">
                      <a16:colId xmlns:a16="http://schemas.microsoft.com/office/drawing/2014/main" val="2243928826"/>
                    </a:ext>
                  </a:extLst>
                </a:gridCol>
                <a:gridCol w="776845">
                  <a:extLst>
                    <a:ext uri="{9D8B030D-6E8A-4147-A177-3AD203B41FA5}">
                      <a16:colId xmlns:a16="http://schemas.microsoft.com/office/drawing/2014/main" val="2979534757"/>
                    </a:ext>
                  </a:extLst>
                </a:gridCol>
                <a:gridCol w="683961">
                  <a:extLst>
                    <a:ext uri="{9D8B030D-6E8A-4147-A177-3AD203B41FA5}">
                      <a16:colId xmlns:a16="http://schemas.microsoft.com/office/drawing/2014/main" val="3892334364"/>
                    </a:ext>
                  </a:extLst>
                </a:gridCol>
                <a:gridCol w="692403">
                  <a:extLst>
                    <a:ext uri="{9D8B030D-6E8A-4147-A177-3AD203B41FA5}">
                      <a16:colId xmlns:a16="http://schemas.microsoft.com/office/drawing/2014/main" val="1978883418"/>
                    </a:ext>
                  </a:extLst>
                </a:gridCol>
                <a:gridCol w="692403">
                  <a:extLst>
                    <a:ext uri="{9D8B030D-6E8A-4147-A177-3AD203B41FA5}">
                      <a16:colId xmlns:a16="http://schemas.microsoft.com/office/drawing/2014/main" val="1893539219"/>
                    </a:ext>
                  </a:extLst>
                </a:gridCol>
                <a:gridCol w="743069">
                  <a:extLst>
                    <a:ext uri="{9D8B030D-6E8A-4147-A177-3AD203B41FA5}">
                      <a16:colId xmlns:a16="http://schemas.microsoft.com/office/drawing/2014/main" val="3364147282"/>
                    </a:ext>
                  </a:extLst>
                </a:gridCol>
              </a:tblGrid>
              <a:tr h="595564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0" lang="en-IE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Variables</a:t>
                      </a:r>
                      <a:endParaRPr kumimoji="0" lang="en-IE" sz="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Subjective norms</a:t>
                      </a:r>
                      <a:endParaRPr kumimoji="0" lang="en-IE" sz="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Attitude</a:t>
                      </a:r>
                      <a:endParaRPr kumimoji="0" lang="en-IE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PBC</a:t>
                      </a:r>
                      <a:endParaRPr kumimoji="0" lang="en-IE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 farmer identity</a:t>
                      </a:r>
                      <a:endParaRPr kumimoji="0" lang="en-IE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Risk perception</a:t>
                      </a:r>
                      <a:endParaRPr kumimoji="0" lang="en-IE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 behaviour</a:t>
                      </a:r>
                      <a:endParaRPr kumimoji="0" lang="en-IE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Intention</a:t>
                      </a:r>
                      <a:endParaRPr kumimoji="0" lang="en-IE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Behaviour</a:t>
                      </a:r>
                      <a:endParaRPr kumimoji="0" lang="en-IE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9881682"/>
                  </a:ext>
                </a:extLst>
              </a:tr>
              <a:tr h="24747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0" lang="en-IE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Subjective norms</a:t>
                      </a:r>
                      <a:endParaRPr kumimoji="0" lang="en-IE" sz="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IE" sz="8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IE" sz="800" b="1" dirty="0" smtClean="0">
                          <a:solidFill>
                            <a:schemeClr val="tx1"/>
                          </a:solidFill>
                        </a:rPr>
                        <a:t>0.58**</a:t>
                      </a:r>
                      <a:endParaRPr lang="en-IE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IE" sz="800" b="1" dirty="0" smtClean="0">
                          <a:solidFill>
                            <a:schemeClr val="tx1"/>
                          </a:solidFill>
                        </a:rPr>
                        <a:t>0.62**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IE" sz="800" b="1" dirty="0" smtClean="0">
                          <a:solidFill>
                            <a:schemeClr val="tx1"/>
                          </a:solidFill>
                        </a:rPr>
                        <a:t>0.75**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b="1" dirty="0" smtClean="0">
                          <a:solidFill>
                            <a:schemeClr val="tx1"/>
                          </a:solidFill>
                        </a:rPr>
                        <a:t>0.68</a:t>
                      </a: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**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0.59**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IE" sz="800" b="1" dirty="0" smtClean="0">
                          <a:solidFill>
                            <a:schemeClr val="tx1"/>
                          </a:solidFill>
                        </a:rPr>
                        <a:t>0.51**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0.68**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596235"/>
                  </a:ext>
                </a:extLst>
              </a:tr>
              <a:tr h="24747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0" lang="en-IE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Attitude</a:t>
                      </a:r>
                      <a:endParaRPr kumimoji="0" lang="en-IE" sz="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IE" sz="800" b="1" dirty="0" smtClean="0"/>
                        <a:t>1</a:t>
                      </a:r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0.36**</a:t>
                      </a:r>
                      <a:endParaRPr kumimoji="0" lang="en-IE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0.56**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0.61**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0.40**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0.48**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0.38**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709167"/>
                  </a:ext>
                </a:extLst>
              </a:tr>
              <a:tr h="24747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0" lang="en-IE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PBC</a:t>
                      </a:r>
                      <a:endParaRPr kumimoji="0" lang="en-IE" sz="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IE" sz="800" b="1" dirty="0" smtClean="0"/>
                        <a:t>1</a:t>
                      </a:r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0.54**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0.69**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0.48**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0.59**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0.51**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42376"/>
                  </a:ext>
                </a:extLst>
              </a:tr>
              <a:tr h="24747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 farmer identity</a:t>
                      </a:r>
                      <a:endParaRPr kumimoji="0" lang="en-IE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IE" sz="800" b="1" dirty="0" smtClean="0"/>
                        <a:t>1</a:t>
                      </a:r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0.69**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0.59**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0.68**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0.73**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6503722"/>
                  </a:ext>
                </a:extLst>
              </a:tr>
              <a:tr h="42151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Risk perception</a:t>
                      </a:r>
                      <a:endParaRPr kumimoji="0" lang="en-IE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0.49**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0.63**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0.65**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923061"/>
                  </a:ext>
                </a:extLst>
              </a:tr>
              <a:tr h="42151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 behaviour</a:t>
                      </a:r>
                      <a:endParaRPr kumimoji="0" lang="en-IE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0.61**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0.58**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57857"/>
                  </a:ext>
                </a:extLst>
              </a:tr>
              <a:tr h="42151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Intention</a:t>
                      </a:r>
                      <a:endParaRPr kumimoji="0" lang="en-IE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0.43**</a:t>
                      </a: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06221"/>
                  </a:ext>
                </a:extLst>
              </a:tr>
              <a:tr h="42151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Behaviour</a:t>
                      </a:r>
                      <a:endParaRPr kumimoji="0" lang="en-IE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  <a:p>
                      <a:pPr algn="ctr"/>
                      <a:endParaRPr lang="en-IE" sz="800" b="1" dirty="0"/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9880327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934853" y="1085582"/>
            <a:ext cx="31306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IE" sz="2000" b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  <a:cs typeface="+mn-cs"/>
              </a:rPr>
              <a:t>How are factors correlated?</a:t>
            </a:r>
            <a:endParaRPr lang="en-IE" sz="3600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16282" y="5547473"/>
            <a:ext cx="611163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400" dirty="0"/>
              <a:t>Subjective norms is strongly correlated with Good farmers identity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400" dirty="0"/>
              <a:t>Good farmer identity is strongly correlated with behaviour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400" dirty="0"/>
              <a:t>Intention is moderately correlated with behaviour?!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03210" y="3372112"/>
            <a:ext cx="799241" cy="248057"/>
          </a:xfrm>
          <a:prstGeom prst="roundRect">
            <a:avLst/>
          </a:prstGeom>
          <a:solidFill>
            <a:schemeClr val="tx2">
              <a:lumMod val="50000"/>
              <a:alpha val="2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Left Arrow 15"/>
          <p:cNvSpPr/>
          <p:nvPr/>
        </p:nvSpPr>
        <p:spPr>
          <a:xfrm rot="16200000">
            <a:off x="4859732" y="1732141"/>
            <a:ext cx="253448" cy="248452"/>
          </a:xfrm>
          <a:prstGeom prst="leftArrow">
            <a:avLst/>
          </a:prstGeom>
          <a:solidFill>
            <a:srgbClr val="007944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/>
          </a:p>
        </p:txBody>
      </p:sp>
      <p:sp>
        <p:nvSpPr>
          <p:cNvPr id="17" name="Left Arrow 16"/>
          <p:cNvSpPr/>
          <p:nvPr/>
        </p:nvSpPr>
        <p:spPr>
          <a:xfrm rot="10800000">
            <a:off x="1116282" y="2619101"/>
            <a:ext cx="253448" cy="186278"/>
          </a:xfrm>
          <a:prstGeom prst="leftArrow">
            <a:avLst/>
          </a:prstGeom>
          <a:solidFill>
            <a:srgbClr val="007944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/>
          </a:p>
        </p:txBody>
      </p:sp>
      <p:sp>
        <p:nvSpPr>
          <p:cNvPr id="18" name="Rounded Rectangle 17"/>
          <p:cNvSpPr/>
          <p:nvPr/>
        </p:nvSpPr>
        <p:spPr>
          <a:xfrm>
            <a:off x="4692670" y="1983092"/>
            <a:ext cx="648953" cy="848324"/>
          </a:xfrm>
          <a:prstGeom prst="roundRect">
            <a:avLst/>
          </a:prstGeom>
          <a:solidFill>
            <a:schemeClr val="tx2">
              <a:lumMod val="50000"/>
              <a:alpha val="2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Left Arrow 18"/>
          <p:cNvSpPr/>
          <p:nvPr/>
        </p:nvSpPr>
        <p:spPr>
          <a:xfrm rot="16200000">
            <a:off x="8004775" y="3196289"/>
            <a:ext cx="253448" cy="248452"/>
          </a:xfrm>
          <a:prstGeom prst="leftArrow">
            <a:avLst/>
          </a:prstGeom>
          <a:solidFill>
            <a:srgbClr val="007944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/>
          </a:p>
        </p:txBody>
      </p:sp>
      <p:sp>
        <p:nvSpPr>
          <p:cNvPr id="20" name="Left Arrow 19"/>
          <p:cNvSpPr/>
          <p:nvPr/>
        </p:nvSpPr>
        <p:spPr>
          <a:xfrm rot="10800000">
            <a:off x="1078443" y="3392486"/>
            <a:ext cx="253448" cy="186278"/>
          </a:xfrm>
          <a:prstGeom prst="leftArrow">
            <a:avLst/>
          </a:prstGeom>
          <a:solidFill>
            <a:srgbClr val="007944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/>
          </a:p>
        </p:txBody>
      </p:sp>
      <p:sp>
        <p:nvSpPr>
          <p:cNvPr id="21" name="Rounded Rectangle 20"/>
          <p:cNvSpPr/>
          <p:nvPr/>
        </p:nvSpPr>
        <p:spPr>
          <a:xfrm>
            <a:off x="7591668" y="3955559"/>
            <a:ext cx="523338" cy="279881"/>
          </a:xfrm>
          <a:prstGeom prst="roundRect">
            <a:avLst/>
          </a:prstGeom>
          <a:solidFill>
            <a:srgbClr val="C00000">
              <a:alpha val="2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Left Arrow 21"/>
          <p:cNvSpPr/>
          <p:nvPr/>
        </p:nvSpPr>
        <p:spPr>
          <a:xfrm rot="10800000">
            <a:off x="1071154" y="4013730"/>
            <a:ext cx="253448" cy="186278"/>
          </a:xfrm>
          <a:prstGeom prst="lef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21236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4069" y="264107"/>
            <a:ext cx="7406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>
                <a:solidFill>
                  <a:srgbClr val="007944"/>
                </a:solidFill>
                <a:latin typeface="Arial Black" pitchFamily="34" charset="0"/>
                <a:cs typeface="Arial" charset="0"/>
              </a:rPr>
              <a:t>Modelling farmers decision making towards farm safety</a:t>
            </a:r>
          </a:p>
          <a:p>
            <a:pPr algn="ctr"/>
            <a:r>
              <a:rPr lang="en-IE" dirty="0">
                <a:solidFill>
                  <a:srgbClr val="007944"/>
                </a:solidFill>
                <a:latin typeface="Arial Black" pitchFamily="34" charset="0"/>
                <a:cs typeface="Arial" charset="0"/>
              </a:rPr>
              <a:t>(a bit complicated but important)</a:t>
            </a:r>
          </a:p>
          <a:p>
            <a:pPr algn="ctr"/>
            <a:r>
              <a:rPr lang="en-IE" dirty="0">
                <a:solidFill>
                  <a:srgbClr val="007944"/>
                </a:solidFill>
                <a:latin typeface="Arial Black" pitchFamily="34" charset="0"/>
                <a:cs typeface="Arial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4932" y="3645175"/>
            <a:ext cx="1260410" cy="646331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endParaRPr lang="en-IE" sz="1200" dirty="0">
              <a:solidFill>
                <a:schemeClr val="tx1"/>
              </a:solidFill>
            </a:endParaRPr>
          </a:p>
          <a:p>
            <a:pPr algn="ctr"/>
            <a:r>
              <a:rPr lang="en-IE" sz="1200" dirty="0">
                <a:solidFill>
                  <a:schemeClr val="tx1"/>
                </a:solidFill>
              </a:rPr>
              <a:t>Subjective norms</a:t>
            </a:r>
          </a:p>
          <a:p>
            <a:pPr algn="ctr"/>
            <a:r>
              <a:rPr lang="en-IE" sz="1200" dirty="0">
                <a:solidFill>
                  <a:schemeClr val="tx1"/>
                </a:solidFill>
              </a:rPr>
              <a:t>(R2 = 36%)</a:t>
            </a:r>
          </a:p>
        </p:txBody>
      </p:sp>
      <p:cxnSp>
        <p:nvCxnSpPr>
          <p:cNvPr id="7" name="Straight Arrow Connector 6"/>
          <p:cNvCxnSpPr>
            <a:endCxn id="23" idx="1"/>
          </p:cNvCxnSpPr>
          <p:nvPr/>
        </p:nvCxnSpPr>
        <p:spPr>
          <a:xfrm flipV="1">
            <a:off x="1845425" y="2279751"/>
            <a:ext cx="1691206" cy="1655913"/>
          </a:xfrm>
          <a:prstGeom prst="straightConnector1">
            <a:avLst/>
          </a:prstGeom>
          <a:ln w="2857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04510" y="3085704"/>
            <a:ext cx="752130" cy="461665"/>
          </a:xfrm>
          <a:prstGeom prst="rect">
            <a:avLst/>
          </a:prstGeom>
          <a:ln w="28575">
            <a:solidFill>
              <a:srgbClr val="CC3399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IE" sz="1200" dirty="0">
                <a:solidFill>
                  <a:schemeClr val="tx1"/>
                </a:solidFill>
              </a:rPr>
              <a:t>Attitude</a:t>
            </a:r>
          </a:p>
          <a:p>
            <a:pPr algn="ctr"/>
            <a:r>
              <a:rPr lang="en-IE" sz="1200" dirty="0">
                <a:solidFill>
                  <a:schemeClr val="tx1"/>
                </a:solidFill>
              </a:rPr>
              <a:t>(</a:t>
            </a:r>
            <a:r>
              <a:rPr lang="en-IE" sz="1050" dirty="0">
                <a:solidFill>
                  <a:schemeClr val="tx1"/>
                </a:solidFill>
              </a:rPr>
              <a:t>R</a:t>
            </a:r>
            <a:r>
              <a:rPr lang="en-IE" sz="1050" baseline="30000" dirty="0">
                <a:solidFill>
                  <a:schemeClr val="tx1"/>
                </a:solidFill>
              </a:rPr>
              <a:t>2</a:t>
            </a:r>
            <a:r>
              <a:rPr lang="en-IE" sz="1050" dirty="0">
                <a:solidFill>
                  <a:schemeClr val="tx1"/>
                </a:solidFill>
              </a:rPr>
              <a:t> = 56%)</a:t>
            </a:r>
          </a:p>
        </p:txBody>
      </p:sp>
      <p:sp>
        <p:nvSpPr>
          <p:cNvPr id="9" name="TextBox 8"/>
          <p:cNvSpPr txBox="1"/>
          <p:nvPr/>
        </p:nvSpPr>
        <p:spPr>
          <a:xfrm rot="19903119">
            <a:off x="2374277" y="3346360"/>
            <a:ext cx="4988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00" dirty="0"/>
              <a:t>0.24**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6488" y="2490200"/>
            <a:ext cx="1630959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IE" dirty="0" smtClean="0">
                <a:solidFill>
                  <a:schemeClr val="tx1"/>
                </a:solidFill>
              </a:rPr>
              <a:t>Risk perception</a:t>
            </a:r>
          </a:p>
          <a:p>
            <a:pPr algn="ctr"/>
            <a:r>
              <a:rPr lang="en-IE" dirty="0" smtClean="0">
                <a:solidFill>
                  <a:schemeClr val="tx1"/>
                </a:solidFill>
              </a:rPr>
              <a:t>(</a:t>
            </a:r>
            <a:r>
              <a:rPr lang="en-IE" sz="1200" dirty="0">
                <a:solidFill>
                  <a:schemeClr val="tx1"/>
                </a:solidFill>
              </a:rPr>
              <a:t>R</a:t>
            </a:r>
            <a:r>
              <a:rPr lang="en-IE" sz="1200" baseline="30000" dirty="0">
                <a:solidFill>
                  <a:schemeClr val="tx1"/>
                </a:solidFill>
              </a:rPr>
              <a:t>2</a:t>
            </a:r>
            <a:r>
              <a:rPr lang="en-IE" sz="1200" dirty="0">
                <a:solidFill>
                  <a:schemeClr val="tx1"/>
                </a:solidFill>
              </a:rPr>
              <a:t> = 62%)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216855" y="2985778"/>
            <a:ext cx="2014" cy="660782"/>
          </a:xfrm>
          <a:prstGeom prst="straightConnector1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 rot="155553">
            <a:off x="1208933" y="3190905"/>
            <a:ext cx="457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/>
              <a:t>0.53**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09132" y="4364522"/>
            <a:ext cx="1633321" cy="1200329"/>
          </a:xfrm>
          <a:prstGeom prst="rect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E" dirty="0" smtClean="0">
                <a:solidFill>
                  <a:schemeClr val="tx1"/>
                </a:solidFill>
              </a:rPr>
              <a:t>Perceived behavioural Control</a:t>
            </a:r>
          </a:p>
          <a:p>
            <a:pPr algn="ctr"/>
            <a:r>
              <a:rPr lang="en-IE" dirty="0" smtClean="0">
                <a:solidFill>
                  <a:schemeClr val="tx1"/>
                </a:solidFill>
              </a:rPr>
              <a:t>(</a:t>
            </a:r>
            <a:r>
              <a:rPr lang="en-IE" sz="1200" dirty="0">
                <a:solidFill>
                  <a:schemeClr val="tx1"/>
                </a:solidFill>
              </a:rPr>
              <a:t>R</a:t>
            </a:r>
            <a:r>
              <a:rPr lang="en-IE" sz="1200" baseline="30000" dirty="0">
                <a:solidFill>
                  <a:schemeClr val="tx1"/>
                </a:solidFill>
              </a:rPr>
              <a:t>2</a:t>
            </a:r>
            <a:r>
              <a:rPr lang="en-IE" sz="1200" dirty="0">
                <a:solidFill>
                  <a:schemeClr val="tx1"/>
                </a:solidFill>
              </a:rPr>
              <a:t> = 44%)</a:t>
            </a:r>
          </a:p>
        </p:txBody>
      </p:sp>
      <p:cxnSp>
        <p:nvCxnSpPr>
          <p:cNvPr id="14" name="Straight Arrow Connector 13"/>
          <p:cNvCxnSpPr>
            <a:stCxn id="6" idx="3"/>
            <a:endCxn id="13" idx="1"/>
          </p:cNvCxnSpPr>
          <p:nvPr/>
        </p:nvCxnSpPr>
        <p:spPr>
          <a:xfrm>
            <a:off x="1865342" y="3968341"/>
            <a:ext cx="1343790" cy="996346"/>
          </a:xfrm>
          <a:prstGeom prst="straightConnector1">
            <a:avLst/>
          </a:prstGeom>
          <a:ln w="28575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106094" y="4301120"/>
            <a:ext cx="4988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00" dirty="0">
                <a:solidFill>
                  <a:schemeClr val="accent4">
                    <a:lumMod val="75000"/>
                  </a:schemeClr>
                </a:solidFill>
              </a:rPr>
              <a:t>0.28**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1055" y="1325581"/>
            <a:ext cx="157273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IE" dirty="0" smtClean="0">
                <a:solidFill>
                  <a:schemeClr val="tx1"/>
                </a:solidFill>
              </a:rPr>
              <a:t>Past behaviour</a:t>
            </a:r>
          </a:p>
          <a:p>
            <a:pPr algn="ctr"/>
            <a:r>
              <a:rPr lang="en-IE" dirty="0" smtClean="0">
                <a:solidFill>
                  <a:schemeClr val="tx1"/>
                </a:solidFill>
              </a:rPr>
              <a:t>(</a:t>
            </a:r>
            <a:r>
              <a:rPr lang="en-IE" sz="1200" dirty="0">
                <a:solidFill>
                  <a:schemeClr val="tx1"/>
                </a:solidFill>
              </a:rPr>
              <a:t>R</a:t>
            </a:r>
            <a:r>
              <a:rPr lang="en-IE" sz="1200" baseline="30000" dirty="0">
                <a:solidFill>
                  <a:schemeClr val="tx1"/>
                </a:solidFill>
              </a:rPr>
              <a:t>2</a:t>
            </a:r>
            <a:r>
              <a:rPr lang="en-IE" sz="1200" dirty="0">
                <a:solidFill>
                  <a:schemeClr val="tx1"/>
                </a:solidFill>
              </a:rPr>
              <a:t> = 33%)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663571" y="1971912"/>
            <a:ext cx="14327" cy="1688129"/>
          </a:xfrm>
          <a:prstGeom prst="straightConnector1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 rot="155553">
            <a:off x="228677" y="2768455"/>
            <a:ext cx="5747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/>
              <a:t>0.43**</a:t>
            </a:r>
          </a:p>
        </p:txBody>
      </p:sp>
      <p:cxnSp>
        <p:nvCxnSpPr>
          <p:cNvPr id="19" name="Straight Arrow Connector 18"/>
          <p:cNvCxnSpPr>
            <a:stCxn id="10" idx="3"/>
            <a:endCxn id="8" idx="1"/>
          </p:cNvCxnSpPr>
          <p:nvPr/>
        </p:nvCxnSpPr>
        <p:spPr>
          <a:xfrm>
            <a:off x="2377447" y="2813366"/>
            <a:ext cx="627063" cy="503171"/>
          </a:xfrm>
          <a:prstGeom prst="straightConnector1">
            <a:avLst/>
          </a:prstGeom>
          <a:ln w="28575" cap="flat" cmpd="sng" algn="ctr">
            <a:solidFill>
              <a:srgbClr val="CC3399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 rot="2033033">
            <a:off x="2255495" y="2944126"/>
            <a:ext cx="4988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00" dirty="0"/>
              <a:t>0.36**</a:t>
            </a:r>
          </a:p>
        </p:txBody>
      </p:sp>
      <p:cxnSp>
        <p:nvCxnSpPr>
          <p:cNvPr id="21" name="Straight Arrow Connector 20"/>
          <p:cNvCxnSpPr>
            <a:endCxn id="13" idx="1"/>
          </p:cNvCxnSpPr>
          <p:nvPr/>
        </p:nvCxnSpPr>
        <p:spPr>
          <a:xfrm>
            <a:off x="1923030" y="3176651"/>
            <a:ext cx="1286102" cy="1788036"/>
          </a:xfrm>
          <a:prstGeom prst="straightConnector1">
            <a:avLst/>
          </a:prstGeom>
          <a:ln w="28575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684255" y="3973502"/>
            <a:ext cx="4988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00" dirty="0">
                <a:solidFill>
                  <a:schemeClr val="accent4">
                    <a:lumMod val="75000"/>
                  </a:schemeClr>
                </a:solidFill>
              </a:rPr>
              <a:t>0.32**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36631" y="1956585"/>
            <a:ext cx="2159374" cy="646331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IE" dirty="0" smtClean="0">
                <a:solidFill>
                  <a:schemeClr val="tx1"/>
                </a:solidFill>
              </a:rPr>
              <a:t>Good farmer identity</a:t>
            </a:r>
          </a:p>
          <a:p>
            <a:pPr algn="ctr"/>
            <a:r>
              <a:rPr lang="en-IE" dirty="0" smtClean="0">
                <a:solidFill>
                  <a:schemeClr val="tx1"/>
                </a:solidFill>
              </a:rPr>
              <a:t>(</a:t>
            </a:r>
            <a:r>
              <a:rPr lang="en-IE" sz="1200" dirty="0">
                <a:solidFill>
                  <a:schemeClr val="tx1"/>
                </a:solidFill>
              </a:rPr>
              <a:t>R</a:t>
            </a:r>
            <a:r>
              <a:rPr lang="en-IE" sz="1200" baseline="30000" dirty="0">
                <a:solidFill>
                  <a:schemeClr val="tx1"/>
                </a:solidFill>
              </a:rPr>
              <a:t>2</a:t>
            </a:r>
            <a:r>
              <a:rPr lang="en-IE" sz="1200" dirty="0">
                <a:solidFill>
                  <a:schemeClr val="tx1"/>
                </a:solidFill>
              </a:rPr>
              <a:t> = 63%)</a:t>
            </a:r>
          </a:p>
        </p:txBody>
      </p:sp>
      <p:cxnSp>
        <p:nvCxnSpPr>
          <p:cNvPr id="24" name="Straight Arrow Connector 23"/>
          <p:cNvCxnSpPr>
            <a:stCxn id="6" idx="3"/>
            <a:endCxn id="8" idx="1"/>
          </p:cNvCxnSpPr>
          <p:nvPr/>
        </p:nvCxnSpPr>
        <p:spPr>
          <a:xfrm flipV="1">
            <a:off x="1865342" y="3316537"/>
            <a:ext cx="1139168" cy="651804"/>
          </a:xfrm>
          <a:prstGeom prst="straightConnector1">
            <a:avLst/>
          </a:prstGeom>
          <a:ln w="28575" cap="flat" cmpd="sng" algn="ctr">
            <a:solidFill>
              <a:srgbClr val="CC3399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 rot="19184176">
            <a:off x="3127342" y="2354431"/>
            <a:ext cx="4988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00" dirty="0">
                <a:solidFill>
                  <a:schemeClr val="accent2">
                    <a:lumMod val="75000"/>
                  </a:schemeClr>
                </a:solidFill>
              </a:rPr>
              <a:t>0.38**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2395244" y="2156176"/>
            <a:ext cx="1100343" cy="507768"/>
          </a:xfrm>
          <a:prstGeom prst="straightConnector1">
            <a:avLst/>
          </a:prstGeom>
          <a:ln w="2857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rot="20466970">
            <a:off x="2568733" y="2249708"/>
            <a:ext cx="4988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00" dirty="0">
                <a:solidFill>
                  <a:schemeClr val="accent2">
                    <a:lumMod val="75000"/>
                  </a:schemeClr>
                </a:solidFill>
              </a:rPr>
              <a:t>0.23**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1819285" y="1775283"/>
            <a:ext cx="1717345" cy="316733"/>
          </a:xfrm>
          <a:prstGeom prst="straightConnector1">
            <a:avLst/>
          </a:prstGeom>
          <a:ln w="2857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761327" y="1780268"/>
            <a:ext cx="4988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00" dirty="0">
                <a:solidFill>
                  <a:schemeClr val="accent2">
                    <a:lumMod val="75000"/>
                  </a:schemeClr>
                </a:solidFill>
              </a:rPr>
              <a:t>0.29**</a:t>
            </a:r>
          </a:p>
        </p:txBody>
      </p:sp>
      <p:cxnSp>
        <p:nvCxnSpPr>
          <p:cNvPr id="30" name="Straight Arrow Connector 29"/>
          <p:cNvCxnSpPr>
            <a:stCxn id="8" idx="0"/>
            <a:endCxn id="23" idx="1"/>
          </p:cNvCxnSpPr>
          <p:nvPr/>
        </p:nvCxnSpPr>
        <p:spPr>
          <a:xfrm flipV="1">
            <a:off x="3380575" y="2279751"/>
            <a:ext cx="156056" cy="805953"/>
          </a:xfrm>
          <a:prstGeom prst="straightConnector1">
            <a:avLst/>
          </a:prstGeom>
          <a:ln w="2857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 rot="898994">
            <a:off x="3594671" y="2477072"/>
            <a:ext cx="4988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00" dirty="0">
                <a:solidFill>
                  <a:schemeClr val="accent2">
                    <a:lumMod val="75000"/>
                  </a:schemeClr>
                </a:solidFill>
              </a:rPr>
              <a:t>0.15**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75729" y="2964575"/>
            <a:ext cx="1045159" cy="1107996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endParaRPr lang="en-IE" dirty="0" smtClean="0">
              <a:solidFill>
                <a:schemeClr val="tx1"/>
              </a:solidFill>
            </a:endParaRPr>
          </a:p>
          <a:p>
            <a:pPr algn="ctr"/>
            <a:r>
              <a:rPr lang="en-IE" dirty="0" smtClean="0">
                <a:solidFill>
                  <a:schemeClr val="tx1"/>
                </a:solidFill>
              </a:rPr>
              <a:t>Intention</a:t>
            </a:r>
          </a:p>
          <a:p>
            <a:pPr algn="ctr"/>
            <a:r>
              <a:rPr lang="en-IE" dirty="0" smtClean="0">
                <a:solidFill>
                  <a:schemeClr val="tx1"/>
                </a:solidFill>
              </a:rPr>
              <a:t>(</a:t>
            </a:r>
            <a:r>
              <a:rPr lang="en-IE" sz="1200" dirty="0">
                <a:solidFill>
                  <a:schemeClr val="tx1"/>
                </a:solidFill>
              </a:rPr>
              <a:t>R</a:t>
            </a:r>
            <a:r>
              <a:rPr lang="en-IE" sz="1200" baseline="30000" dirty="0">
                <a:solidFill>
                  <a:schemeClr val="tx1"/>
                </a:solidFill>
              </a:rPr>
              <a:t>2</a:t>
            </a:r>
            <a:r>
              <a:rPr lang="en-IE" sz="1200" dirty="0">
                <a:solidFill>
                  <a:schemeClr val="tx1"/>
                </a:solidFill>
              </a:rPr>
              <a:t> = 36%)</a:t>
            </a:r>
          </a:p>
          <a:p>
            <a:pPr algn="ctr"/>
            <a:endParaRPr lang="en-IE" sz="1200" dirty="0">
              <a:solidFill>
                <a:schemeClr val="tx1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1850315" y="3628747"/>
            <a:ext cx="3589706" cy="340925"/>
          </a:xfrm>
          <a:prstGeom prst="straightConnector1">
            <a:avLst/>
          </a:prstGeom>
          <a:ln w="2857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 rot="21261058">
            <a:off x="3348496" y="3582486"/>
            <a:ext cx="4988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00" dirty="0">
                <a:solidFill>
                  <a:schemeClr val="accent5">
                    <a:lumMod val="75000"/>
                  </a:schemeClr>
                </a:solidFill>
              </a:rPr>
              <a:t>0.29**</a:t>
            </a:r>
          </a:p>
        </p:txBody>
      </p:sp>
      <p:sp>
        <p:nvSpPr>
          <p:cNvPr id="35" name="TextBox 34"/>
          <p:cNvSpPr txBox="1"/>
          <p:nvPr/>
        </p:nvSpPr>
        <p:spPr>
          <a:xfrm rot="21424968">
            <a:off x="4979210" y="2590883"/>
            <a:ext cx="4988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00" dirty="0">
                <a:solidFill>
                  <a:schemeClr val="accent5">
                    <a:lumMod val="75000"/>
                  </a:schemeClr>
                </a:solidFill>
              </a:rPr>
              <a:t>0.14**</a:t>
            </a:r>
          </a:p>
        </p:txBody>
      </p:sp>
      <p:cxnSp>
        <p:nvCxnSpPr>
          <p:cNvPr id="36" name="Straight Arrow Connector 35"/>
          <p:cNvCxnSpPr>
            <a:stCxn id="23" idx="2"/>
          </p:cNvCxnSpPr>
          <p:nvPr/>
        </p:nvCxnSpPr>
        <p:spPr>
          <a:xfrm>
            <a:off x="4616318" y="2602916"/>
            <a:ext cx="847907" cy="573735"/>
          </a:xfrm>
          <a:prstGeom prst="straightConnector1">
            <a:avLst/>
          </a:prstGeom>
          <a:ln w="2857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2403587" y="2729223"/>
            <a:ext cx="3005286" cy="668691"/>
          </a:xfrm>
          <a:prstGeom prst="straightConnector1">
            <a:avLst/>
          </a:prstGeom>
          <a:ln w="2857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 rot="639397">
            <a:off x="2577604" y="2639962"/>
            <a:ext cx="4988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00" dirty="0">
                <a:solidFill>
                  <a:schemeClr val="accent5">
                    <a:lumMod val="75000"/>
                  </a:schemeClr>
                </a:solidFill>
              </a:rPr>
              <a:t>0.19**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1845425" y="1805555"/>
            <a:ext cx="3549861" cy="1471061"/>
          </a:xfrm>
          <a:prstGeom prst="straightConnector1">
            <a:avLst/>
          </a:prstGeom>
          <a:ln w="2857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 rot="898994">
            <a:off x="2073090" y="2059344"/>
            <a:ext cx="4988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00" dirty="0">
                <a:solidFill>
                  <a:schemeClr val="accent5">
                    <a:lumMod val="75000"/>
                  </a:schemeClr>
                </a:solidFill>
              </a:rPr>
              <a:t>0.16**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 flipV="1">
            <a:off x="3966427" y="2613442"/>
            <a:ext cx="347379" cy="1752764"/>
          </a:xfrm>
          <a:prstGeom prst="straightConnector1">
            <a:avLst/>
          </a:prstGeom>
          <a:ln w="2857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 rot="898994">
            <a:off x="4000618" y="4012238"/>
            <a:ext cx="4988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00" dirty="0">
                <a:solidFill>
                  <a:schemeClr val="accent2">
                    <a:lumMod val="75000"/>
                  </a:schemeClr>
                </a:solidFill>
              </a:rPr>
              <a:t>0.18**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413351" y="2912748"/>
            <a:ext cx="1134606" cy="1107996"/>
          </a:xfrm>
          <a:prstGeom prst="rect">
            <a:avLst/>
          </a:prstGeom>
          <a:ln w="28575">
            <a:solidFill>
              <a:srgbClr val="54823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endParaRPr lang="en-IE" dirty="0" smtClean="0">
              <a:solidFill>
                <a:schemeClr val="tx1"/>
              </a:solidFill>
            </a:endParaRPr>
          </a:p>
          <a:p>
            <a:pPr algn="ctr"/>
            <a:r>
              <a:rPr lang="en-IE" dirty="0" smtClean="0">
                <a:solidFill>
                  <a:schemeClr val="tx1"/>
                </a:solidFill>
              </a:rPr>
              <a:t>Behaviour</a:t>
            </a:r>
          </a:p>
          <a:p>
            <a:pPr algn="ctr"/>
            <a:r>
              <a:rPr lang="en-IE" dirty="0" smtClean="0">
                <a:solidFill>
                  <a:schemeClr val="tx1"/>
                </a:solidFill>
              </a:rPr>
              <a:t>(</a:t>
            </a:r>
            <a:r>
              <a:rPr lang="en-IE" sz="1200" dirty="0">
                <a:solidFill>
                  <a:schemeClr val="tx1"/>
                </a:solidFill>
              </a:rPr>
              <a:t>R</a:t>
            </a:r>
            <a:r>
              <a:rPr lang="en-IE" sz="1200" baseline="30000" dirty="0">
                <a:solidFill>
                  <a:schemeClr val="tx1"/>
                </a:solidFill>
              </a:rPr>
              <a:t>2</a:t>
            </a:r>
            <a:r>
              <a:rPr lang="en-IE" sz="1200" dirty="0">
                <a:solidFill>
                  <a:schemeClr val="tx1"/>
                </a:solidFill>
              </a:rPr>
              <a:t> = 51%)</a:t>
            </a:r>
          </a:p>
          <a:p>
            <a:pPr algn="ctr"/>
            <a:endParaRPr lang="en-IE" sz="1200" dirty="0">
              <a:solidFill>
                <a:schemeClr val="tx1"/>
              </a:solidFill>
            </a:endParaRPr>
          </a:p>
        </p:txBody>
      </p:sp>
      <p:cxnSp>
        <p:nvCxnSpPr>
          <p:cNvPr id="44" name="Straight Arrow Connector 43"/>
          <p:cNvCxnSpPr>
            <a:stCxn id="23" idx="3"/>
          </p:cNvCxnSpPr>
          <p:nvPr/>
        </p:nvCxnSpPr>
        <p:spPr>
          <a:xfrm>
            <a:off x="5696005" y="2279751"/>
            <a:ext cx="1717346" cy="674001"/>
          </a:xfrm>
          <a:prstGeom prst="straightConnector1">
            <a:avLst/>
          </a:prstGeom>
          <a:ln w="28575" cap="flat" cmpd="sng" algn="ctr">
            <a:solidFill>
              <a:srgbClr val="548235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 rot="21424968">
            <a:off x="6409240" y="2370362"/>
            <a:ext cx="4988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00" dirty="0">
                <a:solidFill>
                  <a:schemeClr val="accent6">
                    <a:lumMod val="50000"/>
                  </a:schemeClr>
                </a:solidFill>
              </a:rPr>
              <a:t>0.44**</a:t>
            </a:r>
          </a:p>
        </p:txBody>
      </p:sp>
      <p:cxnSp>
        <p:nvCxnSpPr>
          <p:cNvPr id="46" name="Straight Connector 45"/>
          <p:cNvCxnSpPr>
            <a:stCxn id="6" idx="2"/>
          </p:cNvCxnSpPr>
          <p:nvPr/>
        </p:nvCxnSpPr>
        <p:spPr>
          <a:xfrm>
            <a:off x="1235137" y="4291506"/>
            <a:ext cx="8389" cy="1680118"/>
          </a:xfrm>
          <a:prstGeom prst="line">
            <a:avLst/>
          </a:prstGeom>
          <a:ln w="28575">
            <a:solidFill>
              <a:srgbClr val="5482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1264572" y="5909306"/>
            <a:ext cx="6716082" cy="50395"/>
          </a:xfrm>
          <a:prstGeom prst="line">
            <a:avLst/>
          </a:prstGeom>
          <a:ln w="28575">
            <a:solidFill>
              <a:srgbClr val="5482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 flipV="1">
            <a:off x="7971202" y="4019692"/>
            <a:ext cx="6297" cy="1889614"/>
          </a:xfrm>
          <a:prstGeom prst="straightConnector1">
            <a:avLst/>
          </a:prstGeom>
          <a:ln w="28575" cap="flat" cmpd="sng" algn="ctr">
            <a:solidFill>
              <a:srgbClr val="548235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 rot="21424968">
            <a:off x="3812704" y="5544512"/>
            <a:ext cx="4988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00" dirty="0">
                <a:solidFill>
                  <a:schemeClr val="accent6">
                    <a:lumMod val="50000"/>
                  </a:schemeClr>
                </a:solidFill>
              </a:rPr>
              <a:t>0.33**</a:t>
            </a:r>
          </a:p>
        </p:txBody>
      </p:sp>
      <p:cxnSp>
        <p:nvCxnSpPr>
          <p:cNvPr id="50" name="Straight Arrow Connector 49"/>
          <p:cNvCxnSpPr>
            <a:stCxn id="13" idx="3"/>
          </p:cNvCxnSpPr>
          <p:nvPr/>
        </p:nvCxnSpPr>
        <p:spPr>
          <a:xfrm flipV="1">
            <a:off x="4842453" y="3863028"/>
            <a:ext cx="2568279" cy="1101659"/>
          </a:xfrm>
          <a:prstGeom prst="straightConnector1">
            <a:avLst/>
          </a:prstGeom>
          <a:ln w="28575" cap="flat" cmpd="sng" algn="ctr">
            <a:solidFill>
              <a:srgbClr val="548235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 rot="20248520">
            <a:off x="5993855" y="4105615"/>
            <a:ext cx="4988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00" dirty="0">
                <a:solidFill>
                  <a:schemeClr val="accent6">
                    <a:lumMod val="50000"/>
                  </a:schemeClr>
                </a:solidFill>
              </a:rPr>
              <a:t>0.10**</a:t>
            </a:r>
          </a:p>
        </p:txBody>
      </p:sp>
      <p:cxnSp>
        <p:nvCxnSpPr>
          <p:cNvPr id="52" name="Straight Arrow Connector 51"/>
          <p:cNvCxnSpPr>
            <a:stCxn id="32" idx="3"/>
            <a:endCxn id="43" idx="1"/>
          </p:cNvCxnSpPr>
          <p:nvPr/>
        </p:nvCxnSpPr>
        <p:spPr>
          <a:xfrm flipV="1">
            <a:off x="6520888" y="3466746"/>
            <a:ext cx="892463" cy="51827"/>
          </a:xfrm>
          <a:prstGeom prst="straightConnector1">
            <a:avLst/>
          </a:prstGeom>
          <a:ln w="28575" cap="flat" cmpd="sng" algn="ctr">
            <a:solidFill>
              <a:srgbClr val="548235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6627364" y="3219716"/>
            <a:ext cx="4988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00" dirty="0">
                <a:solidFill>
                  <a:schemeClr val="accent6">
                    <a:lumMod val="50000"/>
                  </a:schemeClr>
                </a:solidFill>
              </a:rPr>
              <a:t>0.16**</a:t>
            </a:r>
          </a:p>
        </p:txBody>
      </p:sp>
      <p:cxnSp>
        <p:nvCxnSpPr>
          <p:cNvPr id="54" name="Straight Connector 53"/>
          <p:cNvCxnSpPr/>
          <p:nvPr/>
        </p:nvCxnSpPr>
        <p:spPr>
          <a:xfrm flipH="1">
            <a:off x="1783794" y="1722181"/>
            <a:ext cx="6012310" cy="51421"/>
          </a:xfrm>
          <a:prstGeom prst="line">
            <a:avLst/>
          </a:prstGeom>
          <a:ln w="28575">
            <a:solidFill>
              <a:srgbClr val="5482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7796104" y="1694590"/>
            <a:ext cx="0" cy="1189281"/>
          </a:xfrm>
          <a:prstGeom prst="straightConnector1">
            <a:avLst/>
          </a:prstGeom>
          <a:ln w="28575" cap="flat" cmpd="sng" algn="ctr">
            <a:solidFill>
              <a:srgbClr val="548235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6268469" y="1463758"/>
            <a:ext cx="4988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00" dirty="0">
                <a:solidFill>
                  <a:schemeClr val="accent6">
                    <a:lumMod val="50000"/>
                  </a:schemeClr>
                </a:solidFill>
              </a:rPr>
              <a:t>0.24**</a:t>
            </a:r>
          </a:p>
        </p:txBody>
      </p:sp>
      <p:cxnSp>
        <p:nvCxnSpPr>
          <p:cNvPr id="57" name="Straight Arrow Connector 56"/>
          <p:cNvCxnSpPr>
            <a:endCxn id="32" idx="1"/>
          </p:cNvCxnSpPr>
          <p:nvPr/>
        </p:nvCxnSpPr>
        <p:spPr>
          <a:xfrm>
            <a:off x="3755293" y="3346553"/>
            <a:ext cx="1720436" cy="172020"/>
          </a:xfrm>
          <a:prstGeom prst="straightConnector1">
            <a:avLst/>
          </a:prstGeom>
          <a:ln w="2857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 rot="211366">
            <a:off x="4285497" y="3204627"/>
            <a:ext cx="4988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00" dirty="0">
                <a:solidFill>
                  <a:schemeClr val="accent5">
                    <a:lumMod val="75000"/>
                  </a:schemeClr>
                </a:solidFill>
              </a:rPr>
              <a:t>0.21**</a:t>
            </a:r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2395244" y="2680982"/>
            <a:ext cx="4940383" cy="298339"/>
          </a:xfrm>
          <a:prstGeom prst="straightConnector1">
            <a:avLst/>
          </a:prstGeom>
          <a:ln w="28575" cap="flat" cmpd="sng" algn="ctr">
            <a:solidFill>
              <a:srgbClr val="548235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 rot="236443">
            <a:off x="5775496" y="2630311"/>
            <a:ext cx="4988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00" dirty="0">
                <a:solidFill>
                  <a:schemeClr val="accent6">
                    <a:lumMod val="50000"/>
                  </a:schemeClr>
                </a:solidFill>
              </a:rPr>
              <a:t>0.29**</a:t>
            </a:r>
          </a:p>
        </p:txBody>
      </p:sp>
      <p:cxnSp>
        <p:nvCxnSpPr>
          <p:cNvPr id="61" name="Straight Connector 60"/>
          <p:cNvCxnSpPr/>
          <p:nvPr/>
        </p:nvCxnSpPr>
        <p:spPr>
          <a:xfrm flipH="1">
            <a:off x="4514165" y="1607676"/>
            <a:ext cx="6668" cy="35388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H="1">
            <a:off x="1753771" y="1595357"/>
            <a:ext cx="2760394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H="1">
            <a:off x="240787" y="2000966"/>
            <a:ext cx="6463" cy="197175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endCxn id="6" idx="1"/>
          </p:cNvCxnSpPr>
          <p:nvPr/>
        </p:nvCxnSpPr>
        <p:spPr>
          <a:xfrm>
            <a:off x="220383" y="3956799"/>
            <a:ext cx="384549" cy="11542"/>
          </a:xfrm>
          <a:prstGeom prst="straightConnector1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 rot="155553">
            <a:off x="179388" y="3984532"/>
            <a:ext cx="457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/>
              <a:t>0.34**</a:t>
            </a:r>
          </a:p>
        </p:txBody>
      </p:sp>
      <p:cxnSp>
        <p:nvCxnSpPr>
          <p:cNvPr id="66" name="Straight Arrow Connector 65"/>
          <p:cNvCxnSpPr/>
          <p:nvPr/>
        </p:nvCxnSpPr>
        <p:spPr>
          <a:xfrm flipH="1">
            <a:off x="1156430" y="2000966"/>
            <a:ext cx="7995" cy="517780"/>
          </a:xfrm>
          <a:prstGeom prst="straightConnector1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 rot="155553">
            <a:off x="723345" y="2121870"/>
            <a:ext cx="5185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/>
              <a:t>0.44**</a:t>
            </a:r>
          </a:p>
        </p:txBody>
      </p:sp>
      <p:cxnSp>
        <p:nvCxnSpPr>
          <p:cNvPr id="68" name="Straight Arrow Connector 67"/>
          <p:cNvCxnSpPr/>
          <p:nvPr/>
        </p:nvCxnSpPr>
        <p:spPr>
          <a:xfrm flipV="1">
            <a:off x="4855418" y="3724541"/>
            <a:ext cx="584603" cy="879886"/>
          </a:xfrm>
          <a:prstGeom prst="straightConnector1">
            <a:avLst/>
          </a:prstGeom>
          <a:ln w="2857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 rot="211366">
            <a:off x="4802567" y="4004116"/>
            <a:ext cx="4988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00" dirty="0">
                <a:solidFill>
                  <a:schemeClr val="accent5">
                    <a:lumMod val="75000"/>
                  </a:schemeClr>
                </a:solidFill>
              </a:rPr>
              <a:t>0.18**</a:t>
            </a:r>
          </a:p>
        </p:txBody>
      </p:sp>
    </p:spTree>
    <p:extLst>
      <p:ext uri="{BB962C8B-B14F-4D97-AF65-F5344CB8AC3E}">
        <p14:creationId xmlns:p14="http://schemas.microsoft.com/office/powerpoint/2010/main" val="281037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10</a:t>
            </a:fld>
            <a:endParaRPr lang="en-US">
              <a:solidFill>
                <a:srgbClr val="007944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598718" y="4909287"/>
            <a:ext cx="969818" cy="124691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IE" sz="1350" kern="0">
              <a:solidFill>
                <a:prstClr val="white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628900" y="4909287"/>
            <a:ext cx="969818" cy="124691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IE" sz="1350" kern="0">
              <a:solidFill>
                <a:prstClr val="white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689263" y="4909288"/>
            <a:ext cx="969818" cy="124691"/>
          </a:xfrm>
          <a:prstGeom prst="rect">
            <a:avLst/>
          </a:prstGeom>
          <a:gradFill flip="none" rotWithShape="1">
            <a:gsLst>
              <a:gs pos="0">
                <a:srgbClr val="CC3300">
                  <a:shade val="30000"/>
                  <a:satMod val="115000"/>
                </a:srgbClr>
              </a:gs>
              <a:gs pos="50000">
                <a:srgbClr val="CC3300">
                  <a:shade val="67500"/>
                  <a:satMod val="115000"/>
                </a:srgbClr>
              </a:gs>
              <a:gs pos="100000">
                <a:srgbClr val="CC33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IE" sz="1350" kern="0">
              <a:solidFill>
                <a:prstClr val="white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659081" y="4909288"/>
            <a:ext cx="969818" cy="124691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IE" sz="1350" kern="0">
              <a:solidFill>
                <a:prstClr val="white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26026" y="5033978"/>
            <a:ext cx="847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IE" b="1" dirty="0" smtClean="0">
                <a:solidFill>
                  <a:srgbClr val="C00000"/>
                </a:solidFill>
                <a:latin typeface="Calibri" panose="020F0502020204030204"/>
                <a:ea typeface="+mn-ea"/>
                <a:cs typeface="+mn-cs"/>
              </a:rPr>
              <a:t>Unsafe</a:t>
            </a:r>
            <a:endParaRPr lang="en-IE" b="1" dirty="0">
              <a:solidFill>
                <a:srgbClr val="C00000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46768" y="5033978"/>
            <a:ext cx="591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IE" b="1" dirty="0" smtClean="0">
                <a:solidFill>
                  <a:srgbClr val="70AD47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Safe</a:t>
            </a:r>
            <a:endParaRPr lang="en-IE" b="1" dirty="0">
              <a:solidFill>
                <a:srgbClr val="70AD47">
                  <a:lumMod val="50000"/>
                </a:srgbClr>
              </a:solidFill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4081630"/>
              </p:ext>
            </p:extLst>
          </p:nvPr>
        </p:nvGraphicFramePr>
        <p:xfrm>
          <a:off x="3323939" y="2487555"/>
          <a:ext cx="5341578" cy="2421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2244863" y="172782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IE" sz="3200" dirty="0">
                <a:solidFill>
                  <a:srgbClr val="007944"/>
                </a:solidFill>
                <a:latin typeface="Arial Black" pitchFamily="34" charset="0"/>
                <a:cs typeface="Arial" charset="0"/>
              </a:rPr>
              <a:t>Who are safe?</a:t>
            </a:r>
          </a:p>
          <a:p>
            <a:pPr lvl="0" algn="ctr"/>
            <a:endParaRPr lang="en-IE" sz="3200" dirty="0">
              <a:solidFill>
                <a:srgbClr val="007944"/>
              </a:solidFill>
              <a:latin typeface="Arial Black" pitchFamily="34" charset="0"/>
              <a:cs typeface="Arial" charset="0"/>
            </a:endParaRPr>
          </a:p>
        </p:txBody>
      </p:sp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9024593"/>
              </p:ext>
            </p:extLst>
          </p:nvPr>
        </p:nvGraphicFramePr>
        <p:xfrm>
          <a:off x="-20068" y="2439189"/>
          <a:ext cx="3860547" cy="30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616096" y="806948"/>
            <a:ext cx="58295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000" dirty="0" smtClean="0"/>
              <a:t>Just a quarter of the population are safe</a:t>
            </a:r>
          </a:p>
          <a:p>
            <a:pPr algn="ctr"/>
            <a:r>
              <a:rPr lang="en-IE" sz="2000" dirty="0" smtClean="0"/>
              <a:t>Is the transition happened?!</a:t>
            </a:r>
            <a:endParaRPr lang="en-IE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378735" y="1777768"/>
            <a:ext cx="330090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IE" dirty="0" smtClean="0"/>
              <a:t>57% of farmers are still unsafe</a:t>
            </a:r>
            <a:endParaRPr lang="en-IE" dirty="0"/>
          </a:p>
        </p:txBody>
      </p:sp>
      <p:sp>
        <p:nvSpPr>
          <p:cNvPr id="14" name="TextBox 13"/>
          <p:cNvSpPr txBox="1"/>
          <p:nvPr/>
        </p:nvSpPr>
        <p:spPr>
          <a:xfrm>
            <a:off x="5474187" y="1777768"/>
            <a:ext cx="2685351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IE" dirty="0" smtClean="0"/>
              <a:t>26% of farmers are Safe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4748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5" grpId="0"/>
      <p:bldP spid="16" grpId="0"/>
      <p:bldGraphic spid="18" grpId="0">
        <p:bldAsOne/>
      </p:bldGraphic>
      <p:bldGraphic spid="19" grpId="0">
        <p:bldAsOne/>
      </p:bldGraphic>
      <p:bldP spid="2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11</a:t>
            </a:fld>
            <a:endParaRPr lang="en-US">
              <a:solidFill>
                <a:srgbClr val="007944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56733" y="251416"/>
            <a:ext cx="6054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IE" sz="2800" dirty="0">
                <a:solidFill>
                  <a:srgbClr val="007944"/>
                </a:solidFill>
                <a:latin typeface="Arial Black" pitchFamily="34" charset="0"/>
                <a:cs typeface="Arial" charset="0"/>
              </a:rPr>
              <a:t>Who actually they are?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879558"/>
              </p:ext>
            </p:extLst>
          </p:nvPr>
        </p:nvGraphicFramePr>
        <p:xfrm>
          <a:off x="626887" y="1966355"/>
          <a:ext cx="7850594" cy="2819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11644">
                  <a:extLst>
                    <a:ext uri="{9D8B030D-6E8A-4147-A177-3AD203B41FA5}">
                      <a16:colId xmlns:a16="http://schemas.microsoft.com/office/drawing/2014/main" val="3197320586"/>
                    </a:ext>
                  </a:extLst>
                </a:gridCol>
                <a:gridCol w="1120616">
                  <a:extLst>
                    <a:ext uri="{9D8B030D-6E8A-4147-A177-3AD203B41FA5}">
                      <a16:colId xmlns:a16="http://schemas.microsoft.com/office/drawing/2014/main" val="2075510002"/>
                    </a:ext>
                  </a:extLst>
                </a:gridCol>
                <a:gridCol w="814787">
                  <a:extLst>
                    <a:ext uri="{9D8B030D-6E8A-4147-A177-3AD203B41FA5}">
                      <a16:colId xmlns:a16="http://schemas.microsoft.com/office/drawing/2014/main" val="1140609280"/>
                    </a:ext>
                  </a:extLst>
                </a:gridCol>
                <a:gridCol w="812335">
                  <a:extLst>
                    <a:ext uri="{9D8B030D-6E8A-4147-A177-3AD203B41FA5}">
                      <a16:colId xmlns:a16="http://schemas.microsoft.com/office/drawing/2014/main" val="2159424610"/>
                    </a:ext>
                  </a:extLst>
                </a:gridCol>
                <a:gridCol w="702103">
                  <a:extLst>
                    <a:ext uri="{9D8B030D-6E8A-4147-A177-3AD203B41FA5}">
                      <a16:colId xmlns:a16="http://schemas.microsoft.com/office/drawing/2014/main" val="1053333383"/>
                    </a:ext>
                  </a:extLst>
                </a:gridCol>
                <a:gridCol w="889109">
                  <a:extLst>
                    <a:ext uri="{9D8B030D-6E8A-4147-A177-3AD203B41FA5}">
                      <a16:colId xmlns:a16="http://schemas.microsoft.com/office/drawing/2014/main" val="799796377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Safety cohorts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Very unsafe</a:t>
                      </a:r>
                      <a:endParaRPr lang="en-IE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Unsafe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Neutral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Safe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Very safe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628282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Gender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342900" rtl="0" eaLnBrk="1" latinLnBrk="0" hangingPunct="1"/>
                      <a:r>
                        <a:rPr lang="en-IE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Same</a:t>
                      </a:r>
                      <a:endParaRPr lang="en-IE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722268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Gender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43832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Education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42582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Work status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2267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Enterprise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7666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Farm size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00942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Herd size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34747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Work ours spent on farm/off farm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8870889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On</a:t>
                      </a:r>
                      <a:r>
                        <a:rPr lang="en-IE" sz="1400" baseline="0" dirty="0" smtClean="0"/>
                        <a:t> farm employment/off farm employment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dirty="0" smtClean="0"/>
                        <a:t>same</a:t>
                      </a:r>
                      <a:endParaRPr lang="en-IE" sz="1400" dirty="0"/>
                    </a:p>
                  </a:txBody>
                  <a:tcPr marL="68580" marR="68580" marT="34290" marB="3429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571088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25975" y="4970889"/>
            <a:ext cx="77515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ü"/>
            </a:pPr>
            <a:r>
              <a:rPr lang="en-IE" dirty="0" smtClean="0"/>
              <a:t>In fact, from all ages, genders, enterprises, education levels, and business factors you may safe or unsafe farmers</a:t>
            </a: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en-IE" dirty="0" smtClean="0"/>
              <a:t>So, a leading farmers (pro-environmental) might be unsafe and vice versa.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3897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Teagasc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12</a:t>
            </a:fld>
            <a:endParaRPr lang="en-US">
              <a:solidFill>
                <a:srgbClr val="007944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997961"/>
              </p:ext>
            </p:extLst>
          </p:nvPr>
        </p:nvGraphicFramePr>
        <p:xfrm>
          <a:off x="455387" y="1865883"/>
          <a:ext cx="8090210" cy="29375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21698">
                  <a:extLst>
                    <a:ext uri="{9D8B030D-6E8A-4147-A177-3AD203B41FA5}">
                      <a16:colId xmlns:a16="http://schemas.microsoft.com/office/drawing/2014/main" val="3197320586"/>
                    </a:ext>
                  </a:extLst>
                </a:gridCol>
                <a:gridCol w="1030296">
                  <a:extLst>
                    <a:ext uri="{9D8B030D-6E8A-4147-A177-3AD203B41FA5}">
                      <a16:colId xmlns:a16="http://schemas.microsoft.com/office/drawing/2014/main" val="2075510002"/>
                    </a:ext>
                  </a:extLst>
                </a:gridCol>
                <a:gridCol w="1030296">
                  <a:extLst>
                    <a:ext uri="{9D8B030D-6E8A-4147-A177-3AD203B41FA5}">
                      <a16:colId xmlns:a16="http://schemas.microsoft.com/office/drawing/2014/main" val="1140609280"/>
                    </a:ext>
                  </a:extLst>
                </a:gridCol>
                <a:gridCol w="1106930">
                  <a:extLst>
                    <a:ext uri="{9D8B030D-6E8A-4147-A177-3AD203B41FA5}">
                      <a16:colId xmlns:a16="http://schemas.microsoft.com/office/drawing/2014/main" val="2159424610"/>
                    </a:ext>
                  </a:extLst>
                </a:gridCol>
                <a:gridCol w="992947">
                  <a:extLst>
                    <a:ext uri="{9D8B030D-6E8A-4147-A177-3AD203B41FA5}">
                      <a16:colId xmlns:a16="http://schemas.microsoft.com/office/drawing/2014/main" val="1053333383"/>
                    </a:ext>
                  </a:extLst>
                </a:gridCol>
                <a:gridCol w="1008043">
                  <a:extLst>
                    <a:ext uri="{9D8B030D-6E8A-4147-A177-3AD203B41FA5}">
                      <a16:colId xmlns:a16="http://schemas.microsoft.com/office/drawing/2014/main" val="799796377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IE" sz="1200" dirty="0" smtClean="0"/>
                        <a:t>Safety cohorts</a:t>
                      </a:r>
                      <a:endParaRPr lang="en-IE" sz="12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Very unsafe</a:t>
                      </a:r>
                      <a:endParaRPr lang="en-IE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Unsafe</a:t>
                      </a:r>
                      <a:endParaRPr lang="en-IE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Neutral</a:t>
                      </a:r>
                      <a:endParaRPr lang="en-IE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Safe</a:t>
                      </a:r>
                      <a:endParaRPr lang="en-IE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Very safe</a:t>
                      </a:r>
                      <a:endParaRPr lang="en-IE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628282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IE" sz="1200" dirty="0" smtClean="0"/>
                        <a:t>COP</a:t>
                      </a:r>
                      <a:endParaRPr lang="en-IE" sz="12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Mostly no</a:t>
                      </a:r>
                      <a:endParaRPr lang="en-IE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Mostly no</a:t>
                      </a:r>
                      <a:endParaRPr lang="en-IE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Mostly yes</a:t>
                      </a:r>
                      <a:endParaRPr lang="en-IE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Mostly yes</a:t>
                      </a:r>
                    </a:p>
                  </a:txBody>
                  <a:tcPr marL="68580" marR="68580"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Mostly yes</a:t>
                      </a:r>
                    </a:p>
                  </a:txBody>
                  <a:tcPr marL="68580" marR="68580"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722268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IE" sz="1200" dirty="0" smtClean="0"/>
                        <a:t>Severe</a:t>
                      </a:r>
                      <a:r>
                        <a:rPr lang="en-IE" sz="1200" baseline="0" dirty="0" smtClean="0"/>
                        <a:t> injury </a:t>
                      </a:r>
                      <a:endParaRPr lang="en-IE" sz="12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Mostly no</a:t>
                      </a: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Mostly no</a:t>
                      </a: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Mostly no</a:t>
                      </a:r>
                      <a:endParaRPr lang="en-IE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 few (yes)</a:t>
                      </a:r>
                      <a:endParaRPr lang="en-IE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 few (yes)</a:t>
                      </a:r>
                    </a:p>
                  </a:txBody>
                  <a:tcPr marL="68580" marR="68580"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43832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IE" sz="1200" dirty="0" smtClean="0"/>
                        <a:t>Sever injury to someone</a:t>
                      </a:r>
                      <a:endParaRPr lang="en-IE" sz="12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Mostly no</a:t>
                      </a:r>
                      <a:endParaRPr lang="en-IE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Mostly no</a:t>
                      </a:r>
                      <a:endParaRPr lang="en-IE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 few (yes)</a:t>
                      </a:r>
                      <a:endParaRPr lang="en-IE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 few (yes)</a:t>
                      </a:r>
                    </a:p>
                  </a:txBody>
                  <a:tcPr marL="68580" marR="68580"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 few (yes)</a:t>
                      </a:r>
                      <a:endParaRPr lang="en-IE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42582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IE" sz="1200" dirty="0" smtClean="0"/>
                        <a:t>Hearing from injuries</a:t>
                      </a:r>
                      <a:endParaRPr lang="en-IE" sz="12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 few (yes)</a:t>
                      </a:r>
                      <a:endParaRPr lang="en-IE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 few (yes)</a:t>
                      </a: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Mostly yes</a:t>
                      </a:r>
                    </a:p>
                  </a:txBody>
                  <a:tcPr marL="68580" marR="68580"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Mostly yes</a:t>
                      </a:r>
                    </a:p>
                  </a:txBody>
                  <a:tcPr marL="68580" marR="68580"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Mostly yes</a:t>
                      </a:r>
                    </a:p>
                  </a:txBody>
                  <a:tcPr marL="68580" marR="68580"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2267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IE" sz="1200" dirty="0" smtClean="0"/>
                        <a:t>Hearing for deaths</a:t>
                      </a:r>
                      <a:endParaRPr lang="en-IE" sz="12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 few (yes)</a:t>
                      </a:r>
                      <a:endParaRPr lang="en-IE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 few (yes)</a:t>
                      </a: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Mostly yes</a:t>
                      </a:r>
                    </a:p>
                  </a:txBody>
                  <a:tcPr marL="68580" marR="68580"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Mostly yes</a:t>
                      </a:r>
                    </a:p>
                  </a:txBody>
                  <a:tcPr marL="68580" marR="68580"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Mostly yes</a:t>
                      </a:r>
                    </a:p>
                  </a:txBody>
                  <a:tcPr marL="68580" marR="68580"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7666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IE" sz="1200" dirty="0" smtClean="0"/>
                        <a:t>WOT</a:t>
                      </a:r>
                      <a:endParaRPr lang="en-IE" sz="12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Mostly unorganised</a:t>
                      </a:r>
                      <a:endParaRPr lang="en-IE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Mostly unorganised</a:t>
                      </a:r>
                      <a:endParaRPr lang="en-IE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Slightly organised</a:t>
                      </a:r>
                      <a:endParaRPr lang="en-IE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Well organised</a:t>
                      </a:r>
                      <a:endParaRPr lang="en-IE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rgbClr val="B1FFD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Well organised</a:t>
                      </a:r>
                      <a:endParaRPr lang="en-IE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rgbClr val="B1FF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00942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IE" sz="1200" dirty="0" smtClean="0"/>
                        <a:t>Farmers (as important others)</a:t>
                      </a:r>
                      <a:endParaRPr lang="en-IE" sz="12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  <a:endParaRPr lang="en-IE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90763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IE" sz="1200" dirty="0" smtClean="0"/>
                        <a:t>Family</a:t>
                      </a:r>
                      <a:r>
                        <a:rPr lang="en-IE" sz="1200" baseline="0" dirty="0" smtClean="0"/>
                        <a:t> (as important others)</a:t>
                      </a:r>
                      <a:endParaRPr lang="en-IE" sz="12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  <a:endParaRPr lang="en-IE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73937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IE" sz="1200" dirty="0" smtClean="0"/>
                        <a:t>Advisors</a:t>
                      </a:r>
                      <a:r>
                        <a:rPr lang="en-IE" sz="1200" baseline="0" dirty="0" smtClean="0"/>
                        <a:t> (as important others)</a:t>
                      </a:r>
                      <a:endParaRPr lang="en-IE" sz="12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  <a:endParaRPr lang="en-IE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/>
                      <a:r>
                        <a:rPr lang="en-IE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89577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756733" y="251416"/>
            <a:ext cx="6054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IE" sz="2800" dirty="0">
                <a:solidFill>
                  <a:srgbClr val="007944"/>
                </a:solidFill>
                <a:latin typeface="Arial Black" pitchFamily="34" charset="0"/>
                <a:cs typeface="Arial" charset="0"/>
              </a:rPr>
              <a:t>Who actually they are?</a:t>
            </a:r>
          </a:p>
        </p:txBody>
      </p:sp>
    </p:spTree>
    <p:extLst>
      <p:ext uri="{BB962C8B-B14F-4D97-AF65-F5344CB8AC3E}">
        <p14:creationId xmlns:p14="http://schemas.microsoft.com/office/powerpoint/2010/main" val="515934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967" r="8970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03937" y="2708842"/>
            <a:ext cx="2150269" cy="1193006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189669" y="2940100"/>
            <a:ext cx="3032393" cy="158576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469AE-9126-4C4D-B6B4-B6A83A32CCA2}" type="slidenum">
              <a:rPr lang="en-IE" smtClean="0"/>
              <a:t>13</a:t>
            </a:fld>
            <a:endParaRPr lang="en-IE" dirty="0"/>
          </a:p>
        </p:txBody>
      </p:sp>
      <p:sp>
        <p:nvSpPr>
          <p:cNvPr id="6" name="TextBox 5"/>
          <p:cNvSpPr txBox="1"/>
          <p:nvPr/>
        </p:nvSpPr>
        <p:spPr>
          <a:xfrm>
            <a:off x="1252618" y="221566"/>
            <a:ext cx="64331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800" dirty="0">
                <a:solidFill>
                  <a:srgbClr val="007944"/>
                </a:solidFill>
                <a:latin typeface="Arial Black" pitchFamily="34" charset="0"/>
                <a:cs typeface="Arial" charset="0"/>
              </a:rPr>
              <a:t>What is in their mind</a:t>
            </a:r>
            <a:r>
              <a:rPr lang="en-IE" sz="2800" dirty="0" smtClean="0">
                <a:solidFill>
                  <a:srgbClr val="007944"/>
                </a:solidFill>
                <a:latin typeface="Arial Black" pitchFamily="34" charset="0"/>
                <a:cs typeface="Arial" charset="0"/>
              </a:rPr>
              <a:t>?</a:t>
            </a:r>
          </a:p>
          <a:p>
            <a:pPr algn="ctr"/>
            <a:r>
              <a:rPr lang="en-IE" sz="2800" dirty="0" smtClean="0">
                <a:solidFill>
                  <a:srgbClr val="007944"/>
                </a:solidFill>
                <a:latin typeface="Arial Black" pitchFamily="34" charset="0"/>
                <a:cs typeface="Arial" charset="0"/>
              </a:rPr>
              <a:t>(Unsafe farmers)</a:t>
            </a:r>
            <a:endParaRPr lang="en-IE" sz="2800" dirty="0">
              <a:solidFill>
                <a:srgbClr val="007944"/>
              </a:solidFill>
              <a:latin typeface="Arial Black" pitchFamily="34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0880" y="3705285"/>
            <a:ext cx="3062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900" b="1" dirty="0"/>
              <a:t>Think that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900" dirty="0"/>
              <a:t>Safety is not a priority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900" dirty="0"/>
              <a:t>It is important to take risk, to get the job done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900" dirty="0"/>
              <a:t>It is waste of time/not possible always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548" b="100000" l="1674" r="9749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3117" y="3039604"/>
            <a:ext cx="766455" cy="5034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911" b="92994" l="645" r="98065">
                        <a14:foregroundMark x1="35484" y1="45860" x2="37419" y2="41401"/>
                        <a14:foregroundMark x1="21290" y1="66242" x2="23871" y2="63694"/>
                        <a14:foregroundMark x1="13548" y1="78981" x2="13548" y2="75159"/>
                        <a14:foregroundMark x1="32903" y1="77070" x2="32258" y2="59236"/>
                        <a14:foregroundMark x1="41290" y1="85350" x2="41290" y2="82166"/>
                        <a14:foregroundMark x1="36129" y1="15287" x2="36129" y2="28025"/>
                        <a14:foregroundMark x1="69677" y1="16561" x2="70968" y2="42038"/>
                        <a14:foregroundMark x1="70968" y1="45860" x2="70323" y2="6560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18747" y="3014530"/>
            <a:ext cx="574235" cy="58164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18984" y="3522851"/>
            <a:ext cx="936475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788" kern="0" dirty="0">
                <a:solidFill>
                  <a:prstClr val="black"/>
                </a:solidFill>
              </a:rPr>
              <a:t>Family members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0066" y="3498070"/>
            <a:ext cx="811441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788" kern="0" dirty="0">
                <a:solidFill>
                  <a:prstClr val="black"/>
                </a:solidFill>
              </a:rPr>
              <a:t>Other farmers</a:t>
            </a:r>
          </a:p>
        </p:txBody>
      </p:sp>
      <p:pic>
        <p:nvPicPr>
          <p:cNvPr id="12" name="Picture 2" descr="Thematic Groups Of Agricultural Lexicon In Khorezm Dialect Of Uzbek  Language | International Journal on Integrated Educati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034" y="3085574"/>
            <a:ext cx="442910" cy="42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179441" y="3514923"/>
            <a:ext cx="1045479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788" dirty="0"/>
              <a:t>Farm advisors/vets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3284903" y="3221432"/>
            <a:ext cx="1093710" cy="58698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AutoShape 2" descr="Computer Icons Mind Symbol, Icon Free Thought, head, silhouette, memory png  | PNGWing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20" name="Rectangle 19"/>
          <p:cNvSpPr/>
          <p:nvPr/>
        </p:nvSpPr>
        <p:spPr>
          <a:xfrm>
            <a:off x="4610748" y="3864354"/>
            <a:ext cx="7040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IE" sz="1200" b="1" dirty="0">
                <a:solidFill>
                  <a:prstClr val="black"/>
                </a:solidFill>
              </a:rPr>
              <a:t>Farmer</a:t>
            </a:r>
          </a:p>
        </p:txBody>
      </p:sp>
      <p:sp>
        <p:nvSpPr>
          <p:cNvPr id="21" name="Right Arrow 20"/>
          <p:cNvSpPr/>
          <p:nvPr/>
        </p:nvSpPr>
        <p:spPr>
          <a:xfrm rot="12063197">
            <a:off x="2957980" y="2439958"/>
            <a:ext cx="1376723" cy="27083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Rounded Rectangle 21"/>
          <p:cNvSpPr/>
          <p:nvPr/>
        </p:nvSpPr>
        <p:spPr>
          <a:xfrm>
            <a:off x="260785" y="1481161"/>
            <a:ext cx="2636159" cy="1133162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b="1" dirty="0">
                <a:solidFill>
                  <a:schemeClr val="tx1"/>
                </a:solidFill>
              </a:rPr>
              <a:t>Past behaviour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200" dirty="0">
                <a:solidFill>
                  <a:schemeClr val="tx1"/>
                </a:solidFill>
              </a:rPr>
              <a:t>What I have been doing is fine even though it is not safe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200" dirty="0">
                <a:solidFill>
                  <a:schemeClr val="tx1"/>
                </a:solidFill>
              </a:rPr>
              <a:t>Others confirm the way I do my job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200" dirty="0">
                <a:solidFill>
                  <a:schemeClr val="tx1"/>
                </a:solidFill>
              </a:rPr>
              <a:t>We are used to this</a:t>
            </a:r>
          </a:p>
        </p:txBody>
      </p:sp>
      <p:sp>
        <p:nvSpPr>
          <p:cNvPr id="23" name="Right Arrow 22"/>
          <p:cNvSpPr/>
          <p:nvPr/>
        </p:nvSpPr>
        <p:spPr>
          <a:xfrm rot="16200000">
            <a:off x="1709866" y="2543918"/>
            <a:ext cx="507569" cy="359028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028" name="Picture 4" descr="Thumbs up - Free signs icon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859" y="2635892"/>
            <a:ext cx="281246" cy="28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ounded Rectangle 24"/>
          <p:cNvSpPr/>
          <p:nvPr/>
        </p:nvSpPr>
        <p:spPr>
          <a:xfrm>
            <a:off x="273377" y="4765113"/>
            <a:ext cx="2636159" cy="105187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b="1" dirty="0">
                <a:solidFill>
                  <a:schemeClr val="tx1"/>
                </a:solidFill>
              </a:rPr>
              <a:t>Optimistic risk perception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200" dirty="0">
                <a:solidFill>
                  <a:schemeClr val="tx1"/>
                </a:solidFill>
              </a:rPr>
              <a:t>It is not that dangerous (it doesn’t happen to us)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200" dirty="0">
                <a:solidFill>
                  <a:schemeClr val="tx1"/>
                </a:solidFill>
              </a:rPr>
              <a:t>It might happen to someone else</a:t>
            </a:r>
          </a:p>
        </p:txBody>
      </p:sp>
      <p:sp>
        <p:nvSpPr>
          <p:cNvPr id="26" name="Right Arrow 25"/>
          <p:cNvSpPr/>
          <p:nvPr/>
        </p:nvSpPr>
        <p:spPr>
          <a:xfrm rot="5400000">
            <a:off x="1665117" y="4426901"/>
            <a:ext cx="486286" cy="355199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27" name="Picture 4" descr="Thumbs up - Free signs icon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817" y="4385243"/>
            <a:ext cx="281246" cy="28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ight Arrow 27"/>
          <p:cNvSpPr/>
          <p:nvPr/>
        </p:nvSpPr>
        <p:spPr>
          <a:xfrm rot="8454208">
            <a:off x="2848719" y="4384227"/>
            <a:ext cx="1766990" cy="30465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9" name="Rounded Rectangle 28"/>
          <p:cNvSpPr/>
          <p:nvPr/>
        </p:nvSpPr>
        <p:spPr>
          <a:xfrm>
            <a:off x="4925529" y="1661616"/>
            <a:ext cx="2636159" cy="808031"/>
          </a:xfrm>
          <a:prstGeom prst="roundRect">
            <a:avLst/>
          </a:prstGeom>
          <a:solidFill>
            <a:srgbClr val="BCCD3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900" b="1" dirty="0">
                <a:solidFill>
                  <a:schemeClr val="tx1"/>
                </a:solidFill>
              </a:rPr>
              <a:t>Good farmer identity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900" dirty="0">
                <a:solidFill>
                  <a:schemeClr val="tx1"/>
                </a:solidFill>
              </a:rPr>
              <a:t>So </a:t>
            </a:r>
            <a:r>
              <a:rPr lang="en-IE" sz="1050" b="1" dirty="0">
                <a:solidFill>
                  <a:schemeClr val="tx1"/>
                </a:solidFill>
              </a:rPr>
              <a:t>taking risk </a:t>
            </a:r>
            <a:r>
              <a:rPr lang="en-IE" sz="900" dirty="0">
                <a:solidFill>
                  <a:schemeClr val="tx1"/>
                </a:solidFill>
              </a:rPr>
              <a:t>is expected to a good farmer does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900" dirty="0">
                <a:solidFill>
                  <a:schemeClr val="tx1"/>
                </a:solidFill>
              </a:rPr>
              <a:t>A good farmer is who that </a:t>
            </a:r>
            <a:r>
              <a:rPr lang="en-IE" sz="1200" b="1" dirty="0">
                <a:solidFill>
                  <a:schemeClr val="tx1"/>
                </a:solidFill>
              </a:rPr>
              <a:t>take risks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925529" y="4403896"/>
            <a:ext cx="2636159" cy="964335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400" b="1" dirty="0">
                <a:solidFill>
                  <a:schemeClr val="tx1"/>
                </a:solidFill>
              </a:rPr>
              <a:t>Intention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100" dirty="0">
                <a:solidFill>
                  <a:schemeClr val="tx1"/>
                </a:solidFill>
              </a:rPr>
              <a:t>I will be safe in the future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100" dirty="0">
                <a:solidFill>
                  <a:schemeClr val="tx1"/>
                </a:solidFill>
              </a:rPr>
              <a:t>I intent to take safety actions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100" dirty="0">
                <a:solidFill>
                  <a:schemeClr val="tx1"/>
                </a:solidFill>
              </a:rPr>
              <a:t>Who doesn’t want to be safe in the future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63825" y="5769588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External motivators</a:t>
            </a:r>
            <a:endParaRPr lang="en-IE" dirty="0"/>
          </a:p>
        </p:txBody>
      </p:sp>
      <p:sp>
        <p:nvSpPr>
          <p:cNvPr id="33" name="Right Arrow 32"/>
          <p:cNvSpPr/>
          <p:nvPr/>
        </p:nvSpPr>
        <p:spPr>
          <a:xfrm rot="16200000">
            <a:off x="6059275" y="5336931"/>
            <a:ext cx="467961" cy="34994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95706" y="3283467"/>
            <a:ext cx="1512959" cy="8489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139734" y="2939567"/>
            <a:ext cx="191590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400" dirty="0" smtClean="0"/>
              <a:t>Current risky situation</a:t>
            </a:r>
          </a:p>
          <a:p>
            <a:pPr algn="ctr"/>
            <a:r>
              <a:rPr lang="en-IE" sz="1200" dirty="0"/>
              <a:t>A Trade off?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404688" y="2800217"/>
            <a:ext cx="397414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sz="4950" dirty="0"/>
              <a:t>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055643" y="3826727"/>
            <a:ext cx="861363" cy="7386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400" dirty="0" smtClean="0"/>
              <a:t>I behave safe</a:t>
            </a:r>
            <a:endParaRPr lang="en-IE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8055643" y="2413207"/>
            <a:ext cx="861363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1400" dirty="0" smtClean="0"/>
              <a:t>I Take the risk</a:t>
            </a:r>
            <a:endParaRPr lang="en-IE" sz="1200" dirty="0"/>
          </a:p>
        </p:txBody>
      </p:sp>
      <p:sp>
        <p:nvSpPr>
          <p:cNvPr id="40" name="Right Arrow 39"/>
          <p:cNvSpPr/>
          <p:nvPr/>
        </p:nvSpPr>
        <p:spPr>
          <a:xfrm rot="7765632">
            <a:off x="5645510" y="2474599"/>
            <a:ext cx="723716" cy="59822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42" name="Straight Arrow Connector 41"/>
          <p:cNvCxnSpPr/>
          <p:nvPr/>
        </p:nvCxnSpPr>
        <p:spPr>
          <a:xfrm flipH="1" flipV="1">
            <a:off x="5684138" y="3672000"/>
            <a:ext cx="496436" cy="566345"/>
          </a:xfrm>
          <a:prstGeom prst="straightConnector1">
            <a:avLst/>
          </a:prstGeom>
          <a:ln w="38100">
            <a:solidFill>
              <a:srgbClr val="359828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" descr="Thumbs up - Free signs icon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506" y="2548507"/>
            <a:ext cx="281246" cy="28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ight Arrow 44"/>
          <p:cNvSpPr/>
          <p:nvPr/>
        </p:nvSpPr>
        <p:spPr>
          <a:xfrm rot="1265543">
            <a:off x="7323862" y="2325180"/>
            <a:ext cx="723716" cy="370557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3" name="Rectangle 42"/>
          <p:cNvSpPr/>
          <p:nvPr/>
        </p:nvSpPr>
        <p:spPr>
          <a:xfrm>
            <a:off x="7801555" y="4617181"/>
            <a:ext cx="136953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sz="1200" dirty="0">
                <a:solidFill>
                  <a:prstClr val="black"/>
                </a:solidFill>
              </a:rPr>
              <a:t>Maybe next time</a:t>
            </a:r>
            <a:endParaRPr lang="en-IE" sz="1200" dirty="0"/>
          </a:p>
        </p:txBody>
      </p:sp>
    </p:spTree>
    <p:extLst>
      <p:ext uri="{BB962C8B-B14F-4D97-AF65-F5344CB8AC3E}">
        <p14:creationId xmlns:p14="http://schemas.microsoft.com/office/powerpoint/2010/main" val="2438233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7" grpId="0"/>
      <p:bldP spid="10" grpId="0"/>
      <p:bldP spid="11" grpId="0"/>
      <p:bldP spid="13" grpId="0"/>
      <p:bldP spid="16" grpId="0" animBg="1"/>
      <p:bldP spid="20" grpId="0"/>
      <p:bldP spid="21" grpId="0" animBg="1"/>
      <p:bldP spid="22" grpId="0" animBg="1"/>
      <p:bldP spid="23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24" grpId="0"/>
      <p:bldP spid="33" grpId="0" animBg="1"/>
      <p:bldP spid="34" grpId="0"/>
      <p:bldP spid="35" grpId="0"/>
      <p:bldP spid="38" grpId="0" animBg="1"/>
      <p:bldP spid="39" grpId="0" animBg="1"/>
      <p:bldP spid="40" grpId="0" animBg="1"/>
      <p:bldP spid="45" grpId="0" animBg="1"/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967" r="8970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03937" y="2708842"/>
            <a:ext cx="2150269" cy="1193006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189669" y="2940100"/>
            <a:ext cx="3032393" cy="158576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469AE-9126-4C4D-B6B4-B6A83A32CCA2}" type="slidenum">
              <a:rPr lang="en-IE" smtClean="0"/>
              <a:t>14</a:t>
            </a:fld>
            <a:endParaRPr lang="en-IE"/>
          </a:p>
        </p:txBody>
      </p:sp>
      <p:sp>
        <p:nvSpPr>
          <p:cNvPr id="6" name="TextBox 5"/>
          <p:cNvSpPr txBox="1"/>
          <p:nvPr/>
        </p:nvSpPr>
        <p:spPr>
          <a:xfrm>
            <a:off x="1574830" y="161085"/>
            <a:ext cx="64331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dirty="0">
                <a:solidFill>
                  <a:srgbClr val="007944"/>
                </a:solidFill>
                <a:latin typeface="Arial Black" pitchFamily="34" charset="0"/>
                <a:cs typeface="Arial" charset="0"/>
              </a:rPr>
              <a:t>What about safe farmers?</a:t>
            </a:r>
          </a:p>
          <a:p>
            <a:pPr algn="ctr"/>
            <a:r>
              <a:rPr lang="en-IE" sz="2400" dirty="0">
                <a:solidFill>
                  <a:srgbClr val="007944"/>
                </a:solidFill>
                <a:latin typeface="Arial Black" pitchFamily="34" charset="0"/>
                <a:cs typeface="Arial" charset="0"/>
              </a:rPr>
              <a:t>What is in their mind?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0880" y="3705285"/>
            <a:ext cx="3062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900" b="1" dirty="0"/>
              <a:t>Think that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900" dirty="0"/>
              <a:t>Safety is very important and a priority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900" dirty="0"/>
              <a:t>It is important to be safe even if it takes time, cost, etc.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548" b="100000" l="1674" r="9749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3117" y="3039604"/>
            <a:ext cx="766455" cy="5034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11" b="92994" l="645" r="98065">
                        <a14:foregroundMark x1="35484" y1="45860" x2="37419" y2="41401"/>
                        <a14:foregroundMark x1="21290" y1="66242" x2="23871" y2="63694"/>
                        <a14:foregroundMark x1="13548" y1="78981" x2="13548" y2="75159"/>
                        <a14:foregroundMark x1="32903" y1="77070" x2="32258" y2="59236"/>
                        <a14:foregroundMark x1="41290" y1="85350" x2="41290" y2="82166"/>
                        <a14:foregroundMark x1="36129" y1="15287" x2="36129" y2="28025"/>
                        <a14:foregroundMark x1="69677" y1="16561" x2="70968" y2="42038"/>
                        <a14:foregroundMark x1="70968" y1="45860" x2="70323" y2="6560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18747" y="3014530"/>
            <a:ext cx="574235" cy="58164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18984" y="3522851"/>
            <a:ext cx="936475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788" kern="0" dirty="0">
                <a:solidFill>
                  <a:prstClr val="black"/>
                </a:solidFill>
              </a:rPr>
              <a:t>Family members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0066" y="3498070"/>
            <a:ext cx="811441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788" kern="0" dirty="0">
                <a:solidFill>
                  <a:prstClr val="black"/>
                </a:solidFill>
              </a:rPr>
              <a:t>Other farmers</a:t>
            </a:r>
          </a:p>
        </p:txBody>
      </p:sp>
      <p:pic>
        <p:nvPicPr>
          <p:cNvPr id="12" name="Picture 2" descr="Thematic Groups Of Agricultural Lexicon In Khorezm Dialect Of Uzbek  Language | International Journal on Integrated Educatio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034" y="3085574"/>
            <a:ext cx="442910" cy="42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179441" y="3514923"/>
            <a:ext cx="1045479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788" dirty="0"/>
              <a:t>Farm advisors/vets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3284903" y="3221432"/>
            <a:ext cx="1166237" cy="586983"/>
          </a:xfrm>
          <a:prstGeom prst="rightArrow">
            <a:avLst/>
          </a:prstGeom>
          <a:solidFill>
            <a:srgbClr val="359828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AutoShape 2" descr="Computer Icons Mind Symbol, Icon Free Thought, head, silhouette, memory png  | PNGWing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20" name="Rectangle 19"/>
          <p:cNvSpPr/>
          <p:nvPr/>
        </p:nvSpPr>
        <p:spPr>
          <a:xfrm>
            <a:off x="4610748" y="3864354"/>
            <a:ext cx="7040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IE" sz="1200" b="1" dirty="0">
                <a:solidFill>
                  <a:prstClr val="black"/>
                </a:solidFill>
              </a:rPr>
              <a:t>Farmer</a:t>
            </a:r>
          </a:p>
        </p:txBody>
      </p:sp>
      <p:sp>
        <p:nvSpPr>
          <p:cNvPr id="21" name="Right Arrow 20"/>
          <p:cNvSpPr/>
          <p:nvPr/>
        </p:nvSpPr>
        <p:spPr>
          <a:xfrm rot="12063197">
            <a:off x="3138602" y="2286658"/>
            <a:ext cx="1376723" cy="501530"/>
          </a:xfrm>
          <a:prstGeom prst="rightArrow">
            <a:avLst/>
          </a:prstGeom>
          <a:solidFill>
            <a:srgbClr val="359828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Rounded Rectangle 21"/>
          <p:cNvSpPr/>
          <p:nvPr/>
        </p:nvSpPr>
        <p:spPr>
          <a:xfrm>
            <a:off x="260086" y="1216752"/>
            <a:ext cx="2825315" cy="1230106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400" b="1" dirty="0">
                <a:solidFill>
                  <a:schemeClr val="tx1"/>
                </a:solidFill>
              </a:rPr>
              <a:t>Past behaviour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tx1"/>
                </a:solidFill>
              </a:rPr>
              <a:t>What I used to do was too dangerous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tx1"/>
                </a:solidFill>
              </a:rPr>
              <a:t>I was doing thing in really hazardous ways</a:t>
            </a:r>
          </a:p>
        </p:txBody>
      </p:sp>
      <p:sp>
        <p:nvSpPr>
          <p:cNvPr id="23" name="Right Arrow 22"/>
          <p:cNvSpPr/>
          <p:nvPr/>
        </p:nvSpPr>
        <p:spPr>
          <a:xfrm rot="16200000">
            <a:off x="1533157" y="2486050"/>
            <a:ext cx="507569" cy="359028"/>
          </a:xfrm>
          <a:prstGeom prst="rightArrow">
            <a:avLst/>
          </a:prstGeom>
          <a:solidFill>
            <a:srgbClr val="359828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028" name="Picture 4" descr="Thumbs up - Free signs icons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655" y="2577757"/>
            <a:ext cx="281246" cy="28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ounded Rectangle 24"/>
          <p:cNvSpPr/>
          <p:nvPr/>
        </p:nvSpPr>
        <p:spPr>
          <a:xfrm>
            <a:off x="373864" y="4871076"/>
            <a:ext cx="2636159" cy="128459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400" b="1" dirty="0">
                <a:solidFill>
                  <a:schemeClr val="tx1"/>
                </a:solidFill>
              </a:rPr>
              <a:t>Risk Averse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tx1"/>
                </a:solidFill>
              </a:rPr>
              <a:t>Take risk may cause sever injure, deaths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tx1"/>
                </a:solidFill>
              </a:rPr>
              <a:t>The chance of incidents/accidents is too high</a:t>
            </a:r>
          </a:p>
        </p:txBody>
      </p:sp>
      <p:sp>
        <p:nvSpPr>
          <p:cNvPr id="26" name="Right Arrow 25"/>
          <p:cNvSpPr/>
          <p:nvPr/>
        </p:nvSpPr>
        <p:spPr>
          <a:xfrm rot="5400000">
            <a:off x="1509287" y="4376911"/>
            <a:ext cx="486286" cy="355199"/>
          </a:xfrm>
          <a:prstGeom prst="rightArrow">
            <a:avLst/>
          </a:prstGeom>
          <a:solidFill>
            <a:srgbClr val="359828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27" name="Picture 4" descr="Thumbs up - Free signs icons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39" y="4297020"/>
            <a:ext cx="281246" cy="28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ight Arrow 27"/>
          <p:cNvSpPr/>
          <p:nvPr/>
        </p:nvSpPr>
        <p:spPr>
          <a:xfrm rot="8454208">
            <a:off x="2889874" y="4369614"/>
            <a:ext cx="1766990" cy="435176"/>
          </a:xfrm>
          <a:prstGeom prst="rightArrow">
            <a:avLst/>
          </a:prstGeom>
          <a:solidFill>
            <a:srgbClr val="359828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9" name="Rounded Rectangle 28"/>
          <p:cNvSpPr/>
          <p:nvPr/>
        </p:nvSpPr>
        <p:spPr>
          <a:xfrm>
            <a:off x="4925529" y="1661616"/>
            <a:ext cx="2636159" cy="808031"/>
          </a:xfrm>
          <a:prstGeom prst="roundRect">
            <a:avLst/>
          </a:prstGeom>
          <a:solidFill>
            <a:srgbClr val="BCCD3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900" b="1" dirty="0">
                <a:solidFill>
                  <a:schemeClr val="tx1"/>
                </a:solidFill>
              </a:rPr>
              <a:t>Good farmer identity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900" dirty="0">
                <a:solidFill>
                  <a:schemeClr val="tx1"/>
                </a:solidFill>
              </a:rPr>
              <a:t>So </a:t>
            </a:r>
            <a:r>
              <a:rPr lang="en-IE" sz="1050" b="1" dirty="0">
                <a:solidFill>
                  <a:schemeClr val="tx1"/>
                </a:solidFill>
              </a:rPr>
              <a:t>being safe </a:t>
            </a:r>
            <a:r>
              <a:rPr lang="en-IE" sz="900" dirty="0">
                <a:solidFill>
                  <a:schemeClr val="tx1"/>
                </a:solidFill>
              </a:rPr>
              <a:t>is expected to a good farmer does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900" dirty="0">
                <a:solidFill>
                  <a:schemeClr val="tx1"/>
                </a:solidFill>
              </a:rPr>
              <a:t>A good farmer is who </a:t>
            </a:r>
            <a:r>
              <a:rPr lang="en-IE" sz="1050" b="1" dirty="0">
                <a:solidFill>
                  <a:schemeClr val="tx1"/>
                </a:solidFill>
              </a:rPr>
              <a:t>behaves safe </a:t>
            </a:r>
            <a:r>
              <a:rPr lang="en-IE" sz="900" dirty="0">
                <a:solidFill>
                  <a:schemeClr val="tx1"/>
                </a:solidFill>
              </a:rPr>
              <a:t>at all time</a:t>
            </a:r>
            <a:endParaRPr lang="en-IE" sz="1200" b="1" dirty="0">
              <a:solidFill>
                <a:schemeClr val="tx1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4810398" y="4403896"/>
            <a:ext cx="2751290" cy="980419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b="1" dirty="0">
                <a:solidFill>
                  <a:schemeClr val="tx1"/>
                </a:solidFill>
              </a:rPr>
              <a:t>Intention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200" dirty="0">
                <a:solidFill>
                  <a:schemeClr val="tx1"/>
                </a:solidFill>
              </a:rPr>
              <a:t>I will be safe in the future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200" dirty="0">
                <a:solidFill>
                  <a:schemeClr val="tx1"/>
                </a:solidFill>
              </a:rPr>
              <a:t>I intent to take safety actions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200" dirty="0">
                <a:solidFill>
                  <a:schemeClr val="tx1"/>
                </a:solidFill>
              </a:rPr>
              <a:t>Who doesn’t want to be safe in the future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76308" y="592413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External motivators</a:t>
            </a:r>
            <a:endParaRPr lang="en-IE" dirty="0"/>
          </a:p>
        </p:txBody>
      </p:sp>
      <p:sp>
        <p:nvSpPr>
          <p:cNvPr id="33" name="Right Arrow 32"/>
          <p:cNvSpPr/>
          <p:nvPr/>
        </p:nvSpPr>
        <p:spPr>
          <a:xfrm rot="16200000">
            <a:off x="5941688" y="5510744"/>
            <a:ext cx="525909" cy="30087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4266" y="3242363"/>
            <a:ext cx="1617333" cy="90746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073198" y="2978865"/>
            <a:ext cx="209687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dirty="0" smtClean="0"/>
              <a:t>Current risky situation</a:t>
            </a:r>
          </a:p>
          <a:p>
            <a:pPr algn="ctr"/>
            <a:r>
              <a:rPr lang="en-IE" sz="1200" dirty="0"/>
              <a:t>A Trade off?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404688" y="2800217"/>
            <a:ext cx="397414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sz="4950" dirty="0"/>
              <a:t>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896497" y="4159616"/>
            <a:ext cx="938591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IE" sz="1600" dirty="0" smtClean="0"/>
              <a:t>I take risk</a:t>
            </a:r>
            <a:endParaRPr lang="en-IE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8055643" y="2413207"/>
            <a:ext cx="861363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1600" dirty="0" smtClean="0"/>
              <a:t>I behave safe</a:t>
            </a:r>
            <a:endParaRPr lang="en-IE" sz="1400" dirty="0"/>
          </a:p>
        </p:txBody>
      </p:sp>
      <p:sp>
        <p:nvSpPr>
          <p:cNvPr id="40" name="Right Arrow 39"/>
          <p:cNvSpPr/>
          <p:nvPr/>
        </p:nvSpPr>
        <p:spPr>
          <a:xfrm rot="7765632">
            <a:off x="5645510" y="2474599"/>
            <a:ext cx="723716" cy="598220"/>
          </a:xfrm>
          <a:prstGeom prst="rightArrow">
            <a:avLst/>
          </a:prstGeom>
          <a:solidFill>
            <a:srgbClr val="35982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42" name="Straight Arrow Connector 41"/>
          <p:cNvCxnSpPr/>
          <p:nvPr/>
        </p:nvCxnSpPr>
        <p:spPr>
          <a:xfrm flipH="1" flipV="1">
            <a:off x="5684139" y="3672000"/>
            <a:ext cx="773812" cy="656532"/>
          </a:xfrm>
          <a:prstGeom prst="straightConnector1">
            <a:avLst/>
          </a:prstGeom>
          <a:ln w="76200">
            <a:solidFill>
              <a:srgbClr val="359828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" descr="Thumbs up - Free signs icons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506" y="2548507"/>
            <a:ext cx="281246" cy="28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ight Arrow 44"/>
          <p:cNvSpPr/>
          <p:nvPr/>
        </p:nvSpPr>
        <p:spPr>
          <a:xfrm rot="1265543">
            <a:off x="7323862" y="2325180"/>
            <a:ext cx="723716" cy="370557"/>
          </a:xfrm>
          <a:prstGeom prst="rightArrow">
            <a:avLst/>
          </a:prstGeom>
          <a:solidFill>
            <a:srgbClr val="35982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3" name="Rectangle 42"/>
          <p:cNvSpPr/>
          <p:nvPr/>
        </p:nvSpPr>
        <p:spPr>
          <a:xfrm>
            <a:off x="7681023" y="4807573"/>
            <a:ext cx="13695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sz="1400" dirty="0">
                <a:solidFill>
                  <a:prstClr val="black"/>
                </a:solidFill>
              </a:rPr>
              <a:t>Not at al!</a:t>
            </a:r>
            <a:endParaRPr lang="en-IE" sz="1400" dirty="0"/>
          </a:p>
        </p:txBody>
      </p:sp>
    </p:spTree>
    <p:extLst>
      <p:ext uri="{BB962C8B-B14F-4D97-AF65-F5344CB8AC3E}">
        <p14:creationId xmlns:p14="http://schemas.microsoft.com/office/powerpoint/2010/main" val="209410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7" grpId="0"/>
      <p:bldP spid="10" grpId="0"/>
      <p:bldP spid="11" grpId="0"/>
      <p:bldP spid="13" grpId="0"/>
      <p:bldP spid="16" grpId="0" animBg="1"/>
      <p:bldP spid="20" grpId="0"/>
      <p:bldP spid="21" grpId="0" animBg="1"/>
      <p:bldP spid="22" grpId="0" animBg="1"/>
      <p:bldP spid="23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24" grpId="0"/>
      <p:bldP spid="33" grpId="0" animBg="1"/>
      <p:bldP spid="34" grpId="0"/>
      <p:bldP spid="35" grpId="0"/>
      <p:bldP spid="38" grpId="0" animBg="1"/>
      <p:bldP spid="39" grpId="0" animBg="1"/>
      <p:bldP spid="40" grpId="0" animBg="1"/>
      <p:bldP spid="45" grpId="0" animBg="1"/>
      <p:bldP spid="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15</a:t>
            </a:fld>
            <a:endParaRPr lang="en-US">
              <a:solidFill>
                <a:srgbClr val="007944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68640" y="196045"/>
            <a:ext cx="68196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sz="2400" dirty="0">
                <a:solidFill>
                  <a:schemeClr val="tx2"/>
                </a:solidFill>
                <a:latin typeface="Arial Black" pitchFamily="34" charset="0"/>
                <a:cs typeface="Arial" charset="0"/>
              </a:rPr>
              <a:t>Why safety behaviour is unique?</a:t>
            </a:r>
          </a:p>
          <a:p>
            <a:pPr algn="ctr"/>
            <a:r>
              <a:rPr lang="en-IE" sz="2400" dirty="0">
                <a:solidFill>
                  <a:schemeClr val="tx2"/>
                </a:solidFill>
                <a:latin typeface="Arial Black" pitchFamily="34" charset="0"/>
                <a:cs typeface="Arial" charset="0"/>
              </a:rPr>
              <a:t>(challenging but different in the nature)</a:t>
            </a:r>
            <a:endParaRPr lang="en-IE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68090" y="3303994"/>
            <a:ext cx="5442345" cy="8198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IE" sz="788" b="1" dirty="0">
                <a:solidFill>
                  <a:prstClr val="black"/>
                </a:solidFill>
                <a:latin typeface="Arial"/>
              </a:rPr>
              <a:t>Regarding pro-environmental behaviours, </a:t>
            </a:r>
          </a:p>
          <a:p>
            <a:pPr lvl="0"/>
            <a:r>
              <a:rPr lang="en-IE" sz="788" dirty="0">
                <a:solidFill>
                  <a:prstClr val="black"/>
                </a:solidFill>
                <a:latin typeface="Arial"/>
              </a:rPr>
              <a:t>To shape collective </a:t>
            </a:r>
            <a:r>
              <a:rPr lang="en-IE" sz="788" b="1" i="1" dirty="0">
                <a:solidFill>
                  <a:prstClr val="black"/>
                </a:solidFill>
                <a:latin typeface="Arial"/>
              </a:rPr>
              <a:t>values, norms, beliefs, perceptions and finally ‘good farmer identity’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IE" sz="788" dirty="0">
                <a:solidFill>
                  <a:prstClr val="black"/>
                </a:solidFill>
                <a:latin typeface="Arial"/>
              </a:rPr>
              <a:t>Engaging </a:t>
            </a:r>
            <a:r>
              <a:rPr lang="en-IE" sz="788" b="1" i="1" dirty="0">
                <a:solidFill>
                  <a:prstClr val="black"/>
                </a:solidFill>
                <a:latin typeface="Arial"/>
              </a:rPr>
              <a:t>leading/sustainable farmers </a:t>
            </a:r>
            <a:r>
              <a:rPr lang="en-IE" sz="788" dirty="0">
                <a:solidFill>
                  <a:prstClr val="black"/>
                </a:solidFill>
                <a:latin typeface="Arial"/>
              </a:rPr>
              <a:t>in communicating and sharing their views. Thought. Values with the rest of community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IE" sz="788" dirty="0">
                <a:solidFill>
                  <a:prstClr val="black"/>
                </a:solidFill>
                <a:latin typeface="Arial"/>
              </a:rPr>
              <a:t>The change </a:t>
            </a:r>
            <a:r>
              <a:rPr lang="en-IE" sz="788" b="1" i="1" dirty="0">
                <a:solidFill>
                  <a:prstClr val="black"/>
                </a:solidFill>
                <a:latin typeface="Arial"/>
              </a:rPr>
              <a:t>in definition of ‘good farmer identity’ </a:t>
            </a:r>
            <a:r>
              <a:rPr lang="en-IE" sz="788" dirty="0">
                <a:solidFill>
                  <a:prstClr val="black"/>
                </a:solidFill>
                <a:latin typeface="Arial"/>
              </a:rPr>
              <a:t>and behaviour (transition from intention to action) has happened (not too much though!).  </a:t>
            </a:r>
          </a:p>
        </p:txBody>
      </p:sp>
      <p:sp>
        <p:nvSpPr>
          <p:cNvPr id="15" name="Oval 14"/>
          <p:cNvSpPr/>
          <p:nvPr/>
        </p:nvSpPr>
        <p:spPr>
          <a:xfrm>
            <a:off x="823366" y="1355179"/>
            <a:ext cx="2160778" cy="1190138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400" b="1" dirty="0"/>
              <a:t>Pro-environmental actions</a:t>
            </a:r>
          </a:p>
        </p:txBody>
      </p:sp>
      <p:sp>
        <p:nvSpPr>
          <p:cNvPr id="16" name="Oval 15"/>
          <p:cNvSpPr/>
          <p:nvPr/>
        </p:nvSpPr>
        <p:spPr>
          <a:xfrm>
            <a:off x="6404744" y="1373853"/>
            <a:ext cx="2099176" cy="1173403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/>
              <a:t>Safety behaviour</a:t>
            </a:r>
          </a:p>
        </p:txBody>
      </p:sp>
      <p:sp>
        <p:nvSpPr>
          <p:cNvPr id="2" name="Rectangle 1"/>
          <p:cNvSpPr/>
          <p:nvPr/>
        </p:nvSpPr>
        <p:spPr>
          <a:xfrm>
            <a:off x="3216631" y="1182365"/>
            <a:ext cx="27231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sz="1200" dirty="0">
                <a:latin typeface="Arial"/>
                <a:ea typeface="+mn-ea"/>
                <a:cs typeface="+mn-cs"/>
              </a:rPr>
              <a:t>Applying this redefined assumption in farm safety studies</a:t>
            </a:r>
          </a:p>
          <a:p>
            <a:pPr algn="ctr"/>
            <a:r>
              <a:rPr lang="en-IE" sz="2000" b="1" dirty="0" smtClean="0">
                <a:latin typeface="Arial"/>
                <a:ea typeface="+mn-ea"/>
                <a:cs typeface="+mn-cs"/>
              </a:rPr>
              <a:t>Novel but challenging!</a:t>
            </a:r>
            <a:endParaRPr lang="en-IE" sz="2400" b="1" dirty="0"/>
          </a:p>
        </p:txBody>
      </p:sp>
      <p:sp>
        <p:nvSpPr>
          <p:cNvPr id="3" name="Rectangle 2"/>
          <p:cNvSpPr/>
          <p:nvPr/>
        </p:nvSpPr>
        <p:spPr>
          <a:xfrm>
            <a:off x="2168434" y="2703016"/>
            <a:ext cx="5042001" cy="461665"/>
          </a:xfrm>
          <a:prstGeom prst="rect">
            <a:avLst/>
          </a:prstGeom>
          <a:ln>
            <a:solidFill>
              <a:srgbClr val="00794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IE" sz="1200" dirty="0">
                <a:solidFill>
                  <a:prstClr val="black"/>
                </a:solidFill>
                <a:latin typeface="Arial"/>
              </a:rPr>
              <a:t>Our literature review on the application of behavioural theories in explaining farmers decision making highlights that</a:t>
            </a:r>
            <a:endParaRPr lang="en-IE" dirty="0"/>
          </a:p>
        </p:txBody>
      </p:sp>
      <p:sp>
        <p:nvSpPr>
          <p:cNvPr id="17" name="Rounded Rectangle 16"/>
          <p:cNvSpPr/>
          <p:nvPr/>
        </p:nvSpPr>
        <p:spPr>
          <a:xfrm>
            <a:off x="1449423" y="3195169"/>
            <a:ext cx="6104599" cy="94145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/>
          </a:p>
        </p:txBody>
      </p:sp>
      <p:sp>
        <p:nvSpPr>
          <p:cNvPr id="4" name="Rectangle 3"/>
          <p:cNvSpPr/>
          <p:nvPr/>
        </p:nvSpPr>
        <p:spPr>
          <a:xfrm>
            <a:off x="1268640" y="3335392"/>
            <a:ext cx="67162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sz="1600" b="1" dirty="0" smtClean="0">
                <a:solidFill>
                  <a:schemeClr val="tx2">
                    <a:lumMod val="50000"/>
                  </a:schemeClr>
                </a:solidFill>
                <a:latin typeface="Arial"/>
                <a:ea typeface="+mn-ea"/>
                <a:cs typeface="+mn-cs"/>
              </a:rPr>
              <a:t>What about farm safety behaviour as</a:t>
            </a:r>
          </a:p>
          <a:p>
            <a:pPr marL="214313" indent="-214313" algn="ctr">
              <a:buFont typeface="Arial" panose="020B0604020202020204" pitchFamily="34" charset="0"/>
              <a:buChar char="•"/>
            </a:pPr>
            <a:r>
              <a:rPr lang="en-IE" sz="1600" b="1" dirty="0" smtClean="0">
                <a:solidFill>
                  <a:schemeClr val="tx2">
                    <a:lumMod val="50000"/>
                  </a:schemeClr>
                </a:solidFill>
                <a:latin typeface="Arial"/>
                <a:ea typeface="+mn-ea"/>
                <a:cs typeface="+mn-cs"/>
              </a:rPr>
              <a:t>Being safe is what a good farmer is expected to do?</a:t>
            </a:r>
          </a:p>
          <a:p>
            <a:pPr marL="214313" indent="-214313" algn="ctr">
              <a:buFont typeface="Arial" panose="020B0604020202020204" pitchFamily="34" charset="0"/>
              <a:buChar char="•"/>
            </a:pPr>
            <a:r>
              <a:rPr lang="en-IE" sz="1600" b="1" dirty="0" smtClean="0">
                <a:solidFill>
                  <a:schemeClr val="tx2">
                    <a:lumMod val="50000"/>
                  </a:schemeClr>
                </a:solidFill>
                <a:latin typeface="Arial"/>
                <a:ea typeface="+mn-ea"/>
                <a:cs typeface="+mn-cs"/>
              </a:rPr>
              <a:t>Why farmers which to be safe tomorrow not today?!</a:t>
            </a:r>
          </a:p>
          <a:p>
            <a:endParaRPr lang="en-IE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63099" y="4289465"/>
            <a:ext cx="2883289" cy="2108269"/>
          </a:xfrm>
          <a:prstGeom prst="rect">
            <a:avLst/>
          </a:prstGeom>
          <a:solidFill>
            <a:srgbClr val="BCCD34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IE" sz="1000" b="1" dirty="0">
                <a:solidFill>
                  <a:prstClr val="black"/>
                </a:solidFill>
              </a:rPr>
              <a:t>A farmer might be leading (pro-environmental behaviour but lagging in ‘safety behaviour’</a:t>
            </a:r>
          </a:p>
          <a:p>
            <a:endParaRPr lang="en-IE" sz="1000" b="1" dirty="0">
              <a:solidFill>
                <a:prstClr val="black"/>
              </a:solidFill>
            </a:endParaRP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n-IE" sz="1000" b="1" dirty="0">
                <a:solidFill>
                  <a:prstClr val="black"/>
                </a:solidFill>
              </a:rPr>
              <a:t> </a:t>
            </a:r>
            <a:r>
              <a:rPr lang="en-IE" sz="1000" dirty="0">
                <a:solidFill>
                  <a:prstClr val="black"/>
                </a:solidFill>
              </a:rPr>
              <a:t>All ages (younger and older)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000" dirty="0">
                <a:solidFill>
                  <a:prstClr val="black"/>
                </a:solidFill>
              </a:rPr>
              <a:t>Male and female farmers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000" dirty="0">
                <a:solidFill>
                  <a:prstClr val="black"/>
                </a:solidFill>
              </a:rPr>
              <a:t>From high to less educated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000" dirty="0">
                <a:solidFill>
                  <a:prstClr val="black"/>
                </a:solidFill>
              </a:rPr>
              <a:t>From high to less experienced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000" dirty="0">
                <a:solidFill>
                  <a:prstClr val="black"/>
                </a:solidFill>
              </a:rPr>
              <a:t>From leading to conventional farmers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000" dirty="0">
                <a:solidFill>
                  <a:prstClr val="black"/>
                </a:solidFill>
              </a:rPr>
              <a:t>Safety is not a norm and socially valued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000" dirty="0">
                <a:solidFill>
                  <a:prstClr val="black"/>
                </a:solidFill>
              </a:rPr>
              <a:t>Safety is not the topic of discussion by all actors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IE" sz="12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3615" y="4289465"/>
            <a:ext cx="3271368" cy="206979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E" sz="1100" b="1" dirty="0">
                <a:solidFill>
                  <a:prstClr val="black"/>
                </a:solidFill>
              </a:rPr>
              <a:t>There is almost a clear definition of sustainable farmers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050" dirty="0">
                <a:solidFill>
                  <a:prstClr val="black"/>
                </a:solidFill>
              </a:rPr>
              <a:t>Highly educated, younger age profile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050" dirty="0">
                <a:solidFill>
                  <a:prstClr val="black"/>
                </a:solidFill>
              </a:rPr>
              <a:t>Better economic/business status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050" dirty="0">
                <a:solidFill>
                  <a:prstClr val="black"/>
                </a:solidFill>
              </a:rPr>
              <a:t>Leading in production, adoption of other technology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050" dirty="0">
                <a:solidFill>
                  <a:prstClr val="black"/>
                </a:solidFill>
              </a:rPr>
              <a:t>Socially supporting/impressing other farmers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050" dirty="0">
                <a:solidFill>
                  <a:prstClr val="black"/>
                </a:solidFill>
              </a:rPr>
              <a:t>Positive attitude, perception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050" dirty="0">
                <a:solidFill>
                  <a:prstClr val="black"/>
                </a:solidFill>
              </a:rPr>
              <a:t>Willing and performing the behaviour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050" dirty="0">
                <a:solidFill>
                  <a:prstClr val="black"/>
                </a:solidFill>
                <a:latin typeface="Arial"/>
              </a:rPr>
              <a:t>Becoming a social value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050" dirty="0">
                <a:solidFill>
                  <a:prstClr val="black"/>
                </a:solidFill>
              </a:rPr>
              <a:t>Being recognised a part of exciting culture</a:t>
            </a:r>
          </a:p>
          <a:p>
            <a:endParaRPr lang="en-IE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14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17" grpId="0" animBg="1"/>
      <p:bldP spid="4" grpId="0"/>
      <p:bldP spid="10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Teagasc Presentation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16</a:t>
            </a:fld>
            <a:endParaRPr lang="en-US">
              <a:solidFill>
                <a:srgbClr val="007944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06" y="557155"/>
            <a:ext cx="3805120" cy="28275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139" y="1011285"/>
            <a:ext cx="3385645" cy="2431858"/>
          </a:xfrm>
          <a:prstGeom prst="rect">
            <a:avLst/>
          </a:prstGeom>
        </p:spPr>
      </p:pic>
      <p:pic>
        <p:nvPicPr>
          <p:cNvPr id="4098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37" y="3443143"/>
            <a:ext cx="747035" cy="747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Body, excited, grateful, happy, language, people, reaction icon - Download on Iconfinder"/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235" y="3409354"/>
            <a:ext cx="679031" cy="679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Arms crossed Icon - Free PNG &amp; SVG 643310 - Noun Project"/>
          <p:cNvPicPr>
            <a:picLocks noChangeAspect="1" noChangeArrowheads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079" y="3462550"/>
            <a:ext cx="675347" cy="67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1559" y="4248595"/>
            <a:ext cx="115127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050" dirty="0">
                <a:solidFill>
                  <a:srgbClr val="A73A07"/>
                </a:solidFill>
              </a:rPr>
              <a:t>Unsafe Farmers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29247" y="4080210"/>
            <a:ext cx="10647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200" dirty="0">
                <a:solidFill>
                  <a:schemeClr val="tx2"/>
                </a:solidFill>
              </a:rPr>
              <a:t>Safe farmers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80220" y="4121637"/>
            <a:ext cx="1245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200" dirty="0">
                <a:solidFill>
                  <a:srgbClr val="899A02"/>
                </a:solidFill>
              </a:rPr>
              <a:t>Neither safe nor unsafe</a:t>
            </a:r>
          </a:p>
        </p:txBody>
      </p:sp>
      <p:sp>
        <p:nvSpPr>
          <p:cNvPr id="7" name="Striped Right Arrow 6"/>
          <p:cNvSpPr/>
          <p:nvPr/>
        </p:nvSpPr>
        <p:spPr>
          <a:xfrm>
            <a:off x="1634536" y="3526694"/>
            <a:ext cx="1797544" cy="721901"/>
          </a:xfrm>
          <a:prstGeom prst="striped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 smtClean="0"/>
              <a:t>Triggers</a:t>
            </a:r>
            <a:endParaRPr lang="en-IE" dirty="0"/>
          </a:p>
        </p:txBody>
      </p:sp>
      <p:sp>
        <p:nvSpPr>
          <p:cNvPr id="14" name="Striped Right Arrow 13"/>
          <p:cNvSpPr/>
          <p:nvPr/>
        </p:nvSpPr>
        <p:spPr>
          <a:xfrm>
            <a:off x="4426102" y="3384725"/>
            <a:ext cx="1903145" cy="1130727"/>
          </a:xfrm>
          <a:prstGeom prst="striped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050" dirty="0"/>
              <a:t>Communication and engagement</a:t>
            </a:r>
          </a:p>
          <a:p>
            <a:pPr algn="ctr"/>
            <a:r>
              <a:rPr lang="en-IE" sz="1050" dirty="0"/>
              <a:t>(consolidation)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37701" y="4569575"/>
            <a:ext cx="2191214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8588" indent="-128588">
              <a:buFont typeface="Arial" panose="020B0604020202020204" pitchFamily="34" charset="0"/>
              <a:buChar char="•"/>
            </a:pPr>
            <a:r>
              <a:rPr lang="en-IE" sz="1100" dirty="0"/>
              <a:t>Community based approach (Discussion groups)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n-IE" sz="1100" dirty="0"/>
              <a:t>In-formal talks (family members, farmers, advisors)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n-IE" sz="1100" dirty="0"/>
              <a:t>Hearing from incidents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n-IE" sz="1100" dirty="0"/>
              <a:t>Experiencing incidents 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n-IE" sz="1100" dirty="0"/>
              <a:t>OHS training and programmes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endParaRPr lang="en-IE" sz="1100" dirty="0"/>
          </a:p>
        </p:txBody>
      </p:sp>
      <p:sp>
        <p:nvSpPr>
          <p:cNvPr id="16" name="Rectangle 15"/>
          <p:cNvSpPr/>
          <p:nvPr/>
        </p:nvSpPr>
        <p:spPr>
          <a:xfrm>
            <a:off x="2814363" y="161372"/>
            <a:ext cx="38148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42900">
              <a:defRPr/>
            </a:pPr>
            <a:r>
              <a:rPr lang="en-IE" sz="2800" dirty="0">
                <a:solidFill>
                  <a:srgbClr val="007944"/>
                </a:solidFill>
                <a:latin typeface="Arial Black" pitchFamily="34" charset="0"/>
                <a:cs typeface="Arial" charset="0"/>
              </a:rPr>
              <a:t>Recommendations</a:t>
            </a:r>
            <a:endParaRPr lang="en-IE" sz="2400" dirty="0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77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2" grpId="0"/>
      <p:bldP spid="7" grpId="0" animBg="1"/>
      <p:bldP spid="14" grpId="0" animBg="1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06" y="2461866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Arms crossed Icon - Free PNG &amp; SVG 643310 - Noun Project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631" y="1428692"/>
            <a:ext cx="492270" cy="492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071" y="2216538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329" y="4035609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496" y="2213299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511" y="2308882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826" y="2682789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812" y="3186993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049" y="3574752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Arms crossed Icon - Free PNG &amp; SVG 643310 - Noun Project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977" y="2563390"/>
            <a:ext cx="614182" cy="614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008" y="2486587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612" y="2585921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Body, excited, grateful, happy, language, people, reaction icon - Download on Iconfinder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024" y="2836441"/>
            <a:ext cx="611420" cy="61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17</a:t>
            </a:fld>
            <a:endParaRPr lang="en-US">
              <a:solidFill>
                <a:srgbClr val="007944"/>
              </a:solidFill>
            </a:endParaRPr>
          </a:p>
        </p:txBody>
      </p:sp>
      <p:pic>
        <p:nvPicPr>
          <p:cNvPr id="9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183" y="2772982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254" y="3094275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674" y="3530126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488" y="3132648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0245" y="2655927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Arms crossed Icon - Free PNG &amp; SVG 643310 - Noun Project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126" y="3359253"/>
            <a:ext cx="614182" cy="614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169" y="3032957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826" y="2963262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692" y="3266721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675" y="2748463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Arms crossed Icon - Free PNG &amp; SVG 643310 - Noun Project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222" y="3529201"/>
            <a:ext cx="614182" cy="614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Arms crossed Icon - Free PNG &amp; SVG 643310 - Noun Project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660" y="3237384"/>
            <a:ext cx="614182" cy="614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Body, excited, grateful, happy, language, people, reaction icon - Download on Iconfinder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909" y="3314472"/>
            <a:ext cx="550202" cy="55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824" y="3537504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393" y="3693876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345" y="3705290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Body, excited, grateful, happy, language, people, reaction icon - Download on Iconfinder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185" y="2614397"/>
            <a:ext cx="550202" cy="55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Body, excited, grateful, happy, language, people, reaction icon - Download on Iconfinder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994" y="4007137"/>
            <a:ext cx="550202" cy="55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 descr="Body, excited, grateful, happy, language, people, reaction icon - Download on Iconfinder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540" y="3654250"/>
            <a:ext cx="550202" cy="55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933" y="3779520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498" y="3847912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375" y="3003991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114" y="4110642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326" y="3975128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351" y="3946014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098" y="4103973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Body, excited, grateful, happy, language, people, reaction icon - Download on Iconfinder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631" y="2121604"/>
            <a:ext cx="550202" cy="55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Body, excited, grateful, happy, language, people, reaction icon - Download on Iconfinder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2023" y="2787020"/>
            <a:ext cx="550202" cy="55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Body, excited, grateful, happy, language, people, reaction icon - Download on Iconfinder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101" y="2921003"/>
            <a:ext cx="550202" cy="55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Body, excited, grateful, happy, language, people, reaction icon - Download on Iconfinder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182" y="3627001"/>
            <a:ext cx="550202" cy="55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Arms crossed Icon - Free PNG &amp; SVG 643310 - Noun Project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518" y="2647738"/>
            <a:ext cx="614182" cy="614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 descr="Arms crossed Icon - Free PNG &amp; SVG 643310 - Noun Project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191" y="4504299"/>
            <a:ext cx="614182" cy="614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2" descr="Arms crossed Icon - Free PNG &amp; SVG 643310 - Noun Project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108" y="2985364"/>
            <a:ext cx="553111" cy="55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328" y="2142530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685" y="1767806"/>
            <a:ext cx="510862" cy="51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134" y="4504673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394" y="4469170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885" y="3617512"/>
            <a:ext cx="540341" cy="54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652" y="3352518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Rectangle 81"/>
          <p:cNvSpPr/>
          <p:nvPr/>
        </p:nvSpPr>
        <p:spPr>
          <a:xfrm>
            <a:off x="1494364" y="140815"/>
            <a:ext cx="61751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>
              <a:defRPr/>
            </a:pPr>
            <a:r>
              <a:rPr lang="en-IE" sz="2400" dirty="0">
                <a:solidFill>
                  <a:srgbClr val="007944"/>
                </a:solidFill>
                <a:latin typeface="Arial Black" pitchFamily="34" charset="0"/>
                <a:cs typeface="Arial" charset="0"/>
              </a:rPr>
              <a:t>How to accelerate the transition</a:t>
            </a:r>
          </a:p>
          <a:p>
            <a:pPr algn="ctr" defTabSz="342900">
              <a:defRPr/>
            </a:pPr>
            <a:r>
              <a:rPr lang="en-IE" sz="2400" dirty="0">
                <a:solidFill>
                  <a:srgbClr val="007944"/>
                </a:solidFill>
                <a:latin typeface="Arial Black" pitchFamily="34" charset="0"/>
                <a:cs typeface="Arial" charset="0"/>
              </a:rPr>
              <a:t>(Using the social capitals)</a:t>
            </a:r>
            <a:endParaRPr lang="en-IE" sz="2000" dirty="0">
              <a:solidFill>
                <a:srgbClr val="007944"/>
              </a:solidFill>
            </a:endParaRPr>
          </a:p>
        </p:txBody>
      </p:sp>
      <p:pic>
        <p:nvPicPr>
          <p:cNvPr id="84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942" y="2430732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866" y="2699886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Arms crossed Icon - Free PNG &amp; SVG 643310 - Noun Project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003" y="4148687"/>
            <a:ext cx="614182" cy="614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146" y="2299056"/>
            <a:ext cx="616063" cy="6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8557" y="1586664"/>
            <a:ext cx="3775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>
                <a:solidFill>
                  <a:schemeClr val="tx2"/>
                </a:solidFill>
              </a:rPr>
              <a:t>They are safe but silent/not leading</a:t>
            </a:r>
            <a:endParaRPr lang="en-IE" dirty="0">
              <a:solidFill>
                <a:schemeClr val="tx2"/>
              </a:solidFill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6449439" y="2455018"/>
            <a:ext cx="459632" cy="430449"/>
          </a:xfrm>
          <a:custGeom>
            <a:avLst/>
            <a:gdLst>
              <a:gd name="connsiteX0" fmla="*/ 612843 w 612843"/>
              <a:gd name="connsiteY0" fmla="*/ 0 h 573932"/>
              <a:gd name="connsiteX1" fmla="*/ 145915 w 612843"/>
              <a:gd name="connsiteY1" fmla="*/ 107005 h 573932"/>
              <a:gd name="connsiteX2" fmla="*/ 0 w 612843"/>
              <a:gd name="connsiteY2" fmla="*/ 573932 h 573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2843" h="573932">
                <a:moveTo>
                  <a:pt x="612843" y="0"/>
                </a:moveTo>
                <a:cubicBezTo>
                  <a:pt x="430449" y="5675"/>
                  <a:pt x="248056" y="11350"/>
                  <a:pt x="145915" y="107005"/>
                </a:cubicBezTo>
                <a:cubicBezTo>
                  <a:pt x="43774" y="202660"/>
                  <a:pt x="21887" y="388296"/>
                  <a:pt x="0" y="573932"/>
                </a:cubicBezTo>
              </a:path>
            </a:pathLst>
          </a:custGeom>
          <a:ln w="38100" cap="flat" cmpd="sng" algn="ctr">
            <a:solidFill>
              <a:schemeClr val="accent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9" name="Freeform 88"/>
          <p:cNvSpPr/>
          <p:nvPr/>
        </p:nvSpPr>
        <p:spPr>
          <a:xfrm rot="15781567">
            <a:off x="6496627" y="3458983"/>
            <a:ext cx="385764" cy="462315"/>
          </a:xfrm>
          <a:custGeom>
            <a:avLst/>
            <a:gdLst>
              <a:gd name="connsiteX0" fmla="*/ 612843 w 612843"/>
              <a:gd name="connsiteY0" fmla="*/ 0 h 573932"/>
              <a:gd name="connsiteX1" fmla="*/ 145915 w 612843"/>
              <a:gd name="connsiteY1" fmla="*/ 107005 h 573932"/>
              <a:gd name="connsiteX2" fmla="*/ 0 w 612843"/>
              <a:gd name="connsiteY2" fmla="*/ 573932 h 573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2843" h="573932">
                <a:moveTo>
                  <a:pt x="612843" y="0"/>
                </a:moveTo>
                <a:cubicBezTo>
                  <a:pt x="430449" y="5675"/>
                  <a:pt x="248056" y="11350"/>
                  <a:pt x="145915" y="107005"/>
                </a:cubicBezTo>
                <a:cubicBezTo>
                  <a:pt x="43774" y="202660"/>
                  <a:pt x="21887" y="388296"/>
                  <a:pt x="0" y="573932"/>
                </a:cubicBezTo>
              </a:path>
            </a:pathLst>
          </a:custGeom>
          <a:ln w="38100" cap="flat" cmpd="sng" algn="ctr">
            <a:solidFill>
              <a:schemeClr val="accent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0" name="Freeform 89"/>
          <p:cNvSpPr/>
          <p:nvPr/>
        </p:nvSpPr>
        <p:spPr>
          <a:xfrm rot="10800000">
            <a:off x="7318916" y="3445325"/>
            <a:ext cx="459632" cy="430449"/>
          </a:xfrm>
          <a:custGeom>
            <a:avLst/>
            <a:gdLst>
              <a:gd name="connsiteX0" fmla="*/ 612843 w 612843"/>
              <a:gd name="connsiteY0" fmla="*/ 0 h 573932"/>
              <a:gd name="connsiteX1" fmla="*/ 145915 w 612843"/>
              <a:gd name="connsiteY1" fmla="*/ 107005 h 573932"/>
              <a:gd name="connsiteX2" fmla="*/ 0 w 612843"/>
              <a:gd name="connsiteY2" fmla="*/ 573932 h 573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2843" h="573932">
                <a:moveTo>
                  <a:pt x="612843" y="0"/>
                </a:moveTo>
                <a:cubicBezTo>
                  <a:pt x="430449" y="5675"/>
                  <a:pt x="248056" y="11350"/>
                  <a:pt x="145915" y="107005"/>
                </a:cubicBezTo>
                <a:cubicBezTo>
                  <a:pt x="43774" y="202660"/>
                  <a:pt x="21887" y="388296"/>
                  <a:pt x="0" y="573932"/>
                </a:cubicBezTo>
              </a:path>
            </a:pathLst>
          </a:custGeom>
          <a:ln w="38100" cap="flat" cmpd="sng" algn="ctr">
            <a:solidFill>
              <a:schemeClr val="accent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1" name="Freeform 90"/>
          <p:cNvSpPr/>
          <p:nvPr/>
        </p:nvSpPr>
        <p:spPr>
          <a:xfrm rot="5400000">
            <a:off x="7351878" y="2357548"/>
            <a:ext cx="387163" cy="465476"/>
          </a:xfrm>
          <a:custGeom>
            <a:avLst/>
            <a:gdLst>
              <a:gd name="connsiteX0" fmla="*/ 612843 w 612843"/>
              <a:gd name="connsiteY0" fmla="*/ 0 h 573932"/>
              <a:gd name="connsiteX1" fmla="*/ 145915 w 612843"/>
              <a:gd name="connsiteY1" fmla="*/ 107005 h 573932"/>
              <a:gd name="connsiteX2" fmla="*/ 0 w 612843"/>
              <a:gd name="connsiteY2" fmla="*/ 573932 h 573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2843" h="573932">
                <a:moveTo>
                  <a:pt x="612843" y="0"/>
                </a:moveTo>
                <a:cubicBezTo>
                  <a:pt x="430449" y="5675"/>
                  <a:pt x="248056" y="11350"/>
                  <a:pt x="145915" y="107005"/>
                </a:cubicBezTo>
                <a:cubicBezTo>
                  <a:pt x="43774" y="202660"/>
                  <a:pt x="21887" y="388296"/>
                  <a:pt x="0" y="573932"/>
                </a:cubicBezTo>
              </a:path>
            </a:pathLst>
          </a:custGeom>
          <a:ln w="38100" cap="flat" cmpd="sng" algn="ctr">
            <a:solidFill>
              <a:schemeClr val="accent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TextBox 14"/>
          <p:cNvSpPr txBox="1"/>
          <p:nvPr/>
        </p:nvSpPr>
        <p:spPr>
          <a:xfrm>
            <a:off x="6516857" y="2913894"/>
            <a:ext cx="12461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000" b="1" dirty="0">
                <a:solidFill>
                  <a:schemeClr val="tx2"/>
                </a:solidFill>
              </a:rPr>
              <a:t>Consolidation of identity</a:t>
            </a:r>
          </a:p>
          <a:p>
            <a:pPr algn="ctr"/>
            <a:r>
              <a:rPr lang="en-IE" sz="1000" b="1" dirty="0">
                <a:solidFill>
                  <a:schemeClr val="tx2"/>
                </a:solidFill>
              </a:rPr>
              <a:t>Empowerment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7075560" y="4207969"/>
            <a:ext cx="12723" cy="27746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 flipH="1">
            <a:off x="6718032" y="4196972"/>
            <a:ext cx="250310" cy="23895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 flipH="1" flipV="1">
            <a:off x="7195502" y="4220233"/>
            <a:ext cx="199871" cy="20052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/>
          <p:nvPr/>
        </p:nvCxnSpPr>
        <p:spPr>
          <a:xfrm flipH="1">
            <a:off x="6688425" y="5174828"/>
            <a:ext cx="30803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 flipH="1">
            <a:off x="7139949" y="5178629"/>
            <a:ext cx="31527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 flipH="1">
            <a:off x="5972249" y="3227941"/>
            <a:ext cx="295607" cy="1649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 flipH="1">
            <a:off x="6033504" y="3491426"/>
            <a:ext cx="250310" cy="23895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/>
          <p:nvPr/>
        </p:nvCxnSpPr>
        <p:spPr>
          <a:xfrm>
            <a:off x="5846244" y="2825356"/>
            <a:ext cx="391826" cy="25371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/>
          <p:nvPr/>
        </p:nvCxnSpPr>
        <p:spPr>
          <a:xfrm>
            <a:off x="5647827" y="3140070"/>
            <a:ext cx="75394" cy="21244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/>
          <p:nvPr/>
        </p:nvCxnSpPr>
        <p:spPr>
          <a:xfrm>
            <a:off x="5787487" y="3568678"/>
            <a:ext cx="55871" cy="21626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>
            <a:stCxn id="53" idx="0"/>
          </p:cNvCxnSpPr>
          <p:nvPr/>
        </p:nvCxnSpPr>
        <p:spPr>
          <a:xfrm flipH="1" flipV="1">
            <a:off x="7015777" y="1930712"/>
            <a:ext cx="22955" cy="19089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 flipH="1" flipV="1">
            <a:off x="6646190" y="2127922"/>
            <a:ext cx="259587" cy="20758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 flipH="1">
            <a:off x="7139949" y="2224909"/>
            <a:ext cx="178967" cy="11989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9" name="Picture 2" descr="Body, grateful, language, luckily, people, reaction, thankfully icon -  Download on Iconfinder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20" y="1720190"/>
            <a:ext cx="510862" cy="51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1" name="Straight Arrow Connector 130"/>
          <p:cNvCxnSpPr/>
          <p:nvPr/>
        </p:nvCxnSpPr>
        <p:spPr>
          <a:xfrm flipV="1">
            <a:off x="6688425" y="1854064"/>
            <a:ext cx="201908" cy="10119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/>
          <p:cNvCxnSpPr/>
          <p:nvPr/>
        </p:nvCxnSpPr>
        <p:spPr>
          <a:xfrm>
            <a:off x="7088282" y="1813551"/>
            <a:ext cx="203359" cy="14717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/>
          <p:nvPr/>
        </p:nvCxnSpPr>
        <p:spPr>
          <a:xfrm flipH="1">
            <a:off x="7877420" y="2569592"/>
            <a:ext cx="113549" cy="14983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/>
          <p:nvPr/>
        </p:nvCxnSpPr>
        <p:spPr>
          <a:xfrm flipH="1" flipV="1">
            <a:off x="8269158" y="2461866"/>
            <a:ext cx="173233" cy="14789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 flipH="1">
            <a:off x="7990970" y="3077929"/>
            <a:ext cx="284567" cy="237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/>
          <p:nvPr/>
        </p:nvCxnSpPr>
        <p:spPr>
          <a:xfrm flipV="1">
            <a:off x="8284978" y="3297038"/>
            <a:ext cx="112562" cy="17358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/>
          <p:cNvCxnSpPr/>
          <p:nvPr/>
        </p:nvCxnSpPr>
        <p:spPr>
          <a:xfrm flipH="1" flipV="1">
            <a:off x="7888354" y="3365041"/>
            <a:ext cx="135996" cy="20649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>
            <a:off x="540603" y="5147853"/>
            <a:ext cx="57617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100" dirty="0"/>
              <a:t>To facilitate farmers to </a:t>
            </a:r>
            <a:r>
              <a:rPr lang="en-IE" sz="1100" b="1" dirty="0"/>
              <a:t>tell their own stories</a:t>
            </a:r>
            <a:r>
              <a:rPr lang="en-IE" sz="1100" dirty="0"/>
              <a:t> and </a:t>
            </a:r>
            <a:r>
              <a:rPr lang="en-IE" sz="1100" b="1" dirty="0"/>
              <a:t>to share their similar experiences</a:t>
            </a:r>
            <a:r>
              <a:rPr lang="en-IE" sz="1100" dirty="0"/>
              <a:t> (establish their own safety network)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100" dirty="0"/>
              <a:t>Important others (family, farmers, advisors) to involve in the discussion, co-design workshops or training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E" sz="1100" dirty="0"/>
              <a:t>Empowering safe farmers and facilitating them to engage in farm safety community based programmes and trainings</a:t>
            </a:r>
          </a:p>
        </p:txBody>
      </p:sp>
    </p:spTree>
    <p:extLst>
      <p:ext uri="{BB962C8B-B14F-4D97-AF65-F5344CB8AC3E}">
        <p14:creationId xmlns:p14="http://schemas.microsoft.com/office/powerpoint/2010/main" val="1436276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9" grpId="0" animBg="1"/>
      <p:bldP spid="90" grpId="0" animBg="1"/>
      <p:bldP spid="91" grpId="0" animBg="1"/>
      <p:bldP spid="15" grpId="0"/>
      <p:bldP spid="14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The Hearne family farm crowned winner of 2019 NDC &amp; Kerrygold Quality Milk  Awards — NDC &amp; Kerrygold Quality Milk Awar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962" y="3646854"/>
            <a:ext cx="2339251" cy="152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arbon taxes will destroy Ireland's rural economy, farmers warn |  Tallbloke's Talksh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904" y="3631333"/>
            <a:ext cx="2397374" cy="1539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873816" y="5624514"/>
            <a:ext cx="2171700" cy="273844"/>
          </a:xfrm>
        </p:spPr>
        <p:txBody>
          <a:bodyPr/>
          <a:lstStyle/>
          <a:p>
            <a:r>
              <a:rPr lang="en-US" smtClean="0"/>
              <a:t>Teagasc Presentation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3074" name="Picture 2" descr="Where is the most profitable farming region in Ireland? - Farmsafel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874" y="3646853"/>
            <a:ext cx="2006126" cy="152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903" y="4736308"/>
            <a:ext cx="6884195" cy="1269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156612" y="1326397"/>
            <a:ext cx="499367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b="1" dirty="0">
                <a:solidFill>
                  <a:srgbClr val="359828"/>
                </a:solidFill>
                <a:cs typeface="Arial" charset="0"/>
              </a:rPr>
              <a:t>Thank you for your attention!</a:t>
            </a:r>
            <a:endParaRPr lang="en-IE" sz="2100" dirty="0"/>
          </a:p>
        </p:txBody>
      </p:sp>
      <p:sp>
        <p:nvSpPr>
          <p:cNvPr id="3" name="Rectangle 2"/>
          <p:cNvSpPr/>
          <p:nvPr/>
        </p:nvSpPr>
        <p:spPr>
          <a:xfrm>
            <a:off x="1873816" y="2228371"/>
            <a:ext cx="57490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dirty="0" smtClean="0"/>
              <a:t>To know more about </a:t>
            </a:r>
            <a:r>
              <a:rPr lang="en-IE" dirty="0" err="1" smtClean="0"/>
              <a:t>BeSafe</a:t>
            </a:r>
            <a:r>
              <a:rPr lang="en-IE" dirty="0" smtClean="0"/>
              <a:t> : </a:t>
            </a:r>
          </a:p>
          <a:p>
            <a:pPr algn="ctr"/>
            <a:r>
              <a:rPr lang="en-IE" dirty="0" smtClean="0">
                <a:hlinkClick r:id="rId6"/>
              </a:rPr>
              <a:t>https</a:t>
            </a:r>
            <a:r>
              <a:rPr lang="en-IE" dirty="0">
                <a:hlinkClick r:id="rId6"/>
              </a:rPr>
              <a:t>://www.teagasc.ie/rural-economy/rural-economy/besafe-project</a:t>
            </a:r>
            <a:r>
              <a:rPr lang="en-IE" dirty="0" smtClean="0">
                <a:hlinkClick r:id="rId6"/>
              </a:rPr>
              <a:t>/</a:t>
            </a:r>
            <a:endParaRPr lang="en-IE" dirty="0" smtClean="0"/>
          </a:p>
          <a:p>
            <a:pPr algn="ctr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645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agasc PPT option 3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Teagasc PPT option 3.pot</Template>
  <TotalTime>11607</TotalTime>
  <Words>2388</Words>
  <Application>Microsoft Office PowerPoint</Application>
  <PresentationFormat>On-screen Show (4:3)</PresentationFormat>
  <Paragraphs>499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ＭＳ Ｐゴシック</vt:lpstr>
      <vt:lpstr>Arial</vt:lpstr>
      <vt:lpstr>Arial Black</vt:lpstr>
      <vt:lpstr>Calibri</vt:lpstr>
      <vt:lpstr>Calibri Light</vt:lpstr>
      <vt:lpstr>Lucida Grande</vt:lpstr>
      <vt:lpstr>Wingdings</vt:lpstr>
      <vt:lpstr>ヒラギノ角ゴ Pro W3</vt:lpstr>
      <vt:lpstr>Teagasc PPT option 3</vt:lpstr>
      <vt:lpstr>2_Office Theme</vt:lpstr>
      <vt:lpstr>Office Theme</vt:lpstr>
      <vt:lpstr>Dr Mohammad Mohammadrezaei, Dr David Meredith, and Dr John McNamara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Principle - Design Consultants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Judy</dc:creator>
  <cp:lastModifiedBy>Mohammad Mohammdrezaei</cp:lastModifiedBy>
  <cp:revision>387</cp:revision>
  <dcterms:created xsi:type="dcterms:W3CDTF">2012-01-19T13:12:49Z</dcterms:created>
  <dcterms:modified xsi:type="dcterms:W3CDTF">2022-11-28T16:20:02Z</dcterms:modified>
</cp:coreProperties>
</file>