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878" r:id="rId3"/>
  </p:sldMasterIdLst>
  <p:notesMasterIdLst>
    <p:notesMasterId r:id="rId21"/>
  </p:notesMasterIdLst>
  <p:handoutMasterIdLst>
    <p:handoutMasterId r:id="rId22"/>
  </p:handoutMasterIdLst>
  <p:sldIdLst>
    <p:sldId id="256" r:id="rId4"/>
    <p:sldId id="296" r:id="rId5"/>
    <p:sldId id="280" r:id="rId6"/>
    <p:sldId id="297" r:id="rId7"/>
    <p:sldId id="300" r:id="rId8"/>
    <p:sldId id="299" r:id="rId9"/>
    <p:sldId id="301" r:id="rId10"/>
    <p:sldId id="303" r:id="rId11"/>
    <p:sldId id="306" r:id="rId12"/>
    <p:sldId id="307" r:id="rId13"/>
    <p:sldId id="311" r:id="rId14"/>
    <p:sldId id="278" r:id="rId15"/>
    <p:sldId id="302" r:id="rId16"/>
    <p:sldId id="304" r:id="rId17"/>
    <p:sldId id="305" r:id="rId18"/>
    <p:sldId id="298" r:id="rId19"/>
    <p:sldId id="309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eredith" initials="DM" lastIdx="4" clrIdx="0">
    <p:extLst>
      <p:ext uri="{19B8F6BF-5375-455C-9EA6-DF929625EA0E}">
        <p15:presenceInfo xmlns:p15="http://schemas.microsoft.com/office/powerpoint/2012/main" userId="David Mered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944"/>
    <a:srgbClr val="F2850E"/>
    <a:srgbClr val="359828"/>
    <a:srgbClr val="DC6D36"/>
    <a:srgbClr val="9E743B"/>
    <a:srgbClr val="6C411F"/>
    <a:srgbClr val="AFC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85258" autoAdjust="0"/>
  </p:normalViewPr>
  <p:slideViewPr>
    <p:cSldViewPr snapToGrid="0">
      <p:cViewPr varScale="1">
        <p:scale>
          <a:sx n="62" d="100"/>
          <a:sy n="62" d="100"/>
        </p:scale>
        <p:origin x="14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26-4C62-B91F-9393D5C022B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26-4C62-B91F-9393D5C022B5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26-4C62-B91F-9393D5C022B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26-4C62-B91F-9393D5C022B5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D26-4C62-B91F-9393D5C022B5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D26-4C62-B91F-9393D5C022B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D26-4C62-B91F-9393D5C022B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DD26-4C62-B91F-9393D5C022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Sheet1!$C$6:$C$11</c:f>
              <c:strCache>
                <c:ptCount val="6"/>
                <c:pt idx="0">
                  <c:v>Intention</c:v>
                </c:pt>
                <c:pt idx="1">
                  <c:v>Attitude</c:v>
                </c:pt>
                <c:pt idx="2">
                  <c:v>SN (Farmers)</c:v>
                </c:pt>
                <c:pt idx="3">
                  <c:v>PBC</c:v>
                </c:pt>
                <c:pt idx="4">
                  <c:v>SN (Leading Farmers)</c:v>
                </c:pt>
                <c:pt idx="5">
                  <c:v>SN (Facilitators)</c:v>
                </c:pt>
              </c:strCache>
            </c:strRef>
          </c:cat>
          <c:val>
            <c:numRef>
              <c:f>Sheet1!$D$6:$D$11</c:f>
              <c:numCache>
                <c:formatCode>General</c:formatCode>
                <c:ptCount val="6"/>
                <c:pt idx="0">
                  <c:v>3.87</c:v>
                </c:pt>
                <c:pt idx="1">
                  <c:v>3.92</c:v>
                </c:pt>
                <c:pt idx="2">
                  <c:v>4.22</c:v>
                </c:pt>
                <c:pt idx="3">
                  <c:v>4.2699999999999996</c:v>
                </c:pt>
                <c:pt idx="4">
                  <c:v>4.49</c:v>
                </c:pt>
                <c:pt idx="5">
                  <c:v>4.63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26-4C62-B91F-9393D5C02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2547215"/>
        <c:axId val="112551791"/>
      </c:barChart>
      <c:catAx>
        <c:axId val="1125472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551791"/>
        <c:crosses val="autoZero"/>
        <c:auto val="1"/>
        <c:lblAlgn val="ctr"/>
        <c:lblOffset val="100"/>
        <c:noMultiLvlLbl val="0"/>
      </c:catAx>
      <c:valAx>
        <c:axId val="112551791"/>
        <c:scaling>
          <c:orientation val="minMax"/>
          <c:max val="7"/>
          <c:min val="1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547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4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39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22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08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46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24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46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8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561013"/>
            <a:ext cx="9144000" cy="1587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943600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50862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0"/>
            <a:ext cx="6552000" cy="1714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chemeClr val="bg1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302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35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79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71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36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011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56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7258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9405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97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466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3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44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emf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367" y="2857965"/>
            <a:ext cx="2671213" cy="2831991"/>
          </a:xfrm>
          <a:prstGeom prst="rect">
            <a:avLst/>
          </a:prstGeom>
        </p:spPr>
      </p:pic>
      <p:pic>
        <p:nvPicPr>
          <p:cNvPr id="1026" name="Picture 2" descr="Knowledge Transfer deadline extended 30 November -0001 F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" y="2968739"/>
            <a:ext cx="4464080" cy="298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30131" y="2968740"/>
            <a:ext cx="118208" cy="280262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21" name="Title 41"/>
          <p:cNvSpPr>
            <a:spLocks noGrp="1"/>
          </p:cNvSpPr>
          <p:nvPr>
            <p:ph type="title"/>
          </p:nvPr>
        </p:nvSpPr>
        <p:spPr bwMode="auto">
          <a:xfrm>
            <a:off x="-17464" y="1704109"/>
            <a:ext cx="8061083" cy="526475"/>
          </a:xfrm>
          <a:solidFill>
            <a:srgbClr val="000000">
              <a:alpha val="59999"/>
            </a:srgbClr>
          </a:solidFill>
          <a:ln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91440" tIns="4572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en-US" sz="1600" b="1" dirty="0" err="1" smtClean="0">
                <a:latin typeface="Arial" charset="0"/>
                <a:ea typeface="ヒラギノ角ゴ Pro W3" charset="0"/>
                <a:cs typeface="Arial" charset="0"/>
              </a:rPr>
              <a:t>Dr</a:t>
            </a:r>
            <a:r>
              <a:rPr lang="en-US" sz="1600" b="1" dirty="0" smtClean="0">
                <a:latin typeface="Arial" charset="0"/>
                <a:ea typeface="ヒラギノ角ゴ Pro W3" charset="0"/>
                <a:cs typeface="Arial" charset="0"/>
              </a:rPr>
              <a:t> Mohammad Mohammadrezaei</a:t>
            </a:r>
            <a:r>
              <a:rPr lang="en-US" sz="1600" b="1" dirty="0">
                <a:latin typeface="Arial" charset="0"/>
                <a:ea typeface="ヒラギノ角ゴ Pro W3" charset="0"/>
                <a:cs typeface="Arial" charset="0"/>
              </a:rPr>
              <a:t>,</a:t>
            </a:r>
            <a:r>
              <a:rPr lang="en-US" sz="1600" b="1" dirty="0" smtClean="0">
                <a:latin typeface="Arial" charset="0"/>
                <a:ea typeface="ヒラギノ角ゴ Pro W3" charset="0"/>
                <a:cs typeface="Arial" charset="0"/>
              </a:rPr>
              <a:t> </a:t>
            </a:r>
            <a:r>
              <a:rPr lang="en-US" sz="1600" b="1" dirty="0" err="1" smtClean="0">
                <a:latin typeface="Arial" charset="0"/>
                <a:ea typeface="ヒラギノ角ゴ Pro W3" charset="0"/>
                <a:cs typeface="Arial" charset="0"/>
              </a:rPr>
              <a:t>Dr</a:t>
            </a:r>
            <a:r>
              <a:rPr lang="en-US" sz="1600" b="1" dirty="0" smtClean="0">
                <a:latin typeface="Arial" charset="0"/>
                <a:ea typeface="ヒラギノ角ゴ Pro W3" charset="0"/>
                <a:cs typeface="Arial" charset="0"/>
              </a:rPr>
              <a:t> David Meredith, and </a:t>
            </a:r>
            <a:r>
              <a:rPr lang="en-US" sz="1600" b="1" dirty="0" err="1" smtClean="0">
                <a:latin typeface="Arial" charset="0"/>
                <a:ea typeface="ヒラギノ角ゴ Pro W3" charset="0"/>
                <a:cs typeface="Arial" charset="0"/>
              </a:rPr>
              <a:t>Dr</a:t>
            </a:r>
            <a:r>
              <a:rPr lang="en-US" sz="1600" b="1" dirty="0" smtClean="0">
                <a:latin typeface="Arial" charset="0"/>
                <a:ea typeface="ヒラギノ角ゴ Pro W3" charset="0"/>
                <a:cs typeface="Arial" charset="0"/>
              </a:rPr>
              <a:t> John McNamara</a:t>
            </a:r>
            <a:endParaRPr lang="en-US" sz="1600" b="1" dirty="0">
              <a:latin typeface="Arial" charset="0"/>
              <a:ea typeface="ヒラギノ角ゴ Pro W3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5032" y="229770"/>
            <a:ext cx="83466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400" dirty="0">
                <a:latin typeface="Arial Black" pitchFamily="34" charset="0"/>
                <a:cs typeface="Arial" charset="0"/>
              </a:rPr>
              <a:t>Are farm </a:t>
            </a:r>
            <a:r>
              <a:rPr lang="en-IE" sz="2400" dirty="0" smtClean="0">
                <a:latin typeface="Arial Black" pitchFamily="34" charset="0"/>
                <a:cs typeface="Arial" charset="0"/>
              </a:rPr>
              <a:t>Facilitators (Advisors/consultants) </a:t>
            </a:r>
            <a:r>
              <a:rPr lang="en-IE" sz="2400" dirty="0">
                <a:latin typeface="Arial Black" pitchFamily="34" charset="0"/>
                <a:cs typeface="Arial" charset="0"/>
              </a:rPr>
              <a:t>reluctant to discuss farm health and safety? A psychosocial assessment of intentions.</a:t>
            </a:r>
            <a:endParaRPr lang="en-IE" sz="1600" dirty="0"/>
          </a:p>
        </p:txBody>
      </p:sp>
      <p:pic>
        <p:nvPicPr>
          <p:cNvPr id="5122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6" y="5280271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 flipH="1">
            <a:off x="6304308" y="2857965"/>
            <a:ext cx="109976" cy="283199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Chevron 7"/>
          <p:cNvSpPr/>
          <p:nvPr/>
        </p:nvSpPr>
        <p:spPr>
          <a:xfrm rot="10800000">
            <a:off x="4554537" y="3800442"/>
            <a:ext cx="433953" cy="1369761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 rot="10800000">
            <a:off x="4972529" y="3885987"/>
            <a:ext cx="370295" cy="1198670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1" name="Chevron 20"/>
          <p:cNvSpPr/>
          <p:nvPr/>
        </p:nvSpPr>
        <p:spPr>
          <a:xfrm rot="10800000">
            <a:off x="5357839" y="4025147"/>
            <a:ext cx="295450" cy="92035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 rot="10800000">
            <a:off x="5668303" y="4140200"/>
            <a:ext cx="305566" cy="743224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3" name="Chevron 22"/>
          <p:cNvSpPr/>
          <p:nvPr/>
        </p:nvSpPr>
        <p:spPr>
          <a:xfrm rot="10800000">
            <a:off x="6038127" y="4200040"/>
            <a:ext cx="266181" cy="669423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2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6" name="Picture 4" descr="Farm Family Council Report October 2020 - Irish Farmers' Associ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8"/>
          <a:stretch/>
        </p:blipFill>
        <p:spPr bwMode="auto">
          <a:xfrm>
            <a:off x="3923885" y="1643031"/>
            <a:ext cx="4414400" cy="346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3680" y="971205"/>
            <a:ext cx="29556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The traditional </a:t>
            </a:r>
            <a:r>
              <a:rPr lang="en-IE" sz="1600" b="1" dirty="0" smtClean="0">
                <a:solidFill>
                  <a:schemeClr val="tx1"/>
                </a:solidFill>
              </a:rPr>
              <a:t>information and knowledge </a:t>
            </a:r>
            <a:r>
              <a:rPr lang="en-IE" sz="1600" b="1" dirty="0" err="1" smtClean="0">
                <a:solidFill>
                  <a:schemeClr val="tx1"/>
                </a:solidFill>
              </a:rPr>
              <a:t>tranfering</a:t>
            </a:r>
            <a:endParaRPr lang="en-IE" sz="16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9556" y="941096"/>
            <a:ext cx="25445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In tension with existing cultures</a:t>
            </a:r>
            <a:endParaRPr lang="en-IE" sz="1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5687" y="971203"/>
            <a:ext cx="267049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Very slow pace of change / not sustained / rejected</a:t>
            </a:r>
            <a:endParaRPr lang="en-IE" sz="16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435" y="5596048"/>
            <a:ext cx="1895910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Recent research</a:t>
            </a:r>
            <a:endParaRPr lang="en-IE" sz="16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02420" y="5226716"/>
            <a:ext cx="2955696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The role of cultural factors</a:t>
            </a:r>
          </a:p>
          <a:p>
            <a:pPr algn="ctr"/>
            <a:r>
              <a:rPr lang="en-IE" sz="1600" b="1" dirty="0">
                <a:solidFill>
                  <a:schemeClr val="tx1"/>
                </a:solidFill>
              </a:rPr>
              <a:t>Social influences</a:t>
            </a:r>
          </a:p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Different people in local community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72873" y="5421978"/>
            <a:ext cx="309330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Important in shaping attitudes, beliefs, perceptions </a:t>
            </a:r>
          </a:p>
        </p:txBody>
      </p:sp>
      <p:sp>
        <p:nvSpPr>
          <p:cNvPr id="14" name="Left-Right Arrow 13"/>
          <p:cNvSpPr/>
          <p:nvPr/>
        </p:nvSpPr>
        <p:spPr>
          <a:xfrm>
            <a:off x="5558116" y="2687223"/>
            <a:ext cx="1044129" cy="262609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Left-Right Arrow 14"/>
          <p:cNvSpPr/>
          <p:nvPr/>
        </p:nvSpPr>
        <p:spPr>
          <a:xfrm rot="19536433">
            <a:off x="4320250" y="3113503"/>
            <a:ext cx="841503" cy="28072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Left-Right Arrow 15"/>
          <p:cNvSpPr/>
          <p:nvPr/>
        </p:nvSpPr>
        <p:spPr>
          <a:xfrm>
            <a:off x="4579679" y="3773301"/>
            <a:ext cx="1405955" cy="28271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Left-Right Arrow 16"/>
          <p:cNvSpPr/>
          <p:nvPr/>
        </p:nvSpPr>
        <p:spPr>
          <a:xfrm rot="18631244">
            <a:off x="6092877" y="3359388"/>
            <a:ext cx="841503" cy="26756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ight Arrow 21"/>
          <p:cNvSpPr/>
          <p:nvPr/>
        </p:nvSpPr>
        <p:spPr>
          <a:xfrm>
            <a:off x="3107276" y="1158082"/>
            <a:ext cx="352280" cy="211015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ight Arrow 22"/>
          <p:cNvSpPr/>
          <p:nvPr/>
        </p:nvSpPr>
        <p:spPr>
          <a:xfrm>
            <a:off x="6049014" y="1158082"/>
            <a:ext cx="352280" cy="211015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Right Arrow 23"/>
          <p:cNvSpPr/>
          <p:nvPr/>
        </p:nvSpPr>
        <p:spPr>
          <a:xfrm>
            <a:off x="2271243" y="5668162"/>
            <a:ext cx="352280" cy="211015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ight Arrow 24"/>
          <p:cNvSpPr/>
          <p:nvPr/>
        </p:nvSpPr>
        <p:spPr>
          <a:xfrm>
            <a:off x="5596698" y="5650888"/>
            <a:ext cx="352280" cy="211015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ectangle 25"/>
          <p:cNvSpPr/>
          <p:nvPr/>
        </p:nvSpPr>
        <p:spPr>
          <a:xfrm>
            <a:off x="767321" y="101825"/>
            <a:ext cx="7624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Background: Supporting Farm Safety </a:t>
            </a:r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Culture Change</a:t>
            </a:r>
            <a:endParaRPr lang="en-IE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25" y="2712654"/>
            <a:ext cx="3240149" cy="1524776"/>
          </a:xfrm>
          <a:prstGeom prst="rect">
            <a:avLst/>
          </a:prstGeom>
        </p:spPr>
      </p:pic>
      <p:sp>
        <p:nvSpPr>
          <p:cNvPr id="4" name="Left-Right Arrow 3"/>
          <p:cNvSpPr/>
          <p:nvPr/>
        </p:nvSpPr>
        <p:spPr>
          <a:xfrm>
            <a:off x="3067425" y="3189133"/>
            <a:ext cx="1166709" cy="608074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TextBox 26"/>
          <p:cNvSpPr txBox="1"/>
          <p:nvPr/>
        </p:nvSpPr>
        <p:spPr>
          <a:xfrm>
            <a:off x="3448960" y="2838166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b="1" dirty="0" smtClean="0"/>
              <a:t>?</a:t>
            </a:r>
            <a:endParaRPr lang="en-IE" sz="3200" b="1" dirty="0"/>
          </a:p>
        </p:txBody>
      </p:sp>
    </p:spTree>
    <p:extLst>
      <p:ext uri="{BB962C8B-B14F-4D97-AF65-F5344CB8AC3E}">
        <p14:creationId xmlns:p14="http://schemas.microsoft.com/office/powerpoint/2010/main" val="285943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4" grpId="0" animBg="1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3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6897" y="872722"/>
            <a:ext cx="726141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prstClr val="black"/>
                </a:solidFill>
                <a:latin typeface="Arial"/>
              </a:rPr>
              <a:t>Farm Health and Safety as new “</a:t>
            </a:r>
            <a:r>
              <a:rPr lang="en-IE" b="1" dirty="0" smtClean="0">
                <a:solidFill>
                  <a:prstClr val="black"/>
                </a:solidFill>
                <a:latin typeface="Arial"/>
              </a:rPr>
              <a:t>Farming Paradigm</a:t>
            </a:r>
            <a:r>
              <a:rPr lang="en-IE" dirty="0" smtClean="0">
                <a:solidFill>
                  <a:prstClr val="black"/>
                </a:solidFill>
                <a:latin typeface="Arial"/>
              </a:rPr>
              <a:t>”</a:t>
            </a:r>
          </a:p>
          <a:p>
            <a:pPr algn="ctr"/>
            <a:r>
              <a:rPr lang="en-IE" dirty="0" smtClean="0">
                <a:solidFill>
                  <a:prstClr val="black"/>
                </a:solidFill>
                <a:latin typeface="Arial"/>
              </a:rPr>
              <a:t>Challenging for both </a:t>
            </a:r>
            <a:r>
              <a:rPr lang="en-IE" b="1" dirty="0" smtClean="0">
                <a:solidFill>
                  <a:prstClr val="black"/>
                </a:solidFill>
                <a:latin typeface="Arial"/>
              </a:rPr>
              <a:t>Farmers</a:t>
            </a:r>
            <a:r>
              <a:rPr lang="en-IE" dirty="0" smtClean="0">
                <a:solidFill>
                  <a:prstClr val="black"/>
                </a:solidFill>
                <a:latin typeface="Arial"/>
              </a:rPr>
              <a:t> and </a:t>
            </a:r>
            <a:r>
              <a:rPr lang="en-IE" b="1" dirty="0" smtClean="0">
                <a:solidFill>
                  <a:prstClr val="black"/>
                </a:solidFill>
                <a:latin typeface="Arial"/>
              </a:rPr>
              <a:t>Facilitators</a:t>
            </a:r>
            <a:endParaRPr lang="en-IE" b="1" dirty="0" smtClean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94" b="100000" l="0" r="100000">
                        <a14:backgroundMark x1="1685" y1="62718" x2="8146" y2="78746"/>
                        <a14:backgroundMark x1="57022" y1="45993" x2="46067" y2="66202"/>
                        <a14:backgroundMark x1="92978" y1="43554" x2="98034" y2="56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4928" y="3302413"/>
            <a:ext cx="4456219" cy="341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1702008" y="1978136"/>
            <a:ext cx="5391190" cy="36933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OHS traditional </a:t>
            </a:r>
            <a:r>
              <a:rPr lang="en-IE" b="1" dirty="0" smtClean="0"/>
              <a:t>education </a:t>
            </a:r>
            <a:r>
              <a:rPr lang="en-IE" b="1" dirty="0" smtClean="0"/>
              <a:t>approach</a:t>
            </a:r>
            <a:endParaRPr lang="en-IE" b="1" dirty="0"/>
          </a:p>
        </p:txBody>
      </p:sp>
      <p:sp>
        <p:nvSpPr>
          <p:cNvPr id="17" name="Down Arrow 16"/>
          <p:cNvSpPr/>
          <p:nvPr/>
        </p:nvSpPr>
        <p:spPr>
          <a:xfrm rot="3015022">
            <a:off x="2537131" y="2602552"/>
            <a:ext cx="658906" cy="736079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Down Arrow 19"/>
          <p:cNvSpPr/>
          <p:nvPr/>
        </p:nvSpPr>
        <p:spPr>
          <a:xfrm rot="16200000">
            <a:off x="4094819" y="3936264"/>
            <a:ext cx="443458" cy="619051"/>
          </a:xfrm>
          <a:prstGeom prst="downArrow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TextBox 17"/>
          <p:cNvSpPr txBox="1"/>
          <p:nvPr/>
        </p:nvSpPr>
        <p:spPr>
          <a:xfrm>
            <a:off x="6279113" y="3069606"/>
            <a:ext cx="28648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IE" b="1" dirty="0" smtClean="0"/>
              <a:t>Adoption of Regulations</a:t>
            </a:r>
            <a:endParaRPr lang="en-IE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394802" y="3531271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 smtClean="0"/>
              <a:t>But </a:t>
            </a:r>
            <a:endParaRPr lang="en-IE" b="1" dirty="0"/>
          </a:p>
        </p:txBody>
      </p:sp>
      <p:sp>
        <p:nvSpPr>
          <p:cNvPr id="19" name="Rectangle 18"/>
          <p:cNvSpPr/>
          <p:nvPr/>
        </p:nvSpPr>
        <p:spPr>
          <a:xfrm>
            <a:off x="6276683" y="3945004"/>
            <a:ext cx="277004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sz="1600" b="1" dirty="0">
                <a:solidFill>
                  <a:prstClr val="black"/>
                </a:solidFill>
              </a:rPr>
              <a:t>Due to social </a:t>
            </a:r>
            <a:r>
              <a:rPr lang="en-IE" sz="1600" b="1" dirty="0" smtClean="0">
                <a:solidFill>
                  <a:prstClr val="black"/>
                </a:solidFill>
              </a:rPr>
              <a:t>influences / existing culture there are barriers</a:t>
            </a:r>
            <a:endParaRPr lang="en-IE" sz="1600" b="1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25198" y="4984455"/>
            <a:ext cx="303292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sz="1600" b="1" dirty="0">
                <a:solidFill>
                  <a:prstClr val="black"/>
                </a:solidFill>
              </a:rPr>
              <a:t>Farmers are aware of risks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36596" y="5453947"/>
            <a:ext cx="321012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Risk taking is in the nature of </a:t>
            </a:r>
            <a:r>
              <a:rPr lang="en-IE" sz="1600" b="1" dirty="0" smtClean="0">
                <a:solidFill>
                  <a:schemeClr val="bg1"/>
                </a:solidFill>
              </a:rPr>
              <a:t>farming - sometimes rewarding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9" name="Down Arrow 28"/>
          <p:cNvSpPr/>
          <p:nvPr/>
        </p:nvSpPr>
        <p:spPr>
          <a:xfrm rot="13877624">
            <a:off x="5531616" y="3392600"/>
            <a:ext cx="443458" cy="985911"/>
          </a:xfrm>
          <a:prstGeom prst="downArrow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TextBox 29"/>
          <p:cNvSpPr txBox="1"/>
          <p:nvPr/>
        </p:nvSpPr>
        <p:spPr>
          <a:xfrm>
            <a:off x="123680" y="3362390"/>
            <a:ext cx="25445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1"/>
                </a:solidFill>
              </a:rPr>
              <a:t>Effective tools for delivering</a:t>
            </a:r>
            <a:endParaRPr lang="en-IE" sz="1600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680" y="4131436"/>
            <a:ext cx="2544500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/>
              <a:t>Formal training / upskilling </a:t>
            </a:r>
            <a:r>
              <a:rPr lang="en-IE" sz="1600" b="1" dirty="0" smtClean="0"/>
              <a:t>Facilitators (Advisors/Consultants)</a:t>
            </a:r>
            <a:endParaRPr lang="en-IE" sz="1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23680" y="4984455"/>
            <a:ext cx="25445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600" b="1" dirty="0" smtClean="0"/>
              <a:t>Well-equipped to deliver and </a:t>
            </a:r>
            <a:r>
              <a:rPr lang="en-IE" sz="1600" b="1" dirty="0" smtClean="0">
                <a:solidFill>
                  <a:schemeClr val="bg1"/>
                </a:solidFill>
              </a:rPr>
              <a:t>follow up on FHS Initiatives as </a:t>
            </a:r>
            <a:r>
              <a:rPr lang="en-IE" sz="1600" b="1" u="sng" dirty="0" smtClean="0"/>
              <a:t>part</a:t>
            </a:r>
            <a:r>
              <a:rPr lang="en-IE" sz="1600" b="1" dirty="0" smtClean="0"/>
              <a:t> of their work</a:t>
            </a:r>
            <a:endParaRPr lang="en-IE" sz="1600" b="1" dirty="0"/>
          </a:p>
        </p:txBody>
      </p:sp>
      <p:sp>
        <p:nvSpPr>
          <p:cNvPr id="23" name="Rectangle 22"/>
          <p:cNvSpPr/>
          <p:nvPr/>
        </p:nvSpPr>
        <p:spPr>
          <a:xfrm>
            <a:off x="0" y="203405"/>
            <a:ext cx="4486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Background: The role advisors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3" name="Left Arrow 2"/>
          <p:cNvSpPr/>
          <p:nvPr/>
        </p:nvSpPr>
        <p:spPr>
          <a:xfrm rot="20301271">
            <a:off x="3203937" y="4769599"/>
            <a:ext cx="1506254" cy="69420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3778246" y="485509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 smtClean="0">
                <a:solidFill>
                  <a:srgbClr val="FFFF00"/>
                </a:solidFill>
              </a:rPr>
              <a:t>?</a:t>
            </a:r>
            <a:endParaRPr lang="en-IE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3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20" grpId="0" animBg="1"/>
      <p:bldP spid="18" grpId="0" animBg="1"/>
      <p:bldP spid="22" grpId="0"/>
      <p:bldP spid="19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2" grpId="0" animBg="1"/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4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7" name="Picture 2" descr="Farm Advisory Service newsletter September 2019 | Information helping  farmers in Scotland | Farm Advisory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690"/>
            <a:ext cx="9144000" cy="363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288738" y="106183"/>
            <a:ext cx="5900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Background: Advisors and safety culture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306" y="825012"/>
            <a:ext cx="8744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The interactive nature of advisors roles has been overlooked</a:t>
            </a:r>
            <a:endParaRPr lang="en-IE" dirty="0"/>
          </a:p>
        </p:txBody>
      </p:sp>
      <p:sp>
        <p:nvSpPr>
          <p:cNvPr id="2" name="TextBox 1"/>
          <p:cNvSpPr txBox="1"/>
          <p:nvPr/>
        </p:nvSpPr>
        <p:spPr>
          <a:xfrm>
            <a:off x="1852136" y="4505843"/>
            <a:ext cx="719442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 smtClean="0">
                <a:solidFill>
                  <a:schemeClr val="bg1"/>
                </a:solidFill>
              </a:rPr>
              <a:t>How are advisors’ intentions with regard to OHS shaped?</a:t>
            </a:r>
          </a:p>
          <a:p>
            <a:endParaRPr lang="en-IE" dirty="0"/>
          </a:p>
        </p:txBody>
      </p:sp>
      <p:sp>
        <p:nvSpPr>
          <p:cNvPr id="3" name="TextBox 2"/>
          <p:cNvSpPr txBox="1"/>
          <p:nvPr/>
        </p:nvSpPr>
        <p:spPr>
          <a:xfrm>
            <a:off x="3848291" y="1543841"/>
            <a:ext cx="5198268" cy="233910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000" b="1" dirty="0" smtClean="0"/>
              <a:t>Push demand </a:t>
            </a:r>
            <a:r>
              <a:rPr lang="en-IE" dirty="0" smtClean="0"/>
              <a:t>from government and organizations resulting in top-down training which seeks to support advisors engage farmers with FHS by improving </a:t>
            </a:r>
            <a:r>
              <a:rPr lang="en-IE" dirty="0"/>
              <a:t>awareness and attitude</a:t>
            </a:r>
            <a:r>
              <a:rPr lang="en-IE" dirty="0" smtClean="0"/>
              <a:t>.</a:t>
            </a:r>
          </a:p>
          <a:p>
            <a:pPr algn="ctr"/>
            <a:endParaRPr lang="en-IE" dirty="0"/>
          </a:p>
          <a:p>
            <a:pPr algn="ctr"/>
            <a:r>
              <a:rPr lang="en-IE" dirty="0" smtClean="0"/>
              <a:t> Little evidence </a:t>
            </a:r>
            <a:r>
              <a:rPr lang="en-IE" dirty="0"/>
              <a:t>demonstrating the impact of these types of initiatives on advisor’s </a:t>
            </a:r>
            <a:r>
              <a:rPr lang="en-IE" dirty="0" smtClean="0"/>
              <a:t>intentions / behaviours </a:t>
            </a:r>
            <a:r>
              <a:rPr lang="en-IE" dirty="0"/>
              <a:t>challenging </a:t>
            </a:r>
            <a:r>
              <a:rPr lang="en-IE" dirty="0" smtClean="0"/>
              <a:t>FHS issues</a:t>
            </a:r>
            <a:endParaRPr lang="en-IE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50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5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407" y="676877"/>
            <a:ext cx="809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Some studies (mostly </a:t>
            </a:r>
            <a:r>
              <a:rPr lang="en-IE" b="1" dirty="0" smtClean="0"/>
              <a:t>qualitative</a:t>
            </a:r>
            <a:r>
              <a:rPr lang="en-IE" dirty="0" smtClean="0"/>
              <a:t>) highlight the role of </a:t>
            </a:r>
            <a:r>
              <a:rPr lang="en-IE" b="1" dirty="0" smtClean="0"/>
              <a:t>psychosocial factors</a:t>
            </a:r>
            <a:r>
              <a:rPr lang="en-IE" dirty="0" smtClean="0"/>
              <a:t> in shaping advisor’s intentions</a:t>
            </a:r>
            <a:endParaRPr lang="en-IE" dirty="0"/>
          </a:p>
        </p:txBody>
      </p:sp>
      <p:pic>
        <p:nvPicPr>
          <p:cNvPr id="8" name="Picture 6" descr="Farm Advisory - Teagasc | Agriculture and Food Development Authorit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5078" y1="17842" x2="23676" y2="55602"/>
                        <a14:foregroundMark x1="8567" y1="87552" x2="16511" y2="96266"/>
                        <a14:foregroundMark x1="34735" y1="82573" x2="39564" y2="90456"/>
                        <a14:foregroundMark x1="83333" y1="80913" x2="89408" y2="86307"/>
                        <a14:backgroundMark x1="39408" y1="21992" x2="39408" y2="44398"/>
                        <a14:backgroundMark x1="52960" y1="17012" x2="60436" y2="9959"/>
                        <a14:backgroundMark x1="39564" y1="48133" x2="34424" y2="69710"/>
                        <a14:backgroundMark x1="55452" y1="19917" x2="61838" y2="56017"/>
                        <a14:backgroundMark x1="77414" y1="4979" x2="88162" y2="35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4906"/>
            <a:ext cx="9143999" cy="31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7159" y="1531831"/>
            <a:ext cx="246734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IE" b="1" dirty="0" smtClean="0">
                <a:solidFill>
                  <a:schemeClr val="tx1"/>
                </a:solidFill>
              </a:rPr>
              <a:t>In favour of the topic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976" y="2123283"/>
            <a:ext cx="337770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b="1" dirty="0" smtClean="0">
                <a:solidFill>
                  <a:schemeClr val="tx1"/>
                </a:solidFill>
              </a:rPr>
              <a:t>The topic aligns with their professional identity, however...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7707" y="1451315"/>
            <a:ext cx="3054976" cy="1754326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b="1" dirty="0" smtClean="0"/>
              <a:t>Is it (culturally) acceptable to farmers? </a:t>
            </a:r>
          </a:p>
          <a:p>
            <a:r>
              <a:rPr lang="en-IE" b="1" dirty="0" smtClean="0"/>
              <a:t>Is there a possibility of losing clients, their trust or respect?</a:t>
            </a:r>
          </a:p>
          <a:p>
            <a:r>
              <a:rPr lang="en-IE" b="1" dirty="0" smtClean="0"/>
              <a:t>Is it a priority for farmers?</a:t>
            </a:r>
            <a:endParaRPr lang="en-IE" b="1" dirty="0"/>
          </a:p>
        </p:txBody>
      </p:sp>
      <p:sp>
        <p:nvSpPr>
          <p:cNvPr id="13" name="Rectangle 12"/>
          <p:cNvSpPr/>
          <p:nvPr/>
        </p:nvSpPr>
        <p:spPr>
          <a:xfrm>
            <a:off x="3509683" y="1613160"/>
            <a:ext cx="61254" cy="4453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5808600" y="1613158"/>
            <a:ext cx="61254" cy="4453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Left-Right Arrow 14"/>
          <p:cNvSpPr/>
          <p:nvPr/>
        </p:nvSpPr>
        <p:spPr>
          <a:xfrm>
            <a:off x="2867674" y="3033406"/>
            <a:ext cx="3221349" cy="54902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Left-Right Arrow 16"/>
          <p:cNvSpPr/>
          <p:nvPr/>
        </p:nvSpPr>
        <p:spPr>
          <a:xfrm rot="1564649">
            <a:off x="2711393" y="4411391"/>
            <a:ext cx="1580345" cy="54902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Left-Right Arrow 17"/>
          <p:cNvSpPr/>
          <p:nvPr/>
        </p:nvSpPr>
        <p:spPr>
          <a:xfrm rot="19834638">
            <a:off x="4857118" y="4444752"/>
            <a:ext cx="1580345" cy="54902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302306" y="6066398"/>
            <a:ext cx="72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</a:rPr>
              <a:t>How do </a:t>
            </a:r>
            <a:r>
              <a:rPr lang="en-IE" dirty="0" smtClean="0">
                <a:solidFill>
                  <a:prstClr val="black"/>
                </a:solidFill>
              </a:rPr>
              <a:t>facilitators</a:t>
            </a:r>
            <a:r>
              <a:rPr lang="en-IE" dirty="0" smtClean="0">
                <a:solidFill>
                  <a:prstClr val="black"/>
                </a:solidFill>
              </a:rPr>
              <a:t>’ attitude, beliefs, perception, and identity influence their intention to engage in knowledge exchange. </a:t>
            </a:r>
            <a:endParaRPr lang="en-IE" b="1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7741" y="185285"/>
            <a:ext cx="861351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Background</a:t>
            </a:r>
            <a:r>
              <a:rPr lang="en-IE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: </a:t>
            </a:r>
            <a:r>
              <a:rPr lang="en-IE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Facilitators </a:t>
            </a:r>
            <a:r>
              <a:rPr lang="en-IE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engagement in raising challenging issues</a:t>
            </a:r>
          </a:p>
          <a:p>
            <a:pPr algn="ctr"/>
            <a:endParaRPr lang="en-I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10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6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0044" y="2303310"/>
            <a:ext cx="7906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Theoretical background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4524" y="2812228"/>
            <a:ext cx="8401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E" sz="2000" b="1" dirty="0">
                <a:solidFill>
                  <a:prstClr val="black"/>
                </a:solidFill>
                <a:latin typeface="+mn-lt"/>
                <a:cs typeface="Arial" charset="0"/>
              </a:rPr>
              <a:t>Theory of planned behaviour (</a:t>
            </a:r>
            <a:r>
              <a:rPr lang="en-IE" sz="2000" b="1" dirty="0" err="1">
                <a:solidFill>
                  <a:prstClr val="black"/>
                </a:solidFill>
                <a:latin typeface="+mn-lt"/>
                <a:cs typeface="Arial" charset="0"/>
              </a:rPr>
              <a:t>Ajzen</a:t>
            </a:r>
            <a:r>
              <a:rPr lang="en-IE" sz="2000" b="1" dirty="0">
                <a:solidFill>
                  <a:prstClr val="black"/>
                </a:solidFill>
                <a:latin typeface="+mn-lt"/>
                <a:cs typeface="Arial" charset="0"/>
              </a:rPr>
              <a:t>, 1985, 2006</a:t>
            </a:r>
            <a:r>
              <a:rPr lang="en-IE" sz="2000" b="1" dirty="0" smtClean="0">
                <a:solidFill>
                  <a:prstClr val="black"/>
                </a:solidFill>
                <a:latin typeface="+mn-lt"/>
                <a:cs typeface="Arial" charset="0"/>
              </a:rPr>
              <a:t>)</a:t>
            </a:r>
          </a:p>
          <a:p>
            <a:pPr lvl="0"/>
            <a:endParaRPr lang="en-IE" sz="2000" b="1" dirty="0">
              <a:solidFill>
                <a:prstClr val="black"/>
              </a:solidFill>
              <a:latin typeface="+mn-lt"/>
              <a:cs typeface="Arial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IE" sz="1600" dirty="0">
                <a:solidFill>
                  <a:prstClr val="black"/>
                </a:solidFill>
                <a:latin typeface="+mn-lt"/>
                <a:cs typeface="Arial" charset="0"/>
              </a:rPr>
              <a:t>It is </a:t>
            </a:r>
            <a:r>
              <a:rPr lang="en-IE" sz="1600" dirty="0" smtClean="0">
                <a:solidFill>
                  <a:prstClr val="black"/>
                </a:solidFill>
                <a:latin typeface="+mn-lt"/>
                <a:cs typeface="Arial" charset="0"/>
              </a:rPr>
              <a:t>a widely used theory </a:t>
            </a:r>
            <a:r>
              <a:rPr lang="en-IE" sz="1600" dirty="0">
                <a:solidFill>
                  <a:prstClr val="black"/>
                </a:solidFill>
                <a:latin typeface="+mn-lt"/>
                <a:cs typeface="Arial" charset="0"/>
              </a:rPr>
              <a:t>explaining various farmers behaviours like FHS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IE" sz="1600" dirty="0">
                <a:solidFill>
                  <a:prstClr val="black"/>
                </a:solidFill>
                <a:latin typeface="+mn-lt"/>
                <a:cs typeface="Arial" charset="0"/>
              </a:rPr>
              <a:t>It includes the role of social influences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E" sz="1600" dirty="0">
                <a:solidFill>
                  <a:prstClr val="black"/>
                </a:solidFill>
                <a:latin typeface="+mn-lt"/>
                <a:cs typeface="Arial" charset="0"/>
              </a:rPr>
              <a:t>Past study distinctively confirm the role of components in TPB even in advisors intention </a:t>
            </a:r>
            <a:r>
              <a:rPr lang="en-IE" sz="1600" dirty="0" smtClean="0">
                <a:solidFill>
                  <a:prstClr val="black"/>
                </a:solidFill>
                <a:latin typeface="+mn-lt"/>
                <a:cs typeface="Arial" charset="0"/>
              </a:rPr>
              <a:t>(e.g. qualitative </a:t>
            </a:r>
            <a:r>
              <a:rPr lang="en-IE" sz="1600" dirty="0">
                <a:solidFill>
                  <a:prstClr val="black"/>
                </a:solidFill>
                <a:latin typeface="+mn-lt"/>
                <a:cs typeface="Arial" charset="0"/>
              </a:rPr>
              <a:t>ones) (</a:t>
            </a:r>
            <a:r>
              <a:rPr lang="da-DK" sz="1600" dirty="0">
                <a:solidFill>
                  <a:prstClr val="black"/>
                </a:solidFill>
                <a:latin typeface="+mn-lt"/>
                <a:cs typeface="Arial" charset="0"/>
              </a:rPr>
              <a:t>Eastwood et al., 2019; Nettle et al., 2018; Klerkx et al., </a:t>
            </a:r>
            <a:r>
              <a:rPr lang="da-DK" sz="1600" dirty="0" smtClean="0">
                <a:solidFill>
                  <a:prstClr val="black"/>
                </a:solidFill>
                <a:latin typeface="+mn-lt"/>
                <a:cs typeface="Arial" charset="0"/>
              </a:rPr>
              <a:t>2010; </a:t>
            </a:r>
            <a:r>
              <a:rPr lang="da-DK" sz="1600" dirty="0">
                <a:solidFill>
                  <a:prstClr val="black"/>
                </a:solidFill>
                <a:latin typeface="+mn-lt"/>
                <a:cs typeface="Arial" charset="0"/>
              </a:rPr>
              <a:t>Hossain et al., 2009; Hansson, 2008</a:t>
            </a:r>
            <a:r>
              <a:rPr lang="en-IE" sz="1600" dirty="0" smtClean="0">
                <a:solidFill>
                  <a:prstClr val="black"/>
                </a:solidFill>
                <a:latin typeface="+mn-lt"/>
                <a:cs typeface="Arial" charset="0"/>
              </a:rPr>
              <a:t>)</a:t>
            </a:r>
            <a:endParaRPr lang="en-IE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7749" y="815432"/>
            <a:ext cx="8145815" cy="6771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Arial"/>
                <a:cs typeface="Arial" charset="0"/>
              </a:rPr>
              <a:t>This study seeks to assess the role of psychosocial factors affecting </a:t>
            </a:r>
            <a:r>
              <a:rPr lang="en-IE" b="1" dirty="0" smtClean="0">
                <a:solidFill>
                  <a:prstClr val="black"/>
                </a:solidFill>
                <a:latin typeface="Arial"/>
                <a:cs typeface="Arial" charset="0"/>
              </a:rPr>
              <a:t>facilitators’ </a:t>
            </a:r>
            <a:r>
              <a:rPr lang="en-IE" b="1" dirty="0" smtClean="0">
                <a:solidFill>
                  <a:prstClr val="black"/>
                </a:solidFill>
                <a:latin typeface="Arial"/>
                <a:cs typeface="Arial" charset="0"/>
              </a:rPr>
              <a:t>intentions to discussing FHS</a:t>
            </a:r>
            <a:endParaRPr lang="en-IE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2684499" y="185285"/>
            <a:ext cx="34999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4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The study objective</a:t>
            </a:r>
            <a:endParaRPr lang="en-IE" sz="2400" dirty="0">
              <a:solidFill>
                <a:schemeClr val="tx2"/>
              </a:solidFill>
              <a:latin typeface="Arial Black" pitchFamily="34" charset="0"/>
              <a:cs typeface="Arial" charset="0"/>
            </a:endParaRPr>
          </a:p>
          <a:p>
            <a:pPr algn="ctr"/>
            <a:endParaRPr lang="en-IE" sz="20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41251" y="4860028"/>
            <a:ext cx="60214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E" dirty="0">
                <a:solidFill>
                  <a:prstClr val="black"/>
                </a:solidFill>
                <a:cs typeface="Arial" charset="0"/>
              </a:rPr>
              <a:t>There is a gap quantifying the direct and indirect effects of TPB </a:t>
            </a:r>
            <a:r>
              <a:rPr lang="en-IE" dirty="0" smtClean="0">
                <a:solidFill>
                  <a:prstClr val="black"/>
                </a:solidFill>
                <a:cs typeface="Arial" charset="0"/>
              </a:rPr>
              <a:t>components</a:t>
            </a:r>
          </a:p>
          <a:p>
            <a:endParaRPr lang="en-IE" dirty="0">
              <a:solidFill>
                <a:prstClr val="black"/>
              </a:solidFill>
              <a:cs typeface="Arial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IE" dirty="0">
                <a:solidFill>
                  <a:prstClr val="black"/>
                </a:solidFill>
                <a:cs typeface="Arial" charset="0"/>
              </a:rPr>
              <a:t>No evidence understanding advisors intention</a:t>
            </a:r>
          </a:p>
        </p:txBody>
      </p:sp>
    </p:spTree>
    <p:extLst>
      <p:ext uri="{BB962C8B-B14F-4D97-AF65-F5344CB8AC3E}">
        <p14:creationId xmlns:p14="http://schemas.microsoft.com/office/powerpoint/2010/main" val="264748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91" y="1380959"/>
            <a:ext cx="5541855" cy="366555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2306" y="805828"/>
            <a:ext cx="7906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000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Hypothetical model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153" y="1555977"/>
            <a:ext cx="997335" cy="1108626"/>
          </a:xfrm>
          <a:prstGeom prst="rect">
            <a:avLst/>
          </a:prstGeom>
        </p:spPr>
      </p:pic>
      <p:pic>
        <p:nvPicPr>
          <p:cNvPr id="6146" name="Picture 2" descr="Tears, cheers and hugs for popular winner of Royal Welsh commercial beef  title - North Wales L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71231"/>
            <a:ext cx="1342600" cy="134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03" y="2944579"/>
            <a:ext cx="1993785" cy="900419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 rot="3333211">
            <a:off x="2242826" y="3828758"/>
            <a:ext cx="473336" cy="5379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Down Arrow 12"/>
          <p:cNvSpPr/>
          <p:nvPr/>
        </p:nvSpPr>
        <p:spPr>
          <a:xfrm rot="7233340">
            <a:off x="2207509" y="2105693"/>
            <a:ext cx="473336" cy="5379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Down Arrow 13"/>
          <p:cNvSpPr/>
          <p:nvPr/>
        </p:nvSpPr>
        <p:spPr>
          <a:xfrm rot="5400000">
            <a:off x="2133253" y="2972530"/>
            <a:ext cx="473336" cy="5379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2479494" y="5243449"/>
            <a:ext cx="640111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 smtClean="0">
                <a:solidFill>
                  <a:prstClr val="black"/>
                </a:solidFill>
                <a:latin typeface="Arial"/>
                <a:cs typeface="Arial" charset="0"/>
              </a:rPr>
              <a:t>Cross-sectional online survey (139 advisor/consultants) in Ireland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 smtClean="0">
                <a:solidFill>
                  <a:prstClr val="black"/>
                </a:solidFill>
                <a:latin typeface="Arial"/>
                <a:cs typeface="Arial" charset="0"/>
              </a:rPr>
              <a:t>Pilot test (30 advisors outside of study sample)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prstClr val="black"/>
                </a:solidFill>
                <a:latin typeface="Arial"/>
                <a:cs typeface="Arial" charset="0"/>
              </a:rPr>
              <a:t>Confirmatory Factor Analysis (CFA)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prstClr val="black"/>
                </a:solidFill>
                <a:latin typeface="Arial"/>
                <a:cs typeface="Arial" charset="0"/>
              </a:rPr>
              <a:t>Structural Equation Modelling (SEM)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prstClr val="black"/>
                </a:solidFill>
                <a:latin typeface="Arial"/>
                <a:cs typeface="Arial" charset="0"/>
              </a:rPr>
              <a:t>SPSS (version 24), R studio, LISREL (version 18)</a:t>
            </a:r>
          </a:p>
          <a:p>
            <a:endParaRPr lang="en-IE" sz="1600" dirty="0">
              <a:solidFill>
                <a:prstClr val="black"/>
              </a:solidFill>
              <a:latin typeface="Arial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31614" y="185285"/>
            <a:ext cx="40057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4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Materials and Methods</a:t>
            </a:r>
            <a:endParaRPr lang="en-IE" sz="2400" dirty="0">
              <a:solidFill>
                <a:schemeClr val="tx2"/>
              </a:solidFill>
              <a:latin typeface="Arial Black" pitchFamily="34" charset="0"/>
              <a:cs typeface="Arial" charset="0"/>
            </a:endParaRPr>
          </a:p>
          <a:p>
            <a:pPr algn="ctr"/>
            <a:endParaRPr lang="en-IE" sz="2000" dirty="0">
              <a:solidFill>
                <a:schemeClr val="tx2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331529" y="2738051"/>
            <a:ext cx="496217" cy="53361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TextBox 17"/>
          <p:cNvSpPr txBox="1"/>
          <p:nvPr/>
        </p:nvSpPr>
        <p:spPr>
          <a:xfrm>
            <a:off x="7827746" y="281846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 smtClean="0"/>
              <a:t>Behaviour</a:t>
            </a:r>
            <a:endParaRPr lang="en-IE" b="1" dirty="0"/>
          </a:p>
        </p:txBody>
      </p:sp>
      <p:sp>
        <p:nvSpPr>
          <p:cNvPr id="19" name="Rectangle 18"/>
          <p:cNvSpPr/>
          <p:nvPr/>
        </p:nvSpPr>
        <p:spPr>
          <a:xfrm>
            <a:off x="4029595" y="4942531"/>
            <a:ext cx="3069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1600" dirty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Data collecting technique</a:t>
            </a:r>
          </a:p>
        </p:txBody>
      </p:sp>
    </p:spTree>
    <p:extLst>
      <p:ext uri="{BB962C8B-B14F-4D97-AF65-F5344CB8AC3E}">
        <p14:creationId xmlns:p14="http://schemas.microsoft.com/office/powerpoint/2010/main" val="73969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2" grpId="0"/>
      <p:bldP spid="4" grpId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371126"/>
              </p:ext>
            </p:extLst>
          </p:nvPr>
        </p:nvGraphicFramePr>
        <p:xfrm>
          <a:off x="374610" y="1246012"/>
          <a:ext cx="5599169" cy="3388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1324" y="109228"/>
            <a:ext cx="29928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Results: Descriptive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20875" y="3733077"/>
            <a:ext cx="4118697" cy="788843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739573" y="3817764"/>
            <a:ext cx="1418033" cy="3028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20044" y="3345812"/>
            <a:ext cx="2340742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 smtClean="0"/>
              <a:t>Advisors are reluctant to engage with the issue</a:t>
            </a:r>
            <a:endParaRPr lang="en-IE" b="1" dirty="0"/>
          </a:p>
        </p:txBody>
      </p:sp>
      <p:sp>
        <p:nvSpPr>
          <p:cNvPr id="7" name="Rectangle 6"/>
          <p:cNvSpPr/>
          <p:nvPr/>
        </p:nvSpPr>
        <p:spPr>
          <a:xfrm>
            <a:off x="1518508" y="4743243"/>
            <a:ext cx="6815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40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(Low) 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5498372" y="4712005"/>
            <a:ext cx="721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400" dirty="0" smtClean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(High) </a:t>
            </a:r>
            <a:endParaRPr lang="en-IE" dirty="0"/>
          </a:p>
        </p:txBody>
      </p:sp>
      <p:sp>
        <p:nvSpPr>
          <p:cNvPr id="12" name="Rectangle 11"/>
          <p:cNvSpPr/>
          <p:nvPr/>
        </p:nvSpPr>
        <p:spPr>
          <a:xfrm>
            <a:off x="1787473" y="4638048"/>
            <a:ext cx="698279" cy="861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2485752" y="4638047"/>
            <a:ext cx="698279" cy="8619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3184031" y="4634410"/>
            <a:ext cx="698279" cy="86197"/>
          </a:xfrm>
          <a:prstGeom prst="rect">
            <a:avLst/>
          </a:prstGeom>
          <a:solidFill>
            <a:srgbClr val="F285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3884769" y="4634410"/>
            <a:ext cx="698279" cy="861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4580589" y="4630772"/>
            <a:ext cx="698279" cy="861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5278868" y="4630771"/>
            <a:ext cx="698279" cy="8619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TextBox 24"/>
          <p:cNvSpPr txBox="1"/>
          <p:nvPr/>
        </p:nvSpPr>
        <p:spPr>
          <a:xfrm>
            <a:off x="6220044" y="1665530"/>
            <a:ext cx="2340742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 smtClean="0"/>
              <a:t>Other factors are shaping their views</a:t>
            </a:r>
            <a:endParaRPr lang="en-IE" b="1" dirty="0"/>
          </a:p>
        </p:txBody>
      </p:sp>
      <p:sp>
        <p:nvSpPr>
          <p:cNvPr id="26" name="Oval 25"/>
          <p:cNvSpPr/>
          <p:nvPr/>
        </p:nvSpPr>
        <p:spPr>
          <a:xfrm>
            <a:off x="931020" y="1308402"/>
            <a:ext cx="4118697" cy="2023385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86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Straight Arrow Connector 71"/>
          <p:cNvCxnSpPr/>
          <p:nvPr/>
        </p:nvCxnSpPr>
        <p:spPr>
          <a:xfrm flipV="1">
            <a:off x="3002795" y="4027182"/>
            <a:ext cx="3473787" cy="136962"/>
          </a:xfrm>
          <a:prstGeom prst="straightConnector1">
            <a:avLst/>
          </a:prstGeom>
          <a:ln w="57150" cap="flat" cmpd="sng" algn="ctr">
            <a:solidFill>
              <a:srgbClr val="007944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Right Arrow 45"/>
          <p:cNvSpPr/>
          <p:nvPr/>
        </p:nvSpPr>
        <p:spPr>
          <a:xfrm rot="1137839">
            <a:off x="2737329" y="5454748"/>
            <a:ext cx="1184100" cy="265872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Right Arrow 44"/>
          <p:cNvSpPr/>
          <p:nvPr/>
        </p:nvSpPr>
        <p:spPr>
          <a:xfrm rot="17819329" flipV="1">
            <a:off x="2257397" y="2805889"/>
            <a:ext cx="2677563" cy="26774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Right Arrow 43"/>
          <p:cNvSpPr/>
          <p:nvPr/>
        </p:nvSpPr>
        <p:spPr>
          <a:xfrm rot="2818537">
            <a:off x="2671500" y="4501866"/>
            <a:ext cx="1446087" cy="4940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Right Arrow 40"/>
          <p:cNvSpPr/>
          <p:nvPr/>
        </p:nvSpPr>
        <p:spPr>
          <a:xfrm rot="3123099">
            <a:off x="2612041" y="4040980"/>
            <a:ext cx="2228303" cy="45139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Right Arrow 37"/>
          <p:cNvSpPr/>
          <p:nvPr/>
        </p:nvSpPr>
        <p:spPr>
          <a:xfrm rot="18692439">
            <a:off x="1638334" y="1780167"/>
            <a:ext cx="2039893" cy="45139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ight Arrow 34"/>
          <p:cNvSpPr/>
          <p:nvPr/>
        </p:nvSpPr>
        <p:spPr>
          <a:xfrm rot="18843132">
            <a:off x="4256624" y="5015088"/>
            <a:ext cx="2848369" cy="308972"/>
          </a:xfrm>
          <a:prstGeom prst="rightArrow">
            <a:avLst/>
          </a:prstGeom>
          <a:solidFill>
            <a:srgbClr val="00794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ight Arrow 1"/>
          <p:cNvSpPr/>
          <p:nvPr/>
        </p:nvSpPr>
        <p:spPr>
          <a:xfrm rot="426946">
            <a:off x="3166060" y="3293734"/>
            <a:ext cx="3553788" cy="451390"/>
          </a:xfrm>
          <a:prstGeom prst="rightArrow">
            <a:avLst/>
          </a:prstGeom>
          <a:solidFill>
            <a:srgbClr val="00794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14" y="2620628"/>
            <a:ext cx="2585993" cy="883530"/>
          </a:xfrm>
          <a:prstGeom prst="rect">
            <a:avLst/>
          </a:prstGeom>
          <a:ln>
            <a:solidFill>
              <a:srgbClr val="007944"/>
            </a:solidFill>
          </a:ln>
        </p:spPr>
      </p:pic>
      <p:sp>
        <p:nvSpPr>
          <p:cNvPr id="34" name="TextBox 33"/>
          <p:cNvSpPr txBox="1"/>
          <p:nvPr/>
        </p:nvSpPr>
        <p:spPr>
          <a:xfrm rot="16200000">
            <a:off x="-1073947" y="3871973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Social confirmation/pressure</a:t>
            </a:r>
            <a:endParaRPr lang="en-IE" dirty="0"/>
          </a:p>
        </p:txBody>
      </p:sp>
      <p:sp>
        <p:nvSpPr>
          <p:cNvPr id="39" name="Rectangle 38"/>
          <p:cNvSpPr/>
          <p:nvPr/>
        </p:nvSpPr>
        <p:spPr>
          <a:xfrm>
            <a:off x="4938826" y="3042822"/>
            <a:ext cx="64953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.45**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15" y="3727382"/>
            <a:ext cx="2282880" cy="885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916" y="4795693"/>
            <a:ext cx="2282880" cy="9268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513" y="704159"/>
            <a:ext cx="977927" cy="1076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0689" y="5066923"/>
            <a:ext cx="1204514" cy="16545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6" name="Rectangle 55"/>
          <p:cNvSpPr/>
          <p:nvPr/>
        </p:nvSpPr>
        <p:spPr>
          <a:xfrm rot="18977130">
            <a:off x="5349701" y="4612402"/>
            <a:ext cx="64953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.29**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536132" y="1975354"/>
            <a:ext cx="64953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.16**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 rot="3162185">
            <a:off x="3530562" y="4302477"/>
            <a:ext cx="64953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.68**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626387" y="3704505"/>
            <a:ext cx="65274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.05**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 rot="2895701">
            <a:off x="3075379" y="4641124"/>
            <a:ext cx="59182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4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.26**</a:t>
            </a:r>
            <a:endParaRPr lang="en-IE" sz="14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 rot="17984522">
            <a:off x="3344342" y="2218486"/>
            <a:ext cx="6495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.14**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 rot="1397494">
            <a:off x="3076683" y="5238073"/>
            <a:ext cx="652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.13**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473005" y="2538026"/>
            <a:ext cx="8290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en-IE" sz="1600" b="1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IE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=62%</a:t>
            </a:r>
            <a:endParaRPr kumimoji="0" lang="en-IE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5231" y="110113"/>
            <a:ext cx="6341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Results: SEM analysis (Experimental model)</a:t>
            </a:r>
            <a:endParaRPr lang="en-IE" dirty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7516" y="2895660"/>
            <a:ext cx="2133600" cy="186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Right Arrow 35"/>
          <p:cNvSpPr/>
          <p:nvPr/>
        </p:nvSpPr>
        <p:spPr>
          <a:xfrm rot="2593179">
            <a:off x="4092262" y="2383428"/>
            <a:ext cx="2848369" cy="229646"/>
          </a:xfrm>
          <a:prstGeom prst="rightArrow">
            <a:avLst/>
          </a:prstGeom>
          <a:solidFill>
            <a:srgbClr val="00794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Rectangle 65"/>
          <p:cNvSpPr/>
          <p:nvPr/>
        </p:nvSpPr>
        <p:spPr>
          <a:xfrm rot="18744285">
            <a:off x="2327552" y="1892665"/>
            <a:ext cx="64953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E" sz="16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.71**</a:t>
            </a:r>
            <a:endParaRPr lang="en-IE" sz="16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13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41" grpId="0" animBg="1"/>
      <p:bldP spid="38" grpId="0" animBg="1"/>
      <p:bldP spid="35" grpId="0" animBg="1"/>
      <p:bldP spid="2" grpId="0" animBg="1"/>
      <p:bldP spid="39" grpId="0"/>
      <p:bldP spid="56" grpId="0"/>
      <p:bldP spid="59" grpId="0"/>
      <p:bldP spid="70" grpId="0"/>
      <p:bldP spid="74" grpId="0"/>
      <p:bldP spid="77" grpId="0"/>
      <p:bldP spid="80" grpId="0"/>
      <p:bldP spid="82" grpId="0"/>
      <p:bldP spid="83" grpId="0"/>
      <p:bldP spid="36" grpId="0" animBg="1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>
            <a:stCxn id="10" idx="3"/>
            <a:endCxn id="11" idx="1"/>
          </p:cNvCxnSpPr>
          <p:nvPr/>
        </p:nvCxnSpPr>
        <p:spPr>
          <a:xfrm>
            <a:off x="3899121" y="1753429"/>
            <a:ext cx="1299351" cy="46166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4" idx="3"/>
            <a:endCxn id="11" idx="1"/>
          </p:cNvCxnSpPr>
          <p:nvPr/>
        </p:nvCxnSpPr>
        <p:spPr>
          <a:xfrm flipV="1">
            <a:off x="3919547" y="2215094"/>
            <a:ext cx="1278925" cy="71734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2"/>
            <a:endCxn id="3" idx="0"/>
          </p:cNvCxnSpPr>
          <p:nvPr/>
        </p:nvCxnSpPr>
        <p:spPr>
          <a:xfrm>
            <a:off x="7078025" y="2815258"/>
            <a:ext cx="32230" cy="51250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1"/>
            <a:endCxn id="9" idx="3"/>
          </p:cNvCxnSpPr>
          <p:nvPr/>
        </p:nvCxnSpPr>
        <p:spPr>
          <a:xfrm flipH="1" flipV="1">
            <a:off x="3450027" y="4672904"/>
            <a:ext cx="1924918" cy="73235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" idx="1"/>
            <a:endCxn id="9" idx="3"/>
          </p:cNvCxnSpPr>
          <p:nvPr/>
        </p:nvCxnSpPr>
        <p:spPr>
          <a:xfrm flipH="1">
            <a:off x="3450027" y="4066429"/>
            <a:ext cx="1924918" cy="60647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570929" y="7231677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4171" y="4165072"/>
            <a:ext cx="2775856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000" b="1" dirty="0" smtClean="0"/>
              <a:t>Advisors are reluctant to discuss FHS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094" y="1291764"/>
            <a:ext cx="373202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schemeClr val="bg1"/>
                </a:solidFill>
              </a:rPr>
              <a:t>Advisors</a:t>
            </a:r>
            <a:r>
              <a:rPr lang="en-IE" dirty="0" smtClean="0">
                <a:solidFill>
                  <a:schemeClr val="accent4"/>
                </a:solidFill>
              </a:rPr>
              <a:t> </a:t>
            </a:r>
            <a:r>
              <a:rPr lang="en-IE" dirty="0" smtClean="0"/>
              <a:t>are not socially confirmed by leading </a:t>
            </a:r>
            <a:r>
              <a:rPr lang="en-IE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farmers</a:t>
            </a:r>
            <a:r>
              <a:rPr lang="en-IE" dirty="0" smtClean="0"/>
              <a:t> or </a:t>
            </a:r>
          </a:p>
          <a:p>
            <a:pPr algn="ctr"/>
            <a:r>
              <a:rPr lang="en-IE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</a:t>
            </a:r>
            <a:r>
              <a:rPr lang="en-IE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ther farmers</a:t>
            </a:r>
            <a:endParaRPr lang="en-IE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98472" y="1614929"/>
            <a:ext cx="3759106" cy="120032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dirty="0" smtClean="0"/>
              <a:t>Perceive </a:t>
            </a:r>
            <a:r>
              <a:rPr lang="en-IE" b="1" i="1" dirty="0" smtClean="0"/>
              <a:t>social pressure from leading </a:t>
            </a:r>
            <a:r>
              <a:rPr lang="en-IE" dirty="0" smtClean="0"/>
              <a:t>and other farmers</a:t>
            </a:r>
          </a:p>
          <a:p>
            <a:r>
              <a:rPr lang="en-IE" dirty="0" smtClean="0"/>
              <a:t>Low </a:t>
            </a:r>
            <a:r>
              <a:rPr lang="en-IE" b="1" i="1" dirty="0" smtClean="0"/>
              <a:t>social confirmation from other facilitators</a:t>
            </a:r>
            <a:endParaRPr lang="en-IE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74945" y="4805093"/>
            <a:ext cx="347062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dirty="0" smtClean="0"/>
              <a:t>FHS is not favourable as they do not see FHS issue as a favour or priority of leading farmers and others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550501" y="158991"/>
            <a:ext cx="3610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Results: in summary</a:t>
            </a:r>
            <a:endParaRPr lang="en-IE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67094" y="2470777"/>
            <a:ext cx="375245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There is also no social confirmation from </a:t>
            </a:r>
            <a:r>
              <a:rPr lang="en-IE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other facilitators</a:t>
            </a:r>
            <a:endParaRPr lang="en-IE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74945" y="3327765"/>
            <a:ext cx="3470620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They feel it is out of </a:t>
            </a:r>
            <a:r>
              <a:rPr lang="en-IE" b="1" i="1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their control and confident </a:t>
            </a:r>
            <a:r>
              <a:rPr lang="en-IE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to discuss </a:t>
            </a:r>
          </a:p>
          <a:p>
            <a:pPr lvl="0"/>
            <a:r>
              <a:rPr lang="en-IE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Fear of </a:t>
            </a:r>
            <a:r>
              <a:rPr lang="en-IE" b="1" i="1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losing leading farmers</a:t>
            </a:r>
            <a:r>
              <a:rPr lang="en-IE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, </a:t>
            </a:r>
            <a:r>
              <a:rPr lang="en-IE" dirty="0" smtClean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trust</a:t>
            </a:r>
            <a:endParaRPr lang="en-IE" dirty="0">
              <a:solidFill>
                <a:prstClr val="white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12011" y="179092"/>
            <a:ext cx="373202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latin typeface="Arial"/>
                <a:ea typeface="+mn-ea"/>
                <a:cs typeface="+mn-cs"/>
              </a:rPr>
              <a:t>This study was one of the first </a:t>
            </a:r>
            <a:r>
              <a:rPr lang="en-IE" b="1" i="1" dirty="0" smtClean="0">
                <a:latin typeface="Arial"/>
                <a:ea typeface="+mn-ea"/>
                <a:cs typeface="+mn-cs"/>
              </a:rPr>
              <a:t>attempts </a:t>
            </a:r>
            <a:r>
              <a:rPr lang="en-IE" dirty="0" smtClean="0">
                <a:latin typeface="Arial"/>
                <a:ea typeface="+mn-ea"/>
                <a:cs typeface="+mn-cs"/>
              </a:rPr>
              <a:t>showing how safety culture can affect advisors</a:t>
            </a:r>
            <a:endParaRPr lang="en-IE" dirty="0">
              <a:latin typeface="Arial"/>
              <a:ea typeface="+mn-ea"/>
              <a:cs typeface="+mn-cs"/>
            </a:endParaRPr>
          </a:p>
        </p:txBody>
      </p:sp>
      <p:cxnSp>
        <p:nvCxnSpPr>
          <p:cNvPr id="19" name="Straight Arrow Connector 18"/>
          <p:cNvCxnSpPr>
            <a:endCxn id="9" idx="3"/>
          </p:cNvCxnSpPr>
          <p:nvPr/>
        </p:nvCxnSpPr>
        <p:spPr>
          <a:xfrm flipH="1">
            <a:off x="3450027" y="2793122"/>
            <a:ext cx="1780675" cy="187978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4637880">
            <a:off x="3674065" y="4307633"/>
            <a:ext cx="183415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No pull demand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447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3" grpId="0" animBg="1"/>
      <p:bldP spid="29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0243" y="1185468"/>
            <a:ext cx="8654125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In this study we found that </a:t>
            </a:r>
            <a:r>
              <a:rPr lang="en-IE" dirty="0" smtClean="0">
                <a:solidFill>
                  <a:schemeClr val="bg1"/>
                </a:solidFill>
                <a:latin typeface="Arial"/>
              </a:rPr>
              <a:t>facilitators (advisors/consultant)</a:t>
            </a:r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are reluctant to engage with the issue of FHS</a:t>
            </a:r>
          </a:p>
          <a:p>
            <a:pPr lvl="0" algn="ctr"/>
            <a:endParaRPr lang="en-IE" dirty="0" smtClean="0">
              <a:solidFill>
                <a:schemeClr val="bg1"/>
              </a:solidFill>
              <a:latin typeface="Arial"/>
              <a:ea typeface="+mn-ea"/>
              <a:cs typeface="+mn-cs"/>
            </a:endParaRPr>
          </a:p>
          <a:p>
            <a:pPr lvl="0" algn="ctr"/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Activating the </a:t>
            </a:r>
            <a:r>
              <a:rPr lang="en-IE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positive social influences </a:t>
            </a:r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from </a:t>
            </a:r>
            <a:r>
              <a:rPr lang="en-IE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leading farmers </a:t>
            </a:r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is critical to influencing their intentions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242" y="4317001"/>
            <a:ext cx="8654125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There is still a need to measure the impacts of different </a:t>
            </a:r>
            <a:r>
              <a:rPr lang="en-IE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communicational skills and approaches between leading farmers and advisors</a:t>
            </a:r>
            <a:r>
              <a:rPr lang="en-IE" dirty="0" smtClean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 in discussing challenging issues like FHS</a:t>
            </a:r>
          </a:p>
        </p:txBody>
      </p:sp>
      <p:sp>
        <p:nvSpPr>
          <p:cNvPr id="9" name="Rectangle 8"/>
          <p:cNvSpPr/>
          <p:nvPr/>
        </p:nvSpPr>
        <p:spPr>
          <a:xfrm>
            <a:off x="220241" y="2931012"/>
            <a:ext cx="8654125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Accordingly, there is a need to apply a </a:t>
            </a:r>
            <a:r>
              <a:rPr lang="en-IE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socio-ecological model </a:t>
            </a:r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(interpersonal interaction) in designing FHS initiatives targeting advisors mainly through knowledge exchange (</a:t>
            </a:r>
            <a:r>
              <a:rPr lang="en-IE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interactive, communicational, co-design interventions)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0501" y="158991"/>
            <a:ext cx="6200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Implications and Recommendations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98332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The Hearne family farm crowned winner of 2019 NDC &amp; Kerrygold Quality Milk  Awards — NDC &amp; Kerrygold Quality Milk Aw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948" y="3719470"/>
            <a:ext cx="3119001" cy="203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rbon taxes will destroy Ireland's rural economy, farmers warn |  Tallbloke's Talk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698777"/>
            <a:ext cx="3196499" cy="205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74421" y="6356350"/>
            <a:ext cx="2895600" cy="365125"/>
          </a:xfrm>
        </p:spPr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4" name="Picture 2" descr="Where is the most profitable farming region in Ireland? - Farmsafe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166" y="3719469"/>
            <a:ext cx="2674834" cy="203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00910" y="1772593"/>
            <a:ext cx="6596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359828"/>
                </a:solidFill>
                <a:cs typeface="Arial" charset="0"/>
              </a:rPr>
              <a:t>Thank you for your attention!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294668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72079" y="109228"/>
            <a:ext cx="1369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Findings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306" y="657583"/>
            <a:ext cx="7906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1600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Descriptive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6" y="1433360"/>
            <a:ext cx="5589426" cy="15650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79" y="3679021"/>
            <a:ext cx="8153400" cy="20764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732" y="927223"/>
            <a:ext cx="26860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368562-B963-D14D-B6B0-C53B94E906B8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7944"/>
                </a:solidFill>
                <a:effectLst/>
                <a:uLnTx/>
                <a:uFillTx/>
                <a:latin typeface="Arial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7944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26" y="1336311"/>
            <a:ext cx="8296819" cy="4180496"/>
          </a:xfrm>
          <a:prstGeom prst="rect">
            <a:avLst/>
          </a:prstGeom>
        </p:spPr>
      </p:pic>
      <p:sp>
        <p:nvSpPr>
          <p:cNvPr id="4" name="Left Bracket 3"/>
          <p:cNvSpPr/>
          <p:nvPr/>
        </p:nvSpPr>
        <p:spPr>
          <a:xfrm>
            <a:off x="574766" y="2873828"/>
            <a:ext cx="226384" cy="1998618"/>
          </a:xfrm>
          <a:prstGeom prst="leftBracket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Left Bracket 11"/>
          <p:cNvSpPr/>
          <p:nvPr/>
        </p:nvSpPr>
        <p:spPr>
          <a:xfrm rot="5400000">
            <a:off x="6323061" y="-980977"/>
            <a:ext cx="235759" cy="4678408"/>
          </a:xfrm>
          <a:prstGeom prst="leftBracket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/>
          <p:cNvSpPr/>
          <p:nvPr/>
        </p:nvSpPr>
        <p:spPr>
          <a:xfrm>
            <a:off x="4101736" y="2213203"/>
            <a:ext cx="5042264" cy="292608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108615" y="109228"/>
            <a:ext cx="3138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000" dirty="0" smtClean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Results: Correlations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780145" y="2873828"/>
            <a:ext cx="45719" cy="1796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ounded Rectangle 9"/>
          <p:cNvSpPr/>
          <p:nvPr/>
        </p:nvSpPr>
        <p:spPr>
          <a:xfrm>
            <a:off x="8001000" y="3298371"/>
            <a:ext cx="824864" cy="18409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155871" y="5139283"/>
            <a:ext cx="1992086" cy="559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34641" y="5507047"/>
            <a:ext cx="262123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Intention is related to TPB components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21667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8" grpId="0" animBg="1"/>
      <p:bldP spid="10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30073" y="73813"/>
            <a:ext cx="1603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Findings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306" y="657583"/>
            <a:ext cx="7906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SEM analysis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30" y="1318527"/>
            <a:ext cx="8086410" cy="454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rved Up Arrow 25"/>
          <p:cNvSpPr/>
          <p:nvPr/>
        </p:nvSpPr>
        <p:spPr>
          <a:xfrm rot="16872337" flipV="1">
            <a:off x="1418328" y="1549463"/>
            <a:ext cx="1680688" cy="921437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5" name="Curved Up Arrow 24"/>
          <p:cNvSpPr/>
          <p:nvPr/>
        </p:nvSpPr>
        <p:spPr>
          <a:xfrm rot="15611223">
            <a:off x="5687308" y="1599533"/>
            <a:ext cx="1680688" cy="882100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873911" y="969147"/>
            <a:ext cx="2982317" cy="105160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5856228" y="3128468"/>
            <a:ext cx="2823958" cy="1652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102273" y="3111993"/>
            <a:ext cx="5029200" cy="163786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16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45565" y="1276310"/>
            <a:ext cx="2334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 smtClean="0">
                <a:solidFill>
                  <a:prstClr val="black"/>
                </a:solidFill>
              </a:rPr>
              <a:t>To engage advisors</a:t>
            </a:r>
            <a:endParaRPr lang="en-IE" b="1" dirty="0"/>
          </a:p>
        </p:txBody>
      </p:sp>
      <p:sp>
        <p:nvSpPr>
          <p:cNvPr id="11" name="Rectangle 10"/>
          <p:cNvSpPr/>
          <p:nvPr/>
        </p:nvSpPr>
        <p:spPr>
          <a:xfrm>
            <a:off x="1057061" y="2759136"/>
            <a:ext cx="240322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Push demands (FHS)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6867" y="3257628"/>
            <a:ext cx="501291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 smtClean="0">
                <a:solidFill>
                  <a:prstClr val="black"/>
                </a:solidFill>
              </a:rPr>
              <a:t>Government, extension organisation,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prstClr val="black"/>
                </a:solidFill>
              </a:rPr>
              <a:t>FHS </a:t>
            </a:r>
            <a:r>
              <a:rPr lang="en-IE" b="1" dirty="0" smtClean="0">
                <a:solidFill>
                  <a:prstClr val="black"/>
                </a:solidFill>
              </a:rPr>
              <a:t>specialists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prstClr val="black"/>
                </a:solidFill>
              </a:rPr>
              <a:t>Third level FHS </a:t>
            </a:r>
            <a:r>
              <a:rPr lang="en-IE" b="1" dirty="0" smtClean="0">
                <a:solidFill>
                  <a:prstClr val="black"/>
                </a:solidFill>
              </a:rPr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 smtClean="0">
                <a:solidFill>
                  <a:prstClr val="black"/>
                </a:solidFill>
              </a:rPr>
              <a:t>Variety and frequency of KT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prstClr val="black"/>
                </a:solidFill>
              </a:rPr>
              <a:t>Delivering as a </a:t>
            </a:r>
            <a:r>
              <a:rPr lang="en-IE" b="1" dirty="0" smtClean="0">
                <a:solidFill>
                  <a:prstClr val="black"/>
                </a:solidFill>
              </a:rPr>
              <a:t>task</a:t>
            </a:r>
            <a:endParaRPr lang="en-IE" b="1" dirty="0"/>
          </a:p>
        </p:txBody>
      </p:sp>
      <p:sp>
        <p:nvSpPr>
          <p:cNvPr id="17" name="Rectangle 16"/>
          <p:cNvSpPr/>
          <p:nvPr/>
        </p:nvSpPr>
        <p:spPr>
          <a:xfrm>
            <a:off x="6430978" y="2855854"/>
            <a:ext cx="158248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Pull demands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36025" y="3579455"/>
            <a:ext cx="21723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b="1" dirty="0" smtClean="0">
                <a:solidFill>
                  <a:schemeClr val="bg1"/>
                </a:solidFill>
              </a:rPr>
              <a:t>Farmers demands</a:t>
            </a:r>
          </a:p>
          <a:p>
            <a:pPr algn="ctr"/>
            <a:r>
              <a:rPr lang="en-IE" b="1" dirty="0" smtClean="0">
                <a:solidFill>
                  <a:schemeClr val="bg1"/>
                </a:solidFill>
              </a:rPr>
              <a:t>Of </a:t>
            </a:r>
          </a:p>
          <a:p>
            <a:pPr algn="ctr"/>
            <a:r>
              <a:rPr lang="en-IE" b="1" dirty="0" smtClean="0">
                <a:solidFill>
                  <a:schemeClr val="bg1"/>
                </a:solidFill>
              </a:rPr>
              <a:t>FHS</a:t>
            </a:r>
            <a:endParaRPr lang="en-IE" b="1" dirty="0">
              <a:solidFill>
                <a:schemeClr val="bg1"/>
              </a:solidFill>
            </a:endParaRPr>
          </a:p>
        </p:txBody>
      </p:sp>
      <p:sp>
        <p:nvSpPr>
          <p:cNvPr id="23" name="Left-Right Arrow 22"/>
          <p:cNvSpPr/>
          <p:nvPr/>
        </p:nvSpPr>
        <p:spPr>
          <a:xfrm>
            <a:off x="4614160" y="3560384"/>
            <a:ext cx="1503008" cy="592531"/>
          </a:xfrm>
          <a:prstGeom prst="leftRightArrow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Rectangle 23"/>
          <p:cNvSpPr/>
          <p:nvPr/>
        </p:nvSpPr>
        <p:spPr>
          <a:xfrm>
            <a:off x="4785539" y="366571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 smtClean="0">
                <a:solidFill>
                  <a:srgbClr val="FFFF00"/>
                </a:solidFill>
              </a:rPr>
              <a:t>Balanced</a:t>
            </a:r>
            <a:endParaRPr lang="en-IE" dirty="0">
              <a:solidFill>
                <a:srgbClr val="FFFF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33453" y="5248563"/>
            <a:ext cx="7534836" cy="64633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b="1" dirty="0" smtClean="0">
                <a:solidFill>
                  <a:prstClr val="black"/>
                </a:solidFill>
              </a:rPr>
              <a:t>To date, there is primarily formal education (push demands) aimed improving advisors awareness and attitude </a:t>
            </a:r>
            <a:endParaRPr lang="en-IE" b="1" dirty="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94529" y="78543"/>
            <a:ext cx="2264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Implications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140739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  <p:bldP spid="22" grpId="0" animBg="1"/>
      <p:bldP spid="20" grpId="0" animBg="1"/>
      <p:bldP spid="19" grpId="0" animBg="1"/>
      <p:bldP spid="9" grpId="0"/>
      <p:bldP spid="11" grpId="0" animBg="1"/>
      <p:bldP spid="16" grpId="0"/>
      <p:bldP spid="17" grpId="0" animBg="1"/>
      <p:bldP spid="18" grpId="0"/>
      <p:bldP spid="23" grpId="0" animBg="1"/>
      <p:bldP spid="24" grpId="0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368562-B963-D14D-B6B0-C53B94E906B8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7944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7944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92863" y="192462"/>
            <a:ext cx="2264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ヒラギノ角ゴ Pro W3" charset="0"/>
                <a:cs typeface="Arial" charset="0"/>
              </a:rPr>
              <a:t>Implications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4164" y="794099"/>
            <a:ext cx="8466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ヒラギノ角ゴ Pro W3" charset="0"/>
                <a:cs typeface="+mn-cs"/>
              </a:rPr>
              <a:t>To </a:t>
            </a:r>
            <a:r>
              <a:rPr lang="en-IE" dirty="0" smtClean="0">
                <a:solidFill>
                  <a:prstClr val="black"/>
                </a:solidFill>
                <a:latin typeface="Arial"/>
                <a:cs typeface="+mn-cs"/>
              </a:rPr>
              <a:t>engage advisors in discussing FHS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ヒラギノ角ゴ Pro W3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164" y="1492689"/>
            <a:ext cx="315983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IE" dirty="0" smtClean="0"/>
              <a:t>Push demands (government)</a:t>
            </a:r>
            <a:endParaRPr lang="en-IE" dirty="0"/>
          </a:p>
        </p:txBody>
      </p:sp>
      <p:sp>
        <p:nvSpPr>
          <p:cNvPr id="10" name="TextBox 9"/>
          <p:cNvSpPr txBox="1"/>
          <p:nvPr/>
        </p:nvSpPr>
        <p:spPr>
          <a:xfrm>
            <a:off x="268530" y="2750014"/>
            <a:ext cx="4397919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E" b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 smtClean="0"/>
              <a:t>Discussion groups targeting FHS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 smtClean="0"/>
              <a:t>Providing communicational skills helping advisors to know how they can initiate challenging issue with confident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 smtClean="0"/>
              <a:t>Insert FHS as a farm management programme</a:t>
            </a:r>
            <a:endParaRPr lang="en-IE" b="1" dirty="0"/>
          </a:p>
        </p:txBody>
      </p:sp>
      <p:sp>
        <p:nvSpPr>
          <p:cNvPr id="18" name="Rectangle 17"/>
          <p:cNvSpPr/>
          <p:nvPr/>
        </p:nvSpPr>
        <p:spPr>
          <a:xfrm>
            <a:off x="284164" y="1857094"/>
            <a:ext cx="4382286" cy="89255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sz="1400" b="1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Participatory KT techniques relying on </a:t>
            </a:r>
            <a:r>
              <a:rPr lang="en-IE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co-design approach</a:t>
            </a:r>
            <a:r>
              <a:rPr lang="en-IE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 </a:t>
            </a:r>
            <a:r>
              <a:rPr lang="en-IE" sz="1400" b="1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would be needed specifically for </a:t>
            </a:r>
            <a:r>
              <a:rPr lang="en-IE" sz="1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discussing FHS</a:t>
            </a:r>
            <a:r>
              <a:rPr lang="en-IE" sz="1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 in general</a:t>
            </a:r>
            <a:endParaRPr lang="en-IE" sz="1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029" y="1857094"/>
            <a:ext cx="2656843" cy="250758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479410" y="1487762"/>
            <a:ext cx="158248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Pull demands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66243" y="5149506"/>
            <a:ext cx="4114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Farmers and advisors </a:t>
            </a:r>
            <a:r>
              <a:rPr lang="en-IE" dirty="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should be freely discuss their thoughts, beliefs, experiences about FHS</a:t>
            </a:r>
            <a:endParaRPr lang="en-IE" dirty="0">
              <a:solidFill>
                <a:schemeClr val="bg1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5857" y="4318509"/>
            <a:ext cx="3935186" cy="83099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sz="1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Farm advisors </a:t>
            </a:r>
            <a:r>
              <a:rPr lang="en-IE" sz="1600" dirty="0" smtClean="0">
                <a:solidFill>
                  <a:srgbClr val="FFFF00"/>
                </a:solidFill>
                <a:latin typeface="Arial"/>
                <a:ea typeface="+mn-ea"/>
                <a:cs typeface="+mn-cs"/>
              </a:rPr>
              <a:t>should be a part of co-design not as </a:t>
            </a:r>
            <a:r>
              <a:rPr lang="en-IE" sz="1600" b="1" i="1" dirty="0" smtClean="0">
                <a:solidFill>
                  <a:srgbClr val="FFC000"/>
                </a:solidFill>
                <a:latin typeface="Arial"/>
                <a:ea typeface="+mn-ea"/>
                <a:cs typeface="+mn-cs"/>
              </a:rPr>
              <a:t>facilitators</a:t>
            </a:r>
            <a:r>
              <a:rPr lang="en-IE" sz="1600" dirty="0" smtClean="0">
                <a:solidFill>
                  <a:srgbClr val="FFFF00"/>
                </a:solidFill>
                <a:latin typeface="Arial"/>
                <a:ea typeface="+mn-ea"/>
                <a:cs typeface="+mn-cs"/>
              </a:rPr>
              <a:t> but as </a:t>
            </a:r>
            <a:r>
              <a:rPr lang="en-IE" sz="1600" b="1" i="1" dirty="0" smtClean="0">
                <a:solidFill>
                  <a:srgbClr val="FFC000"/>
                </a:solidFill>
                <a:latin typeface="Arial"/>
                <a:ea typeface="+mn-ea"/>
                <a:cs typeface="+mn-cs"/>
              </a:rPr>
              <a:t>more active participants</a:t>
            </a:r>
            <a:endParaRPr lang="en-IE" sz="1600" b="1" i="1" dirty="0">
              <a:solidFill>
                <a:srgbClr val="FFC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898276" y="2564217"/>
            <a:ext cx="747377" cy="54666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4658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8" grpId="0" animBg="1"/>
      <p:bldP spid="20" grpId="0" animBg="1"/>
      <p:bldP spid="21" grpId="0" animBg="1"/>
      <p:bldP spid="19" grpId="0" animBg="1"/>
      <p:bldP spid="22" grpId="0" animBg="1"/>
    </p:bld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10241</TotalTime>
  <Words>949</Words>
  <Application>Microsoft Office PowerPoint</Application>
  <PresentationFormat>On-screen Show (4:3)</PresentationFormat>
  <Paragraphs>153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ＭＳ Ｐゴシック</vt:lpstr>
      <vt:lpstr>Arial</vt:lpstr>
      <vt:lpstr>Arial Black</vt:lpstr>
      <vt:lpstr>Calibri</vt:lpstr>
      <vt:lpstr>Lucida Grande</vt:lpstr>
      <vt:lpstr>Wingdings</vt:lpstr>
      <vt:lpstr>ヒラギノ角ゴ Pro W3</vt:lpstr>
      <vt:lpstr>Teagasc PPT option 3</vt:lpstr>
      <vt:lpstr>1_Office Theme</vt:lpstr>
      <vt:lpstr>2_Office Theme</vt:lpstr>
      <vt:lpstr>Dr Mohammad Mohammadrezaei, Dr David Meredith, and Dr John McNamara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Principle - Design Consultants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Mohammad Mohammadrezaei</cp:lastModifiedBy>
  <cp:revision>287</cp:revision>
  <dcterms:created xsi:type="dcterms:W3CDTF">2012-01-19T13:12:49Z</dcterms:created>
  <dcterms:modified xsi:type="dcterms:W3CDTF">2021-04-23T14:33:33Z</dcterms:modified>
</cp:coreProperties>
</file>