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comment3.xml" ContentType="application/vnd.openxmlformats-officedocument.presentationml.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878" r:id="rId3"/>
  </p:sldMasterIdLst>
  <p:notesMasterIdLst>
    <p:notesMasterId r:id="rId14"/>
  </p:notesMasterIdLst>
  <p:handoutMasterIdLst>
    <p:handoutMasterId r:id="rId15"/>
  </p:handoutMasterIdLst>
  <p:sldIdLst>
    <p:sldId id="256" r:id="rId4"/>
    <p:sldId id="280" r:id="rId5"/>
    <p:sldId id="285" r:id="rId6"/>
    <p:sldId id="287" r:id="rId7"/>
    <p:sldId id="286" r:id="rId8"/>
    <p:sldId id="294" r:id="rId9"/>
    <p:sldId id="293" r:id="rId10"/>
    <p:sldId id="292" r:id="rId11"/>
    <p:sldId id="275" r:id="rId12"/>
    <p:sldId id="278" r:id="rId1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Meredith" initials="DM" lastIdx="4" clrIdx="0">
    <p:extLst>
      <p:ext uri="{19B8F6BF-5375-455C-9EA6-DF929625EA0E}">
        <p15:presenceInfo xmlns="" xmlns:p15="http://schemas.microsoft.com/office/powerpoint/2012/main" userId="David Meredi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59828"/>
    <a:srgbClr val="DC6D36"/>
    <a:srgbClr val="9E743B"/>
    <a:srgbClr val="6C411F"/>
    <a:srgbClr val="AFC124"/>
    <a:srgbClr val="00794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38" autoAdjust="0"/>
    <p:restoredTop sz="85258" autoAdjust="0"/>
  </p:normalViewPr>
  <p:slideViewPr>
    <p:cSldViewPr snapToGrid="0">
      <p:cViewPr>
        <p:scale>
          <a:sx n="59" d="100"/>
          <a:sy n="59" d="100"/>
        </p:scale>
        <p:origin x="-1530" y="-156"/>
      </p:cViewPr>
      <p:guideLst>
        <p:guide orient="horz" pos="2160"/>
        <p:guide pos="2880"/>
      </p:guideLst>
    </p:cSldViewPr>
  </p:slideViewPr>
  <p:notesTextViewPr>
    <p:cViewPr>
      <p:scale>
        <a:sx n="100" d="100"/>
        <a:sy n="100" d="100"/>
      </p:scale>
      <p:origin x="0" y="0"/>
    </p:cViewPr>
  </p:notesTextViewPr>
  <p:gridSpacing cx="1828800" cy="18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9-25T21:04:22.096" idx="1">
    <p:pos x="10" y="10"/>
    <p:text>This slide highlights some of the indvidual dimensions that are important in understanding farmer behaviour</p:text>
    <p:extLst>
      <p:ext uri="{C676402C-5697-4E1C-873F-D02D1690AC5C}">
        <p15:threadingInfo xmlns=""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9-25T21:05:28.437" idx="2">
    <p:pos x="10" y="10"/>
    <p:text>This slide highlights the wider socic-economic, demographic and 'environmental' context that can infulence farmer behaviour.</p:text>
    <p:extLst>
      <p:ext uri="{C676402C-5697-4E1C-873F-D02D1690AC5C}">
        <p15:threadingInfo xmlns=""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9-25T21:34:08.447" idx="3">
    <p:pos x="10" y="10"/>
    <p:text>Convert this to a table. as we discussed.</p:text>
    <p:extLst>
      <p:ext uri="{C676402C-5697-4E1C-873F-D02D1690AC5C}">
        <p15:threadingInfo xmlns=""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09-25T21:34:08.447" idx="4">
    <p:pos x="10" y="10"/>
    <p:text>Convert this to a table. as we discussed.</p:text>
  </p:cm>
</p:cmLst>
</file>

<file path=ppt/diagrams/_rels/data1.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80CACE-2743-411C-9129-07113A82C8CF}"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pt>
    <dgm:pt modelId="{EF9E0D5C-A8B7-4677-BD27-7DF8BF0AECA7}">
      <dgm:prSet phldrT="[Text]"/>
      <dgm:spPr/>
      <dgm:t>
        <a:bodyPr/>
        <a:lstStyle/>
        <a:p>
          <a:r>
            <a:rPr lang="en-IE" dirty="0" smtClean="0"/>
            <a:t>Farmers</a:t>
          </a:r>
          <a:endParaRPr lang="en-IE" dirty="0"/>
        </a:p>
      </dgm:t>
    </dgm:pt>
    <dgm:pt modelId="{52F3AD11-CE3F-4372-8EC4-AD17FF08A0FF}" type="parTrans" cxnId="{EB70E398-EE39-40F9-91F9-7EEDD2926503}">
      <dgm:prSet/>
      <dgm:spPr/>
      <dgm:t>
        <a:bodyPr/>
        <a:lstStyle/>
        <a:p>
          <a:endParaRPr lang="en-IE"/>
        </a:p>
      </dgm:t>
    </dgm:pt>
    <dgm:pt modelId="{388CF008-4F26-422A-976B-A0D7BB24285A}" type="sibTrans" cxnId="{EB70E398-EE39-40F9-91F9-7EEDD2926503}">
      <dgm:prSet/>
      <dgm:spPr/>
      <dgm:t>
        <a:bodyPr/>
        <a:lstStyle/>
        <a:p>
          <a:endParaRPr lang="en-IE"/>
        </a:p>
      </dgm:t>
    </dgm:pt>
    <dgm:pt modelId="{E84508CB-E976-45DF-AB24-FE67EB324D1E}" type="pres">
      <dgm:prSet presAssocID="{6780CACE-2743-411C-9129-07113A82C8CF}" presName="Name0" presStyleCnt="0">
        <dgm:presLayoutVars>
          <dgm:dir/>
          <dgm:resizeHandles val="exact"/>
        </dgm:presLayoutVars>
      </dgm:prSet>
      <dgm:spPr/>
    </dgm:pt>
    <dgm:pt modelId="{FB444D0E-C796-4D5A-85E3-E72E134043C9}" type="pres">
      <dgm:prSet presAssocID="{EF9E0D5C-A8B7-4677-BD27-7DF8BF0AECA7}" presName="composite" presStyleCnt="0"/>
      <dgm:spPr/>
    </dgm:pt>
    <dgm:pt modelId="{C40D6F39-4AC3-4EFB-A1A8-FFF81B1CD590}" type="pres">
      <dgm:prSet presAssocID="{EF9E0D5C-A8B7-4677-BD27-7DF8BF0AECA7}" presName="rect1" presStyleLbl="bgShp"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dgm:spPr>
      <dgm:extLst>
        <a:ext uri="{E40237B7-FDA0-4F09-8148-C483321AD2D9}">
          <dgm14:cNvPr xmlns:dgm14="http://schemas.microsoft.com/office/drawing/2010/diagram" id="0" name="" descr="93% of Irish farmers want to reduce their carbon footprint - Agriland.ie"/>
        </a:ext>
      </dgm:extLst>
    </dgm:pt>
    <dgm:pt modelId="{CC95AFC4-ABCC-4F80-B3EF-209A52259096}" type="pres">
      <dgm:prSet presAssocID="{EF9E0D5C-A8B7-4677-BD27-7DF8BF0AECA7}" presName="rect2" presStyleLbl="trBgShp" presStyleIdx="0" presStyleCnt="1">
        <dgm:presLayoutVars>
          <dgm:bulletEnabled val="1"/>
        </dgm:presLayoutVars>
      </dgm:prSet>
      <dgm:spPr/>
      <dgm:t>
        <a:bodyPr/>
        <a:lstStyle/>
        <a:p>
          <a:endParaRPr lang="en-US"/>
        </a:p>
      </dgm:t>
    </dgm:pt>
  </dgm:ptLst>
  <dgm:cxnLst>
    <dgm:cxn modelId="{EB70E398-EE39-40F9-91F9-7EEDD2926503}" srcId="{6780CACE-2743-411C-9129-07113A82C8CF}" destId="{EF9E0D5C-A8B7-4677-BD27-7DF8BF0AECA7}" srcOrd="0" destOrd="0" parTransId="{52F3AD11-CE3F-4372-8EC4-AD17FF08A0FF}" sibTransId="{388CF008-4F26-422A-976B-A0D7BB24285A}"/>
    <dgm:cxn modelId="{DC09377B-C0DF-416C-8555-EDDDB4B419DF}" type="presOf" srcId="{EF9E0D5C-A8B7-4677-BD27-7DF8BF0AECA7}" destId="{CC95AFC4-ABCC-4F80-B3EF-209A52259096}" srcOrd="0" destOrd="0" presId="urn:microsoft.com/office/officeart/2008/layout/BendingPictureSemiTransparentText"/>
    <dgm:cxn modelId="{D77CB3D9-175A-405E-A6C1-2FDE9EABB2F1}" type="presOf" srcId="{6780CACE-2743-411C-9129-07113A82C8CF}" destId="{E84508CB-E976-45DF-AB24-FE67EB324D1E}" srcOrd="0" destOrd="0" presId="urn:microsoft.com/office/officeart/2008/layout/BendingPictureSemiTransparentText"/>
    <dgm:cxn modelId="{0BE1F5F2-3EFD-42C3-9F39-950F4562544D}" type="presParOf" srcId="{E84508CB-E976-45DF-AB24-FE67EB324D1E}" destId="{FB444D0E-C796-4D5A-85E3-E72E134043C9}" srcOrd="0" destOrd="0" presId="urn:microsoft.com/office/officeart/2008/layout/BendingPictureSemiTransparentText"/>
    <dgm:cxn modelId="{48DBBAF5-468F-4D46-A796-2D88FF83BB46}" type="presParOf" srcId="{FB444D0E-C796-4D5A-85E3-E72E134043C9}" destId="{C40D6F39-4AC3-4EFB-A1A8-FFF81B1CD590}" srcOrd="0" destOrd="0" presId="urn:microsoft.com/office/officeart/2008/layout/BendingPictureSemiTransparentText"/>
    <dgm:cxn modelId="{5C604F81-0AAC-42C0-BAF8-199D01695EAD}" type="presParOf" srcId="{FB444D0E-C796-4D5A-85E3-E72E134043C9}" destId="{CC95AFC4-ABCC-4F80-B3EF-209A52259096}" srcOrd="1" destOrd="0" presId="urn:microsoft.com/office/officeart/2008/layout/BendingPictureSemiTransparent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565C05-7A5B-4996-98ED-37113DA954EA}" type="doc">
      <dgm:prSet loTypeId="urn:diagrams.loki3.com/TabbedArc+Icon" loCatId="relationship" qsTypeId="urn:microsoft.com/office/officeart/2005/8/quickstyle/simple1" qsCatId="simple" csTypeId="urn:microsoft.com/office/officeart/2005/8/colors/colorful4" csCatId="colorful" phldr="1"/>
      <dgm:spPr/>
      <dgm:t>
        <a:bodyPr/>
        <a:lstStyle/>
        <a:p>
          <a:endParaRPr lang="en-IE"/>
        </a:p>
      </dgm:t>
    </dgm:pt>
    <dgm:pt modelId="{2977F0FB-C0AC-4568-8237-CFA4FCB8AF37}">
      <dgm:prSet custT="1"/>
      <dgm:spPr/>
      <dgm:t>
        <a:bodyPr/>
        <a:lstStyle/>
        <a:p>
          <a:pPr rtl="0"/>
          <a:r>
            <a:rPr lang="en-IE" sz="1400" dirty="0" smtClean="0"/>
            <a:t>Whose opinion on farm do farmers value</a:t>
          </a:r>
          <a:endParaRPr lang="en-IE" sz="1400" dirty="0"/>
        </a:p>
      </dgm:t>
    </dgm:pt>
    <dgm:pt modelId="{1E2218EF-100B-46B1-8677-BB1D6F77C8C7}" type="parTrans" cxnId="{39D6ADB1-65F4-4115-BEDA-D97F15FC5D29}">
      <dgm:prSet/>
      <dgm:spPr/>
      <dgm:t>
        <a:bodyPr/>
        <a:lstStyle/>
        <a:p>
          <a:endParaRPr lang="en-IE"/>
        </a:p>
      </dgm:t>
    </dgm:pt>
    <dgm:pt modelId="{878B93FE-856F-4E5B-8E5A-71F498F6D8F2}" type="sibTrans" cxnId="{39D6ADB1-65F4-4115-BEDA-D97F15FC5D29}">
      <dgm:prSet/>
      <dgm:spPr/>
      <dgm:t>
        <a:bodyPr/>
        <a:lstStyle/>
        <a:p>
          <a:endParaRPr lang="en-IE"/>
        </a:p>
      </dgm:t>
    </dgm:pt>
    <dgm:pt modelId="{580EA654-646B-4EDD-9BE6-F1F99514D9A3}">
      <dgm:prSet custT="1"/>
      <dgm:spPr/>
      <dgm:t>
        <a:bodyPr/>
        <a:lstStyle/>
        <a:p>
          <a:r>
            <a:rPr lang="en-IE" sz="1400" dirty="0" smtClean="0"/>
            <a:t>How they think, a safety behaviour is beneficial, important, and favourable</a:t>
          </a:r>
          <a:endParaRPr lang="en-IE" sz="1400" dirty="0"/>
        </a:p>
      </dgm:t>
    </dgm:pt>
    <dgm:pt modelId="{DE8E83F4-86FA-49DA-8DB3-0AA44F8F3649}" type="parTrans" cxnId="{D8463042-89AF-4C30-91D5-060959731479}">
      <dgm:prSet/>
      <dgm:spPr/>
      <dgm:t>
        <a:bodyPr/>
        <a:lstStyle/>
        <a:p>
          <a:endParaRPr lang="en-IE"/>
        </a:p>
      </dgm:t>
    </dgm:pt>
    <dgm:pt modelId="{4D821860-4F3E-4007-97D1-9A281C089B1F}" type="sibTrans" cxnId="{D8463042-89AF-4C30-91D5-060959731479}">
      <dgm:prSet/>
      <dgm:spPr/>
      <dgm:t>
        <a:bodyPr/>
        <a:lstStyle/>
        <a:p>
          <a:endParaRPr lang="en-IE"/>
        </a:p>
      </dgm:t>
    </dgm:pt>
    <dgm:pt modelId="{0D6A8E75-A0D8-4E1C-BD56-BB3468AE739C}">
      <dgm:prSet custT="1"/>
      <dgm:spPr/>
      <dgm:t>
        <a:bodyPr/>
        <a:lstStyle/>
        <a:p>
          <a:r>
            <a:rPr lang="en-IE" sz="1100" b="1" dirty="0" smtClean="0"/>
            <a:t>How they perceive, safety behaviour easy/hard, up to them/out of their control,</a:t>
          </a:r>
          <a:endParaRPr lang="en-IE" sz="1100" b="1" dirty="0"/>
        </a:p>
      </dgm:t>
    </dgm:pt>
    <dgm:pt modelId="{5459CD97-8BB5-415A-9653-DBB46B48ABBE}" type="parTrans" cxnId="{B8EE7073-358E-49D2-B2AB-A6E69A907BE6}">
      <dgm:prSet/>
      <dgm:spPr/>
      <dgm:t>
        <a:bodyPr/>
        <a:lstStyle/>
        <a:p>
          <a:endParaRPr lang="en-IE"/>
        </a:p>
      </dgm:t>
    </dgm:pt>
    <dgm:pt modelId="{5D2B112F-3769-4752-A1FB-5B12669C0CDB}" type="sibTrans" cxnId="{B8EE7073-358E-49D2-B2AB-A6E69A907BE6}">
      <dgm:prSet/>
      <dgm:spPr/>
      <dgm:t>
        <a:bodyPr/>
        <a:lstStyle/>
        <a:p>
          <a:endParaRPr lang="en-IE"/>
        </a:p>
      </dgm:t>
    </dgm:pt>
    <dgm:pt modelId="{E412350D-B2EC-435C-89A5-A09EBA494DB4}">
      <dgm:prSet custT="1"/>
      <dgm:spPr/>
      <dgm:t>
        <a:bodyPr/>
        <a:lstStyle/>
        <a:p>
          <a:r>
            <a:rPr lang="en-IE" sz="1600" dirty="0" smtClean="0"/>
            <a:t>Capacity - Capability</a:t>
          </a:r>
          <a:endParaRPr lang="en-IE" sz="1600" dirty="0"/>
        </a:p>
      </dgm:t>
    </dgm:pt>
    <dgm:pt modelId="{9EDA2D0F-87AF-42A2-AEB3-58BC601543EE}" type="parTrans" cxnId="{A1E00B78-4372-411D-BF23-602A8B6EDF19}">
      <dgm:prSet/>
      <dgm:spPr/>
      <dgm:t>
        <a:bodyPr/>
        <a:lstStyle/>
        <a:p>
          <a:endParaRPr lang="en-IE"/>
        </a:p>
      </dgm:t>
    </dgm:pt>
    <dgm:pt modelId="{318DE20B-8588-4181-BA29-73F23D261E0E}" type="sibTrans" cxnId="{A1E00B78-4372-411D-BF23-602A8B6EDF19}">
      <dgm:prSet/>
      <dgm:spPr/>
      <dgm:t>
        <a:bodyPr/>
        <a:lstStyle/>
        <a:p>
          <a:endParaRPr lang="en-IE"/>
        </a:p>
      </dgm:t>
    </dgm:pt>
    <dgm:pt modelId="{4E785C65-EA66-4C04-856D-961047F67D54}">
      <dgm:prSet custT="1"/>
      <dgm:spPr/>
      <dgm:t>
        <a:bodyPr/>
        <a:lstStyle/>
        <a:p>
          <a:r>
            <a:rPr lang="en-IE" sz="1400" dirty="0" smtClean="0"/>
            <a:t>How farmers see themselves susceptible to an accident</a:t>
          </a:r>
          <a:endParaRPr lang="en-IE" sz="1400" dirty="0"/>
        </a:p>
      </dgm:t>
    </dgm:pt>
    <dgm:pt modelId="{FB13F53E-0688-4912-B5AD-016C91DBB702}" type="parTrans" cxnId="{BF5A1C98-1202-4805-A951-E5C85ACE089B}">
      <dgm:prSet/>
      <dgm:spPr/>
      <dgm:t>
        <a:bodyPr/>
        <a:lstStyle/>
        <a:p>
          <a:endParaRPr lang="en-IE"/>
        </a:p>
      </dgm:t>
    </dgm:pt>
    <dgm:pt modelId="{6BF46C0B-4326-412D-8EA2-050D0C756CE0}" type="sibTrans" cxnId="{BF5A1C98-1202-4805-A951-E5C85ACE089B}">
      <dgm:prSet/>
      <dgm:spPr/>
      <dgm:t>
        <a:bodyPr/>
        <a:lstStyle/>
        <a:p>
          <a:endParaRPr lang="en-IE"/>
        </a:p>
      </dgm:t>
    </dgm:pt>
    <dgm:pt modelId="{5B63BB13-44CF-409F-A39D-C5109CD6D3E9}">
      <dgm:prSet custT="1"/>
      <dgm:spPr/>
      <dgm:t>
        <a:bodyPr/>
        <a:lstStyle/>
        <a:p>
          <a:r>
            <a:rPr lang="en-IE" sz="1400" dirty="0" smtClean="0"/>
            <a:t>How do farmers see the accidents</a:t>
          </a:r>
          <a:endParaRPr lang="en-IE" sz="1400" dirty="0"/>
        </a:p>
      </dgm:t>
    </dgm:pt>
    <dgm:pt modelId="{F604EB97-DBA7-4D0D-A9D7-43C8C4FDF060}" type="parTrans" cxnId="{ADC94B65-A6E1-4C40-86B0-D324A120F50B}">
      <dgm:prSet/>
      <dgm:spPr/>
      <dgm:t>
        <a:bodyPr/>
        <a:lstStyle/>
        <a:p>
          <a:endParaRPr lang="en-IE"/>
        </a:p>
      </dgm:t>
    </dgm:pt>
    <dgm:pt modelId="{2BE859A0-0D79-4753-98C7-E2AFAF5E7663}" type="sibTrans" cxnId="{ADC94B65-A6E1-4C40-86B0-D324A120F50B}">
      <dgm:prSet/>
      <dgm:spPr/>
      <dgm:t>
        <a:bodyPr/>
        <a:lstStyle/>
        <a:p>
          <a:endParaRPr lang="en-IE"/>
        </a:p>
      </dgm:t>
    </dgm:pt>
    <dgm:pt modelId="{E73E8332-8956-4DEE-9B28-AA19281335D6}">
      <dgm:prSet custT="1"/>
      <dgm:spPr/>
      <dgm:t>
        <a:bodyPr/>
        <a:lstStyle/>
        <a:p>
          <a:r>
            <a:rPr lang="en-IE" sz="1400" b="1" dirty="0" smtClean="0"/>
            <a:t>Willing to behave safely</a:t>
          </a:r>
          <a:endParaRPr lang="en-IE" sz="1400" b="1" dirty="0"/>
        </a:p>
      </dgm:t>
    </dgm:pt>
    <dgm:pt modelId="{C98FD18C-D12F-44A6-AC37-1DEE5C59FDBB}" type="parTrans" cxnId="{CFAD2BFD-089D-4486-9EC0-F235A831F78D}">
      <dgm:prSet/>
      <dgm:spPr/>
      <dgm:t>
        <a:bodyPr/>
        <a:lstStyle/>
        <a:p>
          <a:endParaRPr lang="en-IE"/>
        </a:p>
      </dgm:t>
    </dgm:pt>
    <dgm:pt modelId="{462AE2E7-F74B-4D7D-97B1-041DBF2ECA74}" type="sibTrans" cxnId="{CFAD2BFD-089D-4486-9EC0-F235A831F78D}">
      <dgm:prSet/>
      <dgm:spPr/>
      <dgm:t>
        <a:bodyPr/>
        <a:lstStyle/>
        <a:p>
          <a:endParaRPr lang="en-IE"/>
        </a:p>
      </dgm:t>
    </dgm:pt>
    <dgm:pt modelId="{E9BB539A-BAFB-4DBB-B42F-11C10282AA19}">
      <dgm:prSet custT="1"/>
      <dgm:spPr/>
      <dgm:t>
        <a:bodyPr/>
        <a:lstStyle/>
        <a:p>
          <a:r>
            <a:rPr lang="en-IE" sz="1200" b="1" dirty="0" smtClean="0"/>
            <a:t>Which stimulus Internal and External trigger a behaviour</a:t>
          </a:r>
          <a:endParaRPr lang="en-IE" sz="1200" b="1" dirty="0"/>
        </a:p>
      </dgm:t>
    </dgm:pt>
    <dgm:pt modelId="{E63930C0-F502-45F2-B949-9A74004C6279}" type="parTrans" cxnId="{E25F8D9F-7B71-419A-9AEF-6BA11BF27AF9}">
      <dgm:prSet/>
      <dgm:spPr/>
      <dgm:t>
        <a:bodyPr/>
        <a:lstStyle/>
        <a:p>
          <a:endParaRPr lang="en-IE"/>
        </a:p>
      </dgm:t>
    </dgm:pt>
    <dgm:pt modelId="{35C362EA-3652-4420-9040-6E571EDD0E10}" type="sibTrans" cxnId="{E25F8D9F-7B71-419A-9AEF-6BA11BF27AF9}">
      <dgm:prSet/>
      <dgm:spPr/>
      <dgm:t>
        <a:bodyPr/>
        <a:lstStyle/>
        <a:p>
          <a:endParaRPr lang="en-IE"/>
        </a:p>
      </dgm:t>
    </dgm:pt>
    <dgm:pt modelId="{344D34DD-A8DF-48FB-8774-C2297A6B49B6}">
      <dgm:prSet custT="1"/>
      <dgm:spPr/>
      <dgm:t>
        <a:bodyPr/>
        <a:lstStyle/>
        <a:p>
          <a:r>
            <a:rPr lang="en-IE" sz="1400" dirty="0" smtClean="0"/>
            <a:t>How they see the risks</a:t>
          </a:r>
          <a:endParaRPr lang="en-IE" sz="1400" dirty="0"/>
        </a:p>
      </dgm:t>
    </dgm:pt>
    <dgm:pt modelId="{CC7EC72E-DFBD-4B25-B2A3-673DEEE089A2}" type="parTrans" cxnId="{582C1B32-C057-4082-80F2-87EAEE57A01E}">
      <dgm:prSet/>
      <dgm:spPr/>
      <dgm:t>
        <a:bodyPr/>
        <a:lstStyle/>
        <a:p>
          <a:endParaRPr lang="en-IE"/>
        </a:p>
      </dgm:t>
    </dgm:pt>
    <dgm:pt modelId="{A4981868-87CB-4E2F-B7D2-9FA1461B28FE}" type="sibTrans" cxnId="{582C1B32-C057-4082-80F2-87EAEE57A01E}">
      <dgm:prSet/>
      <dgm:spPr/>
      <dgm:t>
        <a:bodyPr/>
        <a:lstStyle/>
        <a:p>
          <a:endParaRPr lang="en-IE"/>
        </a:p>
      </dgm:t>
    </dgm:pt>
    <dgm:pt modelId="{B80169B9-0285-45DD-83AD-1C9D1953EDC6}">
      <dgm:prSet custT="1"/>
      <dgm:spPr/>
      <dgm:t>
        <a:bodyPr/>
        <a:lstStyle/>
        <a:p>
          <a:r>
            <a:rPr lang="en-IE" sz="1400" b="1" dirty="0" smtClean="0"/>
            <a:t>How they see themselves</a:t>
          </a:r>
          <a:endParaRPr lang="en-IE" sz="1400" b="1" dirty="0"/>
        </a:p>
      </dgm:t>
    </dgm:pt>
    <dgm:pt modelId="{D4D50131-1B56-4B3A-9992-19B0DC58B740}" type="parTrans" cxnId="{7543063B-8368-4E3D-B1BC-4CF463C748E1}">
      <dgm:prSet/>
      <dgm:spPr/>
      <dgm:t>
        <a:bodyPr/>
        <a:lstStyle/>
        <a:p>
          <a:endParaRPr lang="en-IE"/>
        </a:p>
      </dgm:t>
    </dgm:pt>
    <dgm:pt modelId="{C69D6A15-80D3-452C-82E7-3FFFBF19F68C}" type="sibTrans" cxnId="{7543063B-8368-4E3D-B1BC-4CF463C748E1}">
      <dgm:prSet/>
      <dgm:spPr/>
      <dgm:t>
        <a:bodyPr/>
        <a:lstStyle/>
        <a:p>
          <a:endParaRPr lang="en-IE"/>
        </a:p>
      </dgm:t>
    </dgm:pt>
    <dgm:pt modelId="{A5D27941-866C-4D5A-ABBA-6E74D895A0D4}">
      <dgm:prSet custT="1"/>
      <dgm:spPr/>
      <dgm:t>
        <a:bodyPr/>
        <a:lstStyle/>
        <a:p>
          <a:r>
            <a:rPr lang="en-IE" sz="1200" b="1" dirty="0" smtClean="0"/>
            <a:t>How farmers regulate their behaviour</a:t>
          </a:r>
          <a:endParaRPr lang="en-IE" sz="1200" b="1" dirty="0"/>
        </a:p>
      </dgm:t>
    </dgm:pt>
    <dgm:pt modelId="{7DF45680-0DB2-42B3-8973-DB5D848EA400}" type="parTrans" cxnId="{D0AE4FD2-AB55-471F-BEDB-451F5E4D58A1}">
      <dgm:prSet/>
      <dgm:spPr/>
      <dgm:t>
        <a:bodyPr/>
        <a:lstStyle/>
        <a:p>
          <a:endParaRPr lang="en-IE"/>
        </a:p>
      </dgm:t>
    </dgm:pt>
    <dgm:pt modelId="{B72D0507-0BC6-449C-B5AB-F8F19A55D331}" type="sibTrans" cxnId="{D0AE4FD2-AB55-471F-BEDB-451F5E4D58A1}">
      <dgm:prSet/>
      <dgm:spPr/>
      <dgm:t>
        <a:bodyPr/>
        <a:lstStyle/>
        <a:p>
          <a:endParaRPr lang="en-IE"/>
        </a:p>
      </dgm:t>
    </dgm:pt>
    <dgm:pt modelId="{1AB3CC14-D0C9-4C74-A9A3-0DB79637CA14}">
      <dgm:prSet custT="1"/>
      <dgm:spPr/>
      <dgm:t>
        <a:bodyPr/>
        <a:lstStyle/>
        <a:p>
          <a:r>
            <a:rPr lang="en-IE" sz="1400" b="1" dirty="0" smtClean="0"/>
            <a:t>Which obstacles farmers feel </a:t>
          </a:r>
          <a:endParaRPr lang="en-IE" sz="1400" b="1" dirty="0"/>
        </a:p>
      </dgm:t>
    </dgm:pt>
    <dgm:pt modelId="{E0E57C65-0547-4F68-AF74-42E059007D81}" type="parTrans" cxnId="{C9014889-FA6E-452E-858B-BBD2A13DB9C6}">
      <dgm:prSet/>
      <dgm:spPr/>
      <dgm:t>
        <a:bodyPr/>
        <a:lstStyle/>
        <a:p>
          <a:endParaRPr lang="en-IE"/>
        </a:p>
      </dgm:t>
    </dgm:pt>
    <dgm:pt modelId="{B3DE1BCB-9FC7-4DC6-B0CB-B32EC16AED3D}" type="sibTrans" cxnId="{C9014889-FA6E-452E-858B-BBD2A13DB9C6}">
      <dgm:prSet/>
      <dgm:spPr/>
      <dgm:t>
        <a:bodyPr/>
        <a:lstStyle/>
        <a:p>
          <a:endParaRPr lang="en-IE"/>
        </a:p>
      </dgm:t>
    </dgm:pt>
    <dgm:pt modelId="{C00370AD-C733-4E0A-BA3B-4A5DACEEA4C3}">
      <dgm:prSet/>
      <dgm:spPr/>
      <dgm:t>
        <a:bodyPr/>
        <a:lstStyle/>
        <a:p>
          <a:r>
            <a:rPr lang="en-IE" dirty="0" smtClean="0"/>
            <a:t>How much farmers know about safety behaviour</a:t>
          </a:r>
          <a:endParaRPr lang="en-IE" dirty="0"/>
        </a:p>
      </dgm:t>
    </dgm:pt>
    <dgm:pt modelId="{B9D10DE1-125C-4F6E-B67F-7131A85E39B5}" type="parTrans" cxnId="{F243A867-D751-4797-8B9C-85098722B1D4}">
      <dgm:prSet/>
      <dgm:spPr/>
      <dgm:t>
        <a:bodyPr/>
        <a:lstStyle/>
        <a:p>
          <a:endParaRPr lang="en-IE"/>
        </a:p>
      </dgm:t>
    </dgm:pt>
    <dgm:pt modelId="{24A4A11A-09CF-460D-B3BF-67ED9DE95D6D}" type="sibTrans" cxnId="{F243A867-D751-4797-8B9C-85098722B1D4}">
      <dgm:prSet/>
      <dgm:spPr/>
      <dgm:t>
        <a:bodyPr/>
        <a:lstStyle/>
        <a:p>
          <a:endParaRPr lang="en-IE"/>
        </a:p>
      </dgm:t>
    </dgm:pt>
    <dgm:pt modelId="{5E9C13F2-4A2E-4E19-9F6F-9681E14DE71E}" type="pres">
      <dgm:prSet presAssocID="{F4565C05-7A5B-4996-98ED-37113DA954EA}" presName="Name0" presStyleCnt="0">
        <dgm:presLayoutVars>
          <dgm:dir/>
          <dgm:resizeHandles val="exact"/>
        </dgm:presLayoutVars>
      </dgm:prSet>
      <dgm:spPr/>
      <dgm:t>
        <a:bodyPr/>
        <a:lstStyle/>
        <a:p>
          <a:endParaRPr lang="en-IE"/>
        </a:p>
      </dgm:t>
    </dgm:pt>
    <dgm:pt modelId="{3CADAFF5-7771-4DA1-84C2-24490833F7A8}" type="pres">
      <dgm:prSet presAssocID="{2977F0FB-C0AC-4568-8237-CFA4FCB8AF37}" presName="twoplus" presStyleLbl="node1" presStyleIdx="0" presStyleCnt="13" custScaleX="193188" custScaleY="236995" custRadScaleRad="87624" custRadScaleInc="-8902">
        <dgm:presLayoutVars>
          <dgm:bulletEnabled val="1"/>
        </dgm:presLayoutVars>
      </dgm:prSet>
      <dgm:spPr/>
      <dgm:t>
        <a:bodyPr/>
        <a:lstStyle/>
        <a:p>
          <a:endParaRPr lang="en-IE"/>
        </a:p>
      </dgm:t>
    </dgm:pt>
    <dgm:pt modelId="{E2CB4B4F-BD8D-4F35-A3B8-A6B51B240F6B}" type="pres">
      <dgm:prSet presAssocID="{580EA654-646B-4EDD-9BE6-F1F99514D9A3}" presName="twoplus" presStyleLbl="node1" presStyleIdx="1" presStyleCnt="13" custScaleX="230678" custScaleY="276190" custRadScaleRad="111284" custRadScaleInc="17726">
        <dgm:presLayoutVars>
          <dgm:bulletEnabled val="1"/>
        </dgm:presLayoutVars>
      </dgm:prSet>
      <dgm:spPr/>
      <dgm:t>
        <a:bodyPr/>
        <a:lstStyle/>
        <a:p>
          <a:endParaRPr lang="en-IE"/>
        </a:p>
      </dgm:t>
    </dgm:pt>
    <dgm:pt modelId="{58E1CC79-6840-42D7-8A7D-A8A0D2F22805}" type="pres">
      <dgm:prSet presAssocID="{0D6A8E75-A0D8-4E1C-BD56-BB3468AE739C}" presName="twoplus" presStyleLbl="node1" presStyleIdx="2" presStyleCnt="13" custScaleX="223951" custScaleY="253671" custRadScaleRad="84516" custRadScaleInc="19297">
        <dgm:presLayoutVars>
          <dgm:bulletEnabled val="1"/>
        </dgm:presLayoutVars>
      </dgm:prSet>
      <dgm:spPr/>
      <dgm:t>
        <a:bodyPr/>
        <a:lstStyle/>
        <a:p>
          <a:endParaRPr lang="en-IE"/>
        </a:p>
      </dgm:t>
    </dgm:pt>
    <dgm:pt modelId="{61768E4A-B1EF-4F5A-9AA5-C44C5F9C71A1}" type="pres">
      <dgm:prSet presAssocID="{E412350D-B2EC-435C-89A5-A09EBA494DB4}" presName="twoplus" presStyleLbl="node1" presStyleIdx="3" presStyleCnt="13" custAng="1800000" custScaleX="197773" custScaleY="209668" custRadScaleRad="63612" custRadScaleInc="-84758">
        <dgm:presLayoutVars>
          <dgm:bulletEnabled val="1"/>
        </dgm:presLayoutVars>
      </dgm:prSet>
      <dgm:spPr/>
      <dgm:t>
        <a:bodyPr/>
        <a:lstStyle/>
        <a:p>
          <a:endParaRPr lang="en-IE"/>
        </a:p>
      </dgm:t>
    </dgm:pt>
    <dgm:pt modelId="{69B89C64-87FA-4EBC-BD69-BC0A025AACF2}" type="pres">
      <dgm:prSet presAssocID="{4E785C65-EA66-4C04-856D-961047F67D54}" presName="twoplus" presStyleLbl="node1" presStyleIdx="4" presStyleCnt="13" custAng="799697" custScaleX="206408" custScaleY="245492" custRadScaleRad="94347" custRadScaleInc="11279">
        <dgm:presLayoutVars>
          <dgm:bulletEnabled val="1"/>
        </dgm:presLayoutVars>
      </dgm:prSet>
      <dgm:spPr/>
      <dgm:t>
        <a:bodyPr/>
        <a:lstStyle/>
        <a:p>
          <a:endParaRPr lang="en-IE"/>
        </a:p>
      </dgm:t>
    </dgm:pt>
    <dgm:pt modelId="{59C5B973-B201-4500-B20A-656F6C67AF09}" type="pres">
      <dgm:prSet presAssocID="{5B63BB13-44CF-409F-A39D-C5109CD6D3E9}" presName="twoplus" presStyleLbl="node1" presStyleIdx="5" presStyleCnt="13" custAng="21306216" custScaleX="183127" custScaleY="227365" custRadScaleRad="59357" custRadScaleInc="-43044">
        <dgm:presLayoutVars>
          <dgm:bulletEnabled val="1"/>
        </dgm:presLayoutVars>
      </dgm:prSet>
      <dgm:spPr/>
      <dgm:t>
        <a:bodyPr/>
        <a:lstStyle/>
        <a:p>
          <a:endParaRPr lang="en-IE"/>
        </a:p>
      </dgm:t>
    </dgm:pt>
    <dgm:pt modelId="{6A361044-02CA-4AC5-A701-83E89E1A45A3}" type="pres">
      <dgm:prSet presAssocID="{E73E8332-8956-4DEE-9B28-AA19281335D6}" presName="twoplus" presStyleLbl="node1" presStyleIdx="6" presStyleCnt="13" custAng="1353752" custScaleX="173435" custScaleY="194231" custRadScaleRad="88405" custRadScaleInc="88567">
        <dgm:presLayoutVars>
          <dgm:bulletEnabled val="1"/>
        </dgm:presLayoutVars>
      </dgm:prSet>
      <dgm:spPr/>
      <dgm:t>
        <a:bodyPr/>
        <a:lstStyle/>
        <a:p>
          <a:endParaRPr lang="en-IE"/>
        </a:p>
      </dgm:t>
    </dgm:pt>
    <dgm:pt modelId="{D2D2C8E4-260E-4734-848E-C0911678A131}" type="pres">
      <dgm:prSet presAssocID="{E9BB539A-BAFB-4DBB-B42F-11C10282AA19}" presName="twoplus" presStyleLbl="node1" presStyleIdx="7" presStyleCnt="13" custAng="410860" custScaleX="213177" custScaleY="198259" custRadScaleRad="55845" custRadScaleInc="10799">
        <dgm:presLayoutVars>
          <dgm:bulletEnabled val="1"/>
        </dgm:presLayoutVars>
      </dgm:prSet>
      <dgm:spPr/>
      <dgm:t>
        <a:bodyPr/>
        <a:lstStyle/>
        <a:p>
          <a:endParaRPr lang="en-IE"/>
        </a:p>
      </dgm:t>
    </dgm:pt>
    <dgm:pt modelId="{43A12621-3DCB-41E4-9A76-22B8D8E886CB}" type="pres">
      <dgm:prSet presAssocID="{344D34DD-A8DF-48FB-8774-C2297A6B49B6}" presName="twoplus" presStyleLbl="node1" presStyleIdx="8" presStyleCnt="13" custAng="19337288" custScaleX="166394" custScaleY="192833" custRadScaleRad="84764" custRadScaleInc="-58666">
        <dgm:presLayoutVars>
          <dgm:bulletEnabled val="1"/>
        </dgm:presLayoutVars>
      </dgm:prSet>
      <dgm:spPr/>
      <dgm:t>
        <a:bodyPr/>
        <a:lstStyle/>
        <a:p>
          <a:endParaRPr lang="en-IE"/>
        </a:p>
      </dgm:t>
    </dgm:pt>
    <dgm:pt modelId="{16083D85-E519-45A0-B326-2BC857BF6C92}" type="pres">
      <dgm:prSet presAssocID="{1AB3CC14-D0C9-4C74-A9A3-0DB79637CA14}" presName="twoplus" presStyleLbl="node1" presStyleIdx="9" presStyleCnt="13" custAng="21062096" custScaleX="216884" custScaleY="176276" custRadScaleRad="74320" custRadScaleInc="47128">
        <dgm:presLayoutVars>
          <dgm:bulletEnabled val="1"/>
        </dgm:presLayoutVars>
      </dgm:prSet>
      <dgm:spPr/>
      <dgm:t>
        <a:bodyPr/>
        <a:lstStyle/>
        <a:p>
          <a:endParaRPr lang="en-IE"/>
        </a:p>
      </dgm:t>
    </dgm:pt>
    <dgm:pt modelId="{F861E408-1837-4613-8180-B860F954F327}" type="pres">
      <dgm:prSet presAssocID="{B80169B9-0285-45DD-83AD-1C9D1953EDC6}" presName="twoplus" presStyleLbl="node1" presStyleIdx="10" presStyleCnt="13" custScaleX="181012" custScaleY="183379" custRadScaleRad="110369" custRadScaleInc="-24364">
        <dgm:presLayoutVars>
          <dgm:bulletEnabled val="1"/>
        </dgm:presLayoutVars>
      </dgm:prSet>
      <dgm:spPr/>
      <dgm:t>
        <a:bodyPr/>
        <a:lstStyle/>
        <a:p>
          <a:endParaRPr lang="en-IE"/>
        </a:p>
      </dgm:t>
    </dgm:pt>
    <dgm:pt modelId="{2A956E66-D8C0-41D1-AF96-3BD949A9196D}" type="pres">
      <dgm:prSet presAssocID="{A5D27941-866C-4D5A-ABBA-6E74D895A0D4}" presName="twoplus" presStyleLbl="node1" presStyleIdx="11" presStyleCnt="13" custScaleX="167292" custScaleY="235119" custRadScaleRad="99116" custRadScaleInc="-8083">
        <dgm:presLayoutVars>
          <dgm:bulletEnabled val="1"/>
        </dgm:presLayoutVars>
      </dgm:prSet>
      <dgm:spPr/>
      <dgm:t>
        <a:bodyPr/>
        <a:lstStyle/>
        <a:p>
          <a:endParaRPr lang="en-IE"/>
        </a:p>
      </dgm:t>
    </dgm:pt>
    <dgm:pt modelId="{75D62E2F-2493-4064-ABDF-03C38AD10590}" type="pres">
      <dgm:prSet presAssocID="{C00370AD-C733-4E0A-BA3B-4A5DACEEA4C3}" presName="twoplus" presStyleLbl="node1" presStyleIdx="12" presStyleCnt="13" custScaleX="204359" custScaleY="257439" custRadScaleRad="77761" custRadScaleInc="29205">
        <dgm:presLayoutVars>
          <dgm:bulletEnabled val="1"/>
        </dgm:presLayoutVars>
      </dgm:prSet>
      <dgm:spPr/>
      <dgm:t>
        <a:bodyPr/>
        <a:lstStyle/>
        <a:p>
          <a:endParaRPr lang="en-IE"/>
        </a:p>
      </dgm:t>
    </dgm:pt>
  </dgm:ptLst>
  <dgm:cxnLst>
    <dgm:cxn modelId="{CFAD2BFD-089D-4486-9EC0-F235A831F78D}" srcId="{F4565C05-7A5B-4996-98ED-37113DA954EA}" destId="{E73E8332-8956-4DEE-9B28-AA19281335D6}" srcOrd="6" destOrd="0" parTransId="{C98FD18C-D12F-44A6-AC37-1DEE5C59FDBB}" sibTransId="{462AE2E7-F74B-4D7D-97B1-041DBF2ECA74}"/>
    <dgm:cxn modelId="{D0AE4FD2-AB55-471F-BEDB-451F5E4D58A1}" srcId="{F4565C05-7A5B-4996-98ED-37113DA954EA}" destId="{A5D27941-866C-4D5A-ABBA-6E74D895A0D4}" srcOrd="11" destOrd="0" parTransId="{7DF45680-0DB2-42B3-8973-DB5D848EA400}" sibTransId="{B72D0507-0BC6-449C-B5AB-F8F19A55D331}"/>
    <dgm:cxn modelId="{7D58269E-621D-4B0D-8004-A25020DC67C5}" type="presOf" srcId="{2977F0FB-C0AC-4568-8237-CFA4FCB8AF37}" destId="{3CADAFF5-7771-4DA1-84C2-24490833F7A8}" srcOrd="0" destOrd="0" presId="urn:diagrams.loki3.com/TabbedArc+Icon"/>
    <dgm:cxn modelId="{C89187CF-B618-403F-B6A3-6CBDC813946A}" type="presOf" srcId="{B80169B9-0285-45DD-83AD-1C9D1953EDC6}" destId="{F861E408-1837-4613-8180-B860F954F327}" srcOrd="0" destOrd="0" presId="urn:diagrams.loki3.com/TabbedArc+Icon"/>
    <dgm:cxn modelId="{B56C746D-0C9D-4760-B7EB-10D0C9ED55C3}" type="presOf" srcId="{E9BB539A-BAFB-4DBB-B42F-11C10282AA19}" destId="{D2D2C8E4-260E-4734-848E-C0911678A131}" srcOrd="0" destOrd="0" presId="urn:diagrams.loki3.com/TabbedArc+Icon"/>
    <dgm:cxn modelId="{E25F8D9F-7B71-419A-9AEF-6BA11BF27AF9}" srcId="{F4565C05-7A5B-4996-98ED-37113DA954EA}" destId="{E9BB539A-BAFB-4DBB-B42F-11C10282AA19}" srcOrd="7" destOrd="0" parTransId="{E63930C0-F502-45F2-B949-9A74004C6279}" sibTransId="{35C362EA-3652-4420-9040-6E571EDD0E10}"/>
    <dgm:cxn modelId="{A1E00B78-4372-411D-BF23-602A8B6EDF19}" srcId="{F4565C05-7A5B-4996-98ED-37113DA954EA}" destId="{E412350D-B2EC-435C-89A5-A09EBA494DB4}" srcOrd="3" destOrd="0" parTransId="{9EDA2D0F-87AF-42A2-AEB3-58BC601543EE}" sibTransId="{318DE20B-8588-4181-BA29-73F23D261E0E}"/>
    <dgm:cxn modelId="{3CA96E71-93DF-40BD-A10E-7EAFB769F554}" type="presOf" srcId="{580EA654-646B-4EDD-9BE6-F1F99514D9A3}" destId="{E2CB4B4F-BD8D-4F35-A3B8-A6B51B240F6B}" srcOrd="0" destOrd="0" presId="urn:diagrams.loki3.com/TabbedArc+Icon"/>
    <dgm:cxn modelId="{3961180E-6CFE-48C7-B9F6-831A863D11CE}" type="presOf" srcId="{E412350D-B2EC-435C-89A5-A09EBA494DB4}" destId="{61768E4A-B1EF-4F5A-9AA5-C44C5F9C71A1}" srcOrd="0" destOrd="0" presId="urn:diagrams.loki3.com/TabbedArc+Icon"/>
    <dgm:cxn modelId="{D8463042-89AF-4C30-91D5-060959731479}" srcId="{F4565C05-7A5B-4996-98ED-37113DA954EA}" destId="{580EA654-646B-4EDD-9BE6-F1F99514D9A3}" srcOrd="1" destOrd="0" parTransId="{DE8E83F4-86FA-49DA-8DB3-0AA44F8F3649}" sibTransId="{4D821860-4F3E-4007-97D1-9A281C089B1F}"/>
    <dgm:cxn modelId="{EB783677-9152-4A43-A312-638D769860A3}" type="presOf" srcId="{344D34DD-A8DF-48FB-8774-C2297A6B49B6}" destId="{43A12621-3DCB-41E4-9A76-22B8D8E886CB}" srcOrd="0" destOrd="0" presId="urn:diagrams.loki3.com/TabbedArc+Icon"/>
    <dgm:cxn modelId="{E0DE6971-D5E0-45C7-BD1B-19E46E2D2BD1}" type="presOf" srcId="{F4565C05-7A5B-4996-98ED-37113DA954EA}" destId="{5E9C13F2-4A2E-4E19-9F6F-9681E14DE71E}" srcOrd="0" destOrd="0" presId="urn:diagrams.loki3.com/TabbedArc+Icon"/>
    <dgm:cxn modelId="{ADC94B65-A6E1-4C40-86B0-D324A120F50B}" srcId="{F4565C05-7A5B-4996-98ED-37113DA954EA}" destId="{5B63BB13-44CF-409F-A39D-C5109CD6D3E9}" srcOrd="5" destOrd="0" parTransId="{F604EB97-DBA7-4D0D-A9D7-43C8C4FDF060}" sibTransId="{2BE859A0-0D79-4753-98C7-E2AFAF5E7663}"/>
    <dgm:cxn modelId="{F243A867-D751-4797-8B9C-85098722B1D4}" srcId="{F4565C05-7A5B-4996-98ED-37113DA954EA}" destId="{C00370AD-C733-4E0A-BA3B-4A5DACEEA4C3}" srcOrd="12" destOrd="0" parTransId="{B9D10DE1-125C-4F6E-B67F-7131A85E39B5}" sibTransId="{24A4A11A-09CF-460D-B3BF-67ED9DE95D6D}"/>
    <dgm:cxn modelId="{8D0B0810-4394-428C-BD1A-29D1956ECDC0}" type="presOf" srcId="{4E785C65-EA66-4C04-856D-961047F67D54}" destId="{69B89C64-87FA-4EBC-BD69-BC0A025AACF2}" srcOrd="0" destOrd="0" presId="urn:diagrams.loki3.com/TabbedArc+Icon"/>
    <dgm:cxn modelId="{666CB1BD-4ECA-4CFF-BADC-0C78DC836BB7}" type="presOf" srcId="{A5D27941-866C-4D5A-ABBA-6E74D895A0D4}" destId="{2A956E66-D8C0-41D1-AF96-3BD949A9196D}" srcOrd="0" destOrd="0" presId="urn:diagrams.loki3.com/TabbedArc+Icon"/>
    <dgm:cxn modelId="{C9014889-FA6E-452E-858B-BBD2A13DB9C6}" srcId="{F4565C05-7A5B-4996-98ED-37113DA954EA}" destId="{1AB3CC14-D0C9-4C74-A9A3-0DB79637CA14}" srcOrd="9" destOrd="0" parTransId="{E0E57C65-0547-4F68-AF74-42E059007D81}" sibTransId="{B3DE1BCB-9FC7-4DC6-B0CB-B32EC16AED3D}"/>
    <dgm:cxn modelId="{323D2736-3015-4C11-BDEE-332F2FEBEFEB}" type="presOf" srcId="{1AB3CC14-D0C9-4C74-A9A3-0DB79637CA14}" destId="{16083D85-E519-45A0-B326-2BC857BF6C92}" srcOrd="0" destOrd="0" presId="urn:diagrams.loki3.com/TabbedArc+Icon"/>
    <dgm:cxn modelId="{582C1B32-C057-4082-80F2-87EAEE57A01E}" srcId="{F4565C05-7A5B-4996-98ED-37113DA954EA}" destId="{344D34DD-A8DF-48FB-8774-C2297A6B49B6}" srcOrd="8" destOrd="0" parTransId="{CC7EC72E-DFBD-4B25-B2A3-673DEEE089A2}" sibTransId="{A4981868-87CB-4E2F-B7D2-9FA1461B28FE}"/>
    <dgm:cxn modelId="{B8EE7073-358E-49D2-B2AB-A6E69A907BE6}" srcId="{F4565C05-7A5B-4996-98ED-37113DA954EA}" destId="{0D6A8E75-A0D8-4E1C-BD56-BB3468AE739C}" srcOrd="2" destOrd="0" parTransId="{5459CD97-8BB5-415A-9653-DBB46B48ABBE}" sibTransId="{5D2B112F-3769-4752-A1FB-5B12669C0CDB}"/>
    <dgm:cxn modelId="{73FB0B2B-3121-4241-B8E0-AF35E9945BB5}" type="presOf" srcId="{0D6A8E75-A0D8-4E1C-BD56-BB3468AE739C}" destId="{58E1CC79-6840-42D7-8A7D-A8A0D2F22805}" srcOrd="0" destOrd="0" presId="urn:diagrams.loki3.com/TabbedArc+Icon"/>
    <dgm:cxn modelId="{AFE6D1FE-AD7E-4378-BBA4-7DDBAE04331A}" type="presOf" srcId="{5B63BB13-44CF-409F-A39D-C5109CD6D3E9}" destId="{59C5B973-B201-4500-B20A-656F6C67AF09}" srcOrd="0" destOrd="0" presId="urn:diagrams.loki3.com/TabbedArc+Icon"/>
    <dgm:cxn modelId="{39D6ADB1-65F4-4115-BEDA-D97F15FC5D29}" srcId="{F4565C05-7A5B-4996-98ED-37113DA954EA}" destId="{2977F0FB-C0AC-4568-8237-CFA4FCB8AF37}" srcOrd="0" destOrd="0" parTransId="{1E2218EF-100B-46B1-8677-BB1D6F77C8C7}" sibTransId="{878B93FE-856F-4E5B-8E5A-71F498F6D8F2}"/>
    <dgm:cxn modelId="{7543063B-8368-4E3D-B1BC-4CF463C748E1}" srcId="{F4565C05-7A5B-4996-98ED-37113DA954EA}" destId="{B80169B9-0285-45DD-83AD-1C9D1953EDC6}" srcOrd="10" destOrd="0" parTransId="{D4D50131-1B56-4B3A-9992-19B0DC58B740}" sibTransId="{C69D6A15-80D3-452C-82E7-3FFFBF19F68C}"/>
    <dgm:cxn modelId="{F9496675-C4AF-41D7-AF45-431BE9E0F16A}" type="presOf" srcId="{E73E8332-8956-4DEE-9B28-AA19281335D6}" destId="{6A361044-02CA-4AC5-A701-83E89E1A45A3}" srcOrd="0" destOrd="0" presId="urn:diagrams.loki3.com/TabbedArc+Icon"/>
    <dgm:cxn modelId="{BF5A1C98-1202-4805-A951-E5C85ACE089B}" srcId="{F4565C05-7A5B-4996-98ED-37113DA954EA}" destId="{4E785C65-EA66-4C04-856D-961047F67D54}" srcOrd="4" destOrd="0" parTransId="{FB13F53E-0688-4912-B5AD-016C91DBB702}" sibTransId="{6BF46C0B-4326-412D-8EA2-050D0C756CE0}"/>
    <dgm:cxn modelId="{2D087DE1-D5E2-4B5C-B30C-03530F0EF357}" type="presOf" srcId="{C00370AD-C733-4E0A-BA3B-4A5DACEEA4C3}" destId="{75D62E2F-2493-4064-ABDF-03C38AD10590}" srcOrd="0" destOrd="0" presId="urn:diagrams.loki3.com/TabbedArc+Icon"/>
    <dgm:cxn modelId="{E9919EC4-766F-428A-AA9F-CD3F9C210F78}" type="presParOf" srcId="{5E9C13F2-4A2E-4E19-9F6F-9681E14DE71E}" destId="{3CADAFF5-7771-4DA1-84C2-24490833F7A8}" srcOrd="0" destOrd="0" presId="urn:diagrams.loki3.com/TabbedArc+Icon"/>
    <dgm:cxn modelId="{C3ED76E0-840E-423C-9A49-734EEEA8932A}" type="presParOf" srcId="{5E9C13F2-4A2E-4E19-9F6F-9681E14DE71E}" destId="{E2CB4B4F-BD8D-4F35-A3B8-A6B51B240F6B}" srcOrd="1" destOrd="0" presId="urn:diagrams.loki3.com/TabbedArc+Icon"/>
    <dgm:cxn modelId="{8BD138CF-EA21-487A-986E-4048E2BF8FE6}" type="presParOf" srcId="{5E9C13F2-4A2E-4E19-9F6F-9681E14DE71E}" destId="{58E1CC79-6840-42D7-8A7D-A8A0D2F22805}" srcOrd="2" destOrd="0" presId="urn:diagrams.loki3.com/TabbedArc+Icon"/>
    <dgm:cxn modelId="{6BA4E362-11C7-49AC-9D2E-A0058E9F529B}" type="presParOf" srcId="{5E9C13F2-4A2E-4E19-9F6F-9681E14DE71E}" destId="{61768E4A-B1EF-4F5A-9AA5-C44C5F9C71A1}" srcOrd="3" destOrd="0" presId="urn:diagrams.loki3.com/TabbedArc+Icon"/>
    <dgm:cxn modelId="{659DA3F1-2598-4B71-BA1A-CC0B68EA528A}" type="presParOf" srcId="{5E9C13F2-4A2E-4E19-9F6F-9681E14DE71E}" destId="{69B89C64-87FA-4EBC-BD69-BC0A025AACF2}" srcOrd="4" destOrd="0" presId="urn:diagrams.loki3.com/TabbedArc+Icon"/>
    <dgm:cxn modelId="{34352BC6-E7BC-48E4-A3BF-80FBA9C9EB82}" type="presParOf" srcId="{5E9C13F2-4A2E-4E19-9F6F-9681E14DE71E}" destId="{59C5B973-B201-4500-B20A-656F6C67AF09}" srcOrd="5" destOrd="0" presId="urn:diagrams.loki3.com/TabbedArc+Icon"/>
    <dgm:cxn modelId="{E0DC3681-C9AE-4E65-8721-4879704B5FD6}" type="presParOf" srcId="{5E9C13F2-4A2E-4E19-9F6F-9681E14DE71E}" destId="{6A361044-02CA-4AC5-A701-83E89E1A45A3}" srcOrd="6" destOrd="0" presId="urn:diagrams.loki3.com/TabbedArc+Icon"/>
    <dgm:cxn modelId="{4F0FF8BC-BF2F-4205-BEC4-CCE2D1DFFB37}" type="presParOf" srcId="{5E9C13F2-4A2E-4E19-9F6F-9681E14DE71E}" destId="{D2D2C8E4-260E-4734-848E-C0911678A131}" srcOrd="7" destOrd="0" presId="urn:diagrams.loki3.com/TabbedArc+Icon"/>
    <dgm:cxn modelId="{54068917-452F-40F1-AD06-57587256231F}" type="presParOf" srcId="{5E9C13F2-4A2E-4E19-9F6F-9681E14DE71E}" destId="{43A12621-3DCB-41E4-9A76-22B8D8E886CB}" srcOrd="8" destOrd="0" presId="urn:diagrams.loki3.com/TabbedArc+Icon"/>
    <dgm:cxn modelId="{97FEB880-4651-493D-A595-E4E1525C4D0F}" type="presParOf" srcId="{5E9C13F2-4A2E-4E19-9F6F-9681E14DE71E}" destId="{16083D85-E519-45A0-B326-2BC857BF6C92}" srcOrd="9" destOrd="0" presId="urn:diagrams.loki3.com/TabbedArc+Icon"/>
    <dgm:cxn modelId="{E084338A-3E55-4EDB-B0D5-C8FA6881A0F2}" type="presParOf" srcId="{5E9C13F2-4A2E-4E19-9F6F-9681E14DE71E}" destId="{F861E408-1837-4613-8180-B860F954F327}" srcOrd="10" destOrd="0" presId="urn:diagrams.loki3.com/TabbedArc+Icon"/>
    <dgm:cxn modelId="{545ECAA5-E54C-48D9-BFE6-B152437FCCA6}" type="presParOf" srcId="{5E9C13F2-4A2E-4E19-9F6F-9681E14DE71E}" destId="{2A956E66-D8C0-41D1-AF96-3BD949A9196D}" srcOrd="11" destOrd="0" presId="urn:diagrams.loki3.com/TabbedArc+Icon"/>
    <dgm:cxn modelId="{F0B387F3-A5F5-4F3C-9B7F-829763C3B490}" type="presParOf" srcId="{5E9C13F2-4A2E-4E19-9F6F-9681E14DE71E}" destId="{75D62E2F-2493-4064-ABDF-03C38AD10590}" srcOrd="12" destOrd="0" presId="urn:diagrams.loki3.com/TabbedArc+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565C05-7A5B-4996-98ED-37113DA954EA}" type="doc">
      <dgm:prSet loTypeId="urn:diagrams.loki3.com/TabbedArc+Icon" loCatId="relationship" qsTypeId="urn:microsoft.com/office/officeart/2005/8/quickstyle/simple1" qsCatId="simple" csTypeId="urn:microsoft.com/office/officeart/2005/8/colors/colorful4" csCatId="colorful" phldr="1"/>
      <dgm:spPr/>
      <dgm:t>
        <a:bodyPr/>
        <a:lstStyle/>
        <a:p>
          <a:endParaRPr lang="en-IE"/>
        </a:p>
      </dgm:t>
    </dgm:pt>
    <dgm:pt modelId="{2977F0FB-C0AC-4568-8237-CFA4FCB8AF37}">
      <dgm:prSet custT="1"/>
      <dgm:spPr/>
      <dgm:t>
        <a:bodyPr/>
        <a:lstStyle/>
        <a:p>
          <a:pPr rtl="0"/>
          <a:r>
            <a:rPr lang="en-US" sz="1200" dirty="0" smtClean="0"/>
            <a:t>Whose opinion on farm do farmers value</a:t>
          </a:r>
          <a:endParaRPr lang="en-IE" sz="1200" dirty="0" smtClean="0"/>
        </a:p>
        <a:p>
          <a:pPr rtl="0"/>
          <a:endParaRPr lang="en-IE" sz="900" dirty="0"/>
        </a:p>
      </dgm:t>
    </dgm:pt>
    <dgm:pt modelId="{1E2218EF-100B-46B1-8677-BB1D6F77C8C7}" type="parTrans" cxnId="{39D6ADB1-65F4-4115-BEDA-D97F15FC5D29}">
      <dgm:prSet/>
      <dgm:spPr/>
      <dgm:t>
        <a:bodyPr/>
        <a:lstStyle/>
        <a:p>
          <a:endParaRPr lang="en-IE"/>
        </a:p>
      </dgm:t>
    </dgm:pt>
    <dgm:pt modelId="{878B93FE-856F-4E5B-8E5A-71F498F6D8F2}" type="sibTrans" cxnId="{39D6ADB1-65F4-4115-BEDA-D97F15FC5D29}">
      <dgm:prSet/>
      <dgm:spPr/>
      <dgm:t>
        <a:bodyPr/>
        <a:lstStyle/>
        <a:p>
          <a:endParaRPr lang="en-IE"/>
        </a:p>
      </dgm:t>
    </dgm:pt>
    <dgm:pt modelId="{580EA654-646B-4EDD-9BE6-F1F99514D9A3}">
      <dgm:prSet custT="1"/>
      <dgm:spPr/>
      <dgm:t>
        <a:bodyPr/>
        <a:lstStyle/>
        <a:p>
          <a:r>
            <a:rPr lang="en-IE" sz="1100" dirty="0" smtClean="0"/>
            <a:t>How they think, a safety behaviour is beneficial, important, and favourable</a:t>
          </a:r>
          <a:endParaRPr lang="en-IE" sz="1100" dirty="0"/>
        </a:p>
      </dgm:t>
    </dgm:pt>
    <dgm:pt modelId="{DE8E83F4-86FA-49DA-8DB3-0AA44F8F3649}" type="parTrans" cxnId="{D8463042-89AF-4C30-91D5-060959731479}">
      <dgm:prSet/>
      <dgm:spPr/>
      <dgm:t>
        <a:bodyPr/>
        <a:lstStyle/>
        <a:p>
          <a:endParaRPr lang="en-IE"/>
        </a:p>
      </dgm:t>
    </dgm:pt>
    <dgm:pt modelId="{4D821860-4F3E-4007-97D1-9A281C089B1F}" type="sibTrans" cxnId="{D8463042-89AF-4C30-91D5-060959731479}">
      <dgm:prSet/>
      <dgm:spPr/>
      <dgm:t>
        <a:bodyPr/>
        <a:lstStyle/>
        <a:p>
          <a:endParaRPr lang="en-IE"/>
        </a:p>
      </dgm:t>
    </dgm:pt>
    <dgm:pt modelId="{0D6A8E75-A0D8-4E1C-BD56-BB3468AE739C}">
      <dgm:prSet custT="1"/>
      <dgm:spPr/>
      <dgm:t>
        <a:bodyPr/>
        <a:lstStyle/>
        <a:p>
          <a:r>
            <a:rPr lang="en-US" sz="1000" b="1" dirty="0" smtClean="0"/>
            <a:t>How they perceive, safety behaviour easy/hard, up to them/out of their control,</a:t>
          </a:r>
          <a:endParaRPr lang="en-IE" sz="1000" b="1" dirty="0" smtClean="0"/>
        </a:p>
      </dgm:t>
    </dgm:pt>
    <dgm:pt modelId="{5459CD97-8BB5-415A-9653-DBB46B48ABBE}" type="parTrans" cxnId="{B8EE7073-358E-49D2-B2AB-A6E69A907BE6}">
      <dgm:prSet/>
      <dgm:spPr/>
      <dgm:t>
        <a:bodyPr/>
        <a:lstStyle/>
        <a:p>
          <a:endParaRPr lang="en-IE"/>
        </a:p>
      </dgm:t>
    </dgm:pt>
    <dgm:pt modelId="{5D2B112F-3769-4752-A1FB-5B12669C0CDB}" type="sibTrans" cxnId="{B8EE7073-358E-49D2-B2AB-A6E69A907BE6}">
      <dgm:prSet/>
      <dgm:spPr/>
      <dgm:t>
        <a:bodyPr/>
        <a:lstStyle/>
        <a:p>
          <a:endParaRPr lang="en-IE"/>
        </a:p>
      </dgm:t>
    </dgm:pt>
    <dgm:pt modelId="{E412350D-B2EC-435C-89A5-A09EBA494DB4}">
      <dgm:prSet custT="1"/>
      <dgm:spPr/>
      <dgm:t>
        <a:bodyPr/>
        <a:lstStyle/>
        <a:p>
          <a:r>
            <a:rPr lang="en-IE" sz="1400" dirty="0" smtClean="0"/>
            <a:t>Capacity - Capability</a:t>
          </a:r>
        </a:p>
      </dgm:t>
    </dgm:pt>
    <dgm:pt modelId="{9EDA2D0F-87AF-42A2-AEB3-58BC601543EE}" type="parTrans" cxnId="{A1E00B78-4372-411D-BF23-602A8B6EDF19}">
      <dgm:prSet/>
      <dgm:spPr/>
      <dgm:t>
        <a:bodyPr/>
        <a:lstStyle/>
        <a:p>
          <a:endParaRPr lang="en-IE"/>
        </a:p>
      </dgm:t>
    </dgm:pt>
    <dgm:pt modelId="{318DE20B-8588-4181-BA29-73F23D261E0E}" type="sibTrans" cxnId="{A1E00B78-4372-411D-BF23-602A8B6EDF19}">
      <dgm:prSet/>
      <dgm:spPr/>
      <dgm:t>
        <a:bodyPr/>
        <a:lstStyle/>
        <a:p>
          <a:endParaRPr lang="en-IE"/>
        </a:p>
      </dgm:t>
    </dgm:pt>
    <dgm:pt modelId="{4E785C65-EA66-4C04-856D-961047F67D54}">
      <dgm:prSet custT="1"/>
      <dgm:spPr/>
      <dgm:t>
        <a:bodyPr/>
        <a:lstStyle/>
        <a:p>
          <a:r>
            <a:rPr lang="en-US" sz="1200" dirty="0" smtClean="0"/>
            <a:t>How farmers see themselves susceptible to an accident</a:t>
          </a:r>
          <a:endParaRPr lang="en-IE" sz="1200" dirty="0" smtClean="0"/>
        </a:p>
      </dgm:t>
    </dgm:pt>
    <dgm:pt modelId="{FB13F53E-0688-4912-B5AD-016C91DBB702}" type="parTrans" cxnId="{BF5A1C98-1202-4805-A951-E5C85ACE089B}">
      <dgm:prSet/>
      <dgm:spPr/>
      <dgm:t>
        <a:bodyPr/>
        <a:lstStyle/>
        <a:p>
          <a:endParaRPr lang="en-IE"/>
        </a:p>
      </dgm:t>
    </dgm:pt>
    <dgm:pt modelId="{6BF46C0B-4326-412D-8EA2-050D0C756CE0}" type="sibTrans" cxnId="{BF5A1C98-1202-4805-A951-E5C85ACE089B}">
      <dgm:prSet/>
      <dgm:spPr/>
      <dgm:t>
        <a:bodyPr/>
        <a:lstStyle/>
        <a:p>
          <a:endParaRPr lang="en-IE"/>
        </a:p>
      </dgm:t>
    </dgm:pt>
    <dgm:pt modelId="{5B63BB13-44CF-409F-A39D-C5109CD6D3E9}">
      <dgm:prSet custT="1"/>
      <dgm:spPr/>
      <dgm:t>
        <a:bodyPr/>
        <a:lstStyle/>
        <a:p>
          <a:r>
            <a:rPr lang="en-US" sz="1400" dirty="0" smtClean="0"/>
            <a:t>How do farmers see the accidents</a:t>
          </a:r>
          <a:endParaRPr lang="en-IE" sz="1400" dirty="0" smtClean="0"/>
        </a:p>
      </dgm:t>
    </dgm:pt>
    <dgm:pt modelId="{F604EB97-DBA7-4D0D-A9D7-43C8C4FDF060}" type="parTrans" cxnId="{ADC94B65-A6E1-4C40-86B0-D324A120F50B}">
      <dgm:prSet/>
      <dgm:spPr/>
      <dgm:t>
        <a:bodyPr/>
        <a:lstStyle/>
        <a:p>
          <a:endParaRPr lang="en-IE"/>
        </a:p>
      </dgm:t>
    </dgm:pt>
    <dgm:pt modelId="{2BE859A0-0D79-4753-98C7-E2AFAF5E7663}" type="sibTrans" cxnId="{ADC94B65-A6E1-4C40-86B0-D324A120F50B}">
      <dgm:prSet/>
      <dgm:spPr/>
      <dgm:t>
        <a:bodyPr/>
        <a:lstStyle/>
        <a:p>
          <a:endParaRPr lang="en-IE"/>
        </a:p>
      </dgm:t>
    </dgm:pt>
    <dgm:pt modelId="{E73E8332-8956-4DEE-9B28-AA19281335D6}">
      <dgm:prSet custT="1"/>
      <dgm:spPr/>
      <dgm:t>
        <a:bodyPr/>
        <a:lstStyle/>
        <a:p>
          <a:r>
            <a:rPr lang="en-IE" sz="1400" b="1" dirty="0" smtClean="0"/>
            <a:t>Willing to behave safely</a:t>
          </a:r>
          <a:endParaRPr lang="en-IE" sz="1400" b="1" dirty="0"/>
        </a:p>
      </dgm:t>
    </dgm:pt>
    <dgm:pt modelId="{C98FD18C-D12F-44A6-AC37-1DEE5C59FDBB}" type="parTrans" cxnId="{CFAD2BFD-089D-4486-9EC0-F235A831F78D}">
      <dgm:prSet/>
      <dgm:spPr/>
      <dgm:t>
        <a:bodyPr/>
        <a:lstStyle/>
        <a:p>
          <a:endParaRPr lang="en-IE"/>
        </a:p>
      </dgm:t>
    </dgm:pt>
    <dgm:pt modelId="{462AE2E7-F74B-4D7D-97B1-041DBF2ECA74}" type="sibTrans" cxnId="{CFAD2BFD-089D-4486-9EC0-F235A831F78D}">
      <dgm:prSet/>
      <dgm:spPr/>
      <dgm:t>
        <a:bodyPr/>
        <a:lstStyle/>
        <a:p>
          <a:endParaRPr lang="en-IE"/>
        </a:p>
      </dgm:t>
    </dgm:pt>
    <dgm:pt modelId="{E9BB539A-BAFB-4DBB-B42F-11C10282AA19}">
      <dgm:prSet custT="1"/>
      <dgm:spPr/>
      <dgm:t>
        <a:bodyPr/>
        <a:lstStyle/>
        <a:p>
          <a:r>
            <a:rPr lang="en-IE" sz="1100" b="1" dirty="0" smtClean="0"/>
            <a:t>Which stimulus Internal and External trigger a behaviour</a:t>
          </a:r>
          <a:endParaRPr lang="en-IE" sz="1100" b="1" dirty="0"/>
        </a:p>
      </dgm:t>
    </dgm:pt>
    <dgm:pt modelId="{E63930C0-F502-45F2-B949-9A74004C6279}" type="parTrans" cxnId="{E25F8D9F-7B71-419A-9AEF-6BA11BF27AF9}">
      <dgm:prSet/>
      <dgm:spPr/>
      <dgm:t>
        <a:bodyPr/>
        <a:lstStyle/>
        <a:p>
          <a:endParaRPr lang="en-IE"/>
        </a:p>
      </dgm:t>
    </dgm:pt>
    <dgm:pt modelId="{35C362EA-3652-4420-9040-6E571EDD0E10}" type="sibTrans" cxnId="{E25F8D9F-7B71-419A-9AEF-6BA11BF27AF9}">
      <dgm:prSet/>
      <dgm:spPr/>
      <dgm:t>
        <a:bodyPr/>
        <a:lstStyle/>
        <a:p>
          <a:endParaRPr lang="en-IE"/>
        </a:p>
      </dgm:t>
    </dgm:pt>
    <dgm:pt modelId="{344D34DD-A8DF-48FB-8774-C2297A6B49B6}">
      <dgm:prSet custT="1"/>
      <dgm:spPr/>
      <dgm:t>
        <a:bodyPr/>
        <a:lstStyle/>
        <a:p>
          <a:r>
            <a:rPr lang="en-IE" sz="1200" dirty="0" smtClean="0"/>
            <a:t>How they see the risks</a:t>
          </a:r>
          <a:endParaRPr lang="en-IE" sz="1200" dirty="0"/>
        </a:p>
      </dgm:t>
    </dgm:pt>
    <dgm:pt modelId="{CC7EC72E-DFBD-4B25-B2A3-673DEEE089A2}" type="parTrans" cxnId="{582C1B32-C057-4082-80F2-87EAEE57A01E}">
      <dgm:prSet/>
      <dgm:spPr/>
      <dgm:t>
        <a:bodyPr/>
        <a:lstStyle/>
        <a:p>
          <a:endParaRPr lang="en-IE"/>
        </a:p>
      </dgm:t>
    </dgm:pt>
    <dgm:pt modelId="{A4981868-87CB-4E2F-B7D2-9FA1461B28FE}" type="sibTrans" cxnId="{582C1B32-C057-4082-80F2-87EAEE57A01E}">
      <dgm:prSet/>
      <dgm:spPr/>
      <dgm:t>
        <a:bodyPr/>
        <a:lstStyle/>
        <a:p>
          <a:endParaRPr lang="en-IE"/>
        </a:p>
      </dgm:t>
    </dgm:pt>
    <dgm:pt modelId="{B80169B9-0285-45DD-83AD-1C9D1953EDC6}">
      <dgm:prSet custT="1"/>
      <dgm:spPr/>
      <dgm:t>
        <a:bodyPr/>
        <a:lstStyle/>
        <a:p>
          <a:r>
            <a:rPr lang="en-IE" sz="1400" b="1" dirty="0" smtClean="0"/>
            <a:t>How they see themselves</a:t>
          </a:r>
        </a:p>
      </dgm:t>
    </dgm:pt>
    <dgm:pt modelId="{D4D50131-1B56-4B3A-9992-19B0DC58B740}" type="parTrans" cxnId="{7543063B-8368-4E3D-B1BC-4CF463C748E1}">
      <dgm:prSet/>
      <dgm:spPr/>
      <dgm:t>
        <a:bodyPr/>
        <a:lstStyle/>
        <a:p>
          <a:endParaRPr lang="en-IE"/>
        </a:p>
      </dgm:t>
    </dgm:pt>
    <dgm:pt modelId="{C69D6A15-80D3-452C-82E7-3FFFBF19F68C}" type="sibTrans" cxnId="{7543063B-8368-4E3D-B1BC-4CF463C748E1}">
      <dgm:prSet/>
      <dgm:spPr/>
      <dgm:t>
        <a:bodyPr/>
        <a:lstStyle/>
        <a:p>
          <a:endParaRPr lang="en-IE"/>
        </a:p>
      </dgm:t>
    </dgm:pt>
    <dgm:pt modelId="{A5D27941-866C-4D5A-ABBA-6E74D895A0D4}">
      <dgm:prSet custT="1"/>
      <dgm:spPr/>
      <dgm:t>
        <a:bodyPr/>
        <a:lstStyle/>
        <a:p>
          <a:r>
            <a:rPr lang="en-US" sz="1400" b="1" dirty="0" smtClean="0"/>
            <a:t>How farmers regulate their behaviour</a:t>
          </a:r>
          <a:endParaRPr lang="en-IE" sz="1400" b="1" dirty="0" smtClean="0"/>
        </a:p>
      </dgm:t>
    </dgm:pt>
    <dgm:pt modelId="{7DF45680-0DB2-42B3-8973-DB5D848EA400}" type="parTrans" cxnId="{D0AE4FD2-AB55-471F-BEDB-451F5E4D58A1}">
      <dgm:prSet/>
      <dgm:spPr/>
      <dgm:t>
        <a:bodyPr/>
        <a:lstStyle/>
        <a:p>
          <a:endParaRPr lang="en-IE"/>
        </a:p>
      </dgm:t>
    </dgm:pt>
    <dgm:pt modelId="{B72D0507-0BC6-449C-B5AB-F8F19A55D331}" type="sibTrans" cxnId="{D0AE4FD2-AB55-471F-BEDB-451F5E4D58A1}">
      <dgm:prSet/>
      <dgm:spPr/>
      <dgm:t>
        <a:bodyPr/>
        <a:lstStyle/>
        <a:p>
          <a:endParaRPr lang="en-IE"/>
        </a:p>
      </dgm:t>
    </dgm:pt>
    <dgm:pt modelId="{1AB3CC14-D0C9-4C74-A9A3-0DB79637CA14}">
      <dgm:prSet custT="1"/>
      <dgm:spPr/>
      <dgm:t>
        <a:bodyPr/>
        <a:lstStyle/>
        <a:p>
          <a:r>
            <a:rPr lang="en-IE" sz="1400" b="1" dirty="0" smtClean="0"/>
            <a:t>Which obstacles farmers feel </a:t>
          </a:r>
          <a:endParaRPr lang="en-IE" sz="1400" b="1" dirty="0"/>
        </a:p>
      </dgm:t>
    </dgm:pt>
    <dgm:pt modelId="{E0E57C65-0547-4F68-AF74-42E059007D81}" type="parTrans" cxnId="{C9014889-FA6E-452E-858B-BBD2A13DB9C6}">
      <dgm:prSet/>
      <dgm:spPr/>
      <dgm:t>
        <a:bodyPr/>
        <a:lstStyle/>
        <a:p>
          <a:endParaRPr lang="en-IE"/>
        </a:p>
      </dgm:t>
    </dgm:pt>
    <dgm:pt modelId="{B3DE1BCB-9FC7-4DC6-B0CB-B32EC16AED3D}" type="sibTrans" cxnId="{C9014889-FA6E-452E-858B-BBD2A13DB9C6}">
      <dgm:prSet/>
      <dgm:spPr/>
      <dgm:t>
        <a:bodyPr/>
        <a:lstStyle/>
        <a:p>
          <a:endParaRPr lang="en-IE"/>
        </a:p>
      </dgm:t>
    </dgm:pt>
    <dgm:pt modelId="{C00370AD-C733-4E0A-BA3B-4A5DACEEA4C3}">
      <dgm:prSet custT="1"/>
      <dgm:spPr/>
      <dgm:t>
        <a:bodyPr/>
        <a:lstStyle/>
        <a:p>
          <a:r>
            <a:rPr lang="en-IE" sz="1400" dirty="0" smtClean="0"/>
            <a:t>How much farmers know about safety behaviour</a:t>
          </a:r>
          <a:endParaRPr lang="en-IE" sz="1400" dirty="0"/>
        </a:p>
      </dgm:t>
    </dgm:pt>
    <dgm:pt modelId="{B9D10DE1-125C-4F6E-B67F-7131A85E39B5}" type="parTrans" cxnId="{F243A867-D751-4797-8B9C-85098722B1D4}">
      <dgm:prSet/>
      <dgm:spPr/>
      <dgm:t>
        <a:bodyPr/>
        <a:lstStyle/>
        <a:p>
          <a:endParaRPr lang="en-IE"/>
        </a:p>
      </dgm:t>
    </dgm:pt>
    <dgm:pt modelId="{24A4A11A-09CF-460D-B3BF-67ED9DE95D6D}" type="sibTrans" cxnId="{F243A867-D751-4797-8B9C-85098722B1D4}">
      <dgm:prSet/>
      <dgm:spPr/>
      <dgm:t>
        <a:bodyPr/>
        <a:lstStyle/>
        <a:p>
          <a:endParaRPr lang="en-IE"/>
        </a:p>
      </dgm:t>
    </dgm:pt>
    <dgm:pt modelId="{5E9C13F2-4A2E-4E19-9F6F-9681E14DE71E}" type="pres">
      <dgm:prSet presAssocID="{F4565C05-7A5B-4996-98ED-37113DA954EA}" presName="Name0" presStyleCnt="0">
        <dgm:presLayoutVars>
          <dgm:dir/>
          <dgm:resizeHandles val="exact"/>
        </dgm:presLayoutVars>
      </dgm:prSet>
      <dgm:spPr/>
      <dgm:t>
        <a:bodyPr/>
        <a:lstStyle/>
        <a:p>
          <a:endParaRPr lang="en-IE"/>
        </a:p>
      </dgm:t>
    </dgm:pt>
    <dgm:pt modelId="{3CADAFF5-7771-4DA1-84C2-24490833F7A8}" type="pres">
      <dgm:prSet presAssocID="{2977F0FB-C0AC-4568-8237-CFA4FCB8AF37}" presName="twoplus" presStyleLbl="node1" presStyleIdx="0" presStyleCnt="13" custAng="3600000" custScaleX="193188" custScaleY="236995" custRadScaleRad="90072" custRadScaleInc="86597">
        <dgm:presLayoutVars>
          <dgm:bulletEnabled val="1"/>
        </dgm:presLayoutVars>
      </dgm:prSet>
      <dgm:spPr/>
      <dgm:t>
        <a:bodyPr/>
        <a:lstStyle/>
        <a:p>
          <a:endParaRPr lang="en-IE"/>
        </a:p>
      </dgm:t>
    </dgm:pt>
    <dgm:pt modelId="{E2CB4B4F-BD8D-4F35-A3B8-A6B51B240F6B}" type="pres">
      <dgm:prSet presAssocID="{580EA654-646B-4EDD-9BE6-F1F99514D9A3}" presName="twoplus" presStyleLbl="node1" presStyleIdx="1" presStyleCnt="13" custAng="3000000" custScaleX="188969" custScaleY="236798" custRadScaleRad="107496" custRadScaleInc="7856">
        <dgm:presLayoutVars>
          <dgm:bulletEnabled val="1"/>
        </dgm:presLayoutVars>
      </dgm:prSet>
      <dgm:spPr/>
      <dgm:t>
        <a:bodyPr/>
        <a:lstStyle/>
        <a:p>
          <a:endParaRPr lang="en-IE"/>
        </a:p>
      </dgm:t>
    </dgm:pt>
    <dgm:pt modelId="{58E1CC79-6840-42D7-8A7D-A8A0D2F22805}" type="pres">
      <dgm:prSet presAssocID="{0D6A8E75-A0D8-4E1C-BD56-BB3468AE739C}" presName="twoplus" presStyleLbl="node1" presStyleIdx="2" presStyleCnt="13" custAng="2400000" custScaleX="182255" custScaleY="196724" custRadScaleRad="75006" custRadScaleInc="72129">
        <dgm:presLayoutVars>
          <dgm:bulletEnabled val="1"/>
        </dgm:presLayoutVars>
      </dgm:prSet>
      <dgm:spPr/>
      <dgm:t>
        <a:bodyPr/>
        <a:lstStyle/>
        <a:p>
          <a:endParaRPr lang="en-IE"/>
        </a:p>
      </dgm:t>
    </dgm:pt>
    <dgm:pt modelId="{61768E4A-B1EF-4F5A-9AA5-C44C5F9C71A1}" type="pres">
      <dgm:prSet presAssocID="{E412350D-B2EC-435C-89A5-A09EBA494DB4}" presName="twoplus" presStyleLbl="node1" presStyleIdx="3" presStyleCnt="13" custAng="1800000" custScaleX="197773" custScaleY="204308" custRadScaleRad="47739" custRadScaleInc="120036">
        <dgm:presLayoutVars>
          <dgm:bulletEnabled val="1"/>
        </dgm:presLayoutVars>
      </dgm:prSet>
      <dgm:spPr/>
      <dgm:t>
        <a:bodyPr/>
        <a:lstStyle/>
        <a:p>
          <a:endParaRPr lang="en-IE"/>
        </a:p>
      </dgm:t>
    </dgm:pt>
    <dgm:pt modelId="{69B89C64-87FA-4EBC-BD69-BC0A025AACF2}" type="pres">
      <dgm:prSet presAssocID="{4E785C65-EA66-4C04-856D-961047F67D54}" presName="twoplus" presStyleLbl="node1" presStyleIdx="4" presStyleCnt="13" custAng="1200000" custScaleX="184018" custScaleY="210390" custRadScaleRad="83260" custRadScaleInc="-199945">
        <dgm:presLayoutVars>
          <dgm:bulletEnabled val="1"/>
        </dgm:presLayoutVars>
      </dgm:prSet>
      <dgm:spPr/>
      <dgm:t>
        <a:bodyPr/>
        <a:lstStyle/>
        <a:p>
          <a:endParaRPr lang="en-IE"/>
        </a:p>
      </dgm:t>
    </dgm:pt>
    <dgm:pt modelId="{59C5B973-B201-4500-B20A-656F6C67AF09}" type="pres">
      <dgm:prSet presAssocID="{5B63BB13-44CF-409F-A39D-C5109CD6D3E9}" presName="twoplus" presStyleLbl="node1" presStyleIdx="5" presStyleCnt="13" custAng="600000" custScaleX="183127" custScaleY="227365" custRadScaleRad="23354" custRadScaleInc="60075">
        <dgm:presLayoutVars>
          <dgm:bulletEnabled val="1"/>
        </dgm:presLayoutVars>
      </dgm:prSet>
      <dgm:spPr/>
      <dgm:t>
        <a:bodyPr/>
        <a:lstStyle/>
        <a:p>
          <a:endParaRPr lang="en-IE"/>
        </a:p>
      </dgm:t>
    </dgm:pt>
    <dgm:pt modelId="{6A361044-02CA-4AC5-A701-83E89E1A45A3}" type="pres">
      <dgm:prSet presAssocID="{E73E8332-8956-4DEE-9B28-AA19281335D6}" presName="twoplus" presStyleLbl="node1" presStyleIdx="6" presStyleCnt="13" custAng="0" custScaleX="173435" custScaleY="194231" custRadScaleRad="71793" custRadScaleInc="4590">
        <dgm:presLayoutVars>
          <dgm:bulletEnabled val="1"/>
        </dgm:presLayoutVars>
      </dgm:prSet>
      <dgm:spPr/>
      <dgm:t>
        <a:bodyPr/>
        <a:lstStyle/>
        <a:p>
          <a:endParaRPr lang="en-IE"/>
        </a:p>
      </dgm:t>
    </dgm:pt>
    <dgm:pt modelId="{D2D2C8E4-260E-4734-848E-C0911678A131}" type="pres">
      <dgm:prSet presAssocID="{E9BB539A-BAFB-4DBB-B42F-11C10282AA19}" presName="twoplus" presStyleLbl="node1" presStyleIdx="7" presStyleCnt="13" custAng="21000000" custScaleX="213177" custScaleY="198259" custRadScaleRad="51914" custRadScaleInc="-146337">
        <dgm:presLayoutVars>
          <dgm:bulletEnabled val="1"/>
        </dgm:presLayoutVars>
      </dgm:prSet>
      <dgm:spPr/>
      <dgm:t>
        <a:bodyPr/>
        <a:lstStyle/>
        <a:p>
          <a:endParaRPr lang="en-IE"/>
        </a:p>
      </dgm:t>
    </dgm:pt>
    <dgm:pt modelId="{43A12621-3DCB-41E4-9A76-22B8D8E886CB}" type="pres">
      <dgm:prSet presAssocID="{344D34DD-A8DF-48FB-8774-C2297A6B49B6}" presName="twoplus" presStyleLbl="node1" presStyleIdx="8" presStyleCnt="13" custAng="20400000" custScaleX="166394" custScaleY="192833" custRadScaleRad="92698" custRadScaleInc="-292933">
        <dgm:presLayoutVars>
          <dgm:bulletEnabled val="1"/>
        </dgm:presLayoutVars>
      </dgm:prSet>
      <dgm:spPr/>
      <dgm:t>
        <a:bodyPr/>
        <a:lstStyle/>
        <a:p>
          <a:endParaRPr lang="en-IE"/>
        </a:p>
      </dgm:t>
    </dgm:pt>
    <dgm:pt modelId="{16083D85-E519-45A0-B326-2BC857BF6C92}" type="pres">
      <dgm:prSet presAssocID="{1AB3CC14-D0C9-4C74-A9A3-0DB79637CA14}" presName="twoplus" presStyleLbl="node1" presStyleIdx="9" presStyleCnt="13" custAng="19800000" custScaleX="216884" custScaleY="176276" custRadScaleRad="32442" custRadScaleInc="-298914">
        <dgm:presLayoutVars>
          <dgm:bulletEnabled val="1"/>
        </dgm:presLayoutVars>
      </dgm:prSet>
      <dgm:spPr/>
      <dgm:t>
        <a:bodyPr/>
        <a:lstStyle/>
        <a:p>
          <a:endParaRPr lang="en-IE"/>
        </a:p>
      </dgm:t>
    </dgm:pt>
    <dgm:pt modelId="{F861E408-1837-4613-8180-B860F954F327}" type="pres">
      <dgm:prSet presAssocID="{B80169B9-0285-45DD-83AD-1C9D1953EDC6}" presName="twoplus" presStyleLbl="node1" presStyleIdx="10" presStyleCnt="13" custAng="19200000" custScaleX="181012" custScaleY="183379" custRadScaleRad="57688" custRadScaleInc="-399210">
        <dgm:presLayoutVars>
          <dgm:bulletEnabled val="1"/>
        </dgm:presLayoutVars>
      </dgm:prSet>
      <dgm:spPr/>
      <dgm:t>
        <a:bodyPr/>
        <a:lstStyle/>
        <a:p>
          <a:endParaRPr lang="en-IE"/>
        </a:p>
      </dgm:t>
    </dgm:pt>
    <dgm:pt modelId="{2A956E66-D8C0-41D1-AF96-3BD949A9196D}" type="pres">
      <dgm:prSet presAssocID="{A5D27941-866C-4D5A-ABBA-6E74D895A0D4}" presName="twoplus" presStyleLbl="node1" presStyleIdx="11" presStyleCnt="13" custAng="18600000" custScaleX="253475" custScaleY="235119" custRadScaleRad="40693" custRadScaleInc="24354">
        <dgm:presLayoutVars>
          <dgm:bulletEnabled val="1"/>
        </dgm:presLayoutVars>
      </dgm:prSet>
      <dgm:spPr/>
      <dgm:t>
        <a:bodyPr/>
        <a:lstStyle/>
        <a:p>
          <a:endParaRPr lang="en-IE"/>
        </a:p>
      </dgm:t>
    </dgm:pt>
    <dgm:pt modelId="{75D62E2F-2493-4064-ABDF-03C38AD10590}" type="pres">
      <dgm:prSet presAssocID="{C00370AD-C733-4E0A-BA3B-4A5DACEEA4C3}" presName="twoplus" presStyleLbl="node1" presStyleIdx="12" presStyleCnt="13" custAng="18000000" custScaleX="205855" custScaleY="262995" custRadScaleRad="71263" custRadScaleInc="-400390">
        <dgm:presLayoutVars>
          <dgm:bulletEnabled val="1"/>
        </dgm:presLayoutVars>
      </dgm:prSet>
      <dgm:spPr/>
      <dgm:t>
        <a:bodyPr/>
        <a:lstStyle/>
        <a:p>
          <a:endParaRPr lang="en-IE"/>
        </a:p>
      </dgm:t>
    </dgm:pt>
  </dgm:ptLst>
  <dgm:cxnLst>
    <dgm:cxn modelId="{BF5A1C98-1202-4805-A951-E5C85ACE089B}" srcId="{F4565C05-7A5B-4996-98ED-37113DA954EA}" destId="{4E785C65-EA66-4C04-856D-961047F67D54}" srcOrd="4" destOrd="0" parTransId="{FB13F53E-0688-4912-B5AD-016C91DBB702}" sibTransId="{6BF46C0B-4326-412D-8EA2-050D0C756CE0}"/>
    <dgm:cxn modelId="{B1C8FD09-81D3-419E-BBF8-092C23C69818}" type="presOf" srcId="{A5D27941-866C-4D5A-ABBA-6E74D895A0D4}" destId="{2A956E66-D8C0-41D1-AF96-3BD949A9196D}" srcOrd="0" destOrd="0" presId="urn:diagrams.loki3.com/TabbedArc+Icon"/>
    <dgm:cxn modelId="{A1E00B78-4372-411D-BF23-602A8B6EDF19}" srcId="{F4565C05-7A5B-4996-98ED-37113DA954EA}" destId="{E412350D-B2EC-435C-89A5-A09EBA494DB4}" srcOrd="3" destOrd="0" parTransId="{9EDA2D0F-87AF-42A2-AEB3-58BC601543EE}" sibTransId="{318DE20B-8588-4181-BA29-73F23D261E0E}"/>
    <dgm:cxn modelId="{91A54E14-1705-4920-8398-692AA2D65DB4}" type="presOf" srcId="{0D6A8E75-A0D8-4E1C-BD56-BB3468AE739C}" destId="{58E1CC79-6840-42D7-8A7D-A8A0D2F22805}" srcOrd="0" destOrd="0" presId="urn:diagrams.loki3.com/TabbedArc+Icon"/>
    <dgm:cxn modelId="{2E01FFC5-520F-4FD1-B8A4-A004EC8246DC}" type="presOf" srcId="{C00370AD-C733-4E0A-BA3B-4A5DACEEA4C3}" destId="{75D62E2F-2493-4064-ABDF-03C38AD10590}" srcOrd="0" destOrd="0" presId="urn:diagrams.loki3.com/TabbedArc+Icon"/>
    <dgm:cxn modelId="{376AA0AF-F6B5-42FB-A06D-B481B408F631}" type="presOf" srcId="{E9BB539A-BAFB-4DBB-B42F-11C10282AA19}" destId="{D2D2C8E4-260E-4734-848E-C0911678A131}" srcOrd="0" destOrd="0" presId="urn:diagrams.loki3.com/TabbedArc+Icon"/>
    <dgm:cxn modelId="{935EC2FF-CC99-4702-A295-73B11A037F1C}" type="presOf" srcId="{1AB3CC14-D0C9-4C74-A9A3-0DB79637CA14}" destId="{16083D85-E519-45A0-B326-2BC857BF6C92}" srcOrd="0" destOrd="0" presId="urn:diagrams.loki3.com/TabbedArc+Icon"/>
    <dgm:cxn modelId="{AD6E5A15-C1F1-436C-94BA-1110CA8CD376}" type="presOf" srcId="{344D34DD-A8DF-48FB-8774-C2297A6B49B6}" destId="{43A12621-3DCB-41E4-9A76-22B8D8E886CB}" srcOrd="0" destOrd="0" presId="urn:diagrams.loki3.com/TabbedArc+Icon"/>
    <dgm:cxn modelId="{39D6ADB1-65F4-4115-BEDA-D97F15FC5D29}" srcId="{F4565C05-7A5B-4996-98ED-37113DA954EA}" destId="{2977F0FB-C0AC-4568-8237-CFA4FCB8AF37}" srcOrd="0" destOrd="0" parTransId="{1E2218EF-100B-46B1-8677-BB1D6F77C8C7}" sibTransId="{878B93FE-856F-4E5B-8E5A-71F498F6D8F2}"/>
    <dgm:cxn modelId="{1B809135-80AD-4DE4-A93C-21D24F87C4EF}" type="presOf" srcId="{E73E8332-8956-4DEE-9B28-AA19281335D6}" destId="{6A361044-02CA-4AC5-A701-83E89E1A45A3}" srcOrd="0" destOrd="0" presId="urn:diagrams.loki3.com/TabbedArc+Icon"/>
    <dgm:cxn modelId="{B8EE7073-358E-49D2-B2AB-A6E69A907BE6}" srcId="{F4565C05-7A5B-4996-98ED-37113DA954EA}" destId="{0D6A8E75-A0D8-4E1C-BD56-BB3468AE739C}" srcOrd="2" destOrd="0" parTransId="{5459CD97-8BB5-415A-9653-DBB46B48ABBE}" sibTransId="{5D2B112F-3769-4752-A1FB-5B12669C0CDB}"/>
    <dgm:cxn modelId="{ADC94B65-A6E1-4C40-86B0-D324A120F50B}" srcId="{F4565C05-7A5B-4996-98ED-37113DA954EA}" destId="{5B63BB13-44CF-409F-A39D-C5109CD6D3E9}" srcOrd="5" destOrd="0" parTransId="{F604EB97-DBA7-4D0D-A9D7-43C8C4FDF060}" sibTransId="{2BE859A0-0D79-4753-98C7-E2AFAF5E7663}"/>
    <dgm:cxn modelId="{D6321FD8-6A8F-4BF6-A13E-AB8B801C37E0}" type="presOf" srcId="{4E785C65-EA66-4C04-856D-961047F67D54}" destId="{69B89C64-87FA-4EBC-BD69-BC0A025AACF2}" srcOrd="0" destOrd="0" presId="urn:diagrams.loki3.com/TabbedArc+Icon"/>
    <dgm:cxn modelId="{CFAD2BFD-089D-4486-9EC0-F235A831F78D}" srcId="{F4565C05-7A5B-4996-98ED-37113DA954EA}" destId="{E73E8332-8956-4DEE-9B28-AA19281335D6}" srcOrd="6" destOrd="0" parTransId="{C98FD18C-D12F-44A6-AC37-1DEE5C59FDBB}" sibTransId="{462AE2E7-F74B-4D7D-97B1-041DBF2ECA74}"/>
    <dgm:cxn modelId="{71FE9C5C-58B2-4776-84EF-9AA771E76022}" type="presOf" srcId="{580EA654-646B-4EDD-9BE6-F1F99514D9A3}" destId="{E2CB4B4F-BD8D-4F35-A3B8-A6B51B240F6B}" srcOrd="0" destOrd="0" presId="urn:diagrams.loki3.com/TabbedArc+Icon"/>
    <dgm:cxn modelId="{1846110A-C8CE-4BFE-BA8E-FC7503CDB7F0}" type="presOf" srcId="{F4565C05-7A5B-4996-98ED-37113DA954EA}" destId="{5E9C13F2-4A2E-4E19-9F6F-9681E14DE71E}" srcOrd="0" destOrd="0" presId="urn:diagrams.loki3.com/TabbedArc+Icon"/>
    <dgm:cxn modelId="{C9014889-FA6E-452E-858B-BBD2A13DB9C6}" srcId="{F4565C05-7A5B-4996-98ED-37113DA954EA}" destId="{1AB3CC14-D0C9-4C74-A9A3-0DB79637CA14}" srcOrd="9" destOrd="0" parTransId="{E0E57C65-0547-4F68-AF74-42E059007D81}" sibTransId="{B3DE1BCB-9FC7-4DC6-B0CB-B32EC16AED3D}"/>
    <dgm:cxn modelId="{7543063B-8368-4E3D-B1BC-4CF463C748E1}" srcId="{F4565C05-7A5B-4996-98ED-37113DA954EA}" destId="{B80169B9-0285-45DD-83AD-1C9D1953EDC6}" srcOrd="10" destOrd="0" parTransId="{D4D50131-1B56-4B3A-9992-19B0DC58B740}" sibTransId="{C69D6A15-80D3-452C-82E7-3FFFBF19F68C}"/>
    <dgm:cxn modelId="{D8463042-89AF-4C30-91D5-060959731479}" srcId="{F4565C05-7A5B-4996-98ED-37113DA954EA}" destId="{580EA654-646B-4EDD-9BE6-F1F99514D9A3}" srcOrd="1" destOrd="0" parTransId="{DE8E83F4-86FA-49DA-8DB3-0AA44F8F3649}" sibTransId="{4D821860-4F3E-4007-97D1-9A281C089B1F}"/>
    <dgm:cxn modelId="{582C1B32-C057-4082-80F2-87EAEE57A01E}" srcId="{F4565C05-7A5B-4996-98ED-37113DA954EA}" destId="{344D34DD-A8DF-48FB-8774-C2297A6B49B6}" srcOrd="8" destOrd="0" parTransId="{CC7EC72E-DFBD-4B25-B2A3-673DEEE089A2}" sibTransId="{A4981868-87CB-4E2F-B7D2-9FA1461B28FE}"/>
    <dgm:cxn modelId="{D0AE4FD2-AB55-471F-BEDB-451F5E4D58A1}" srcId="{F4565C05-7A5B-4996-98ED-37113DA954EA}" destId="{A5D27941-866C-4D5A-ABBA-6E74D895A0D4}" srcOrd="11" destOrd="0" parTransId="{7DF45680-0DB2-42B3-8973-DB5D848EA400}" sibTransId="{B72D0507-0BC6-449C-B5AB-F8F19A55D331}"/>
    <dgm:cxn modelId="{2127E4A5-F4F7-4ABE-85DD-11F0F01C3F94}" type="presOf" srcId="{B80169B9-0285-45DD-83AD-1C9D1953EDC6}" destId="{F861E408-1837-4613-8180-B860F954F327}" srcOrd="0" destOrd="0" presId="urn:diagrams.loki3.com/TabbedArc+Icon"/>
    <dgm:cxn modelId="{010D1E31-8122-4463-89AE-36EE12AE5FE5}" type="presOf" srcId="{2977F0FB-C0AC-4568-8237-CFA4FCB8AF37}" destId="{3CADAFF5-7771-4DA1-84C2-24490833F7A8}" srcOrd="0" destOrd="0" presId="urn:diagrams.loki3.com/TabbedArc+Icon"/>
    <dgm:cxn modelId="{E258A96B-D7BB-4086-8500-E09A396A7C77}" type="presOf" srcId="{E412350D-B2EC-435C-89A5-A09EBA494DB4}" destId="{61768E4A-B1EF-4F5A-9AA5-C44C5F9C71A1}" srcOrd="0" destOrd="0" presId="urn:diagrams.loki3.com/TabbedArc+Icon"/>
    <dgm:cxn modelId="{F243A867-D751-4797-8B9C-85098722B1D4}" srcId="{F4565C05-7A5B-4996-98ED-37113DA954EA}" destId="{C00370AD-C733-4E0A-BA3B-4A5DACEEA4C3}" srcOrd="12" destOrd="0" parTransId="{B9D10DE1-125C-4F6E-B67F-7131A85E39B5}" sibTransId="{24A4A11A-09CF-460D-B3BF-67ED9DE95D6D}"/>
    <dgm:cxn modelId="{DC1E1CB9-DC3A-4FA7-AC67-7AC272A2B6FE}" type="presOf" srcId="{5B63BB13-44CF-409F-A39D-C5109CD6D3E9}" destId="{59C5B973-B201-4500-B20A-656F6C67AF09}" srcOrd="0" destOrd="0" presId="urn:diagrams.loki3.com/TabbedArc+Icon"/>
    <dgm:cxn modelId="{E25F8D9F-7B71-419A-9AEF-6BA11BF27AF9}" srcId="{F4565C05-7A5B-4996-98ED-37113DA954EA}" destId="{E9BB539A-BAFB-4DBB-B42F-11C10282AA19}" srcOrd="7" destOrd="0" parTransId="{E63930C0-F502-45F2-B949-9A74004C6279}" sibTransId="{35C362EA-3652-4420-9040-6E571EDD0E10}"/>
    <dgm:cxn modelId="{02B52A56-A493-4C90-9FE2-9BDC4FF50B77}" type="presParOf" srcId="{5E9C13F2-4A2E-4E19-9F6F-9681E14DE71E}" destId="{3CADAFF5-7771-4DA1-84C2-24490833F7A8}" srcOrd="0" destOrd="0" presId="urn:diagrams.loki3.com/TabbedArc+Icon"/>
    <dgm:cxn modelId="{AAC0D1A2-C5DD-40FE-A057-75618E1970B0}" type="presParOf" srcId="{5E9C13F2-4A2E-4E19-9F6F-9681E14DE71E}" destId="{E2CB4B4F-BD8D-4F35-A3B8-A6B51B240F6B}" srcOrd="1" destOrd="0" presId="urn:diagrams.loki3.com/TabbedArc+Icon"/>
    <dgm:cxn modelId="{3F385DFA-C6A0-4283-B3ED-716DD16ADBB5}" type="presParOf" srcId="{5E9C13F2-4A2E-4E19-9F6F-9681E14DE71E}" destId="{58E1CC79-6840-42D7-8A7D-A8A0D2F22805}" srcOrd="2" destOrd="0" presId="urn:diagrams.loki3.com/TabbedArc+Icon"/>
    <dgm:cxn modelId="{A4750D5D-8106-48B9-AC1B-459EAF32C2A3}" type="presParOf" srcId="{5E9C13F2-4A2E-4E19-9F6F-9681E14DE71E}" destId="{61768E4A-B1EF-4F5A-9AA5-C44C5F9C71A1}" srcOrd="3" destOrd="0" presId="urn:diagrams.loki3.com/TabbedArc+Icon"/>
    <dgm:cxn modelId="{C3B3BC24-75DA-48D6-9E8F-CF9740A1F9C9}" type="presParOf" srcId="{5E9C13F2-4A2E-4E19-9F6F-9681E14DE71E}" destId="{69B89C64-87FA-4EBC-BD69-BC0A025AACF2}" srcOrd="4" destOrd="0" presId="urn:diagrams.loki3.com/TabbedArc+Icon"/>
    <dgm:cxn modelId="{C30AEDF2-5581-4829-BF3A-92A596FB69D9}" type="presParOf" srcId="{5E9C13F2-4A2E-4E19-9F6F-9681E14DE71E}" destId="{59C5B973-B201-4500-B20A-656F6C67AF09}" srcOrd="5" destOrd="0" presId="urn:diagrams.loki3.com/TabbedArc+Icon"/>
    <dgm:cxn modelId="{FBB85A2B-5A08-4435-AFA6-06565E32D4C6}" type="presParOf" srcId="{5E9C13F2-4A2E-4E19-9F6F-9681E14DE71E}" destId="{6A361044-02CA-4AC5-A701-83E89E1A45A3}" srcOrd="6" destOrd="0" presId="urn:diagrams.loki3.com/TabbedArc+Icon"/>
    <dgm:cxn modelId="{78DF7F2A-14C3-4485-87F9-7E809B492096}" type="presParOf" srcId="{5E9C13F2-4A2E-4E19-9F6F-9681E14DE71E}" destId="{D2D2C8E4-260E-4734-848E-C0911678A131}" srcOrd="7" destOrd="0" presId="urn:diagrams.loki3.com/TabbedArc+Icon"/>
    <dgm:cxn modelId="{A946FED1-9D04-4109-BCFE-14FD8A7BDD67}" type="presParOf" srcId="{5E9C13F2-4A2E-4E19-9F6F-9681E14DE71E}" destId="{43A12621-3DCB-41E4-9A76-22B8D8E886CB}" srcOrd="8" destOrd="0" presId="urn:diagrams.loki3.com/TabbedArc+Icon"/>
    <dgm:cxn modelId="{09294A0F-A93A-4D01-94E8-B19246985ED7}" type="presParOf" srcId="{5E9C13F2-4A2E-4E19-9F6F-9681E14DE71E}" destId="{16083D85-E519-45A0-B326-2BC857BF6C92}" srcOrd="9" destOrd="0" presId="urn:diagrams.loki3.com/TabbedArc+Icon"/>
    <dgm:cxn modelId="{30CC35DA-08F6-4722-8F41-6F57C970A3E9}" type="presParOf" srcId="{5E9C13F2-4A2E-4E19-9F6F-9681E14DE71E}" destId="{F861E408-1837-4613-8180-B860F954F327}" srcOrd="10" destOrd="0" presId="urn:diagrams.loki3.com/TabbedArc+Icon"/>
    <dgm:cxn modelId="{42E645C4-740B-452C-AC31-BEC10422F456}" type="presParOf" srcId="{5E9C13F2-4A2E-4E19-9F6F-9681E14DE71E}" destId="{2A956E66-D8C0-41D1-AF96-3BD949A9196D}" srcOrd="11" destOrd="0" presId="urn:diagrams.loki3.com/TabbedArc+Icon"/>
    <dgm:cxn modelId="{F88611FC-8577-4100-A54B-A86F07166A76}" type="presParOf" srcId="{5E9C13F2-4A2E-4E19-9F6F-9681E14DE71E}" destId="{75D62E2F-2493-4064-ABDF-03C38AD10590}" srcOrd="12" destOrd="0" presId="urn:diagrams.loki3.com/TabbedArc+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D6F39-4AC3-4EFB-A1A8-FFF81B1CD590}">
      <dsp:nvSpPr>
        <dsp:cNvPr id="0" name=""/>
        <dsp:cNvSpPr/>
      </dsp:nvSpPr>
      <dsp:spPr>
        <a:xfrm>
          <a:off x="273598" y="0"/>
          <a:ext cx="3927820" cy="336660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a:noFill/>
        </a:ln>
        <a:effectLst/>
      </dsp:spPr>
      <dsp:style>
        <a:lnRef idx="0">
          <a:scrgbClr r="0" g="0" b="0"/>
        </a:lnRef>
        <a:fillRef idx="1">
          <a:scrgbClr r="0" g="0" b="0"/>
        </a:fillRef>
        <a:effectRef idx="0">
          <a:scrgbClr r="0" g="0" b="0"/>
        </a:effectRef>
        <a:fontRef idx="minor"/>
      </dsp:style>
    </dsp:sp>
    <dsp:sp modelId="{CC95AFC4-ABCC-4F80-B3EF-209A52259096}">
      <dsp:nvSpPr>
        <dsp:cNvPr id="0" name=""/>
        <dsp:cNvSpPr/>
      </dsp:nvSpPr>
      <dsp:spPr>
        <a:xfrm>
          <a:off x="273598" y="2356624"/>
          <a:ext cx="3927820" cy="807985"/>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1760" tIns="111760" rIns="111760" bIns="111760" numCol="1" spcCol="1270" anchor="ctr" anchorCtr="0">
          <a:noAutofit/>
        </a:bodyPr>
        <a:lstStyle/>
        <a:p>
          <a:pPr lvl="0" algn="ctr" defTabSz="1955800">
            <a:lnSpc>
              <a:spcPct val="90000"/>
            </a:lnSpc>
            <a:spcBef>
              <a:spcPct val="0"/>
            </a:spcBef>
            <a:spcAft>
              <a:spcPct val="35000"/>
            </a:spcAft>
          </a:pPr>
          <a:r>
            <a:rPr lang="en-IE" sz="4400" kern="1200" dirty="0" smtClean="0"/>
            <a:t>Farmers</a:t>
          </a:r>
          <a:endParaRPr lang="en-IE" sz="4400" kern="1200" dirty="0"/>
        </a:p>
      </dsp:txBody>
      <dsp:txXfrm>
        <a:off x="273598" y="2356624"/>
        <a:ext cx="3927820" cy="807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DAFF5-7771-4DA1-84C2-24490833F7A8}">
      <dsp:nvSpPr>
        <dsp:cNvPr id="0" name=""/>
        <dsp:cNvSpPr/>
      </dsp:nvSpPr>
      <dsp:spPr>
        <a:xfrm rot="18000000">
          <a:off x="108409" y="4257857"/>
          <a:ext cx="1251591" cy="998010"/>
        </a:xfrm>
        <a:prstGeom prst="round2Same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rtl="0">
            <a:lnSpc>
              <a:spcPct val="90000"/>
            </a:lnSpc>
            <a:spcBef>
              <a:spcPct val="0"/>
            </a:spcBef>
            <a:spcAft>
              <a:spcPct val="35000"/>
            </a:spcAft>
          </a:pPr>
          <a:r>
            <a:rPr lang="en-IE" sz="1400" kern="1200" dirty="0" smtClean="0"/>
            <a:t>Whose opinion on farm do farmers value</a:t>
          </a:r>
          <a:endParaRPr lang="en-IE" sz="1400" kern="1200" dirty="0"/>
        </a:p>
      </dsp:txBody>
      <dsp:txXfrm>
        <a:off x="178224" y="4294396"/>
        <a:ext cx="1154153" cy="949291"/>
      </dsp:txXfrm>
    </dsp:sp>
    <dsp:sp modelId="{E2CB4B4F-BD8D-4F35-A3B8-A6B51B240F6B}">
      <dsp:nvSpPr>
        <dsp:cNvPr id="0" name=""/>
        <dsp:cNvSpPr/>
      </dsp:nvSpPr>
      <dsp:spPr>
        <a:xfrm rot="18600000">
          <a:off x="38873" y="2370311"/>
          <a:ext cx="1494474" cy="1163064"/>
        </a:xfrm>
        <a:prstGeom prst="round2SameRect">
          <a:avLst/>
        </a:prstGeom>
        <a:solidFill>
          <a:schemeClr val="accent4">
            <a:hueOff val="-1633528"/>
            <a:satOff val="-1505"/>
            <a:lumOff val="-10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kern="1200" dirty="0" smtClean="0"/>
            <a:t>How they think, a safety behaviour is beneficial, important, and favourable</a:t>
          </a:r>
          <a:endParaRPr lang="en-IE" sz="1400" kern="1200" dirty="0"/>
        </a:p>
      </dsp:txBody>
      <dsp:txXfrm>
        <a:off x="117395" y="2416946"/>
        <a:ext cx="1380922" cy="1106288"/>
      </dsp:txXfrm>
    </dsp:sp>
    <dsp:sp modelId="{58E1CC79-6840-42D7-8A7D-A8A0D2F22805}">
      <dsp:nvSpPr>
        <dsp:cNvPr id="0" name=""/>
        <dsp:cNvSpPr/>
      </dsp:nvSpPr>
      <dsp:spPr>
        <a:xfrm rot="19200000">
          <a:off x="1414513" y="2846640"/>
          <a:ext cx="1450893" cy="1068234"/>
        </a:xfrm>
        <a:prstGeom prst="round2SameRect">
          <a:avLst/>
        </a:prstGeom>
        <a:solidFill>
          <a:schemeClr val="accent4">
            <a:hueOff val="-3267056"/>
            <a:satOff val="-3010"/>
            <a:lumOff val="-21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13970" rIns="41910" bIns="13970" numCol="1" spcCol="1270" anchor="ctr" anchorCtr="0">
          <a:noAutofit/>
        </a:bodyPr>
        <a:lstStyle/>
        <a:p>
          <a:pPr lvl="0" algn="ctr" defTabSz="488950">
            <a:lnSpc>
              <a:spcPct val="90000"/>
            </a:lnSpc>
            <a:spcBef>
              <a:spcPct val="0"/>
            </a:spcBef>
            <a:spcAft>
              <a:spcPct val="35000"/>
            </a:spcAft>
          </a:pPr>
          <a:r>
            <a:rPr lang="en-IE" sz="1100" b="1" kern="1200" dirty="0" smtClean="0"/>
            <a:t>How they perceive, safety behaviour easy/hard, up to them/out of their control,</a:t>
          </a:r>
          <a:endParaRPr lang="en-IE" sz="1100" b="1" kern="1200" dirty="0"/>
        </a:p>
      </dsp:txBody>
      <dsp:txXfrm>
        <a:off x="1483420" y="2892687"/>
        <a:ext cx="1346599" cy="1016087"/>
      </dsp:txXfrm>
    </dsp:sp>
    <dsp:sp modelId="{61768E4A-B1EF-4F5A-9AA5-C44C5F9C71A1}">
      <dsp:nvSpPr>
        <dsp:cNvPr id="0" name=""/>
        <dsp:cNvSpPr/>
      </dsp:nvSpPr>
      <dsp:spPr>
        <a:xfrm>
          <a:off x="1354368" y="4440807"/>
          <a:ext cx="1281295" cy="882933"/>
        </a:xfrm>
        <a:prstGeom prst="round2SameRect">
          <a:avLst/>
        </a:prstGeom>
        <a:solidFill>
          <a:schemeClr val="accent4">
            <a:hueOff val="-4900584"/>
            <a:satOff val="-4514"/>
            <a:lumOff val="-31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20320" rIns="60960" bIns="20320" numCol="1" spcCol="1270" anchor="ctr" anchorCtr="0">
          <a:noAutofit/>
        </a:bodyPr>
        <a:lstStyle/>
        <a:p>
          <a:pPr lvl="0" algn="ctr" defTabSz="711200">
            <a:lnSpc>
              <a:spcPct val="90000"/>
            </a:lnSpc>
            <a:spcBef>
              <a:spcPct val="0"/>
            </a:spcBef>
            <a:spcAft>
              <a:spcPct val="35000"/>
            </a:spcAft>
          </a:pPr>
          <a:r>
            <a:rPr lang="en-IE" sz="1600" kern="1200" dirty="0" smtClean="0"/>
            <a:t>Capacity - Capability</a:t>
          </a:r>
          <a:endParaRPr lang="en-IE" sz="1600" kern="1200" dirty="0"/>
        </a:p>
      </dsp:txBody>
      <dsp:txXfrm>
        <a:off x="1397469" y="4483908"/>
        <a:ext cx="1195093" cy="839832"/>
      </dsp:txXfrm>
    </dsp:sp>
    <dsp:sp modelId="{69B89C64-87FA-4EBC-BD69-BC0A025AACF2}">
      <dsp:nvSpPr>
        <dsp:cNvPr id="0" name=""/>
        <dsp:cNvSpPr/>
      </dsp:nvSpPr>
      <dsp:spPr>
        <a:xfrm rot="21199697">
          <a:off x="2451718" y="1879097"/>
          <a:ext cx="1337238" cy="1033791"/>
        </a:xfrm>
        <a:prstGeom prst="round2SameRect">
          <a:avLst/>
        </a:prstGeom>
        <a:solidFill>
          <a:schemeClr val="accent4">
            <a:hueOff val="-6534112"/>
            <a:satOff val="-6019"/>
            <a:lumOff val="-42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kern="1200" dirty="0" smtClean="0"/>
            <a:t>How farmers see themselves susceptible to an accident</a:t>
          </a:r>
          <a:endParaRPr lang="en-IE" sz="1400" kern="1200" dirty="0"/>
        </a:p>
      </dsp:txBody>
      <dsp:txXfrm>
        <a:off x="2505116" y="1929392"/>
        <a:ext cx="1236306" cy="983325"/>
      </dsp:txXfrm>
    </dsp:sp>
    <dsp:sp modelId="{59C5B973-B201-4500-B20A-656F6C67AF09}">
      <dsp:nvSpPr>
        <dsp:cNvPr id="0" name=""/>
        <dsp:cNvSpPr/>
      </dsp:nvSpPr>
      <dsp:spPr>
        <a:xfrm rot="20706216">
          <a:off x="2775258" y="3587633"/>
          <a:ext cx="1186410" cy="957457"/>
        </a:xfrm>
        <a:prstGeom prst="round2SameRect">
          <a:avLst/>
        </a:prstGeom>
        <a:solidFill>
          <a:schemeClr val="accent4">
            <a:hueOff val="-8167640"/>
            <a:satOff val="-7524"/>
            <a:lumOff val="-53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kern="1200" dirty="0" smtClean="0"/>
            <a:t>How do farmers see the accidents</a:t>
          </a:r>
          <a:endParaRPr lang="en-IE" sz="1400" kern="1200" dirty="0"/>
        </a:p>
      </dsp:txBody>
      <dsp:txXfrm>
        <a:off x="2828005" y="3633587"/>
        <a:ext cx="1092932" cy="910718"/>
      </dsp:txXfrm>
    </dsp:sp>
    <dsp:sp modelId="{6A361044-02CA-4AC5-A701-83E89E1A45A3}">
      <dsp:nvSpPr>
        <dsp:cNvPr id="0" name=""/>
        <dsp:cNvSpPr/>
      </dsp:nvSpPr>
      <dsp:spPr>
        <a:xfrm rot="1353752">
          <a:off x="5598191" y="2454467"/>
          <a:ext cx="1123619" cy="817926"/>
        </a:xfrm>
        <a:prstGeom prst="round2SameRect">
          <a:avLst/>
        </a:prstGeom>
        <a:solidFill>
          <a:schemeClr val="accent4">
            <a:hueOff val="-9801168"/>
            <a:satOff val="-9029"/>
            <a:lumOff val="-6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b="1" kern="1200" dirty="0" smtClean="0"/>
            <a:t>Willing to behave safely</a:t>
          </a:r>
          <a:endParaRPr lang="en-IE" sz="1400" b="1" kern="1200" dirty="0"/>
        </a:p>
      </dsp:txBody>
      <dsp:txXfrm>
        <a:off x="5630459" y="2492867"/>
        <a:ext cx="1043763" cy="777998"/>
      </dsp:txXfrm>
    </dsp:sp>
    <dsp:sp modelId="{D2D2C8E4-260E-4734-848E-C0911678A131}">
      <dsp:nvSpPr>
        <dsp:cNvPr id="0" name=""/>
        <dsp:cNvSpPr/>
      </dsp:nvSpPr>
      <dsp:spPr>
        <a:xfrm rot="1010860">
          <a:off x="4324291" y="3679752"/>
          <a:ext cx="1381092" cy="834888"/>
        </a:xfrm>
        <a:prstGeom prst="round2SameRect">
          <a:avLst/>
        </a:prstGeom>
        <a:solidFill>
          <a:schemeClr val="accent4">
            <a:hueOff val="-11434696"/>
            <a:satOff val="-10533"/>
            <a:lumOff val="-74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15240" rIns="45720" bIns="15240" numCol="1" spcCol="1270" anchor="ctr" anchorCtr="0">
          <a:noAutofit/>
        </a:bodyPr>
        <a:lstStyle/>
        <a:p>
          <a:pPr lvl="0" algn="ctr" defTabSz="533400">
            <a:lnSpc>
              <a:spcPct val="90000"/>
            </a:lnSpc>
            <a:spcBef>
              <a:spcPct val="0"/>
            </a:spcBef>
            <a:spcAft>
              <a:spcPct val="35000"/>
            </a:spcAft>
          </a:pPr>
          <a:r>
            <a:rPr lang="en-IE" sz="1200" b="1" kern="1200" dirty="0" smtClean="0"/>
            <a:t>Which stimulus Internal and External trigger a behaviour</a:t>
          </a:r>
          <a:endParaRPr lang="en-IE" sz="1200" b="1" kern="1200" dirty="0"/>
        </a:p>
      </dsp:txBody>
      <dsp:txXfrm>
        <a:off x="4359141" y="3719633"/>
        <a:ext cx="1299580" cy="794132"/>
      </dsp:txXfrm>
    </dsp:sp>
    <dsp:sp modelId="{43A12621-3DCB-41E4-9A76-22B8D8E886CB}">
      <dsp:nvSpPr>
        <dsp:cNvPr id="0" name=""/>
        <dsp:cNvSpPr/>
      </dsp:nvSpPr>
      <dsp:spPr>
        <a:xfrm rot="20537288">
          <a:off x="4143658" y="2260397"/>
          <a:ext cx="1078003" cy="812039"/>
        </a:xfrm>
        <a:prstGeom prst="round2SameRect">
          <a:avLst/>
        </a:prstGeom>
        <a:solidFill>
          <a:schemeClr val="accent4">
            <a:hueOff val="-13068224"/>
            <a:satOff val="-12038"/>
            <a:lumOff val="-84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kern="1200" dirty="0" smtClean="0"/>
            <a:t>How they see the risks</a:t>
          </a:r>
          <a:endParaRPr lang="en-IE" sz="1400" kern="1200" dirty="0"/>
        </a:p>
      </dsp:txBody>
      <dsp:txXfrm>
        <a:off x="4189328" y="2299098"/>
        <a:ext cx="998723" cy="772399"/>
      </dsp:txXfrm>
    </dsp:sp>
    <dsp:sp modelId="{16083D85-E519-45A0-B326-2BC857BF6C92}">
      <dsp:nvSpPr>
        <dsp:cNvPr id="0" name=""/>
        <dsp:cNvSpPr/>
      </dsp:nvSpPr>
      <dsp:spPr>
        <a:xfrm rot="1262096">
          <a:off x="6123194" y="3731093"/>
          <a:ext cx="1405108" cy="742316"/>
        </a:xfrm>
        <a:prstGeom prst="round2SameRect">
          <a:avLst/>
        </a:prstGeom>
        <a:solidFill>
          <a:schemeClr val="accent4">
            <a:hueOff val="-14701752"/>
            <a:satOff val="-13543"/>
            <a:lumOff val="-95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b="1" kern="1200" dirty="0" smtClean="0"/>
            <a:t>Which obstacles farmers feel </a:t>
          </a:r>
          <a:endParaRPr lang="en-IE" sz="1400" b="1" kern="1200" dirty="0"/>
        </a:p>
      </dsp:txBody>
      <dsp:txXfrm>
        <a:off x="6152928" y="3766123"/>
        <a:ext cx="1332634" cy="706079"/>
      </dsp:txXfrm>
    </dsp:sp>
    <dsp:sp modelId="{F861E408-1837-4613-8180-B860F954F327}">
      <dsp:nvSpPr>
        <dsp:cNvPr id="0" name=""/>
        <dsp:cNvSpPr/>
      </dsp:nvSpPr>
      <dsp:spPr>
        <a:xfrm rot="2400000">
          <a:off x="6703501" y="1914396"/>
          <a:ext cx="1172707" cy="772227"/>
        </a:xfrm>
        <a:prstGeom prst="round2SameRect">
          <a:avLst/>
        </a:prstGeom>
        <a:solidFill>
          <a:schemeClr val="accent4">
            <a:hueOff val="-16335280"/>
            <a:satOff val="-15047"/>
            <a:lumOff val="-106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b="1" kern="1200" dirty="0" smtClean="0"/>
            <a:t>How they see themselves</a:t>
          </a:r>
          <a:endParaRPr lang="en-IE" sz="1400" b="1" kern="1200" dirty="0"/>
        </a:p>
      </dsp:txBody>
      <dsp:txXfrm>
        <a:off x="6729082" y="1947683"/>
        <a:ext cx="1097313" cy="734530"/>
      </dsp:txXfrm>
    </dsp:sp>
    <dsp:sp modelId="{2A956E66-D8C0-41D1-AF96-3BD949A9196D}">
      <dsp:nvSpPr>
        <dsp:cNvPr id="0" name=""/>
        <dsp:cNvSpPr/>
      </dsp:nvSpPr>
      <dsp:spPr>
        <a:xfrm rot="3000000">
          <a:off x="7357962" y="3022948"/>
          <a:ext cx="1083821" cy="990110"/>
        </a:xfrm>
        <a:prstGeom prst="round2SameRect">
          <a:avLst/>
        </a:prstGeom>
        <a:solidFill>
          <a:schemeClr val="accent4">
            <a:hueOff val="-17968808"/>
            <a:satOff val="-16552"/>
            <a:lumOff val="-116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15240" rIns="45720" bIns="15240" numCol="1" spcCol="1270" anchor="ctr" anchorCtr="0">
          <a:noAutofit/>
        </a:bodyPr>
        <a:lstStyle/>
        <a:p>
          <a:pPr lvl="0" algn="ctr" defTabSz="533400">
            <a:lnSpc>
              <a:spcPct val="90000"/>
            </a:lnSpc>
            <a:spcBef>
              <a:spcPct val="0"/>
            </a:spcBef>
            <a:spcAft>
              <a:spcPct val="35000"/>
            </a:spcAft>
          </a:pPr>
          <a:r>
            <a:rPr lang="en-IE" sz="1200" b="1" kern="1200" dirty="0" smtClean="0"/>
            <a:t>How farmers regulate their behaviour</a:t>
          </a:r>
          <a:endParaRPr lang="en-IE" sz="1200" b="1" kern="1200" dirty="0"/>
        </a:p>
      </dsp:txBody>
      <dsp:txXfrm>
        <a:off x="7387782" y="3062648"/>
        <a:ext cx="987155" cy="941777"/>
      </dsp:txXfrm>
    </dsp:sp>
    <dsp:sp modelId="{75D62E2F-2493-4064-ABDF-03C38AD10590}">
      <dsp:nvSpPr>
        <dsp:cNvPr id="0" name=""/>
        <dsp:cNvSpPr/>
      </dsp:nvSpPr>
      <dsp:spPr>
        <a:xfrm rot="3600000">
          <a:off x="7179181" y="4759679"/>
          <a:ext cx="1323964" cy="1084101"/>
        </a:xfrm>
        <a:prstGeom prst="round2SameRect">
          <a:avLst/>
        </a:prstGeom>
        <a:solidFill>
          <a:schemeClr val="accent4">
            <a:hueOff val="-19602336"/>
            <a:satOff val="-18057"/>
            <a:lumOff val="-127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19050" rIns="57150" bIns="19050" numCol="1" spcCol="1270" anchor="ctr" anchorCtr="0">
          <a:noAutofit/>
        </a:bodyPr>
        <a:lstStyle/>
        <a:p>
          <a:pPr lvl="0" algn="ctr" defTabSz="666750">
            <a:lnSpc>
              <a:spcPct val="90000"/>
            </a:lnSpc>
            <a:spcBef>
              <a:spcPct val="0"/>
            </a:spcBef>
            <a:spcAft>
              <a:spcPct val="35000"/>
            </a:spcAft>
          </a:pPr>
          <a:r>
            <a:rPr lang="en-IE" sz="1500" kern="1200" dirty="0" smtClean="0"/>
            <a:t>How much farmers know about safety behaviour</a:t>
          </a:r>
          <a:endParaRPr lang="en-IE" sz="1500" kern="1200" dirty="0"/>
        </a:p>
      </dsp:txBody>
      <dsp:txXfrm>
        <a:off x="7209187" y="4799370"/>
        <a:ext cx="1218122" cy="10311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DAFF5-7771-4DA1-84C2-24490833F7A8}">
      <dsp:nvSpPr>
        <dsp:cNvPr id="0" name=""/>
        <dsp:cNvSpPr/>
      </dsp:nvSpPr>
      <dsp:spPr>
        <a:xfrm>
          <a:off x="1278984" y="2717921"/>
          <a:ext cx="1251591" cy="998010"/>
        </a:xfrm>
        <a:prstGeom prst="round2Same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15240" rIns="45720" bIns="15240" numCol="1" spcCol="1270" anchor="ctr" anchorCtr="0">
          <a:noAutofit/>
        </a:bodyPr>
        <a:lstStyle/>
        <a:p>
          <a:pPr lvl="0" algn="ctr" defTabSz="533400" rtl="0">
            <a:lnSpc>
              <a:spcPct val="90000"/>
            </a:lnSpc>
            <a:spcBef>
              <a:spcPct val="0"/>
            </a:spcBef>
            <a:spcAft>
              <a:spcPct val="35000"/>
            </a:spcAft>
          </a:pPr>
          <a:r>
            <a:rPr lang="en-US" sz="1200" kern="1200" dirty="0" smtClean="0"/>
            <a:t>Whose opinion on farm do farmers value</a:t>
          </a:r>
          <a:endParaRPr lang="en-IE" sz="1200" kern="1200" dirty="0" smtClean="0"/>
        </a:p>
        <a:p>
          <a:pPr lvl="0" algn="ctr" defTabSz="533400" rtl="0">
            <a:lnSpc>
              <a:spcPct val="90000"/>
            </a:lnSpc>
            <a:spcBef>
              <a:spcPct val="0"/>
            </a:spcBef>
            <a:spcAft>
              <a:spcPct val="35000"/>
            </a:spcAft>
          </a:pPr>
          <a:endParaRPr lang="en-IE" sz="900" kern="1200" dirty="0"/>
        </a:p>
      </dsp:txBody>
      <dsp:txXfrm>
        <a:off x="1327703" y="2766640"/>
        <a:ext cx="1154153" cy="949291"/>
      </dsp:txXfrm>
    </dsp:sp>
    <dsp:sp modelId="{E2CB4B4F-BD8D-4F35-A3B8-A6B51B240F6B}">
      <dsp:nvSpPr>
        <dsp:cNvPr id="0" name=""/>
        <dsp:cNvSpPr/>
      </dsp:nvSpPr>
      <dsp:spPr>
        <a:xfrm>
          <a:off x="26426" y="2750527"/>
          <a:ext cx="1224258" cy="997180"/>
        </a:xfrm>
        <a:prstGeom prst="round2SameRect">
          <a:avLst/>
        </a:prstGeom>
        <a:solidFill>
          <a:schemeClr val="accent4">
            <a:hueOff val="-1633528"/>
            <a:satOff val="-1505"/>
            <a:lumOff val="-10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13970" rIns="41910" bIns="13970" numCol="1" spcCol="1270" anchor="ctr" anchorCtr="0">
          <a:noAutofit/>
        </a:bodyPr>
        <a:lstStyle/>
        <a:p>
          <a:pPr lvl="0" algn="ctr" defTabSz="488950">
            <a:lnSpc>
              <a:spcPct val="90000"/>
            </a:lnSpc>
            <a:spcBef>
              <a:spcPct val="0"/>
            </a:spcBef>
            <a:spcAft>
              <a:spcPct val="35000"/>
            </a:spcAft>
          </a:pPr>
          <a:r>
            <a:rPr lang="en-IE" sz="1100" kern="1200" dirty="0" smtClean="0"/>
            <a:t>How they think, a safety behaviour is beneficial, important, and favourable</a:t>
          </a:r>
          <a:endParaRPr lang="en-IE" sz="1100" kern="1200" dirty="0"/>
        </a:p>
      </dsp:txBody>
      <dsp:txXfrm>
        <a:off x="75104" y="2799205"/>
        <a:ext cx="1126902" cy="948502"/>
      </dsp:txXfrm>
    </dsp:sp>
    <dsp:sp modelId="{58E1CC79-6840-42D7-8A7D-A8A0D2F22805}">
      <dsp:nvSpPr>
        <dsp:cNvPr id="0" name=""/>
        <dsp:cNvSpPr/>
      </dsp:nvSpPr>
      <dsp:spPr>
        <a:xfrm>
          <a:off x="2608386" y="2915640"/>
          <a:ext cx="1180760" cy="828424"/>
        </a:xfrm>
        <a:prstGeom prst="round2SameRect">
          <a:avLst/>
        </a:prstGeom>
        <a:solidFill>
          <a:schemeClr val="accent4">
            <a:hueOff val="-3267056"/>
            <a:satOff val="-3010"/>
            <a:lumOff val="-21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2700" rIns="38100" bIns="12700" numCol="1" spcCol="1270" anchor="ctr" anchorCtr="0">
          <a:noAutofit/>
        </a:bodyPr>
        <a:lstStyle/>
        <a:p>
          <a:pPr lvl="0" algn="ctr" defTabSz="444500">
            <a:lnSpc>
              <a:spcPct val="90000"/>
            </a:lnSpc>
            <a:spcBef>
              <a:spcPct val="0"/>
            </a:spcBef>
            <a:spcAft>
              <a:spcPct val="35000"/>
            </a:spcAft>
          </a:pPr>
          <a:r>
            <a:rPr lang="en-US" sz="1000" b="1" kern="1200" dirty="0" smtClean="0"/>
            <a:t>How they perceive, safety behaviour easy/hard, up to them/out of their control,</a:t>
          </a:r>
          <a:endParaRPr lang="en-IE" sz="1000" b="1" kern="1200" dirty="0" smtClean="0"/>
        </a:p>
      </dsp:txBody>
      <dsp:txXfrm>
        <a:off x="2648826" y="2956080"/>
        <a:ext cx="1099880" cy="787984"/>
      </dsp:txXfrm>
    </dsp:sp>
    <dsp:sp modelId="{61768E4A-B1EF-4F5A-9AA5-C44C5F9C71A1}">
      <dsp:nvSpPr>
        <dsp:cNvPr id="0" name=""/>
        <dsp:cNvSpPr/>
      </dsp:nvSpPr>
      <dsp:spPr>
        <a:xfrm>
          <a:off x="3904365" y="3981465"/>
          <a:ext cx="1281295" cy="860361"/>
        </a:xfrm>
        <a:prstGeom prst="round2SameRect">
          <a:avLst/>
        </a:prstGeom>
        <a:solidFill>
          <a:schemeClr val="accent4">
            <a:hueOff val="-4900584"/>
            <a:satOff val="-4514"/>
            <a:lumOff val="-31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kern="1200" dirty="0" smtClean="0"/>
            <a:t>Capacity - Capability</a:t>
          </a:r>
        </a:p>
      </dsp:txBody>
      <dsp:txXfrm>
        <a:off x="3946364" y="4023464"/>
        <a:ext cx="1197297" cy="818362"/>
      </dsp:txXfrm>
    </dsp:sp>
    <dsp:sp modelId="{69B89C64-87FA-4EBC-BD69-BC0A025AACF2}">
      <dsp:nvSpPr>
        <dsp:cNvPr id="0" name=""/>
        <dsp:cNvSpPr/>
      </dsp:nvSpPr>
      <dsp:spPr>
        <a:xfrm>
          <a:off x="0" y="5231821"/>
          <a:ext cx="1192182" cy="885973"/>
        </a:xfrm>
        <a:prstGeom prst="round2SameRect">
          <a:avLst/>
        </a:prstGeom>
        <a:solidFill>
          <a:schemeClr val="accent4">
            <a:hueOff val="-6534112"/>
            <a:satOff val="-6019"/>
            <a:lumOff val="-42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15240" rIns="45720" bIns="15240" numCol="1" spcCol="1270" anchor="ctr" anchorCtr="0">
          <a:noAutofit/>
        </a:bodyPr>
        <a:lstStyle/>
        <a:p>
          <a:pPr lvl="0" algn="ctr" defTabSz="533400">
            <a:lnSpc>
              <a:spcPct val="90000"/>
            </a:lnSpc>
            <a:spcBef>
              <a:spcPct val="0"/>
            </a:spcBef>
            <a:spcAft>
              <a:spcPct val="35000"/>
            </a:spcAft>
          </a:pPr>
          <a:r>
            <a:rPr lang="en-US" sz="1200" kern="1200" dirty="0" smtClean="0"/>
            <a:t>How farmers see themselves susceptible to an accident</a:t>
          </a:r>
          <a:endParaRPr lang="en-IE" sz="1200" kern="1200" dirty="0" smtClean="0"/>
        </a:p>
      </dsp:txBody>
      <dsp:txXfrm>
        <a:off x="43250" y="5275071"/>
        <a:ext cx="1105682" cy="842723"/>
      </dsp:txXfrm>
    </dsp:sp>
    <dsp:sp modelId="{59C5B973-B201-4500-B20A-656F6C67AF09}">
      <dsp:nvSpPr>
        <dsp:cNvPr id="0" name=""/>
        <dsp:cNvSpPr/>
      </dsp:nvSpPr>
      <dsp:spPr>
        <a:xfrm>
          <a:off x="3951814" y="5093291"/>
          <a:ext cx="1186410" cy="957457"/>
        </a:xfrm>
        <a:prstGeom prst="round2SameRect">
          <a:avLst/>
        </a:prstGeom>
        <a:solidFill>
          <a:schemeClr val="accent4">
            <a:hueOff val="-8167640"/>
            <a:satOff val="-7524"/>
            <a:lumOff val="-53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US" sz="1400" kern="1200" dirty="0" smtClean="0"/>
            <a:t>How do farmers see the accidents</a:t>
          </a:r>
          <a:endParaRPr lang="en-IE" sz="1400" kern="1200" dirty="0" smtClean="0"/>
        </a:p>
      </dsp:txBody>
      <dsp:txXfrm>
        <a:off x="3998553" y="5140030"/>
        <a:ext cx="1092932" cy="910718"/>
      </dsp:txXfrm>
    </dsp:sp>
    <dsp:sp modelId="{6A361044-02CA-4AC5-A701-83E89E1A45A3}">
      <dsp:nvSpPr>
        <dsp:cNvPr id="0" name=""/>
        <dsp:cNvSpPr/>
      </dsp:nvSpPr>
      <dsp:spPr>
        <a:xfrm>
          <a:off x="3930737" y="2859026"/>
          <a:ext cx="1123619" cy="817926"/>
        </a:xfrm>
        <a:prstGeom prst="round2SameRect">
          <a:avLst/>
        </a:prstGeom>
        <a:solidFill>
          <a:schemeClr val="accent4">
            <a:hueOff val="-9801168"/>
            <a:satOff val="-9029"/>
            <a:lumOff val="-6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b="1" kern="1200" dirty="0" smtClean="0"/>
            <a:t>Willing to behave safely</a:t>
          </a:r>
          <a:endParaRPr lang="en-IE" sz="1400" b="1" kern="1200" dirty="0"/>
        </a:p>
      </dsp:txBody>
      <dsp:txXfrm>
        <a:off x="3970665" y="2898954"/>
        <a:ext cx="1043763" cy="777998"/>
      </dsp:txXfrm>
    </dsp:sp>
    <dsp:sp modelId="{D2D2C8E4-260E-4734-848E-C0911678A131}">
      <dsp:nvSpPr>
        <dsp:cNvPr id="0" name=""/>
        <dsp:cNvSpPr/>
      </dsp:nvSpPr>
      <dsp:spPr>
        <a:xfrm>
          <a:off x="2475880" y="4133793"/>
          <a:ext cx="1381092" cy="834888"/>
        </a:xfrm>
        <a:prstGeom prst="round2SameRect">
          <a:avLst/>
        </a:prstGeom>
        <a:solidFill>
          <a:schemeClr val="accent4">
            <a:hueOff val="-11434696"/>
            <a:satOff val="-10533"/>
            <a:lumOff val="-74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13970" rIns="41910" bIns="13970" numCol="1" spcCol="1270" anchor="ctr" anchorCtr="0">
          <a:noAutofit/>
        </a:bodyPr>
        <a:lstStyle/>
        <a:p>
          <a:pPr lvl="0" algn="ctr" defTabSz="488950">
            <a:lnSpc>
              <a:spcPct val="90000"/>
            </a:lnSpc>
            <a:spcBef>
              <a:spcPct val="0"/>
            </a:spcBef>
            <a:spcAft>
              <a:spcPct val="35000"/>
            </a:spcAft>
          </a:pPr>
          <a:r>
            <a:rPr lang="en-IE" sz="1100" b="1" kern="1200" dirty="0" smtClean="0"/>
            <a:t>Which stimulus Internal and External trigger a behaviour</a:t>
          </a:r>
          <a:endParaRPr lang="en-IE" sz="1100" b="1" kern="1200" dirty="0"/>
        </a:p>
      </dsp:txBody>
      <dsp:txXfrm>
        <a:off x="2516636" y="4174549"/>
        <a:ext cx="1299580" cy="794132"/>
      </dsp:txXfrm>
    </dsp:sp>
    <dsp:sp modelId="{43A12621-3DCB-41E4-9A76-22B8D8E886CB}">
      <dsp:nvSpPr>
        <dsp:cNvPr id="0" name=""/>
        <dsp:cNvSpPr/>
      </dsp:nvSpPr>
      <dsp:spPr>
        <a:xfrm>
          <a:off x="28173" y="4142771"/>
          <a:ext cx="1078003" cy="812039"/>
        </a:xfrm>
        <a:prstGeom prst="round2SameRect">
          <a:avLst/>
        </a:prstGeom>
        <a:solidFill>
          <a:schemeClr val="accent4">
            <a:hueOff val="-13068224"/>
            <a:satOff val="-12038"/>
            <a:lumOff val="-84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15240" rIns="45720" bIns="15240" numCol="1" spcCol="1270" anchor="ctr" anchorCtr="0">
          <a:noAutofit/>
        </a:bodyPr>
        <a:lstStyle/>
        <a:p>
          <a:pPr lvl="0" algn="ctr" defTabSz="533400">
            <a:lnSpc>
              <a:spcPct val="90000"/>
            </a:lnSpc>
            <a:spcBef>
              <a:spcPct val="0"/>
            </a:spcBef>
            <a:spcAft>
              <a:spcPct val="35000"/>
            </a:spcAft>
          </a:pPr>
          <a:r>
            <a:rPr lang="en-IE" sz="1200" kern="1200" dirty="0" smtClean="0"/>
            <a:t>How they see the risks</a:t>
          </a:r>
          <a:endParaRPr lang="en-IE" sz="1200" kern="1200" dirty="0"/>
        </a:p>
      </dsp:txBody>
      <dsp:txXfrm>
        <a:off x="67813" y="4182411"/>
        <a:ext cx="998723" cy="772399"/>
      </dsp:txXfrm>
    </dsp:sp>
    <dsp:sp modelId="{16083D85-E519-45A0-B326-2BC857BF6C92}">
      <dsp:nvSpPr>
        <dsp:cNvPr id="0" name=""/>
        <dsp:cNvSpPr/>
      </dsp:nvSpPr>
      <dsp:spPr>
        <a:xfrm>
          <a:off x="2489213" y="5370298"/>
          <a:ext cx="1405108" cy="742316"/>
        </a:xfrm>
        <a:prstGeom prst="round2SameRect">
          <a:avLst/>
        </a:prstGeom>
        <a:solidFill>
          <a:schemeClr val="accent4">
            <a:hueOff val="-14701752"/>
            <a:satOff val="-13543"/>
            <a:lumOff val="-95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b="1" kern="1200" dirty="0" smtClean="0"/>
            <a:t>Which obstacles farmers feel </a:t>
          </a:r>
          <a:endParaRPr lang="en-IE" sz="1400" b="1" kern="1200" dirty="0"/>
        </a:p>
      </dsp:txBody>
      <dsp:txXfrm>
        <a:off x="2525450" y="5406535"/>
        <a:ext cx="1332634" cy="706079"/>
      </dsp:txXfrm>
    </dsp:sp>
    <dsp:sp modelId="{F861E408-1837-4613-8180-B860F954F327}">
      <dsp:nvSpPr>
        <dsp:cNvPr id="0" name=""/>
        <dsp:cNvSpPr/>
      </dsp:nvSpPr>
      <dsp:spPr>
        <a:xfrm>
          <a:off x="1250671" y="5375092"/>
          <a:ext cx="1172707" cy="772227"/>
        </a:xfrm>
        <a:prstGeom prst="round2SameRect">
          <a:avLst/>
        </a:prstGeom>
        <a:solidFill>
          <a:schemeClr val="accent4">
            <a:hueOff val="-16335280"/>
            <a:satOff val="-15047"/>
            <a:lumOff val="-106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b="1" kern="1200" dirty="0" smtClean="0"/>
            <a:t>How they see themselves</a:t>
          </a:r>
        </a:p>
      </dsp:txBody>
      <dsp:txXfrm>
        <a:off x="1288368" y="5412789"/>
        <a:ext cx="1097313" cy="734530"/>
      </dsp:txXfrm>
    </dsp:sp>
    <dsp:sp modelId="{2A956E66-D8C0-41D1-AF96-3BD949A9196D}">
      <dsp:nvSpPr>
        <dsp:cNvPr id="0" name=""/>
        <dsp:cNvSpPr/>
      </dsp:nvSpPr>
      <dsp:spPr>
        <a:xfrm>
          <a:off x="5209900" y="5118815"/>
          <a:ext cx="1642167" cy="990110"/>
        </a:xfrm>
        <a:prstGeom prst="round2SameRect">
          <a:avLst/>
        </a:prstGeom>
        <a:solidFill>
          <a:schemeClr val="accent4">
            <a:hueOff val="-17968808"/>
            <a:satOff val="-16552"/>
            <a:lumOff val="-116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US" sz="1400" b="1" kern="1200" dirty="0" smtClean="0"/>
            <a:t>How farmers regulate their behaviour</a:t>
          </a:r>
          <a:endParaRPr lang="en-IE" sz="1400" b="1" kern="1200" dirty="0" smtClean="0"/>
        </a:p>
      </dsp:txBody>
      <dsp:txXfrm>
        <a:off x="5258233" y="5167148"/>
        <a:ext cx="1545501" cy="941777"/>
      </dsp:txXfrm>
    </dsp:sp>
    <dsp:sp modelId="{75D62E2F-2493-4064-ABDF-03C38AD10590}">
      <dsp:nvSpPr>
        <dsp:cNvPr id="0" name=""/>
        <dsp:cNvSpPr/>
      </dsp:nvSpPr>
      <dsp:spPr>
        <a:xfrm>
          <a:off x="1128009" y="3985806"/>
          <a:ext cx="1333656" cy="1107498"/>
        </a:xfrm>
        <a:prstGeom prst="round2SameRect">
          <a:avLst/>
        </a:prstGeom>
        <a:solidFill>
          <a:schemeClr val="accent4">
            <a:hueOff val="-19602336"/>
            <a:satOff val="-18057"/>
            <a:lumOff val="-127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en-IE" sz="1400" kern="1200" dirty="0" smtClean="0"/>
            <a:t>How much farmers know about safety behaviour</a:t>
          </a:r>
          <a:endParaRPr lang="en-IE" sz="1400" kern="1200" dirty="0"/>
        </a:p>
      </dsp:txBody>
      <dsp:txXfrm>
        <a:off x="1182073" y="4039870"/>
        <a:ext cx="1225528" cy="1053434"/>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9E6F28-5403-C44E-B9B5-A755E3CF887F}" type="datetimeFigureOut">
              <a:rPr lang="en-US" smtClean="0"/>
              <a:t>9/29/2020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2F26C6-DD7B-294B-B20F-11610BCBE5F7}" type="slidenum">
              <a:rPr lang="en-US" smtClean="0"/>
              <a:t>‹#›</a:t>
            </a:fld>
            <a:endParaRPr lang="en-US"/>
          </a:p>
        </p:txBody>
      </p:sp>
    </p:spTree>
    <p:extLst>
      <p:ext uri="{BB962C8B-B14F-4D97-AF65-F5344CB8AC3E}">
        <p14:creationId xmlns:p14="http://schemas.microsoft.com/office/powerpoint/2010/main" val="33317058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CD2C5-AFFC-3041-B27D-8EC66AE2BB44}" type="datetimeFigureOut">
              <a:rPr lang="en-US" smtClean="0"/>
              <a:t>9/29/2020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5A549E-2C9D-9548-84BF-1F393579ABA5}" type="slidenum">
              <a:rPr lang="en-US" smtClean="0"/>
              <a:t>‹#›</a:t>
            </a:fld>
            <a:endParaRPr lang="en-US"/>
          </a:p>
        </p:txBody>
      </p:sp>
    </p:spTree>
    <p:extLst>
      <p:ext uri="{BB962C8B-B14F-4D97-AF65-F5344CB8AC3E}">
        <p14:creationId xmlns:p14="http://schemas.microsoft.com/office/powerpoint/2010/main" val="26299878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Farms are complex social–ecological systems. They differ from most workplaces or work environments. Farming</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is different from most occupations by virtue of the range of tasks that farmers may have to undertake on any given day. These tasks are likely to vary in intensity, duration, location, physicality or use of machinery. This context presents substantial challenges to understanding and influencing farmer behaviour.</a:t>
            </a:r>
          </a:p>
          <a:p>
            <a:endParaRPr lang="en-GB"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IE" dirty="0" smtClean="0"/>
              <a:t>Many approaches and theories have been developed mainly based on centralised training and educational programmes to worker occupational safety behaviour. These theories have also provided some frameworks and interventions to change farmer behaviours whereas there are some critical differences </a:t>
            </a:r>
          </a:p>
          <a:p>
            <a:pPr marL="0" marR="0" lvl="0" indent="0" algn="l" defTabSz="457200" rtl="0" eaLnBrk="1" fontAlgn="auto" latinLnBrk="0" hangingPunct="1">
              <a:lnSpc>
                <a:spcPct val="100000"/>
              </a:lnSpc>
              <a:spcBef>
                <a:spcPts val="0"/>
              </a:spcBef>
              <a:spcAft>
                <a:spcPts val="0"/>
              </a:spcAft>
              <a:buClrTx/>
              <a:buSzTx/>
              <a:buFontTx/>
              <a:buNone/>
              <a:tabLst/>
              <a:defRPr/>
            </a:pPr>
            <a:r>
              <a:rPr lang="en-IE" dirty="0" smtClean="0"/>
              <a:t> </a:t>
            </a:r>
          </a:p>
          <a:p>
            <a:endParaRPr lang="en-GB" sz="1200" kern="1200" dirty="0" smtClean="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3</a:t>
            </a:fld>
            <a:endParaRPr lang="en-US"/>
          </a:p>
        </p:txBody>
      </p:sp>
    </p:spTree>
    <p:extLst>
      <p:ext uri="{BB962C8B-B14F-4D97-AF65-F5344CB8AC3E}">
        <p14:creationId xmlns:p14="http://schemas.microsoft.com/office/powerpoint/2010/main" val="2487920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Ecological frameworks complement behavioural models of health which emphasise an individual’s characterises including education level, skills as the key determinants of safety behaviour. Ecological models extend the range of factors considered to include the social and cultural environment i.e. it emphasises the significance of understanding not only the drivers of individual behaviours but also the inter-personal, organisational, community and public policy dimensions as well (</a:t>
            </a:r>
            <a:r>
              <a:rPr lang="en-GB" sz="1200" kern="1200" dirty="0" err="1" smtClean="0">
                <a:solidFill>
                  <a:schemeClr val="tx1"/>
                </a:solidFill>
                <a:effectLst/>
                <a:latin typeface="+mn-lt"/>
                <a:ea typeface="+mn-ea"/>
                <a:cs typeface="+mn-cs"/>
              </a:rPr>
              <a:t>McLeroy</a:t>
            </a:r>
            <a:r>
              <a:rPr lang="en-GB" sz="1200" kern="1200" dirty="0" smtClean="0">
                <a:solidFill>
                  <a:schemeClr val="tx1"/>
                </a:solidFill>
                <a:effectLst/>
                <a:latin typeface="+mn-lt"/>
                <a:ea typeface="+mn-ea"/>
                <a:cs typeface="+mn-cs"/>
              </a:rPr>
              <a:t> et al., 1988; Lee et al., 2017). This perspective asserts that alignment of policy, contextual and individual-level interventions can deliver sustained behavioural change as interventions applied at one level, e.g. the farm, influence changes in the community and vice versa.</a:t>
            </a:r>
          </a:p>
          <a:p>
            <a:endParaRPr lang="en-GB" sz="1200" kern="1200" dirty="0" smtClean="0">
              <a:solidFill>
                <a:schemeClr val="tx1"/>
              </a:solidFill>
              <a:effectLst/>
              <a:latin typeface="+mn-lt"/>
              <a:ea typeface="+mn-ea"/>
              <a:cs typeface="+mn-cs"/>
            </a:endParaRPr>
          </a:p>
          <a:p>
            <a:r>
              <a:rPr lang="en-IE" sz="1200" b="1" dirty="0" smtClean="0">
                <a:cs typeface="Arial" charset="0"/>
              </a:rPr>
              <a:t>To shape safety culture, the role of socio-demographic on socio-psychological factors on behaviours need to be clearly understood </a:t>
            </a:r>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4</a:t>
            </a:fld>
            <a:endParaRPr lang="en-US"/>
          </a:p>
        </p:txBody>
      </p:sp>
    </p:spTree>
    <p:extLst>
      <p:ext uri="{BB962C8B-B14F-4D97-AF65-F5344CB8AC3E}">
        <p14:creationId xmlns:p14="http://schemas.microsoft.com/office/powerpoint/2010/main" val="1926032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Given the unique demands of farming there is a need to develop or adapt and evaluate a conceptual model that identifies those factors that shape farmer perception of risk and, consequently, their behaviour (Lee et al, 2017). </a:t>
            </a:r>
          </a:p>
        </p:txBody>
      </p:sp>
      <p:sp>
        <p:nvSpPr>
          <p:cNvPr id="4" name="Slide Number Placeholder 3"/>
          <p:cNvSpPr>
            <a:spLocks noGrp="1"/>
          </p:cNvSpPr>
          <p:nvPr>
            <p:ph type="sldNum" sz="quarter" idx="10"/>
          </p:nvPr>
        </p:nvSpPr>
        <p:spPr/>
        <p:txBody>
          <a:bodyPr/>
          <a:lstStyle/>
          <a:p>
            <a:fld id="{8B5A549E-2C9D-9548-84BF-1F393579ABA5}" type="slidenum">
              <a:rPr lang="en-US" smtClean="0"/>
              <a:t>5</a:t>
            </a:fld>
            <a:endParaRPr lang="en-US"/>
          </a:p>
        </p:txBody>
      </p:sp>
    </p:spTree>
    <p:extLst>
      <p:ext uri="{BB962C8B-B14F-4D97-AF65-F5344CB8AC3E}">
        <p14:creationId xmlns:p14="http://schemas.microsoft.com/office/powerpoint/2010/main" val="2532120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Given the unique demands of farming there is a need to develop or adapt and evaluate a conceptual model that identifies those factors that shape farmer perception of risk and, consequently, their behaviour (Lee et al, 2017). </a:t>
            </a:r>
          </a:p>
        </p:txBody>
      </p:sp>
      <p:sp>
        <p:nvSpPr>
          <p:cNvPr id="4" name="Slide Number Placeholder 3"/>
          <p:cNvSpPr>
            <a:spLocks noGrp="1"/>
          </p:cNvSpPr>
          <p:nvPr>
            <p:ph type="sldNum" sz="quarter" idx="10"/>
          </p:nvPr>
        </p:nvSpPr>
        <p:spPr/>
        <p:txBody>
          <a:bodyPr/>
          <a:lstStyle/>
          <a:p>
            <a:fld id="{8B5A549E-2C9D-9548-84BF-1F393579ABA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532120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5172075"/>
            <a:ext cx="9178926"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0" y="0"/>
            <a:ext cx="9161463" cy="5791200"/>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8" name="Title 7"/>
          <p:cNvSpPr>
            <a:spLocks noGrp="1"/>
          </p:cNvSpPr>
          <p:nvPr>
            <p:ph type="title"/>
          </p:nvPr>
        </p:nvSpPr>
        <p:spPr>
          <a:xfrm>
            <a:off x="0" y="1714500"/>
            <a:ext cx="65532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smtClean="0"/>
              <a:t>Click to edit Master title style</a:t>
            </a:r>
            <a:endParaRPr lang="en-GB" dirty="0"/>
          </a:p>
        </p:txBody>
      </p:sp>
    </p:spTree>
    <p:extLst>
      <p:ext uri="{BB962C8B-B14F-4D97-AF65-F5344CB8AC3E}">
        <p14:creationId xmlns:p14="http://schemas.microsoft.com/office/powerpoint/2010/main" val="2153359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4" name="Straight Connector 3"/>
          <p:cNvCxnSpPr/>
          <p:nvPr/>
        </p:nvCxnSpPr>
        <p:spPr>
          <a:xfrm>
            <a:off x="0" y="5561013"/>
            <a:ext cx="9144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5943600"/>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9144000" cy="5508624"/>
          </a:xfrm>
          <a:prstGeom prst="rect">
            <a:avLst/>
          </a:prstGeom>
          <a:ln>
            <a:noFill/>
          </a:ln>
        </p:spPr>
        <p:txBody>
          <a:bodyPr vert="horz"/>
          <a:lstStyle>
            <a:lvl1pPr>
              <a:defRPr baseline="0"/>
            </a:lvl1pPr>
          </a:lstStyle>
          <a:p>
            <a:pPr lvl="0"/>
            <a:r>
              <a:rPr lang="ga-IE" noProof="0" smtClean="0"/>
              <a:t>Drag picture to placeholder or click icon to add</a:t>
            </a:r>
            <a:endParaRPr lang="en-GB" noProof="0" dirty="0"/>
          </a:p>
        </p:txBody>
      </p:sp>
      <p:sp>
        <p:nvSpPr>
          <p:cNvPr id="2" name="Title 1"/>
          <p:cNvSpPr>
            <a:spLocks noGrp="1"/>
          </p:cNvSpPr>
          <p:nvPr>
            <p:ph type="title"/>
          </p:nvPr>
        </p:nvSpPr>
        <p:spPr>
          <a:xfrm>
            <a:off x="0" y="1714500"/>
            <a:ext cx="6552000" cy="1714500"/>
          </a:xfrm>
          <a:prstGeom prst="rect">
            <a:avLst/>
          </a:prstGeom>
          <a:solidFill>
            <a:schemeClr val="tx1">
              <a:alpha val="60000"/>
            </a:schemeClr>
          </a:solidFill>
          <a:ln>
            <a:solidFill>
              <a:schemeClr val="bg1">
                <a:alpha val="0"/>
              </a:schemeClr>
            </a:solidFill>
          </a:ln>
        </p:spPr>
        <p:txBody>
          <a:bodyPr vert="horz" rIns="360000" anchor="ctr" anchorCtr="0">
            <a:noAutofit/>
          </a:bodyPr>
          <a:lstStyle>
            <a:lvl1pPr algn="r">
              <a:defRPr sz="3000">
                <a:solidFill>
                  <a:schemeClr val="bg1"/>
                </a:solidFill>
              </a:defRPr>
            </a:lvl1pPr>
          </a:lstStyle>
          <a:p>
            <a:r>
              <a:rPr lang="ga-IE" smtClean="0"/>
              <a:t>Click to edit Master title style</a:t>
            </a:r>
            <a:endParaRPr lang="en-GB" dirty="0"/>
          </a:p>
        </p:txBody>
      </p:sp>
    </p:spTree>
    <p:extLst>
      <p:ext uri="{BB962C8B-B14F-4D97-AF65-F5344CB8AC3E}">
        <p14:creationId xmlns:p14="http://schemas.microsoft.com/office/powerpoint/2010/main" val="1304923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3225"/>
            <a:ext cx="7315200" cy="1470025"/>
          </a:xfrm>
        </p:spPr>
        <p:txBody>
          <a:bodyPr/>
          <a:lstStyle>
            <a:lvl1pPr algn="ctr">
              <a:defRPr/>
            </a:lvl1pPr>
          </a:lstStyle>
          <a:p>
            <a:r>
              <a:rPr lang="ga-IE" dirty="0" smtClean="0"/>
              <a:t>Click to edit Master title style</a:t>
            </a:r>
            <a:endParaRPr lang="en-GB" dirty="0"/>
          </a:p>
        </p:txBody>
      </p:sp>
      <p:sp>
        <p:nvSpPr>
          <p:cNvPr id="3" name="Subtitle 2"/>
          <p:cNvSpPr>
            <a:spLocks noGrp="1"/>
          </p:cNvSpPr>
          <p:nvPr>
            <p:ph type="subTitle" idx="1"/>
          </p:nvPr>
        </p:nvSpPr>
        <p:spPr>
          <a:xfrm>
            <a:off x="1371600" y="3429000"/>
            <a:ext cx="6400800" cy="1752600"/>
          </a:xfrm>
        </p:spPr>
        <p:txBody>
          <a:bodyPr>
            <a:normAutofit/>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smtClean="0"/>
              <a:t>Click to edit Master subtitle style</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377015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GB"/>
          </a:p>
        </p:txBody>
      </p:sp>
      <p:sp>
        <p:nvSpPr>
          <p:cNvPr id="3" name="Content Placeholder 2"/>
          <p:cNvSpPr>
            <a:spLocks noGrp="1"/>
          </p:cNvSpPr>
          <p:nvPr>
            <p:ph idx="1"/>
          </p:nvPr>
        </p:nvSpPr>
        <p:spPr/>
        <p:txBody>
          <a:bodyPr>
            <a:normAutofit/>
          </a:body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86772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4406900"/>
            <a:ext cx="7391400" cy="1362075"/>
          </a:xfrm>
        </p:spPr>
        <p:txBody>
          <a:bodyPr/>
          <a:lstStyle>
            <a:lvl1pPr algn="l">
              <a:defRPr sz="4000" b="1" cap="all"/>
            </a:lvl1pPr>
          </a:lstStyle>
          <a:p>
            <a:r>
              <a:rPr lang="ga-IE" dirty="0" smtClean="0"/>
              <a:t>Click to edit Master title style</a:t>
            </a:r>
            <a:endParaRPr lang="en-GB" dirty="0"/>
          </a:p>
        </p:txBody>
      </p:sp>
      <p:sp>
        <p:nvSpPr>
          <p:cNvPr id="3" name="Text Placeholder 2"/>
          <p:cNvSpPr>
            <a:spLocks noGrp="1"/>
          </p:cNvSpPr>
          <p:nvPr>
            <p:ph type="body" idx="1"/>
          </p:nvPr>
        </p:nvSpPr>
        <p:spPr>
          <a:xfrm>
            <a:off x="914399" y="2906713"/>
            <a:ext cx="7391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8"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9"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3506100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smtClean="0"/>
              <a:t>Click to edit Master title style</a:t>
            </a:r>
            <a:endParaRPr lang="en-GB" dirty="0"/>
          </a:p>
        </p:txBody>
      </p:sp>
      <p:sp>
        <p:nvSpPr>
          <p:cNvPr id="3" name="Content Placeholder 2"/>
          <p:cNvSpPr>
            <a:spLocks noGrp="1"/>
          </p:cNvSpPr>
          <p:nvPr>
            <p:ph sz="half" idx="1"/>
          </p:nvPr>
        </p:nvSpPr>
        <p:spPr>
          <a:xfrm>
            <a:off x="914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Content Placeholder 3"/>
          <p:cNvSpPr>
            <a:spLocks noGrp="1"/>
          </p:cNvSpPr>
          <p:nvPr>
            <p:ph sz="half" idx="2"/>
          </p:nvPr>
        </p:nvSpPr>
        <p:spPr>
          <a:xfrm>
            <a:off x="4648200" y="1600200"/>
            <a:ext cx="35814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378253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lvl1pPr>
              <a:defRPr/>
            </a:lvl1pPr>
          </a:lstStyle>
          <a:p>
            <a:r>
              <a:rPr lang="ga-IE"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dirty="0" smtClean="0"/>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a:p>
        </p:txBody>
      </p:sp>
      <p:sp>
        <p:nvSpPr>
          <p:cNvPr id="11" name="Footer Placeholder 1"/>
          <p:cNvSpPr>
            <a:spLocks noGrp="1"/>
          </p:cNvSpPr>
          <p:nvPr>
            <p:ph type="ftr" sz="quarter" idx="10"/>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2" name="Slide Number Placeholder 2"/>
          <p:cNvSpPr>
            <a:spLocks noGrp="1"/>
          </p:cNvSpPr>
          <p:nvPr>
            <p:ph type="sldNum" sz="quarter" idx="11"/>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1484746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smtClean="0"/>
              <a:t>Click to edit Master title style</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32270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7"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07066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2551113" cy="749300"/>
          </a:xfrm>
        </p:spPr>
        <p:txBody>
          <a:bodyPr anchor="b"/>
          <a:lstStyle>
            <a:lvl1pPr algn="l">
              <a:defRPr sz="2000" b="1"/>
            </a:lvl1pPr>
          </a:lstStyle>
          <a:p>
            <a:r>
              <a:rPr lang="ga-IE" dirty="0" smtClean="0"/>
              <a:t>Click to edit Master title style</a:t>
            </a:r>
            <a:endParaRPr lang="en-GB" dirty="0"/>
          </a:p>
        </p:txBody>
      </p:sp>
      <p:sp>
        <p:nvSpPr>
          <p:cNvPr id="3" name="Content Placeholder 2"/>
          <p:cNvSpPr>
            <a:spLocks noGrp="1"/>
          </p:cNvSpPr>
          <p:nvPr>
            <p:ph idx="1"/>
          </p:nvPr>
        </p:nvSpPr>
        <p:spPr>
          <a:xfrm>
            <a:off x="3575050" y="685800"/>
            <a:ext cx="4654550"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Text Placeholder 3"/>
          <p:cNvSpPr>
            <a:spLocks noGrp="1"/>
          </p:cNvSpPr>
          <p:nvPr>
            <p:ph type="body" sz="half" idx="2"/>
          </p:nvPr>
        </p:nvSpPr>
        <p:spPr>
          <a:xfrm>
            <a:off x="914400" y="1435101"/>
            <a:ext cx="2551113" cy="435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425541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1571187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326814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799"/>
            <a:ext cx="2057400" cy="5105402"/>
          </a:xfrm>
        </p:spPr>
        <p:txBody>
          <a:bodyPr vert="eaVert"/>
          <a:lstStyle/>
          <a:p>
            <a:r>
              <a:rPr lang="ga-IE" dirty="0" smtClean="0"/>
              <a:t>Click to edit Master title style</a:t>
            </a:r>
            <a:endParaRPr lang="en-GB" dirty="0"/>
          </a:p>
        </p:txBody>
      </p:sp>
      <p:sp>
        <p:nvSpPr>
          <p:cNvPr id="3" name="Vertical Text Placeholder 2"/>
          <p:cNvSpPr>
            <a:spLocks noGrp="1"/>
          </p:cNvSpPr>
          <p:nvPr>
            <p:ph type="body" orient="vert" idx="1"/>
          </p:nvPr>
        </p:nvSpPr>
        <p:spPr>
          <a:xfrm>
            <a:off x="457200" y="685799"/>
            <a:ext cx="6019800" cy="5105401"/>
          </a:xfrm>
        </p:spPr>
        <p:txBody>
          <a:bodyPr vert="eaVert"/>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2342998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626595"/>
            <a:ext cx="7315200" cy="731838"/>
          </a:xfrm>
        </p:spPr>
        <p:txBody>
          <a:bodyPr/>
          <a:lstStyle>
            <a:lvl1pPr>
              <a:defRPr>
                <a:solidFill>
                  <a:schemeClr val="bg1"/>
                </a:solidFill>
              </a:defRPr>
            </a:lvl1pPr>
          </a:lstStyle>
          <a:p>
            <a:r>
              <a:rPr lang="ga-IE" dirty="0" smtClean="0"/>
              <a:t>Click to edit Master title style</a:t>
            </a:r>
            <a:endParaRPr lang="en-GB" dirty="0"/>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spTree>
    <p:extLst>
      <p:ext uri="{BB962C8B-B14F-4D97-AF65-F5344CB8AC3E}">
        <p14:creationId xmlns:p14="http://schemas.microsoft.com/office/powerpoint/2010/main" val="3418859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3225"/>
            <a:ext cx="7315200" cy="1470025"/>
          </a:xfrm>
        </p:spPr>
        <p:txBody>
          <a:bodyPr/>
          <a:lstStyle>
            <a:lvl1pPr algn="ctr">
              <a:defRPr/>
            </a:lvl1pPr>
          </a:lstStyle>
          <a:p>
            <a:r>
              <a:rPr lang="ga-IE" dirty="0" smtClean="0"/>
              <a:t>Click to edit Master title style</a:t>
            </a:r>
            <a:endParaRPr lang="en-GB" dirty="0"/>
          </a:p>
        </p:txBody>
      </p:sp>
      <p:sp>
        <p:nvSpPr>
          <p:cNvPr id="3" name="Subtitle 2"/>
          <p:cNvSpPr>
            <a:spLocks noGrp="1"/>
          </p:cNvSpPr>
          <p:nvPr>
            <p:ph type="subTitle" idx="1"/>
          </p:nvPr>
        </p:nvSpPr>
        <p:spPr>
          <a:xfrm>
            <a:off x="1371600" y="3429000"/>
            <a:ext cx="6400800" cy="1752600"/>
          </a:xfrm>
        </p:spPr>
        <p:txBody>
          <a:bodyPr>
            <a:normAutofit/>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smtClean="0"/>
              <a:t>Click to edit Master subtitle style</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378302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GB"/>
          </a:p>
        </p:txBody>
      </p:sp>
      <p:sp>
        <p:nvSpPr>
          <p:cNvPr id="3" name="Content Placeholder 2"/>
          <p:cNvSpPr>
            <a:spLocks noGrp="1"/>
          </p:cNvSpPr>
          <p:nvPr>
            <p:ph idx="1"/>
          </p:nvPr>
        </p:nvSpPr>
        <p:spPr/>
        <p:txBody>
          <a:bodyPr>
            <a:normAutofit/>
          </a:body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472735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4406900"/>
            <a:ext cx="7391400" cy="1362075"/>
          </a:xfrm>
        </p:spPr>
        <p:txBody>
          <a:bodyPr/>
          <a:lstStyle>
            <a:lvl1pPr algn="l">
              <a:defRPr sz="4000" b="1" cap="all"/>
            </a:lvl1pPr>
          </a:lstStyle>
          <a:p>
            <a:r>
              <a:rPr lang="ga-IE" dirty="0" smtClean="0"/>
              <a:t>Click to edit Master title style</a:t>
            </a:r>
            <a:endParaRPr lang="en-GB" dirty="0"/>
          </a:p>
        </p:txBody>
      </p:sp>
      <p:sp>
        <p:nvSpPr>
          <p:cNvPr id="3" name="Text Placeholder 2"/>
          <p:cNvSpPr>
            <a:spLocks noGrp="1"/>
          </p:cNvSpPr>
          <p:nvPr>
            <p:ph type="body" idx="1"/>
          </p:nvPr>
        </p:nvSpPr>
        <p:spPr>
          <a:xfrm>
            <a:off x="914399" y="2906713"/>
            <a:ext cx="7391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8"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9"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3205679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smtClean="0"/>
              <a:t>Click to edit Master title style</a:t>
            </a:r>
            <a:endParaRPr lang="en-GB" dirty="0"/>
          </a:p>
        </p:txBody>
      </p:sp>
      <p:sp>
        <p:nvSpPr>
          <p:cNvPr id="3" name="Content Placeholder 2"/>
          <p:cNvSpPr>
            <a:spLocks noGrp="1"/>
          </p:cNvSpPr>
          <p:nvPr>
            <p:ph sz="half" idx="1"/>
          </p:nvPr>
        </p:nvSpPr>
        <p:spPr>
          <a:xfrm>
            <a:off x="914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Content Placeholder 3"/>
          <p:cNvSpPr>
            <a:spLocks noGrp="1"/>
          </p:cNvSpPr>
          <p:nvPr>
            <p:ph sz="half" idx="2"/>
          </p:nvPr>
        </p:nvSpPr>
        <p:spPr>
          <a:xfrm>
            <a:off x="4648200" y="1600200"/>
            <a:ext cx="35814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284871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lvl1pPr>
              <a:defRPr/>
            </a:lvl1pPr>
          </a:lstStyle>
          <a:p>
            <a:r>
              <a:rPr lang="ga-IE"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dirty="0" smtClean="0"/>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a:p>
        </p:txBody>
      </p:sp>
      <p:sp>
        <p:nvSpPr>
          <p:cNvPr id="11" name="Footer Placeholder 1"/>
          <p:cNvSpPr>
            <a:spLocks noGrp="1"/>
          </p:cNvSpPr>
          <p:nvPr>
            <p:ph type="ftr" sz="quarter" idx="10"/>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2" name="Slide Number Placeholder 2"/>
          <p:cNvSpPr>
            <a:spLocks noGrp="1"/>
          </p:cNvSpPr>
          <p:nvPr>
            <p:ph type="sldNum" sz="quarter" idx="11"/>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176936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smtClean="0"/>
              <a:t>Click to edit Master title style</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9600116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7"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793556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2551113" cy="749300"/>
          </a:xfrm>
        </p:spPr>
        <p:txBody>
          <a:bodyPr anchor="b"/>
          <a:lstStyle>
            <a:lvl1pPr algn="l">
              <a:defRPr sz="2000" b="1"/>
            </a:lvl1pPr>
          </a:lstStyle>
          <a:p>
            <a:r>
              <a:rPr lang="ga-IE" dirty="0" smtClean="0"/>
              <a:t>Click to edit Master title style</a:t>
            </a:r>
            <a:endParaRPr lang="en-GB" dirty="0"/>
          </a:p>
        </p:txBody>
      </p:sp>
      <p:sp>
        <p:nvSpPr>
          <p:cNvPr id="3" name="Content Placeholder 2"/>
          <p:cNvSpPr>
            <a:spLocks noGrp="1"/>
          </p:cNvSpPr>
          <p:nvPr>
            <p:ph idx="1"/>
          </p:nvPr>
        </p:nvSpPr>
        <p:spPr>
          <a:xfrm>
            <a:off x="3575050" y="685800"/>
            <a:ext cx="4654550"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4" name="Text Placeholder 3"/>
          <p:cNvSpPr>
            <a:spLocks noGrp="1"/>
          </p:cNvSpPr>
          <p:nvPr>
            <p:ph type="body" sz="half" idx="2"/>
          </p:nvPr>
        </p:nvSpPr>
        <p:spPr>
          <a:xfrm>
            <a:off x="914400" y="1435101"/>
            <a:ext cx="2551113" cy="435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686725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2969405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563797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799"/>
            <a:ext cx="2057400" cy="5105402"/>
          </a:xfrm>
        </p:spPr>
        <p:txBody>
          <a:bodyPr vert="eaVert"/>
          <a:lstStyle/>
          <a:p>
            <a:r>
              <a:rPr lang="ga-IE" dirty="0" smtClean="0"/>
              <a:t>Click to edit Master title style</a:t>
            </a:r>
            <a:endParaRPr lang="en-GB" dirty="0"/>
          </a:p>
        </p:txBody>
      </p:sp>
      <p:sp>
        <p:nvSpPr>
          <p:cNvPr id="3" name="Vertical Text Placeholder 2"/>
          <p:cNvSpPr>
            <a:spLocks noGrp="1"/>
          </p:cNvSpPr>
          <p:nvPr>
            <p:ph type="body" orient="vert" idx="1"/>
          </p:nvPr>
        </p:nvSpPr>
        <p:spPr>
          <a:xfrm>
            <a:off x="457200" y="685799"/>
            <a:ext cx="6019800" cy="5105401"/>
          </a:xfrm>
        </p:spPr>
        <p:txBody>
          <a:bodyPr vert="eaVert"/>
          <a:lstStyle/>
          <a:p>
            <a:pPr lvl="0"/>
            <a:r>
              <a:rPr lang="ga-IE" dirty="0" smtClean="0"/>
              <a:t>Click to edit Master text styles</a:t>
            </a:r>
          </a:p>
          <a:p>
            <a:pPr lvl="1"/>
            <a:r>
              <a:rPr lang="ga-IE" dirty="0" smtClean="0"/>
              <a:t>Second level</a:t>
            </a:r>
          </a:p>
          <a:p>
            <a:pPr lvl="2"/>
            <a:r>
              <a:rPr lang="ga-IE" dirty="0" smtClean="0"/>
              <a:t>Third level</a:t>
            </a:r>
          </a:p>
          <a:p>
            <a:pPr lvl="3"/>
            <a:r>
              <a:rPr lang="ga-IE" dirty="0" smtClean="0"/>
              <a:t>Fourth level</a:t>
            </a:r>
          </a:p>
          <a:p>
            <a:pPr lvl="4"/>
            <a:r>
              <a:rPr lang="ga-IE" dirty="0" smtClean="0"/>
              <a:t>Fifth level</a:t>
            </a:r>
            <a:endParaRPr lang="en-GB" dirty="0"/>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2919546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626595"/>
            <a:ext cx="7315200" cy="731838"/>
          </a:xfrm>
        </p:spPr>
        <p:txBody>
          <a:bodyPr/>
          <a:lstStyle>
            <a:lvl1pPr>
              <a:defRPr>
                <a:solidFill>
                  <a:schemeClr val="bg1"/>
                </a:solidFill>
              </a:defRPr>
            </a:lvl1pPr>
          </a:lstStyle>
          <a:p>
            <a:r>
              <a:rPr lang="ga-IE" dirty="0" smtClean="0"/>
              <a:t>Click to edit Master title style</a:t>
            </a:r>
            <a:endParaRPr lang="en-GB" dirty="0"/>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spTree>
    <p:extLst>
      <p:ext uri="{BB962C8B-B14F-4D97-AF65-F5344CB8AC3E}">
        <p14:creationId xmlns:p14="http://schemas.microsoft.com/office/powerpoint/2010/main" val="19511358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76" r:id="rId1"/>
    <p:sldLayoutId id="2147483877" r:id="rId2"/>
  </p:sldLayoutIdLst>
  <p:hf hd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pitchFamily="100" charset="-128"/>
          <a:cs typeface="ヒラギノ角ゴ Pro W3" pitchFamily="100" charset="-128"/>
        </a:defRPr>
      </a:lvl1pPr>
      <a:lvl2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2pPr>
      <a:lvl3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3pPr>
      <a:lvl4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4pPr>
      <a:lvl5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5pPr>
      <a:lvl6pPr marL="4572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6pPr>
      <a:lvl7pPr marL="9144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7pPr>
      <a:lvl8pPr marL="13716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8pPr>
      <a:lvl9pPr marL="18288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pitchFamily="100" charset="-128"/>
          <a:cs typeface="ヒラギノ角ゴ Pro W3" pitchFamily="100"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pitchFamily="100"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56" charset="-128"/>
          <a:cs typeface="ＭＳ Ｐゴシック"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56" charset="-128"/>
          <a:cs typeface="ＭＳ Ｐゴシック"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56" charset="-128"/>
          <a:cs typeface="ＭＳ Ｐゴシック"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914400" y="685800"/>
            <a:ext cx="73152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title style</a:t>
            </a:r>
            <a:endParaRPr lang="en-US"/>
          </a:p>
        </p:txBody>
      </p:sp>
      <p:sp>
        <p:nvSpPr>
          <p:cNvPr id="4099" name="Text Placeholder 2"/>
          <p:cNvSpPr>
            <a:spLocks noGrp="1"/>
          </p:cNvSpPr>
          <p:nvPr>
            <p:ph type="body" idx="1"/>
          </p:nvPr>
        </p:nvSpPr>
        <p:spPr bwMode="auto">
          <a:xfrm>
            <a:off x="914400" y="1600200"/>
            <a:ext cx="7315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9" name="Footer Placeholder 1"/>
          <p:cNvSpPr>
            <a:spLocks noGrp="1"/>
          </p:cNvSpPr>
          <p:nvPr>
            <p:ph type="ftr" sz="quarter" idx="3"/>
          </p:nvPr>
        </p:nvSpPr>
        <p:spPr>
          <a:xfrm>
            <a:off x="914400" y="6189662"/>
            <a:ext cx="6566340" cy="531813"/>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t>Teagasc</a:t>
            </a:r>
            <a:r>
              <a:rPr lang="en-US" dirty="0" smtClean="0"/>
              <a:t> Presentation Footer</a:t>
            </a:r>
            <a:endParaRPr lang="en-US" dirty="0"/>
          </a:p>
        </p:txBody>
      </p:sp>
      <p:sp>
        <p:nvSpPr>
          <p:cNvPr id="10" name="Slide Number Placeholder 2"/>
          <p:cNvSpPr>
            <a:spLocks noGrp="1"/>
          </p:cNvSpPr>
          <p:nvPr>
            <p:ph type="sldNum" sz="quarter" idx="4"/>
          </p:nvPr>
        </p:nvSpPr>
        <p:spPr>
          <a:xfrm>
            <a:off x="302306" y="6189662"/>
            <a:ext cx="531147" cy="531813"/>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a:p>
        </p:txBody>
      </p:sp>
      <p:pic>
        <p:nvPicPr>
          <p:cNvPr id="7" name="Picture 2"/>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334451" y="6189662"/>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Lst>
  <p:hf hdr="0" dt="0"/>
  <p:txStyles>
    <p:titleStyle>
      <a:lvl1pPr algn="l" defTabSz="457200" rtl="0" eaLnBrk="0" fontAlgn="base" hangingPunct="0">
        <a:spcBef>
          <a:spcPct val="0"/>
        </a:spcBef>
        <a:spcAft>
          <a:spcPct val="0"/>
        </a:spcAft>
        <a:defRPr sz="4000" b="1" kern="1200">
          <a:solidFill>
            <a:srgbClr val="359828"/>
          </a:solidFill>
          <a:latin typeface="Arial"/>
          <a:ea typeface="ヒラギノ角ゴ Pro W3" pitchFamily="100" charset="-128"/>
          <a:cs typeface="Arial"/>
        </a:defRPr>
      </a:lvl1pPr>
      <a:lvl2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2pPr>
      <a:lvl3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3pPr>
      <a:lvl4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4pPr>
      <a:lvl5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5pPr>
      <a:lvl6pPr marL="4572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6pPr>
      <a:lvl7pPr marL="9144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7pPr>
      <a:lvl8pPr marL="13716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8pPr>
      <a:lvl9pPr marL="18288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63" indent="-360363" algn="l" defTabSz="457200" rtl="0" eaLnBrk="0" fontAlgn="base" hangingPunct="0">
        <a:spcBef>
          <a:spcPct val="20000"/>
        </a:spcBef>
        <a:spcAft>
          <a:spcPts val="600"/>
        </a:spcAft>
        <a:buClr>
          <a:srgbClr val="007944"/>
        </a:buClr>
        <a:buFont typeface="Wingdings" charset="0"/>
        <a:buChar char="§"/>
        <a:defRPr sz="3200" kern="1200">
          <a:solidFill>
            <a:schemeClr val="tx1"/>
          </a:solidFill>
          <a:latin typeface="Arial"/>
          <a:ea typeface="ヒラギノ角ゴ Pro W3" pitchFamily="100" charset="-128"/>
          <a:cs typeface="Arial"/>
        </a:defRPr>
      </a:lvl1pPr>
      <a:lvl2pPr marL="627063" indent="-266700" algn="l" defTabSz="457200" rtl="0" eaLnBrk="0" fontAlgn="base" hangingPunct="0">
        <a:spcBef>
          <a:spcPct val="20000"/>
        </a:spcBef>
        <a:spcAft>
          <a:spcPts val="600"/>
        </a:spcAft>
        <a:buClr>
          <a:srgbClr val="AFC124"/>
        </a:buClr>
        <a:buFont typeface="Arial" charset="0"/>
        <a:buChar char="•"/>
        <a:defRPr sz="2800" kern="1200">
          <a:solidFill>
            <a:schemeClr val="tx1"/>
          </a:solidFill>
          <a:latin typeface="Arial"/>
          <a:ea typeface="ヒラギノ角ゴ Pro W3" pitchFamily="100" charset="-128"/>
          <a:cs typeface="Arial"/>
        </a:defRPr>
      </a:lvl2pPr>
      <a:lvl3pPr marL="893763" indent="-266700" algn="l" defTabSz="457200" rtl="0" eaLnBrk="0" fontAlgn="base" hangingPunct="0">
        <a:spcBef>
          <a:spcPct val="20000"/>
        </a:spcBef>
        <a:spcAft>
          <a:spcPts val="600"/>
        </a:spcAft>
        <a:buClr>
          <a:srgbClr val="6C411F"/>
        </a:buClr>
        <a:buFont typeface="Lucida Grande" charset="0"/>
        <a:buChar char="»"/>
        <a:defRPr sz="2400" kern="1200">
          <a:solidFill>
            <a:schemeClr val="tx1"/>
          </a:solidFill>
          <a:latin typeface="Arial"/>
          <a:ea typeface="ヒラギノ角ゴ Pro W3" pitchFamily="100" charset="-128"/>
          <a:cs typeface="Arial"/>
        </a:defRPr>
      </a:lvl3pPr>
      <a:lvl4pPr marL="1168400" indent="-274638" algn="l" defTabSz="457200" rtl="0" eaLnBrk="0" fontAlgn="base" hangingPunct="0">
        <a:spcBef>
          <a:spcPct val="20000"/>
        </a:spcBef>
        <a:spcAft>
          <a:spcPts val="600"/>
        </a:spcAft>
        <a:buClr>
          <a:srgbClr val="9E743B"/>
        </a:buClr>
        <a:buFont typeface="Wingdings" charset="0"/>
        <a:buChar char="§"/>
        <a:defRPr sz="2000" kern="1200">
          <a:solidFill>
            <a:schemeClr val="tx1"/>
          </a:solidFill>
          <a:latin typeface="Arial"/>
          <a:ea typeface="ヒラギノ角ゴ Pro W3" pitchFamily="100" charset="-128"/>
          <a:cs typeface="Arial"/>
        </a:defRPr>
      </a:lvl4pPr>
      <a:lvl5pPr marL="1347788" indent="-273050" algn="l" defTabSz="457200" rtl="0" eaLnBrk="0" fontAlgn="base" hangingPunct="0">
        <a:spcBef>
          <a:spcPct val="20000"/>
        </a:spcBef>
        <a:spcAft>
          <a:spcPts val="600"/>
        </a:spcAft>
        <a:buClr>
          <a:srgbClr val="DC6D36"/>
        </a:buClr>
        <a:buFont typeface="Arial" charset="0"/>
        <a:buChar char="•"/>
        <a:defRPr sz="2000" kern="1200">
          <a:solidFill>
            <a:schemeClr val="tx1"/>
          </a:solidFill>
          <a:latin typeface="Arial"/>
          <a:ea typeface="ヒラギノ角ゴ Pro W3" pitchFamily="100"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914400" y="685800"/>
            <a:ext cx="73152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title style</a:t>
            </a:r>
            <a:endParaRPr lang="en-US"/>
          </a:p>
        </p:txBody>
      </p:sp>
      <p:sp>
        <p:nvSpPr>
          <p:cNvPr id="4099" name="Text Placeholder 2"/>
          <p:cNvSpPr>
            <a:spLocks noGrp="1"/>
          </p:cNvSpPr>
          <p:nvPr>
            <p:ph type="body" idx="1"/>
          </p:nvPr>
        </p:nvSpPr>
        <p:spPr bwMode="auto">
          <a:xfrm>
            <a:off x="914400" y="1600200"/>
            <a:ext cx="7315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9" name="Footer Placeholder 1"/>
          <p:cNvSpPr>
            <a:spLocks noGrp="1"/>
          </p:cNvSpPr>
          <p:nvPr>
            <p:ph type="ftr" sz="quarter" idx="3"/>
          </p:nvPr>
        </p:nvSpPr>
        <p:spPr>
          <a:xfrm>
            <a:off x="914400" y="6189662"/>
            <a:ext cx="6566340" cy="531813"/>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err="1" smtClean="0">
                <a:solidFill>
                  <a:prstClr val="black">
                    <a:tint val="75000"/>
                  </a:prstClr>
                </a:solidFill>
              </a:rPr>
              <a:t>Teagasc</a:t>
            </a:r>
            <a:r>
              <a:rPr lang="en-US" dirty="0" smtClean="0">
                <a:solidFill>
                  <a:prstClr val="black">
                    <a:tint val="75000"/>
                  </a:prstClr>
                </a:solidFill>
              </a:rPr>
              <a:t> Presentation Footer</a:t>
            </a:r>
            <a:endParaRPr lang="en-US" dirty="0">
              <a:solidFill>
                <a:prstClr val="black">
                  <a:tint val="75000"/>
                </a:prstClr>
              </a:solidFill>
            </a:endParaRPr>
          </a:p>
        </p:txBody>
      </p:sp>
      <p:sp>
        <p:nvSpPr>
          <p:cNvPr id="10" name="Slide Number Placeholder 2"/>
          <p:cNvSpPr>
            <a:spLocks noGrp="1"/>
          </p:cNvSpPr>
          <p:nvPr>
            <p:ph type="sldNum" sz="quarter" idx="4"/>
          </p:nvPr>
        </p:nvSpPr>
        <p:spPr>
          <a:xfrm>
            <a:off x="302306" y="6189662"/>
            <a:ext cx="531147" cy="531813"/>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solidFill>
                  <a:srgbClr val="007944"/>
                </a:solidFill>
              </a:rPr>
              <a:pPr/>
              <a:t>‹#›</a:t>
            </a:fld>
            <a:endParaRPr lang="en-US">
              <a:solidFill>
                <a:srgbClr val="007944"/>
              </a:solidFill>
            </a:endParaRPr>
          </a:p>
        </p:txBody>
      </p:sp>
      <p:pic>
        <p:nvPicPr>
          <p:cNvPr id="7" name="Picture 2"/>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334451" y="6189662"/>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448059"/>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hf hdr="0" dt="0"/>
  <p:txStyles>
    <p:titleStyle>
      <a:lvl1pPr algn="l" defTabSz="457200" rtl="0" eaLnBrk="0" fontAlgn="base" hangingPunct="0">
        <a:spcBef>
          <a:spcPct val="0"/>
        </a:spcBef>
        <a:spcAft>
          <a:spcPct val="0"/>
        </a:spcAft>
        <a:defRPr sz="4000" b="1" kern="1200">
          <a:solidFill>
            <a:srgbClr val="359828"/>
          </a:solidFill>
          <a:latin typeface="Arial"/>
          <a:ea typeface="ヒラギノ角ゴ Pro W3" pitchFamily="100" charset="-128"/>
          <a:cs typeface="Arial"/>
        </a:defRPr>
      </a:lvl1pPr>
      <a:lvl2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2pPr>
      <a:lvl3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3pPr>
      <a:lvl4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4pPr>
      <a:lvl5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5pPr>
      <a:lvl6pPr marL="4572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6pPr>
      <a:lvl7pPr marL="9144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7pPr>
      <a:lvl8pPr marL="13716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8pPr>
      <a:lvl9pPr marL="18288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63" indent="-360363" algn="l" defTabSz="457200" rtl="0" eaLnBrk="0" fontAlgn="base" hangingPunct="0">
        <a:spcBef>
          <a:spcPct val="20000"/>
        </a:spcBef>
        <a:spcAft>
          <a:spcPts val="600"/>
        </a:spcAft>
        <a:buClr>
          <a:srgbClr val="007944"/>
        </a:buClr>
        <a:buFont typeface="Wingdings" charset="0"/>
        <a:buChar char="§"/>
        <a:defRPr sz="3200" kern="1200">
          <a:solidFill>
            <a:schemeClr val="tx1"/>
          </a:solidFill>
          <a:latin typeface="Arial"/>
          <a:ea typeface="ヒラギノ角ゴ Pro W3" pitchFamily="100" charset="-128"/>
          <a:cs typeface="Arial"/>
        </a:defRPr>
      </a:lvl1pPr>
      <a:lvl2pPr marL="627063" indent="-266700" algn="l" defTabSz="457200" rtl="0" eaLnBrk="0" fontAlgn="base" hangingPunct="0">
        <a:spcBef>
          <a:spcPct val="20000"/>
        </a:spcBef>
        <a:spcAft>
          <a:spcPts val="600"/>
        </a:spcAft>
        <a:buClr>
          <a:srgbClr val="AFC124"/>
        </a:buClr>
        <a:buFont typeface="Arial" charset="0"/>
        <a:buChar char="•"/>
        <a:defRPr sz="2800" kern="1200">
          <a:solidFill>
            <a:schemeClr val="tx1"/>
          </a:solidFill>
          <a:latin typeface="Arial"/>
          <a:ea typeface="ヒラギノ角ゴ Pro W3" pitchFamily="100" charset="-128"/>
          <a:cs typeface="Arial"/>
        </a:defRPr>
      </a:lvl2pPr>
      <a:lvl3pPr marL="893763" indent="-266700" algn="l" defTabSz="457200" rtl="0" eaLnBrk="0" fontAlgn="base" hangingPunct="0">
        <a:spcBef>
          <a:spcPct val="20000"/>
        </a:spcBef>
        <a:spcAft>
          <a:spcPts val="600"/>
        </a:spcAft>
        <a:buClr>
          <a:srgbClr val="6C411F"/>
        </a:buClr>
        <a:buFont typeface="Lucida Grande" charset="0"/>
        <a:buChar char="»"/>
        <a:defRPr sz="2400" kern="1200">
          <a:solidFill>
            <a:schemeClr val="tx1"/>
          </a:solidFill>
          <a:latin typeface="Arial"/>
          <a:ea typeface="ヒラギノ角ゴ Pro W3" pitchFamily="100" charset="-128"/>
          <a:cs typeface="Arial"/>
        </a:defRPr>
      </a:lvl3pPr>
      <a:lvl4pPr marL="1168400" indent="-274638" algn="l" defTabSz="457200" rtl="0" eaLnBrk="0" fontAlgn="base" hangingPunct="0">
        <a:spcBef>
          <a:spcPct val="20000"/>
        </a:spcBef>
        <a:spcAft>
          <a:spcPts val="600"/>
        </a:spcAft>
        <a:buClr>
          <a:srgbClr val="9E743B"/>
        </a:buClr>
        <a:buFont typeface="Wingdings" charset="0"/>
        <a:buChar char="§"/>
        <a:defRPr sz="2000" kern="1200">
          <a:solidFill>
            <a:schemeClr val="tx1"/>
          </a:solidFill>
          <a:latin typeface="Arial"/>
          <a:ea typeface="ヒラギノ角ゴ Pro W3" pitchFamily="100" charset="-128"/>
          <a:cs typeface="Arial"/>
        </a:defRPr>
      </a:lvl4pPr>
      <a:lvl5pPr marL="1347788" indent="-273050" algn="l" defTabSz="457200" rtl="0" eaLnBrk="0" fontAlgn="base" hangingPunct="0">
        <a:spcBef>
          <a:spcPct val="20000"/>
        </a:spcBef>
        <a:spcAft>
          <a:spcPts val="600"/>
        </a:spcAft>
        <a:buClr>
          <a:srgbClr val="DC6D36"/>
        </a:buClr>
        <a:buFont typeface="Arial" charset="0"/>
        <a:buChar char="•"/>
        <a:defRPr sz="2000" kern="1200">
          <a:solidFill>
            <a:schemeClr val="tx1"/>
          </a:solidFill>
          <a:latin typeface="Arial"/>
          <a:ea typeface="ヒラギノ角ゴ Pro W3" pitchFamily="100"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omments" Target="../comments/commen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7.emf"/><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170466" y="3655951"/>
            <a:ext cx="162792" cy="21154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E"/>
          </a:p>
        </p:txBody>
      </p:sp>
      <p:sp>
        <p:nvSpPr>
          <p:cNvPr id="3" name="Rectangle 2"/>
          <p:cNvSpPr/>
          <p:nvPr/>
        </p:nvSpPr>
        <p:spPr>
          <a:xfrm>
            <a:off x="2854036" y="3655951"/>
            <a:ext cx="162792" cy="210320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E"/>
          </a:p>
        </p:txBody>
      </p:sp>
      <p:pic>
        <p:nvPicPr>
          <p:cNvPr id="1030" name="Picture 6" descr="Western People — Irish Farmers Association criticise European Commission's  €80m agri-food package | Western Peo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828" y="3655951"/>
            <a:ext cx="3153638" cy="2362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utz Tractor High Resolution Stock Photography and Images - Ala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55950"/>
            <a:ext cx="2854036" cy="21032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rish farmers living on the ed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3258" y="3643745"/>
            <a:ext cx="2828205" cy="2115410"/>
          </a:xfrm>
          <a:prstGeom prst="rect">
            <a:avLst/>
          </a:prstGeom>
          <a:noFill/>
          <a:extLst>
            <a:ext uri="{909E8E84-426E-40DD-AFC4-6F175D3DCCD1}">
              <a14:hiddenFill xmlns:a14="http://schemas.microsoft.com/office/drawing/2010/main">
                <a:solidFill>
                  <a:srgbClr val="FFFFFF"/>
                </a:solidFill>
              </a14:hiddenFill>
            </a:ext>
          </a:extLst>
        </p:spPr>
      </p:pic>
      <p:sp>
        <p:nvSpPr>
          <p:cNvPr id="5121" name="Title 41"/>
          <p:cNvSpPr>
            <a:spLocks noGrp="1"/>
          </p:cNvSpPr>
          <p:nvPr>
            <p:ph type="title"/>
          </p:nvPr>
        </p:nvSpPr>
        <p:spPr bwMode="auto">
          <a:xfrm>
            <a:off x="-17463" y="1704109"/>
            <a:ext cx="6553200" cy="526475"/>
          </a:xfrm>
          <a:solidFill>
            <a:srgbClr val="000000">
              <a:alpha val="59999"/>
            </a:srgbClr>
          </a:solidFill>
          <a:ln>
            <a:miter lim="800000"/>
            <a:headEnd/>
            <a:tailEnd/>
          </a:ln>
          <a:extLst>
            <a:ext uri="{FAA26D3D-D897-4be2-8F04-BA451C77F1D7}">
              <ma14:placeholderFlag xmlns="" xmlns:ma14="http://schemas.microsoft.com/office/mac/drawingml/2011/main" val="1"/>
            </a:ext>
          </a:extLst>
        </p:spPr>
        <p:txBody>
          <a:bodyPr wrap="square" lIns="91440" tIns="45720" bIns="45720" numCol="1" compatLnSpc="1">
            <a:prstTxWarp prst="textNoShape">
              <a:avLst/>
            </a:prstTxWarp>
          </a:bodyPr>
          <a:lstStyle/>
          <a:p>
            <a:pPr algn="ctr"/>
            <a:r>
              <a:rPr lang="en-US" sz="1600" b="1" dirty="0" err="1" smtClean="0">
                <a:latin typeface="Arial" charset="0"/>
                <a:ea typeface="ヒラギノ角ゴ Pro W3" charset="0"/>
                <a:cs typeface="Arial" charset="0"/>
              </a:rPr>
              <a:t>Dr</a:t>
            </a:r>
            <a:r>
              <a:rPr lang="en-US" sz="1600" b="1" dirty="0" smtClean="0">
                <a:latin typeface="Arial" charset="0"/>
                <a:ea typeface="ヒラギノ角ゴ Pro W3" charset="0"/>
                <a:cs typeface="Arial" charset="0"/>
              </a:rPr>
              <a:t> Mohammad </a:t>
            </a:r>
            <a:r>
              <a:rPr lang="en-US" sz="1600" b="1" dirty="0" err="1" smtClean="0">
                <a:latin typeface="Arial" charset="0"/>
                <a:ea typeface="ヒラギノ角ゴ Pro W3" charset="0"/>
                <a:cs typeface="Arial" charset="0"/>
              </a:rPr>
              <a:t>Mohammadrezaei</a:t>
            </a:r>
            <a:r>
              <a:rPr lang="en-US" sz="1600" b="1" dirty="0" smtClean="0">
                <a:latin typeface="Arial" charset="0"/>
                <a:ea typeface="ヒラギノ角ゴ Pro W3" charset="0"/>
                <a:cs typeface="Arial" charset="0"/>
              </a:rPr>
              <a:t> &amp; </a:t>
            </a:r>
            <a:r>
              <a:rPr lang="en-US" sz="1600" b="1" dirty="0" err="1" smtClean="0">
                <a:latin typeface="Arial" charset="0"/>
                <a:ea typeface="ヒラギノ角ゴ Pro W3" charset="0"/>
                <a:cs typeface="Arial" charset="0"/>
              </a:rPr>
              <a:t>Dr</a:t>
            </a:r>
            <a:r>
              <a:rPr lang="en-US" sz="1600" b="1" dirty="0" smtClean="0">
                <a:latin typeface="Arial" charset="0"/>
                <a:ea typeface="ヒラギノ角ゴ Pro W3" charset="0"/>
                <a:cs typeface="Arial" charset="0"/>
              </a:rPr>
              <a:t> David Meredith</a:t>
            </a:r>
            <a:endParaRPr lang="en-US" sz="1600" b="1" dirty="0">
              <a:latin typeface="Arial" charset="0"/>
              <a:ea typeface="ヒラギノ角ゴ Pro W3" charset="0"/>
              <a:cs typeface="Arial" charset="0"/>
            </a:endParaRPr>
          </a:p>
        </p:txBody>
      </p:sp>
      <p:pic>
        <p:nvPicPr>
          <p:cNvPr id="5122"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463" y="5172075"/>
            <a:ext cx="9178926"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98760" y="355472"/>
            <a:ext cx="7910945" cy="954107"/>
          </a:xfrm>
          <a:prstGeom prst="rect">
            <a:avLst/>
          </a:prstGeom>
        </p:spPr>
        <p:txBody>
          <a:bodyPr wrap="square">
            <a:spAutoFit/>
          </a:bodyPr>
          <a:lstStyle/>
          <a:p>
            <a:pPr algn="ctr"/>
            <a:r>
              <a:rPr lang="en-US" sz="2000" dirty="0" smtClean="0">
                <a:latin typeface="Arial Black" pitchFamily="34" charset="0"/>
                <a:cs typeface="Arial" charset="0"/>
              </a:rPr>
              <a:t>Developing Safety Behaviour Prediction:</a:t>
            </a:r>
          </a:p>
          <a:p>
            <a:pPr algn="ctr"/>
            <a:r>
              <a:rPr lang="en-US" sz="2000" dirty="0" smtClean="0">
                <a:latin typeface="Arial Black" pitchFamily="34" charset="0"/>
                <a:cs typeface="Arial" charset="0"/>
              </a:rPr>
              <a:t> A Pathway Towards Farm Safety Culture in Ireland</a:t>
            </a:r>
            <a:r>
              <a:rPr lang="en-US" sz="2400" dirty="0" smtClean="0">
                <a:cs typeface="Arial" charset="0"/>
              </a:rPr>
              <a:t/>
            </a:r>
            <a:br>
              <a:rPr lang="en-US" sz="2400" dirty="0" smtClean="0">
                <a:cs typeface="Arial" charset="0"/>
              </a:rPr>
            </a:br>
            <a:endParaRPr lang="en-IE"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34368562-B963-D14D-B6B0-C53B94E906B8}" type="slidenum">
              <a:rPr lang="en-US" smtClean="0">
                <a:solidFill>
                  <a:srgbClr val="007944"/>
                </a:solidFill>
              </a:rPr>
              <a:pPr/>
              <a:t>2</a:t>
            </a:fld>
            <a:endParaRPr lang="en-US">
              <a:solidFill>
                <a:srgbClr val="007944"/>
              </a:solidFill>
            </a:endParaRPr>
          </a:p>
        </p:txBody>
      </p:sp>
      <p:sp>
        <p:nvSpPr>
          <p:cNvPr id="6" name="Title 1"/>
          <p:cNvSpPr>
            <a:spLocks noGrp="1"/>
          </p:cNvSpPr>
          <p:nvPr>
            <p:ph type="title"/>
          </p:nvPr>
        </p:nvSpPr>
        <p:spPr>
          <a:xfrm>
            <a:off x="836589" y="174014"/>
            <a:ext cx="7578969" cy="73183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US" sz="2400" dirty="0" smtClean="0">
                <a:latin typeface="Arial" charset="0"/>
                <a:ea typeface="ヒラギノ角ゴ Pro W3" charset="0"/>
                <a:cs typeface="Arial" charset="0"/>
              </a:rPr>
              <a:t>Objectives</a:t>
            </a:r>
            <a:endParaRPr lang="en-US" sz="2400" dirty="0">
              <a:latin typeface="Arial" charset="0"/>
              <a:ea typeface="ヒラギノ角ゴ Pro W3" charset="0"/>
            </a:endParaRPr>
          </a:p>
        </p:txBody>
      </p:sp>
      <p:pic>
        <p:nvPicPr>
          <p:cNvPr id="1026" name="Picture 2" descr="Why Managers Should Rethink The Idea Of Rational Decision-Making -  BusinessBlog : McGraw-Hi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239" y="1653264"/>
            <a:ext cx="6363671" cy="38691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89342" y="897304"/>
            <a:ext cx="7301999" cy="369332"/>
          </a:xfrm>
          <a:prstGeom prst="rect">
            <a:avLst/>
          </a:prstGeom>
          <a:noFill/>
        </p:spPr>
        <p:txBody>
          <a:bodyPr wrap="none" rtlCol="0">
            <a:spAutoFit/>
          </a:bodyPr>
          <a:lstStyle/>
          <a:p>
            <a:r>
              <a:rPr lang="en-IE" dirty="0" smtClean="0">
                <a:solidFill>
                  <a:prstClr val="black"/>
                </a:solidFill>
                <a:latin typeface="Arial"/>
              </a:rPr>
              <a:t>This work seeks to understand and develop farmers safety behaviour </a:t>
            </a:r>
          </a:p>
        </p:txBody>
      </p:sp>
      <p:sp>
        <p:nvSpPr>
          <p:cNvPr id="10" name="TextBox 9"/>
          <p:cNvSpPr txBox="1"/>
          <p:nvPr/>
        </p:nvSpPr>
        <p:spPr>
          <a:xfrm>
            <a:off x="1914258" y="4971789"/>
            <a:ext cx="2358001" cy="1815882"/>
          </a:xfrm>
          <a:prstGeom prst="rect">
            <a:avLst/>
          </a:prstGeom>
          <a:solidFill>
            <a:srgbClr val="FFC000"/>
          </a:solidFill>
          <a:effectLst>
            <a:outerShdw blurRad="50800" dist="38100" dir="2700000" algn="tl" rotWithShape="0">
              <a:prstClr val="black">
                <a:alpha val="40000"/>
              </a:prstClr>
            </a:outerShdw>
          </a:effectLst>
        </p:spPr>
        <p:txBody>
          <a:bodyPr wrap="square" rtlCol="0">
            <a:spAutoFit/>
          </a:bodyPr>
          <a:lstStyle/>
          <a:p>
            <a:r>
              <a:rPr lang="en-IE" sz="1400" dirty="0" smtClean="0">
                <a:solidFill>
                  <a:prstClr val="black"/>
                </a:solidFill>
              </a:rPr>
              <a:t>What influences safety behaviour?</a:t>
            </a:r>
          </a:p>
          <a:p>
            <a:pPr marL="285750" indent="-285750">
              <a:buFont typeface="Arial" pitchFamily="34" charset="0"/>
              <a:buChar char="•"/>
            </a:pPr>
            <a:r>
              <a:rPr lang="en-IE" sz="1400" dirty="0" smtClean="0">
                <a:solidFill>
                  <a:prstClr val="black"/>
                </a:solidFill>
              </a:rPr>
              <a:t>Behaviour</a:t>
            </a:r>
          </a:p>
          <a:p>
            <a:pPr marL="285750" indent="-285750">
              <a:buFont typeface="Arial" pitchFamily="34" charset="0"/>
              <a:buChar char="•"/>
            </a:pPr>
            <a:r>
              <a:rPr lang="en-IE" sz="1400" dirty="0" smtClean="0">
                <a:solidFill>
                  <a:prstClr val="black"/>
                </a:solidFill>
              </a:rPr>
              <a:t>Attitude</a:t>
            </a:r>
          </a:p>
          <a:p>
            <a:pPr marL="285750" indent="-285750">
              <a:buFont typeface="Arial" pitchFamily="34" charset="0"/>
              <a:buChar char="•"/>
            </a:pPr>
            <a:r>
              <a:rPr lang="en-IE" sz="1400" dirty="0" smtClean="0">
                <a:solidFill>
                  <a:prstClr val="black"/>
                </a:solidFill>
              </a:rPr>
              <a:t>Perception</a:t>
            </a:r>
          </a:p>
          <a:p>
            <a:pPr marL="285750" indent="-285750">
              <a:buFont typeface="Arial" pitchFamily="34" charset="0"/>
              <a:buChar char="•"/>
            </a:pPr>
            <a:r>
              <a:rPr lang="en-IE" sz="1400" dirty="0" smtClean="0">
                <a:solidFill>
                  <a:prstClr val="black"/>
                </a:solidFill>
              </a:rPr>
              <a:t>Subjective norms</a:t>
            </a:r>
          </a:p>
          <a:p>
            <a:pPr marL="285750" indent="-285750">
              <a:buFont typeface="Arial" pitchFamily="34" charset="0"/>
              <a:buChar char="•"/>
            </a:pPr>
            <a:r>
              <a:rPr lang="en-IE" sz="1400" dirty="0" smtClean="0">
                <a:solidFill>
                  <a:prstClr val="black"/>
                </a:solidFill>
              </a:rPr>
              <a:t>Beliefs</a:t>
            </a:r>
          </a:p>
          <a:p>
            <a:pPr marL="285750" indent="-285750">
              <a:buFont typeface="Arial" pitchFamily="34" charset="0"/>
              <a:buChar char="•"/>
            </a:pPr>
            <a:r>
              <a:rPr lang="en-IE" sz="1400" dirty="0" smtClean="0">
                <a:solidFill>
                  <a:prstClr val="black"/>
                </a:solidFill>
              </a:rPr>
              <a:t>Values</a:t>
            </a:r>
          </a:p>
        </p:txBody>
      </p:sp>
      <p:sp>
        <p:nvSpPr>
          <p:cNvPr id="13" name="TextBox 12"/>
          <p:cNvSpPr txBox="1"/>
          <p:nvPr/>
        </p:nvSpPr>
        <p:spPr>
          <a:xfrm>
            <a:off x="3887698" y="4282074"/>
            <a:ext cx="2221268" cy="738664"/>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lang="en-IE" sz="1400" dirty="0" smtClean="0">
                <a:solidFill>
                  <a:prstClr val="black"/>
                </a:solidFill>
              </a:rPr>
              <a:t>Which are the most important factors which shape safe behaviour</a:t>
            </a:r>
            <a:endParaRPr lang="en-IE" sz="1400" dirty="0">
              <a:solidFill>
                <a:prstClr val="black"/>
              </a:solidFill>
            </a:endParaRPr>
          </a:p>
        </p:txBody>
      </p:sp>
      <p:sp>
        <p:nvSpPr>
          <p:cNvPr id="14" name="TextBox 13"/>
          <p:cNvSpPr txBox="1"/>
          <p:nvPr/>
        </p:nvSpPr>
        <p:spPr>
          <a:xfrm>
            <a:off x="5691528" y="3587855"/>
            <a:ext cx="2221268" cy="523220"/>
          </a:xfrm>
          <a:prstGeom prst="rect">
            <a:avLst/>
          </a:prstGeom>
          <a:solidFill>
            <a:schemeClr val="accent5">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lang="en-IE" sz="1400" dirty="0" smtClean="0">
                <a:solidFill>
                  <a:prstClr val="black"/>
                </a:solidFill>
              </a:rPr>
              <a:t>Sustainable farm safety behaviour change</a:t>
            </a:r>
            <a:endParaRPr lang="en-IE" sz="1400" dirty="0">
              <a:solidFill>
                <a:prstClr val="black"/>
              </a:solidFill>
            </a:endParaRPr>
          </a:p>
        </p:txBody>
      </p:sp>
    </p:spTree>
    <p:extLst>
      <p:ext uri="{BB962C8B-B14F-4D97-AF65-F5344CB8AC3E}">
        <p14:creationId xmlns:p14="http://schemas.microsoft.com/office/powerpoint/2010/main" val="180993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34368562-B963-D14D-B6B0-C53B94E906B8}" type="slidenum">
              <a:rPr lang="en-US" smtClean="0"/>
              <a:pPr/>
              <a:t>3</a:t>
            </a:fld>
            <a:endParaRPr lang="en-US"/>
          </a:p>
        </p:txBody>
      </p:sp>
      <p:sp>
        <p:nvSpPr>
          <p:cNvPr id="6" name="Title 1"/>
          <p:cNvSpPr>
            <a:spLocks noGrp="1"/>
          </p:cNvSpPr>
          <p:nvPr>
            <p:ph type="title"/>
          </p:nvPr>
        </p:nvSpPr>
        <p:spPr>
          <a:xfrm>
            <a:off x="836589" y="174014"/>
            <a:ext cx="7578969" cy="73183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US" sz="3200" dirty="0" smtClean="0">
                <a:latin typeface="Arial" charset="0"/>
                <a:ea typeface="ヒラギノ角ゴ Pro W3" charset="0"/>
                <a:cs typeface="Arial" charset="0"/>
              </a:rPr>
              <a:t>Nature of Farming</a:t>
            </a:r>
            <a:endParaRPr lang="en-US" sz="3200" dirty="0">
              <a:latin typeface="Arial" charset="0"/>
              <a:ea typeface="ヒラギノ角ゴ Pro W3" charset="0"/>
            </a:endParaRPr>
          </a:p>
        </p:txBody>
      </p:sp>
      <p:graphicFrame>
        <p:nvGraphicFramePr>
          <p:cNvPr id="12" name="Diagram 11"/>
          <p:cNvGraphicFramePr/>
          <p:nvPr>
            <p:extLst>
              <p:ext uri="{D42A27DB-BD31-4B8C-83A1-F6EECF244321}">
                <p14:modId xmlns:p14="http://schemas.microsoft.com/office/powerpoint/2010/main" val="2461230876"/>
              </p:ext>
            </p:extLst>
          </p:nvPr>
        </p:nvGraphicFramePr>
        <p:xfrm>
          <a:off x="2521527" y="1995102"/>
          <a:ext cx="4475018" cy="3366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a:xfrm>
            <a:off x="865588" y="984354"/>
            <a:ext cx="7549970" cy="646331"/>
          </a:xfrm>
          <a:prstGeom prst="rect">
            <a:avLst/>
          </a:prstGeom>
        </p:spPr>
        <p:txBody>
          <a:bodyPr wrap="square">
            <a:spAutoFit/>
          </a:bodyPr>
          <a:lstStyle/>
          <a:p>
            <a:pPr algn="ctr"/>
            <a:r>
              <a:rPr lang="en-IE" dirty="0">
                <a:solidFill>
                  <a:prstClr val="black"/>
                </a:solidFill>
              </a:rPr>
              <a:t>Sustainable farm safety behaviour </a:t>
            </a:r>
            <a:r>
              <a:rPr lang="en-IE" dirty="0" smtClean="0">
                <a:solidFill>
                  <a:prstClr val="black"/>
                </a:solidFill>
              </a:rPr>
              <a:t>change is challenging.</a:t>
            </a:r>
            <a:endParaRPr lang="en-IE" dirty="0">
              <a:solidFill>
                <a:prstClr val="black"/>
              </a:solidFill>
            </a:endParaRPr>
          </a:p>
          <a:p>
            <a:pPr algn="ctr"/>
            <a:r>
              <a:rPr lang="en-IE" dirty="0" smtClean="0">
                <a:solidFill>
                  <a:prstClr val="black"/>
                </a:solidFill>
              </a:rPr>
              <a:t>Farmers are unlike many other workers</a:t>
            </a:r>
            <a:endParaRPr lang="en-IE" dirty="0"/>
          </a:p>
        </p:txBody>
      </p:sp>
      <p:sp>
        <p:nvSpPr>
          <p:cNvPr id="13" name="Rectangle 12"/>
          <p:cNvSpPr/>
          <p:nvPr/>
        </p:nvSpPr>
        <p:spPr>
          <a:xfrm>
            <a:off x="497579" y="2518204"/>
            <a:ext cx="2320256" cy="461665"/>
          </a:xfrm>
          <a:prstGeom prst="rect">
            <a:avLst/>
          </a:prstGeom>
          <a:solidFill>
            <a:schemeClr val="bg2">
              <a:lumMod val="50000"/>
            </a:schemeClr>
          </a:solidFill>
        </p:spPr>
        <p:style>
          <a:lnRef idx="3">
            <a:schemeClr val="lt1"/>
          </a:lnRef>
          <a:fillRef idx="1">
            <a:schemeClr val="accent2"/>
          </a:fillRef>
          <a:effectRef idx="1">
            <a:schemeClr val="accent2"/>
          </a:effectRef>
          <a:fontRef idx="minor">
            <a:schemeClr val="lt1"/>
          </a:fontRef>
        </p:style>
        <p:txBody>
          <a:bodyPr wrap="square">
            <a:spAutoFit/>
          </a:bodyPr>
          <a:lstStyle/>
          <a:p>
            <a:pPr lvl="0" defTabSz="914400" fontAlgn="auto">
              <a:spcBef>
                <a:spcPts val="0"/>
              </a:spcBef>
              <a:spcAft>
                <a:spcPts val="0"/>
              </a:spcAft>
            </a:pPr>
            <a:r>
              <a:rPr lang="en-IE" sz="2400" b="1" dirty="0">
                <a:solidFill>
                  <a:schemeClr val="bg1"/>
                </a:solidFill>
                <a:latin typeface="Calibri"/>
                <a:ea typeface="+mn-ea"/>
                <a:cs typeface="+mn-cs"/>
              </a:rPr>
              <a:t>Owner </a:t>
            </a:r>
            <a:r>
              <a:rPr lang="en-IE" sz="2400" b="1" dirty="0" smtClean="0">
                <a:solidFill>
                  <a:schemeClr val="bg1"/>
                </a:solidFill>
                <a:latin typeface="Calibri"/>
                <a:ea typeface="+mn-ea"/>
                <a:cs typeface="+mn-cs"/>
              </a:rPr>
              <a:t>operated </a:t>
            </a:r>
            <a:endParaRPr lang="en-IE" sz="2400" b="1" dirty="0">
              <a:solidFill>
                <a:schemeClr val="bg1"/>
              </a:solidFill>
              <a:latin typeface="Calibri"/>
              <a:ea typeface="+mn-ea"/>
              <a:cs typeface="+mn-cs"/>
            </a:endParaRPr>
          </a:p>
        </p:txBody>
      </p:sp>
      <p:sp>
        <p:nvSpPr>
          <p:cNvPr id="14" name="Rectangle 13"/>
          <p:cNvSpPr/>
          <p:nvPr/>
        </p:nvSpPr>
        <p:spPr>
          <a:xfrm>
            <a:off x="6478176" y="3226034"/>
            <a:ext cx="2431093" cy="400110"/>
          </a:xfrm>
          <a:prstGeom prst="rect">
            <a:avLst/>
          </a:prstGeom>
          <a:solidFill>
            <a:schemeClr val="bg2">
              <a:lumMod val="50000"/>
            </a:schemeClr>
          </a:solidFill>
        </p:spPr>
        <p:style>
          <a:lnRef idx="3">
            <a:schemeClr val="lt1"/>
          </a:lnRef>
          <a:fillRef idx="1">
            <a:schemeClr val="accent2"/>
          </a:fillRef>
          <a:effectRef idx="1">
            <a:schemeClr val="accent2"/>
          </a:effectRef>
          <a:fontRef idx="minor">
            <a:schemeClr val="lt1"/>
          </a:fontRef>
        </p:style>
        <p:txBody>
          <a:bodyPr wrap="square">
            <a:spAutoFit/>
          </a:bodyPr>
          <a:lstStyle/>
          <a:p>
            <a:pPr lvl="0" defTabSz="914400" fontAlgn="auto">
              <a:spcBef>
                <a:spcPts val="0"/>
              </a:spcBef>
              <a:spcAft>
                <a:spcPts val="0"/>
              </a:spcAft>
            </a:pPr>
            <a:r>
              <a:rPr lang="en-IE" sz="2000" b="1" dirty="0" smtClean="0">
                <a:solidFill>
                  <a:schemeClr val="bg1"/>
                </a:solidFill>
                <a:latin typeface="Calibri"/>
              </a:rPr>
              <a:t>Various farm systems</a:t>
            </a:r>
            <a:endParaRPr lang="en-IE" sz="2000" b="1" dirty="0">
              <a:solidFill>
                <a:schemeClr val="bg1"/>
              </a:solidFill>
              <a:latin typeface="Calibri"/>
            </a:endParaRPr>
          </a:p>
        </p:txBody>
      </p:sp>
      <p:sp>
        <p:nvSpPr>
          <p:cNvPr id="15" name="Rectangle 14"/>
          <p:cNvSpPr/>
          <p:nvPr/>
        </p:nvSpPr>
        <p:spPr>
          <a:xfrm>
            <a:off x="344800" y="3224931"/>
            <a:ext cx="2625814" cy="400110"/>
          </a:xfrm>
          <a:prstGeom prst="rect">
            <a:avLst/>
          </a:prstGeom>
          <a:solidFill>
            <a:schemeClr val="bg2">
              <a:lumMod val="50000"/>
            </a:schemeClr>
          </a:solidFill>
        </p:spPr>
        <p:style>
          <a:lnRef idx="3">
            <a:schemeClr val="lt1"/>
          </a:lnRef>
          <a:fillRef idx="1">
            <a:schemeClr val="accent2"/>
          </a:fillRef>
          <a:effectRef idx="1">
            <a:schemeClr val="accent2"/>
          </a:effectRef>
          <a:fontRef idx="minor">
            <a:schemeClr val="lt1"/>
          </a:fontRef>
        </p:style>
        <p:txBody>
          <a:bodyPr wrap="square">
            <a:spAutoFit/>
          </a:bodyPr>
          <a:lstStyle/>
          <a:p>
            <a:pPr lvl="0" defTabSz="914400" fontAlgn="auto">
              <a:spcBef>
                <a:spcPts val="0"/>
              </a:spcBef>
              <a:spcAft>
                <a:spcPts val="0"/>
              </a:spcAft>
            </a:pPr>
            <a:r>
              <a:rPr lang="en-IE" sz="2000" b="1" dirty="0" smtClean="0">
                <a:solidFill>
                  <a:schemeClr val="bg1"/>
                </a:solidFill>
                <a:latin typeface="Calibri"/>
              </a:rPr>
              <a:t>Various farm activities</a:t>
            </a:r>
            <a:endParaRPr lang="en-IE" sz="2000" b="1" dirty="0">
              <a:solidFill>
                <a:schemeClr val="bg1"/>
              </a:solidFill>
              <a:latin typeface="Calibri"/>
            </a:endParaRPr>
          </a:p>
        </p:txBody>
      </p:sp>
      <p:sp>
        <p:nvSpPr>
          <p:cNvPr id="16" name="Rectangle 15"/>
          <p:cNvSpPr/>
          <p:nvPr/>
        </p:nvSpPr>
        <p:spPr>
          <a:xfrm>
            <a:off x="497579" y="1876666"/>
            <a:ext cx="2320256" cy="461665"/>
          </a:xfrm>
          <a:prstGeom prst="rect">
            <a:avLst/>
          </a:prstGeom>
          <a:solidFill>
            <a:schemeClr val="bg2">
              <a:lumMod val="50000"/>
            </a:schemeClr>
          </a:solidFill>
        </p:spPr>
        <p:style>
          <a:lnRef idx="3">
            <a:schemeClr val="lt1"/>
          </a:lnRef>
          <a:fillRef idx="1">
            <a:schemeClr val="accent2"/>
          </a:fillRef>
          <a:effectRef idx="1">
            <a:schemeClr val="accent2"/>
          </a:effectRef>
          <a:fontRef idx="minor">
            <a:schemeClr val="lt1"/>
          </a:fontRef>
        </p:style>
        <p:txBody>
          <a:bodyPr wrap="square">
            <a:spAutoFit/>
          </a:bodyPr>
          <a:lstStyle/>
          <a:p>
            <a:pPr lvl="0" defTabSz="914400" fontAlgn="auto">
              <a:spcBef>
                <a:spcPts val="0"/>
              </a:spcBef>
              <a:spcAft>
                <a:spcPts val="0"/>
              </a:spcAft>
            </a:pPr>
            <a:r>
              <a:rPr lang="en-IE" sz="2400" b="1" dirty="0" smtClean="0">
                <a:solidFill>
                  <a:schemeClr val="bg1"/>
                </a:solidFill>
                <a:latin typeface="Calibri"/>
                <a:ea typeface="+mn-ea"/>
                <a:cs typeface="+mn-cs"/>
              </a:rPr>
              <a:t>Self-employed</a:t>
            </a:r>
            <a:endParaRPr lang="en-IE" sz="2400" b="1" dirty="0">
              <a:solidFill>
                <a:schemeClr val="bg1"/>
              </a:solidFill>
              <a:latin typeface="Calibri"/>
              <a:ea typeface="+mn-ea"/>
              <a:cs typeface="+mn-cs"/>
            </a:endParaRPr>
          </a:p>
        </p:txBody>
      </p:sp>
      <p:sp>
        <p:nvSpPr>
          <p:cNvPr id="17" name="Rectangle 16"/>
          <p:cNvSpPr/>
          <p:nvPr/>
        </p:nvSpPr>
        <p:spPr>
          <a:xfrm>
            <a:off x="6305792" y="3890121"/>
            <a:ext cx="2775861" cy="1015663"/>
          </a:xfrm>
          <a:prstGeom prst="rect">
            <a:avLst/>
          </a:prstGeom>
          <a:solidFill>
            <a:schemeClr val="bg2">
              <a:lumMod val="50000"/>
            </a:schemeClr>
          </a:solidFill>
        </p:spPr>
        <p:style>
          <a:lnRef idx="3">
            <a:schemeClr val="lt1"/>
          </a:lnRef>
          <a:fillRef idx="1">
            <a:schemeClr val="accent2"/>
          </a:fillRef>
          <a:effectRef idx="1">
            <a:schemeClr val="accent2"/>
          </a:effectRef>
          <a:fontRef idx="minor">
            <a:schemeClr val="lt1"/>
          </a:fontRef>
        </p:style>
        <p:txBody>
          <a:bodyPr wrap="square">
            <a:spAutoFit/>
          </a:bodyPr>
          <a:lstStyle/>
          <a:p>
            <a:pPr lvl="0" defTabSz="914400" fontAlgn="auto">
              <a:spcBef>
                <a:spcPts val="0"/>
              </a:spcBef>
              <a:spcAft>
                <a:spcPts val="0"/>
              </a:spcAft>
            </a:pPr>
            <a:r>
              <a:rPr lang="en-IE" sz="2000" b="1" dirty="0" smtClean="0">
                <a:solidFill>
                  <a:schemeClr val="bg1"/>
                </a:solidFill>
                <a:latin typeface="Calibri"/>
              </a:rPr>
              <a:t>Highly varied physical and environmental contexts</a:t>
            </a:r>
          </a:p>
        </p:txBody>
      </p:sp>
      <p:sp>
        <p:nvSpPr>
          <p:cNvPr id="18" name="Rectangle 17"/>
          <p:cNvSpPr/>
          <p:nvPr/>
        </p:nvSpPr>
        <p:spPr>
          <a:xfrm>
            <a:off x="6478974" y="1867257"/>
            <a:ext cx="2429497" cy="400110"/>
          </a:xfrm>
          <a:prstGeom prst="rect">
            <a:avLst/>
          </a:prstGeom>
          <a:solidFill>
            <a:schemeClr val="bg2">
              <a:lumMod val="50000"/>
            </a:schemeClr>
          </a:solidFill>
        </p:spPr>
        <p:style>
          <a:lnRef idx="3">
            <a:schemeClr val="lt1"/>
          </a:lnRef>
          <a:fillRef idx="1">
            <a:schemeClr val="accent2"/>
          </a:fillRef>
          <a:effectRef idx="1">
            <a:schemeClr val="accent2"/>
          </a:effectRef>
          <a:fontRef idx="minor">
            <a:schemeClr val="lt1"/>
          </a:fontRef>
        </p:style>
        <p:txBody>
          <a:bodyPr wrap="square">
            <a:spAutoFit/>
          </a:bodyPr>
          <a:lstStyle/>
          <a:p>
            <a:pPr lvl="0" defTabSz="914400" fontAlgn="auto">
              <a:spcBef>
                <a:spcPts val="0"/>
              </a:spcBef>
              <a:spcAft>
                <a:spcPts val="0"/>
              </a:spcAft>
            </a:pPr>
            <a:r>
              <a:rPr lang="en-IE" sz="2000" b="1" dirty="0" smtClean="0">
                <a:solidFill>
                  <a:schemeClr val="bg1"/>
                </a:solidFill>
                <a:latin typeface="Calibri"/>
              </a:rPr>
              <a:t>Learning by doing</a:t>
            </a:r>
          </a:p>
        </p:txBody>
      </p:sp>
      <p:sp>
        <p:nvSpPr>
          <p:cNvPr id="19" name="Rectangle 18"/>
          <p:cNvSpPr/>
          <p:nvPr/>
        </p:nvSpPr>
        <p:spPr>
          <a:xfrm>
            <a:off x="6478974" y="2530965"/>
            <a:ext cx="2429497" cy="400110"/>
          </a:xfrm>
          <a:prstGeom prst="rect">
            <a:avLst/>
          </a:prstGeom>
          <a:solidFill>
            <a:schemeClr val="bg2">
              <a:lumMod val="50000"/>
            </a:schemeClr>
          </a:solidFill>
        </p:spPr>
        <p:style>
          <a:lnRef idx="3">
            <a:schemeClr val="lt1"/>
          </a:lnRef>
          <a:fillRef idx="1">
            <a:schemeClr val="accent2"/>
          </a:fillRef>
          <a:effectRef idx="1">
            <a:schemeClr val="accent2"/>
          </a:effectRef>
          <a:fontRef idx="minor">
            <a:schemeClr val="lt1"/>
          </a:fontRef>
        </p:style>
        <p:txBody>
          <a:bodyPr wrap="square">
            <a:spAutoFit/>
          </a:bodyPr>
          <a:lstStyle/>
          <a:p>
            <a:pPr lvl="0" defTabSz="914400" fontAlgn="auto">
              <a:spcBef>
                <a:spcPts val="0"/>
              </a:spcBef>
              <a:spcAft>
                <a:spcPts val="0"/>
              </a:spcAft>
            </a:pPr>
            <a:r>
              <a:rPr lang="en-IE" sz="2000" b="1" dirty="0" smtClean="0">
                <a:solidFill>
                  <a:schemeClr val="bg1"/>
                </a:solidFill>
                <a:latin typeface="Calibri"/>
              </a:rPr>
              <a:t>Informal networking</a:t>
            </a:r>
          </a:p>
        </p:txBody>
      </p:sp>
      <p:sp>
        <p:nvSpPr>
          <p:cNvPr id="20" name="Rectangle 19"/>
          <p:cNvSpPr/>
          <p:nvPr/>
        </p:nvSpPr>
        <p:spPr>
          <a:xfrm>
            <a:off x="158940" y="3864285"/>
            <a:ext cx="2997534" cy="400110"/>
          </a:xfrm>
          <a:prstGeom prst="rect">
            <a:avLst/>
          </a:prstGeom>
          <a:solidFill>
            <a:schemeClr val="bg2">
              <a:lumMod val="50000"/>
            </a:schemeClr>
          </a:solidFill>
        </p:spPr>
        <p:style>
          <a:lnRef idx="3">
            <a:schemeClr val="lt1"/>
          </a:lnRef>
          <a:fillRef idx="1">
            <a:schemeClr val="accent2"/>
          </a:fillRef>
          <a:effectRef idx="1">
            <a:schemeClr val="accent2"/>
          </a:effectRef>
          <a:fontRef idx="minor">
            <a:schemeClr val="lt1"/>
          </a:fontRef>
        </p:style>
        <p:txBody>
          <a:bodyPr wrap="square">
            <a:spAutoFit/>
          </a:bodyPr>
          <a:lstStyle/>
          <a:p>
            <a:pPr lvl="0" defTabSz="914400" fontAlgn="auto">
              <a:spcBef>
                <a:spcPts val="0"/>
              </a:spcBef>
              <a:spcAft>
                <a:spcPts val="0"/>
              </a:spcAft>
            </a:pPr>
            <a:r>
              <a:rPr lang="en-IE" sz="2000" b="1" dirty="0" smtClean="0">
                <a:solidFill>
                  <a:schemeClr val="bg1"/>
                </a:solidFill>
                <a:latin typeface="Calibri"/>
              </a:rPr>
              <a:t>Work alone for long time</a:t>
            </a:r>
          </a:p>
        </p:txBody>
      </p:sp>
      <p:sp>
        <p:nvSpPr>
          <p:cNvPr id="21" name="TextBox 20"/>
          <p:cNvSpPr txBox="1"/>
          <p:nvPr/>
        </p:nvSpPr>
        <p:spPr>
          <a:xfrm>
            <a:off x="312057" y="5465521"/>
            <a:ext cx="8592457" cy="646331"/>
          </a:xfrm>
          <a:prstGeom prst="rect">
            <a:avLst/>
          </a:prstGeom>
          <a:noFill/>
          <a:ln w="38100">
            <a:solidFill>
              <a:srgbClr val="C00000"/>
            </a:solidFill>
          </a:ln>
        </p:spPr>
        <p:txBody>
          <a:bodyPr wrap="square" rtlCol="0">
            <a:spAutoFit/>
          </a:bodyPr>
          <a:lstStyle/>
          <a:p>
            <a:r>
              <a:rPr lang="en-IE" dirty="0" smtClean="0"/>
              <a:t>That is why many centralized, formal, incentive-based, and regulatory interventions have failed to result in sustainable farm safety behaviour </a:t>
            </a:r>
            <a:endParaRPr lang="en-IE" dirty="0"/>
          </a:p>
        </p:txBody>
      </p:sp>
    </p:spTree>
    <p:extLst>
      <p:ext uri="{BB962C8B-B14F-4D97-AF65-F5344CB8AC3E}">
        <p14:creationId xmlns:p14="http://schemas.microsoft.com/office/powerpoint/2010/main" val="138184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p:cNvSpPr/>
          <p:nvPr/>
        </p:nvSpPr>
        <p:spPr>
          <a:xfrm>
            <a:off x="339944" y="2381392"/>
            <a:ext cx="4093435" cy="376869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27" name="Oval 26"/>
          <p:cNvSpPr/>
          <p:nvPr/>
        </p:nvSpPr>
        <p:spPr>
          <a:xfrm>
            <a:off x="809963" y="2810849"/>
            <a:ext cx="3076486" cy="289143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E"/>
          </a:p>
        </p:txBody>
      </p:sp>
      <p:sp>
        <p:nvSpPr>
          <p:cNvPr id="26" name="Oval 25"/>
          <p:cNvSpPr/>
          <p:nvPr/>
        </p:nvSpPr>
        <p:spPr>
          <a:xfrm>
            <a:off x="1493627" y="3493133"/>
            <a:ext cx="1820479" cy="1555038"/>
          </a:xfrm>
          <a:prstGeom prst="ellipse">
            <a:avLst/>
          </a:prstGeom>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IE" sz="1600" b="1" i="1" dirty="0" smtClean="0">
                <a:solidFill>
                  <a:prstClr val="black"/>
                </a:solidFill>
                <a:latin typeface="Arial" charset="0"/>
              </a:rPr>
              <a:t>Behaviour</a:t>
            </a:r>
            <a:endParaRPr lang="en-IE" sz="1600" dirty="0"/>
          </a:p>
        </p:txBody>
      </p:sp>
      <p:sp>
        <p:nvSpPr>
          <p:cNvPr id="5" name="Slide Number Placeholder 4"/>
          <p:cNvSpPr>
            <a:spLocks noGrp="1"/>
          </p:cNvSpPr>
          <p:nvPr>
            <p:ph type="sldNum" sz="quarter" idx="4"/>
          </p:nvPr>
        </p:nvSpPr>
        <p:spPr>
          <a:xfrm>
            <a:off x="134666" y="6536513"/>
            <a:ext cx="531147" cy="365125"/>
          </a:xfrm>
        </p:spPr>
        <p:txBody>
          <a:bodyPr/>
          <a:lstStyle/>
          <a:p>
            <a:fld id="{34368562-B963-D14D-B6B0-C53B94E906B8}" type="slidenum">
              <a:rPr lang="en-US" smtClean="0"/>
              <a:pPr/>
              <a:t>4</a:t>
            </a:fld>
            <a:endParaRPr lang="en-US"/>
          </a:p>
        </p:txBody>
      </p:sp>
      <p:sp>
        <p:nvSpPr>
          <p:cNvPr id="7" name="Title 1"/>
          <p:cNvSpPr>
            <a:spLocks noGrp="1"/>
          </p:cNvSpPr>
          <p:nvPr>
            <p:ph type="title"/>
          </p:nvPr>
        </p:nvSpPr>
        <p:spPr>
          <a:xfrm>
            <a:off x="841506" y="339437"/>
            <a:ext cx="7578969" cy="73183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US" sz="2800" dirty="0">
                <a:latin typeface="Arial" charset="0"/>
                <a:ea typeface="ヒラギノ角ゴ Pro W3" charset="0"/>
                <a:cs typeface="Arial" charset="0"/>
              </a:rPr>
              <a:t>How to affect farmers behaviour</a:t>
            </a:r>
          </a:p>
        </p:txBody>
      </p:sp>
      <p:sp>
        <p:nvSpPr>
          <p:cNvPr id="9" name="TextBox 8"/>
          <p:cNvSpPr txBox="1"/>
          <p:nvPr/>
        </p:nvSpPr>
        <p:spPr>
          <a:xfrm>
            <a:off x="507583" y="1126169"/>
            <a:ext cx="8312865" cy="1200329"/>
          </a:xfrm>
          <a:prstGeom prst="rect">
            <a:avLst/>
          </a:prstGeom>
          <a:noFill/>
        </p:spPr>
        <p:txBody>
          <a:bodyPr wrap="square" rtlCol="0">
            <a:spAutoFit/>
          </a:bodyPr>
          <a:lstStyle/>
          <a:p>
            <a:pPr algn="ctr"/>
            <a:r>
              <a:rPr lang="en-IE" dirty="0" smtClean="0">
                <a:solidFill>
                  <a:prstClr val="black"/>
                </a:solidFill>
              </a:rPr>
              <a:t>There have been many attempts to make consistent behavioural change</a:t>
            </a:r>
          </a:p>
          <a:p>
            <a:pPr algn="ctr"/>
            <a:r>
              <a:rPr lang="en-IE" dirty="0" smtClean="0">
                <a:solidFill>
                  <a:prstClr val="black"/>
                </a:solidFill>
              </a:rPr>
              <a:t>But</a:t>
            </a:r>
          </a:p>
          <a:p>
            <a:pPr algn="ctr"/>
            <a:r>
              <a:rPr lang="en-IE" b="1" i="1" dirty="0" smtClean="0">
                <a:solidFill>
                  <a:prstClr val="black"/>
                </a:solidFill>
              </a:rPr>
              <a:t>Farms are still unsafe and function within a complex socio-ecological contexts that are slow / hard to change</a:t>
            </a:r>
            <a:endParaRPr lang="en-IE" b="1" i="1" dirty="0">
              <a:solidFill>
                <a:prstClr val="black"/>
              </a:solidFill>
            </a:endParaRPr>
          </a:p>
        </p:txBody>
      </p:sp>
      <p:sp>
        <p:nvSpPr>
          <p:cNvPr id="10" name="Rectangle 9"/>
          <p:cNvSpPr/>
          <p:nvPr/>
        </p:nvSpPr>
        <p:spPr>
          <a:xfrm rot="3544291">
            <a:off x="2938049" y="3523727"/>
            <a:ext cx="891591" cy="261610"/>
          </a:xfrm>
          <a:prstGeom prst="rect">
            <a:avLst/>
          </a:prstGeom>
        </p:spPr>
        <p:txBody>
          <a:bodyPr wrap="none">
            <a:spAutoFit/>
          </a:bodyPr>
          <a:lstStyle/>
          <a:p>
            <a:r>
              <a:rPr lang="en-IE" sz="1100" dirty="0" smtClean="0">
                <a:solidFill>
                  <a:prstClr val="black"/>
                </a:solidFill>
              </a:rPr>
              <a:t>Experience</a:t>
            </a:r>
            <a:endParaRPr lang="en-IE" sz="1100" dirty="0"/>
          </a:p>
        </p:txBody>
      </p:sp>
      <p:sp>
        <p:nvSpPr>
          <p:cNvPr id="11" name="Rectangle 10"/>
          <p:cNvSpPr/>
          <p:nvPr/>
        </p:nvSpPr>
        <p:spPr>
          <a:xfrm rot="17026398">
            <a:off x="788922" y="3830358"/>
            <a:ext cx="952652" cy="263793"/>
          </a:xfrm>
          <a:prstGeom prst="rect">
            <a:avLst/>
          </a:prstGeom>
        </p:spPr>
        <p:txBody>
          <a:bodyPr wrap="square">
            <a:spAutoFit/>
          </a:bodyPr>
          <a:lstStyle/>
          <a:p>
            <a:r>
              <a:rPr lang="en-IE" sz="1100" dirty="0" smtClean="0">
                <a:solidFill>
                  <a:prstClr val="black"/>
                </a:solidFill>
              </a:rPr>
              <a:t>Farm scale</a:t>
            </a:r>
            <a:endParaRPr lang="en-IE" sz="1100" dirty="0"/>
          </a:p>
        </p:txBody>
      </p:sp>
      <p:sp>
        <p:nvSpPr>
          <p:cNvPr id="12" name="Rectangle 11"/>
          <p:cNvSpPr/>
          <p:nvPr/>
        </p:nvSpPr>
        <p:spPr>
          <a:xfrm rot="13452106">
            <a:off x="1117313" y="4879894"/>
            <a:ext cx="813043" cy="261610"/>
          </a:xfrm>
          <a:prstGeom prst="rect">
            <a:avLst/>
          </a:prstGeom>
        </p:spPr>
        <p:txBody>
          <a:bodyPr wrap="none">
            <a:spAutoFit/>
          </a:bodyPr>
          <a:lstStyle/>
          <a:p>
            <a:r>
              <a:rPr lang="en-IE" sz="1100" dirty="0" smtClean="0">
                <a:solidFill>
                  <a:prstClr val="black"/>
                </a:solidFill>
              </a:rPr>
              <a:t>Education</a:t>
            </a:r>
            <a:endParaRPr lang="en-IE" sz="1100" dirty="0"/>
          </a:p>
        </p:txBody>
      </p:sp>
      <p:sp>
        <p:nvSpPr>
          <p:cNvPr id="14" name="Rectangle 13"/>
          <p:cNvSpPr/>
          <p:nvPr/>
        </p:nvSpPr>
        <p:spPr>
          <a:xfrm rot="21037008">
            <a:off x="1861619" y="3562464"/>
            <a:ext cx="885179" cy="261610"/>
          </a:xfrm>
          <a:prstGeom prst="rect">
            <a:avLst/>
          </a:prstGeom>
        </p:spPr>
        <p:txBody>
          <a:bodyPr wrap="none">
            <a:spAutoFit/>
          </a:bodyPr>
          <a:lstStyle/>
          <a:p>
            <a:r>
              <a:rPr lang="en-IE" sz="1100" dirty="0" smtClean="0">
                <a:solidFill>
                  <a:prstClr val="black"/>
                </a:solidFill>
              </a:rPr>
              <a:t>Knowledge</a:t>
            </a:r>
            <a:endParaRPr lang="en-IE" sz="1100" dirty="0"/>
          </a:p>
        </p:txBody>
      </p:sp>
      <p:sp>
        <p:nvSpPr>
          <p:cNvPr id="15" name="Rectangle 14"/>
          <p:cNvSpPr/>
          <p:nvPr/>
        </p:nvSpPr>
        <p:spPr>
          <a:xfrm rot="17707280">
            <a:off x="1464138" y="3922518"/>
            <a:ext cx="662361" cy="261610"/>
          </a:xfrm>
          <a:prstGeom prst="rect">
            <a:avLst/>
          </a:prstGeom>
        </p:spPr>
        <p:txBody>
          <a:bodyPr wrap="none">
            <a:spAutoFit/>
          </a:bodyPr>
          <a:lstStyle/>
          <a:p>
            <a:r>
              <a:rPr lang="en-IE" sz="1100" dirty="0" smtClean="0">
                <a:solidFill>
                  <a:prstClr val="black"/>
                </a:solidFill>
              </a:rPr>
              <a:t>Attitude</a:t>
            </a:r>
            <a:endParaRPr lang="en-IE" sz="1100" dirty="0"/>
          </a:p>
        </p:txBody>
      </p:sp>
      <p:sp>
        <p:nvSpPr>
          <p:cNvPr id="16" name="Rectangle 15"/>
          <p:cNvSpPr/>
          <p:nvPr/>
        </p:nvSpPr>
        <p:spPr>
          <a:xfrm rot="5972619">
            <a:off x="2671217" y="4242957"/>
            <a:ext cx="856677" cy="261610"/>
          </a:xfrm>
          <a:prstGeom prst="rect">
            <a:avLst/>
          </a:prstGeom>
        </p:spPr>
        <p:txBody>
          <a:bodyPr wrap="square">
            <a:spAutoFit/>
          </a:bodyPr>
          <a:lstStyle/>
          <a:p>
            <a:r>
              <a:rPr lang="en-IE" sz="1100" dirty="0" smtClean="0">
                <a:solidFill>
                  <a:prstClr val="black"/>
                </a:solidFill>
              </a:rPr>
              <a:t>Perception</a:t>
            </a:r>
            <a:endParaRPr lang="en-IE" sz="1100" dirty="0"/>
          </a:p>
        </p:txBody>
      </p:sp>
      <p:sp>
        <p:nvSpPr>
          <p:cNvPr id="18" name="Rectangle 17"/>
          <p:cNvSpPr/>
          <p:nvPr/>
        </p:nvSpPr>
        <p:spPr>
          <a:xfrm rot="9360879">
            <a:off x="2343140" y="4552839"/>
            <a:ext cx="599844" cy="261610"/>
          </a:xfrm>
          <a:prstGeom prst="rect">
            <a:avLst/>
          </a:prstGeom>
        </p:spPr>
        <p:txBody>
          <a:bodyPr wrap="none">
            <a:spAutoFit/>
          </a:bodyPr>
          <a:lstStyle/>
          <a:p>
            <a:r>
              <a:rPr lang="en-IE" sz="1100" dirty="0" smtClean="0">
                <a:solidFill>
                  <a:prstClr val="black"/>
                </a:solidFill>
              </a:rPr>
              <a:t>Norms</a:t>
            </a:r>
            <a:endParaRPr lang="en-IE" sz="1100" dirty="0"/>
          </a:p>
        </p:txBody>
      </p:sp>
      <p:sp>
        <p:nvSpPr>
          <p:cNvPr id="19" name="Rectangle 18"/>
          <p:cNvSpPr/>
          <p:nvPr/>
        </p:nvSpPr>
        <p:spPr>
          <a:xfrm rot="1795664">
            <a:off x="2399764" y="3826371"/>
            <a:ext cx="724878" cy="261610"/>
          </a:xfrm>
          <a:prstGeom prst="rect">
            <a:avLst/>
          </a:prstGeom>
        </p:spPr>
        <p:txBody>
          <a:bodyPr wrap="none">
            <a:spAutoFit/>
          </a:bodyPr>
          <a:lstStyle/>
          <a:p>
            <a:r>
              <a:rPr lang="en-IE" sz="1100" dirty="0" smtClean="0">
                <a:solidFill>
                  <a:prstClr val="black"/>
                </a:solidFill>
              </a:rPr>
              <a:t>Intention</a:t>
            </a:r>
            <a:endParaRPr lang="en-IE" sz="1100" dirty="0"/>
          </a:p>
        </p:txBody>
      </p:sp>
      <p:sp>
        <p:nvSpPr>
          <p:cNvPr id="20" name="Rectangle 19"/>
          <p:cNvSpPr/>
          <p:nvPr/>
        </p:nvSpPr>
        <p:spPr>
          <a:xfrm rot="11333194">
            <a:off x="1810222" y="4760719"/>
            <a:ext cx="883575" cy="261610"/>
          </a:xfrm>
          <a:prstGeom prst="rect">
            <a:avLst/>
          </a:prstGeom>
        </p:spPr>
        <p:txBody>
          <a:bodyPr wrap="none">
            <a:spAutoFit/>
          </a:bodyPr>
          <a:lstStyle/>
          <a:p>
            <a:r>
              <a:rPr lang="en-IE" sz="1100" dirty="0" smtClean="0">
                <a:solidFill>
                  <a:prstClr val="black"/>
                </a:solidFill>
              </a:rPr>
              <a:t>Awareness</a:t>
            </a:r>
            <a:endParaRPr lang="en-IE" sz="1100" dirty="0"/>
          </a:p>
        </p:txBody>
      </p:sp>
      <p:sp>
        <p:nvSpPr>
          <p:cNvPr id="21" name="Rectangle 20"/>
          <p:cNvSpPr/>
          <p:nvPr/>
        </p:nvSpPr>
        <p:spPr>
          <a:xfrm rot="13529445">
            <a:off x="1442712" y="4396482"/>
            <a:ext cx="609462" cy="261610"/>
          </a:xfrm>
          <a:prstGeom prst="rect">
            <a:avLst/>
          </a:prstGeom>
        </p:spPr>
        <p:txBody>
          <a:bodyPr wrap="none">
            <a:spAutoFit/>
          </a:bodyPr>
          <a:lstStyle/>
          <a:p>
            <a:r>
              <a:rPr lang="en-IE" sz="1100" dirty="0" smtClean="0">
                <a:solidFill>
                  <a:prstClr val="black"/>
                </a:solidFill>
              </a:rPr>
              <a:t>Beliefs</a:t>
            </a:r>
            <a:endParaRPr lang="en-IE" sz="1100" dirty="0"/>
          </a:p>
        </p:txBody>
      </p:sp>
      <p:sp>
        <p:nvSpPr>
          <p:cNvPr id="23" name="Rectangle 22"/>
          <p:cNvSpPr/>
          <p:nvPr/>
        </p:nvSpPr>
        <p:spPr>
          <a:xfrm>
            <a:off x="1800881" y="3045914"/>
            <a:ext cx="1266693" cy="261610"/>
          </a:xfrm>
          <a:prstGeom prst="rect">
            <a:avLst/>
          </a:prstGeom>
        </p:spPr>
        <p:txBody>
          <a:bodyPr wrap="none">
            <a:spAutoFit/>
          </a:bodyPr>
          <a:lstStyle/>
          <a:p>
            <a:r>
              <a:rPr lang="en-IE" sz="1100" dirty="0" smtClean="0">
                <a:solidFill>
                  <a:prstClr val="black"/>
                </a:solidFill>
              </a:rPr>
              <a:t>Subjective norms</a:t>
            </a:r>
            <a:endParaRPr lang="en-IE" sz="1100" dirty="0"/>
          </a:p>
        </p:txBody>
      </p:sp>
      <p:sp>
        <p:nvSpPr>
          <p:cNvPr id="22" name="TextBox 21"/>
          <p:cNvSpPr txBox="1"/>
          <p:nvPr/>
        </p:nvSpPr>
        <p:spPr>
          <a:xfrm>
            <a:off x="1608260" y="2442419"/>
            <a:ext cx="1595309" cy="369332"/>
          </a:xfrm>
          <a:prstGeom prst="rect">
            <a:avLst/>
          </a:prstGeom>
          <a:noFill/>
        </p:spPr>
        <p:txBody>
          <a:bodyPr wrap="none" rtlCol="0">
            <a:spAutoFit/>
          </a:bodyPr>
          <a:lstStyle/>
          <a:p>
            <a:r>
              <a:rPr lang="en-IE" b="1" dirty="0" smtClean="0">
                <a:latin typeface="Aharoni" pitchFamily="2" charset="-79"/>
                <a:cs typeface="Aharoni" pitchFamily="2" charset="-79"/>
              </a:rPr>
              <a:t>Environment</a:t>
            </a:r>
            <a:endParaRPr lang="en-IE" b="1" dirty="0">
              <a:latin typeface="Aharoni" pitchFamily="2" charset="-79"/>
              <a:cs typeface="Aharoni" pitchFamily="2" charset="-79"/>
            </a:endParaRPr>
          </a:p>
        </p:txBody>
      </p:sp>
      <p:sp>
        <p:nvSpPr>
          <p:cNvPr id="28" name="Rectangle 27"/>
          <p:cNvSpPr/>
          <p:nvPr/>
        </p:nvSpPr>
        <p:spPr>
          <a:xfrm rot="8536572">
            <a:off x="2744862" y="4880780"/>
            <a:ext cx="931665" cy="261610"/>
          </a:xfrm>
          <a:prstGeom prst="rect">
            <a:avLst/>
          </a:prstGeom>
        </p:spPr>
        <p:txBody>
          <a:bodyPr wrap="none">
            <a:spAutoFit/>
          </a:bodyPr>
          <a:lstStyle/>
          <a:p>
            <a:r>
              <a:rPr lang="en-IE" sz="1100" dirty="0" smtClean="0">
                <a:solidFill>
                  <a:prstClr val="black"/>
                </a:solidFill>
              </a:rPr>
              <a:t>Households</a:t>
            </a:r>
            <a:endParaRPr lang="en-IE" sz="1100" dirty="0"/>
          </a:p>
        </p:txBody>
      </p:sp>
      <p:sp>
        <p:nvSpPr>
          <p:cNvPr id="30" name="Rectangle 29"/>
          <p:cNvSpPr/>
          <p:nvPr/>
        </p:nvSpPr>
        <p:spPr>
          <a:xfrm rot="10273503">
            <a:off x="2095954" y="5226748"/>
            <a:ext cx="436338" cy="261610"/>
          </a:xfrm>
          <a:prstGeom prst="rect">
            <a:avLst/>
          </a:prstGeom>
        </p:spPr>
        <p:txBody>
          <a:bodyPr wrap="none">
            <a:spAutoFit/>
          </a:bodyPr>
          <a:lstStyle/>
          <a:p>
            <a:r>
              <a:rPr lang="en-IE" sz="1100" dirty="0" smtClean="0">
                <a:solidFill>
                  <a:prstClr val="black"/>
                </a:solidFill>
              </a:rPr>
              <a:t>Age</a:t>
            </a:r>
            <a:endParaRPr lang="en-IE" sz="1100" dirty="0"/>
          </a:p>
        </p:txBody>
      </p:sp>
      <p:sp>
        <p:nvSpPr>
          <p:cNvPr id="32" name="Rectangle 31"/>
          <p:cNvSpPr/>
          <p:nvPr/>
        </p:nvSpPr>
        <p:spPr>
          <a:xfrm rot="18265665">
            <a:off x="282413" y="3317275"/>
            <a:ext cx="1055097" cy="261610"/>
          </a:xfrm>
          <a:prstGeom prst="rect">
            <a:avLst/>
          </a:prstGeom>
        </p:spPr>
        <p:txBody>
          <a:bodyPr wrap="none">
            <a:spAutoFit/>
          </a:bodyPr>
          <a:lstStyle/>
          <a:p>
            <a:r>
              <a:rPr lang="en-IE" sz="1100" dirty="0" smtClean="0">
                <a:solidFill>
                  <a:prstClr val="black"/>
                </a:solidFill>
              </a:rPr>
              <a:t>Organisations</a:t>
            </a:r>
            <a:endParaRPr lang="en-IE" sz="1100" dirty="0"/>
          </a:p>
        </p:txBody>
      </p:sp>
      <p:sp>
        <p:nvSpPr>
          <p:cNvPr id="33" name="Rectangle 32"/>
          <p:cNvSpPr/>
          <p:nvPr/>
        </p:nvSpPr>
        <p:spPr>
          <a:xfrm rot="9434644">
            <a:off x="2737945" y="5737813"/>
            <a:ext cx="562975" cy="261610"/>
          </a:xfrm>
          <a:prstGeom prst="rect">
            <a:avLst/>
          </a:prstGeom>
        </p:spPr>
        <p:txBody>
          <a:bodyPr wrap="none">
            <a:spAutoFit/>
          </a:bodyPr>
          <a:lstStyle/>
          <a:p>
            <a:r>
              <a:rPr lang="en-IE" sz="1100" dirty="0" smtClean="0">
                <a:solidFill>
                  <a:prstClr val="black"/>
                </a:solidFill>
              </a:rPr>
              <a:t>Policy</a:t>
            </a:r>
            <a:endParaRPr lang="en-IE" sz="1100" dirty="0"/>
          </a:p>
        </p:txBody>
      </p:sp>
      <p:sp>
        <p:nvSpPr>
          <p:cNvPr id="34" name="Rectangle 33"/>
          <p:cNvSpPr/>
          <p:nvPr/>
        </p:nvSpPr>
        <p:spPr>
          <a:xfrm rot="11302114">
            <a:off x="1403056" y="5750300"/>
            <a:ext cx="1178528" cy="261610"/>
          </a:xfrm>
          <a:prstGeom prst="rect">
            <a:avLst/>
          </a:prstGeom>
        </p:spPr>
        <p:txBody>
          <a:bodyPr wrap="none">
            <a:spAutoFit/>
          </a:bodyPr>
          <a:lstStyle/>
          <a:p>
            <a:r>
              <a:rPr lang="en-IE" sz="1100" dirty="0" smtClean="0">
                <a:solidFill>
                  <a:prstClr val="black"/>
                </a:solidFill>
              </a:rPr>
              <a:t>Farmers groups</a:t>
            </a:r>
            <a:endParaRPr lang="en-IE" sz="1100" dirty="0"/>
          </a:p>
        </p:txBody>
      </p:sp>
      <p:sp>
        <p:nvSpPr>
          <p:cNvPr id="35" name="Rectangle 34"/>
          <p:cNvSpPr/>
          <p:nvPr/>
        </p:nvSpPr>
        <p:spPr>
          <a:xfrm rot="15787347">
            <a:off x="125277" y="4396481"/>
            <a:ext cx="990977" cy="261610"/>
          </a:xfrm>
          <a:prstGeom prst="rect">
            <a:avLst/>
          </a:prstGeom>
        </p:spPr>
        <p:txBody>
          <a:bodyPr wrap="none">
            <a:spAutoFit/>
          </a:bodyPr>
          <a:lstStyle/>
          <a:p>
            <a:r>
              <a:rPr lang="en-IE" sz="1100" dirty="0" smtClean="0">
                <a:solidFill>
                  <a:prstClr val="black"/>
                </a:solidFill>
              </a:rPr>
              <a:t>Interventions</a:t>
            </a:r>
            <a:endParaRPr lang="en-IE" sz="1100" dirty="0"/>
          </a:p>
        </p:txBody>
      </p:sp>
      <p:sp>
        <p:nvSpPr>
          <p:cNvPr id="36" name="Rectangle 35"/>
          <p:cNvSpPr/>
          <p:nvPr/>
        </p:nvSpPr>
        <p:spPr>
          <a:xfrm rot="13375732">
            <a:off x="739870" y="5302857"/>
            <a:ext cx="696024" cy="261610"/>
          </a:xfrm>
          <a:prstGeom prst="rect">
            <a:avLst/>
          </a:prstGeom>
        </p:spPr>
        <p:txBody>
          <a:bodyPr wrap="none">
            <a:spAutoFit/>
          </a:bodyPr>
          <a:lstStyle/>
          <a:p>
            <a:r>
              <a:rPr lang="en-IE" sz="1100" dirty="0" smtClean="0">
                <a:solidFill>
                  <a:prstClr val="black"/>
                </a:solidFill>
              </a:rPr>
              <a:t>Training</a:t>
            </a:r>
            <a:endParaRPr lang="en-IE" sz="1100" dirty="0"/>
          </a:p>
        </p:txBody>
      </p:sp>
      <p:sp>
        <p:nvSpPr>
          <p:cNvPr id="37" name="Isosceles Triangle 36"/>
          <p:cNvSpPr/>
          <p:nvPr/>
        </p:nvSpPr>
        <p:spPr>
          <a:xfrm rot="10800000">
            <a:off x="4949749" y="3107641"/>
            <a:ext cx="2671574" cy="2326021"/>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cxnSp>
        <p:nvCxnSpPr>
          <p:cNvPr id="39" name="Straight Connector 38"/>
          <p:cNvCxnSpPr/>
          <p:nvPr/>
        </p:nvCxnSpPr>
        <p:spPr>
          <a:xfrm>
            <a:off x="5237036" y="3584397"/>
            <a:ext cx="2146184" cy="0"/>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5454367" y="4014220"/>
            <a:ext cx="1662334" cy="0"/>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a:off x="5684777" y="4432090"/>
            <a:ext cx="1201514" cy="0"/>
          </a:xfrm>
          <a:prstGeom prst="line">
            <a:avLst/>
          </a:prstGeom>
        </p:spPr>
        <p:style>
          <a:lnRef idx="1">
            <a:schemeClr val="dk1"/>
          </a:lnRef>
          <a:fillRef idx="0">
            <a:schemeClr val="dk1"/>
          </a:fillRef>
          <a:effectRef idx="0">
            <a:schemeClr val="dk1"/>
          </a:effectRef>
          <a:fontRef idx="minor">
            <a:schemeClr val="tx1"/>
          </a:fontRef>
        </p:style>
      </p:cxnSp>
      <p:sp>
        <p:nvSpPr>
          <p:cNvPr id="46" name="Rectangle 45"/>
          <p:cNvSpPr/>
          <p:nvPr/>
        </p:nvSpPr>
        <p:spPr>
          <a:xfrm>
            <a:off x="5722722" y="3197224"/>
            <a:ext cx="1125629" cy="276999"/>
          </a:xfrm>
          <a:prstGeom prst="rect">
            <a:avLst/>
          </a:prstGeom>
        </p:spPr>
        <p:txBody>
          <a:bodyPr wrap="none">
            <a:spAutoFit/>
          </a:bodyPr>
          <a:lstStyle/>
          <a:p>
            <a:r>
              <a:rPr lang="en-IE" sz="1200" b="1" dirty="0" smtClean="0">
                <a:solidFill>
                  <a:prstClr val="black"/>
                </a:solidFill>
              </a:rPr>
              <a:t>Environment</a:t>
            </a:r>
            <a:endParaRPr lang="en-IE" sz="1200" b="1" dirty="0"/>
          </a:p>
        </p:txBody>
      </p:sp>
      <p:sp>
        <p:nvSpPr>
          <p:cNvPr id="47" name="Rectangle 46"/>
          <p:cNvSpPr/>
          <p:nvPr/>
        </p:nvSpPr>
        <p:spPr>
          <a:xfrm>
            <a:off x="5636543" y="3669525"/>
            <a:ext cx="1423788" cy="276999"/>
          </a:xfrm>
          <a:prstGeom prst="rect">
            <a:avLst/>
          </a:prstGeom>
        </p:spPr>
        <p:txBody>
          <a:bodyPr wrap="none">
            <a:spAutoFit/>
          </a:bodyPr>
          <a:lstStyle/>
          <a:p>
            <a:r>
              <a:rPr lang="en-IE" sz="1200" b="1" dirty="0" smtClean="0">
                <a:solidFill>
                  <a:prstClr val="black"/>
                </a:solidFill>
              </a:rPr>
              <a:t>Farm community</a:t>
            </a:r>
            <a:endParaRPr lang="en-IE" sz="1200" b="1" dirty="0"/>
          </a:p>
        </p:txBody>
      </p:sp>
      <p:sp>
        <p:nvSpPr>
          <p:cNvPr id="48" name="Rectangle 47"/>
          <p:cNvSpPr/>
          <p:nvPr/>
        </p:nvSpPr>
        <p:spPr>
          <a:xfrm>
            <a:off x="5933516" y="4088513"/>
            <a:ext cx="704039" cy="276999"/>
          </a:xfrm>
          <a:prstGeom prst="rect">
            <a:avLst/>
          </a:prstGeom>
        </p:spPr>
        <p:txBody>
          <a:bodyPr wrap="none">
            <a:spAutoFit/>
          </a:bodyPr>
          <a:lstStyle/>
          <a:p>
            <a:r>
              <a:rPr lang="en-IE" sz="1200" b="1" dirty="0" smtClean="0">
                <a:solidFill>
                  <a:prstClr val="black"/>
                </a:solidFill>
              </a:rPr>
              <a:t>Farmer</a:t>
            </a:r>
            <a:endParaRPr lang="en-IE" sz="1200" b="1" dirty="0"/>
          </a:p>
        </p:txBody>
      </p:sp>
      <p:sp>
        <p:nvSpPr>
          <p:cNvPr id="49" name="Rectangle 48"/>
          <p:cNvSpPr/>
          <p:nvPr/>
        </p:nvSpPr>
        <p:spPr>
          <a:xfrm>
            <a:off x="5847754" y="4544165"/>
            <a:ext cx="875561" cy="261610"/>
          </a:xfrm>
          <a:prstGeom prst="rect">
            <a:avLst/>
          </a:prstGeom>
        </p:spPr>
        <p:txBody>
          <a:bodyPr wrap="none">
            <a:spAutoFit/>
          </a:bodyPr>
          <a:lstStyle/>
          <a:p>
            <a:pPr lvl="0"/>
            <a:r>
              <a:rPr lang="en-IE" sz="1100" b="1" dirty="0" smtClean="0">
                <a:solidFill>
                  <a:prstClr val="black"/>
                </a:solidFill>
              </a:rPr>
              <a:t>Behaviour</a:t>
            </a:r>
            <a:endParaRPr lang="en-IE" sz="1100" b="1" dirty="0">
              <a:solidFill>
                <a:prstClr val="black"/>
              </a:solidFill>
            </a:endParaRPr>
          </a:p>
        </p:txBody>
      </p:sp>
      <p:cxnSp>
        <p:nvCxnSpPr>
          <p:cNvPr id="53" name="Straight Arrow Connector 52"/>
          <p:cNvCxnSpPr/>
          <p:nvPr/>
        </p:nvCxnSpPr>
        <p:spPr>
          <a:xfrm flipH="1">
            <a:off x="4087407" y="3261555"/>
            <a:ext cx="99207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H="1">
            <a:off x="3778019" y="3795755"/>
            <a:ext cx="156728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H="1" flipV="1">
            <a:off x="3299569" y="4436020"/>
            <a:ext cx="2433822"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rot="7357890">
            <a:off x="3154333" y="5001570"/>
            <a:ext cx="1422184" cy="261610"/>
          </a:xfrm>
          <a:prstGeom prst="rect">
            <a:avLst/>
          </a:prstGeom>
        </p:spPr>
        <p:txBody>
          <a:bodyPr wrap="none">
            <a:spAutoFit/>
          </a:bodyPr>
          <a:lstStyle/>
          <a:p>
            <a:r>
              <a:rPr lang="en-IE" sz="1100" dirty="0" smtClean="0">
                <a:solidFill>
                  <a:prstClr val="black"/>
                </a:solidFill>
              </a:rPr>
              <a:t>Regulatory systems</a:t>
            </a:r>
            <a:endParaRPr lang="en-IE" sz="1100" dirty="0"/>
          </a:p>
        </p:txBody>
      </p:sp>
      <p:sp>
        <p:nvSpPr>
          <p:cNvPr id="2" name="TextBox 1"/>
          <p:cNvSpPr txBox="1"/>
          <p:nvPr/>
        </p:nvSpPr>
        <p:spPr>
          <a:xfrm rot="5400000">
            <a:off x="7357288" y="4021636"/>
            <a:ext cx="2526465" cy="646331"/>
          </a:xfrm>
          <a:prstGeom prst="rect">
            <a:avLst/>
          </a:prstGeom>
          <a:noFill/>
        </p:spPr>
        <p:txBody>
          <a:bodyPr wrap="square" rtlCol="0">
            <a:spAutoFit/>
          </a:bodyPr>
          <a:lstStyle/>
          <a:p>
            <a:pPr algn="ctr"/>
            <a:r>
              <a:rPr lang="en-IE" dirty="0" smtClean="0"/>
              <a:t>Safety Culture</a:t>
            </a:r>
          </a:p>
          <a:p>
            <a:pPr algn="ctr"/>
            <a:r>
              <a:rPr lang="en-IE" dirty="0" smtClean="0"/>
              <a:t>‘How things are done’</a:t>
            </a:r>
            <a:endParaRPr lang="en-IE" dirty="0"/>
          </a:p>
        </p:txBody>
      </p:sp>
      <p:sp>
        <p:nvSpPr>
          <p:cNvPr id="3" name="Right Brace 2"/>
          <p:cNvSpPr/>
          <p:nvPr/>
        </p:nvSpPr>
        <p:spPr>
          <a:xfrm>
            <a:off x="8016743" y="3016618"/>
            <a:ext cx="297742" cy="265636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IE"/>
          </a:p>
        </p:txBody>
      </p:sp>
      <p:sp>
        <p:nvSpPr>
          <p:cNvPr id="4" name="Up-Down Arrow 3"/>
          <p:cNvSpPr/>
          <p:nvPr/>
        </p:nvSpPr>
        <p:spPr>
          <a:xfrm rot="12514198">
            <a:off x="7082549" y="3199758"/>
            <a:ext cx="404033" cy="245493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84876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1000"/>
                                        <p:tgtEl>
                                          <p:spTgt spid="18"/>
                                        </p:tgtEl>
                                      </p:cBhvr>
                                    </p:animEffect>
                                    <p:anim calcmode="lin" valueType="num">
                                      <p:cBhvr>
                                        <p:cTn id="60" dur="1000" fill="hold"/>
                                        <p:tgtEl>
                                          <p:spTgt spid="18"/>
                                        </p:tgtEl>
                                        <p:attrNameLst>
                                          <p:attrName>ppt_x</p:attrName>
                                        </p:attrNameLst>
                                      </p:cBhvr>
                                      <p:tavLst>
                                        <p:tav tm="0">
                                          <p:val>
                                            <p:strVal val="#ppt_x"/>
                                          </p:val>
                                        </p:tav>
                                        <p:tav tm="100000">
                                          <p:val>
                                            <p:strVal val="#ppt_x"/>
                                          </p:val>
                                        </p:tav>
                                      </p:tavLst>
                                    </p:anim>
                                    <p:anim calcmode="lin" valueType="num">
                                      <p:cBhvr>
                                        <p:cTn id="61" dur="1000" fill="hold"/>
                                        <p:tgtEl>
                                          <p:spTgt spid="1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1000"/>
                                        <p:tgtEl>
                                          <p:spTgt spid="19"/>
                                        </p:tgtEl>
                                      </p:cBhvr>
                                    </p:animEffect>
                                    <p:anim calcmode="lin" valueType="num">
                                      <p:cBhvr>
                                        <p:cTn id="65" dur="1000" fill="hold"/>
                                        <p:tgtEl>
                                          <p:spTgt spid="19"/>
                                        </p:tgtEl>
                                        <p:attrNameLst>
                                          <p:attrName>ppt_x</p:attrName>
                                        </p:attrNameLst>
                                      </p:cBhvr>
                                      <p:tavLst>
                                        <p:tav tm="0">
                                          <p:val>
                                            <p:strVal val="#ppt_x"/>
                                          </p:val>
                                        </p:tav>
                                        <p:tav tm="100000">
                                          <p:val>
                                            <p:strVal val="#ppt_x"/>
                                          </p:val>
                                        </p:tav>
                                      </p:tavLst>
                                    </p:anim>
                                    <p:anim calcmode="lin" valueType="num">
                                      <p:cBhvr>
                                        <p:cTn id="66" dur="1000" fill="hold"/>
                                        <p:tgtEl>
                                          <p:spTgt spid="1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anim calcmode="lin" valueType="num">
                                      <p:cBhvr>
                                        <p:cTn id="70" dur="1000" fill="hold"/>
                                        <p:tgtEl>
                                          <p:spTgt spid="20"/>
                                        </p:tgtEl>
                                        <p:attrNameLst>
                                          <p:attrName>ppt_x</p:attrName>
                                        </p:attrNameLst>
                                      </p:cBhvr>
                                      <p:tavLst>
                                        <p:tav tm="0">
                                          <p:val>
                                            <p:strVal val="#ppt_x"/>
                                          </p:val>
                                        </p:tav>
                                        <p:tav tm="100000">
                                          <p:val>
                                            <p:strVal val="#ppt_x"/>
                                          </p:val>
                                        </p:tav>
                                      </p:tavLst>
                                    </p:anim>
                                    <p:anim calcmode="lin" valueType="num">
                                      <p:cBhvr>
                                        <p:cTn id="71" dur="1000" fill="hold"/>
                                        <p:tgtEl>
                                          <p:spTgt spid="20"/>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anim calcmode="lin" valueType="num">
                                      <p:cBhvr>
                                        <p:cTn id="75" dur="1000" fill="hold"/>
                                        <p:tgtEl>
                                          <p:spTgt spid="21"/>
                                        </p:tgtEl>
                                        <p:attrNameLst>
                                          <p:attrName>ppt_x</p:attrName>
                                        </p:attrNameLst>
                                      </p:cBhvr>
                                      <p:tavLst>
                                        <p:tav tm="0">
                                          <p:val>
                                            <p:strVal val="#ppt_x"/>
                                          </p:val>
                                        </p:tav>
                                        <p:tav tm="100000">
                                          <p:val>
                                            <p:strVal val="#ppt_x"/>
                                          </p:val>
                                        </p:tav>
                                      </p:tavLst>
                                    </p:anim>
                                    <p:anim calcmode="lin" valueType="num">
                                      <p:cBhvr>
                                        <p:cTn id="76" dur="1000" fill="hold"/>
                                        <p:tgtEl>
                                          <p:spTgt spid="2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1000"/>
                                        <p:tgtEl>
                                          <p:spTgt spid="22"/>
                                        </p:tgtEl>
                                      </p:cBhvr>
                                    </p:animEffect>
                                    <p:anim calcmode="lin" valueType="num">
                                      <p:cBhvr>
                                        <p:cTn id="85" dur="1000" fill="hold"/>
                                        <p:tgtEl>
                                          <p:spTgt spid="22"/>
                                        </p:tgtEl>
                                        <p:attrNameLst>
                                          <p:attrName>ppt_x</p:attrName>
                                        </p:attrNameLst>
                                      </p:cBhvr>
                                      <p:tavLst>
                                        <p:tav tm="0">
                                          <p:val>
                                            <p:strVal val="#ppt_x"/>
                                          </p:val>
                                        </p:tav>
                                        <p:tav tm="100000">
                                          <p:val>
                                            <p:strVal val="#ppt_x"/>
                                          </p:val>
                                        </p:tav>
                                      </p:tavLst>
                                    </p:anim>
                                    <p:anim calcmode="lin" valueType="num">
                                      <p:cBhvr>
                                        <p:cTn id="86" dur="1000" fill="hold"/>
                                        <p:tgtEl>
                                          <p:spTgt spid="2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1000"/>
                                        <p:tgtEl>
                                          <p:spTgt spid="28"/>
                                        </p:tgtEl>
                                      </p:cBhvr>
                                    </p:animEffect>
                                    <p:anim calcmode="lin" valueType="num">
                                      <p:cBhvr>
                                        <p:cTn id="90" dur="1000" fill="hold"/>
                                        <p:tgtEl>
                                          <p:spTgt spid="28"/>
                                        </p:tgtEl>
                                        <p:attrNameLst>
                                          <p:attrName>ppt_x</p:attrName>
                                        </p:attrNameLst>
                                      </p:cBhvr>
                                      <p:tavLst>
                                        <p:tav tm="0">
                                          <p:val>
                                            <p:strVal val="#ppt_x"/>
                                          </p:val>
                                        </p:tav>
                                        <p:tav tm="100000">
                                          <p:val>
                                            <p:strVal val="#ppt_x"/>
                                          </p:val>
                                        </p:tav>
                                      </p:tavLst>
                                    </p:anim>
                                    <p:anim calcmode="lin" valueType="num">
                                      <p:cBhvr>
                                        <p:cTn id="91" dur="1000" fill="hold"/>
                                        <p:tgtEl>
                                          <p:spTgt spid="2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00"/>
                                        <p:tgtEl>
                                          <p:spTgt spid="30"/>
                                        </p:tgtEl>
                                      </p:cBhvr>
                                    </p:animEffect>
                                    <p:anim calcmode="lin" valueType="num">
                                      <p:cBhvr>
                                        <p:cTn id="95" dur="1000" fill="hold"/>
                                        <p:tgtEl>
                                          <p:spTgt spid="30"/>
                                        </p:tgtEl>
                                        <p:attrNameLst>
                                          <p:attrName>ppt_x</p:attrName>
                                        </p:attrNameLst>
                                      </p:cBhvr>
                                      <p:tavLst>
                                        <p:tav tm="0">
                                          <p:val>
                                            <p:strVal val="#ppt_x"/>
                                          </p:val>
                                        </p:tav>
                                        <p:tav tm="100000">
                                          <p:val>
                                            <p:strVal val="#ppt_x"/>
                                          </p:val>
                                        </p:tav>
                                      </p:tavLst>
                                    </p:anim>
                                    <p:anim calcmode="lin" valueType="num">
                                      <p:cBhvr>
                                        <p:cTn id="96" dur="1000" fill="hold"/>
                                        <p:tgtEl>
                                          <p:spTgt spid="30"/>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1000"/>
                                        <p:tgtEl>
                                          <p:spTgt spid="32"/>
                                        </p:tgtEl>
                                      </p:cBhvr>
                                    </p:animEffect>
                                    <p:anim calcmode="lin" valueType="num">
                                      <p:cBhvr>
                                        <p:cTn id="100" dur="1000" fill="hold"/>
                                        <p:tgtEl>
                                          <p:spTgt spid="32"/>
                                        </p:tgtEl>
                                        <p:attrNameLst>
                                          <p:attrName>ppt_x</p:attrName>
                                        </p:attrNameLst>
                                      </p:cBhvr>
                                      <p:tavLst>
                                        <p:tav tm="0">
                                          <p:val>
                                            <p:strVal val="#ppt_x"/>
                                          </p:val>
                                        </p:tav>
                                        <p:tav tm="100000">
                                          <p:val>
                                            <p:strVal val="#ppt_x"/>
                                          </p:val>
                                        </p:tav>
                                      </p:tavLst>
                                    </p:anim>
                                    <p:anim calcmode="lin" valueType="num">
                                      <p:cBhvr>
                                        <p:cTn id="101" dur="1000" fill="hold"/>
                                        <p:tgtEl>
                                          <p:spTgt spid="3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1000"/>
                                        <p:tgtEl>
                                          <p:spTgt spid="33"/>
                                        </p:tgtEl>
                                      </p:cBhvr>
                                    </p:animEffect>
                                    <p:anim calcmode="lin" valueType="num">
                                      <p:cBhvr>
                                        <p:cTn id="105" dur="1000" fill="hold"/>
                                        <p:tgtEl>
                                          <p:spTgt spid="33"/>
                                        </p:tgtEl>
                                        <p:attrNameLst>
                                          <p:attrName>ppt_x</p:attrName>
                                        </p:attrNameLst>
                                      </p:cBhvr>
                                      <p:tavLst>
                                        <p:tav tm="0">
                                          <p:val>
                                            <p:strVal val="#ppt_x"/>
                                          </p:val>
                                        </p:tav>
                                        <p:tav tm="100000">
                                          <p:val>
                                            <p:strVal val="#ppt_x"/>
                                          </p:val>
                                        </p:tav>
                                      </p:tavLst>
                                    </p:anim>
                                    <p:anim calcmode="lin" valueType="num">
                                      <p:cBhvr>
                                        <p:cTn id="106" dur="1000" fill="hold"/>
                                        <p:tgtEl>
                                          <p:spTgt spid="3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1000"/>
                                        <p:tgtEl>
                                          <p:spTgt spid="34"/>
                                        </p:tgtEl>
                                      </p:cBhvr>
                                    </p:animEffect>
                                    <p:anim calcmode="lin" valueType="num">
                                      <p:cBhvr>
                                        <p:cTn id="110" dur="1000" fill="hold"/>
                                        <p:tgtEl>
                                          <p:spTgt spid="34"/>
                                        </p:tgtEl>
                                        <p:attrNameLst>
                                          <p:attrName>ppt_x</p:attrName>
                                        </p:attrNameLst>
                                      </p:cBhvr>
                                      <p:tavLst>
                                        <p:tav tm="0">
                                          <p:val>
                                            <p:strVal val="#ppt_x"/>
                                          </p:val>
                                        </p:tav>
                                        <p:tav tm="100000">
                                          <p:val>
                                            <p:strVal val="#ppt_x"/>
                                          </p:val>
                                        </p:tav>
                                      </p:tavLst>
                                    </p:anim>
                                    <p:anim calcmode="lin" valueType="num">
                                      <p:cBhvr>
                                        <p:cTn id="111" dur="1000" fill="hold"/>
                                        <p:tgtEl>
                                          <p:spTgt spid="3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35"/>
                                        </p:tgtEl>
                                        <p:attrNameLst>
                                          <p:attrName>style.visibility</p:attrName>
                                        </p:attrNameLst>
                                      </p:cBhvr>
                                      <p:to>
                                        <p:strVal val="visible"/>
                                      </p:to>
                                    </p:set>
                                    <p:animEffect transition="in" filter="fade">
                                      <p:cBhvr>
                                        <p:cTn id="114" dur="1000"/>
                                        <p:tgtEl>
                                          <p:spTgt spid="35"/>
                                        </p:tgtEl>
                                      </p:cBhvr>
                                    </p:animEffect>
                                    <p:anim calcmode="lin" valueType="num">
                                      <p:cBhvr>
                                        <p:cTn id="115" dur="1000" fill="hold"/>
                                        <p:tgtEl>
                                          <p:spTgt spid="35"/>
                                        </p:tgtEl>
                                        <p:attrNameLst>
                                          <p:attrName>ppt_x</p:attrName>
                                        </p:attrNameLst>
                                      </p:cBhvr>
                                      <p:tavLst>
                                        <p:tav tm="0">
                                          <p:val>
                                            <p:strVal val="#ppt_x"/>
                                          </p:val>
                                        </p:tav>
                                        <p:tav tm="100000">
                                          <p:val>
                                            <p:strVal val="#ppt_x"/>
                                          </p:val>
                                        </p:tav>
                                      </p:tavLst>
                                    </p:anim>
                                    <p:anim calcmode="lin" valueType="num">
                                      <p:cBhvr>
                                        <p:cTn id="116" dur="1000" fill="hold"/>
                                        <p:tgtEl>
                                          <p:spTgt spid="35"/>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1000"/>
                                        <p:tgtEl>
                                          <p:spTgt spid="36"/>
                                        </p:tgtEl>
                                      </p:cBhvr>
                                    </p:animEffect>
                                    <p:anim calcmode="lin" valueType="num">
                                      <p:cBhvr>
                                        <p:cTn id="120" dur="1000" fill="hold"/>
                                        <p:tgtEl>
                                          <p:spTgt spid="36"/>
                                        </p:tgtEl>
                                        <p:attrNameLst>
                                          <p:attrName>ppt_x</p:attrName>
                                        </p:attrNameLst>
                                      </p:cBhvr>
                                      <p:tavLst>
                                        <p:tav tm="0">
                                          <p:val>
                                            <p:strVal val="#ppt_x"/>
                                          </p:val>
                                        </p:tav>
                                        <p:tav tm="100000">
                                          <p:val>
                                            <p:strVal val="#ppt_x"/>
                                          </p:val>
                                        </p:tav>
                                      </p:tavLst>
                                    </p:anim>
                                    <p:anim calcmode="lin" valueType="num">
                                      <p:cBhvr>
                                        <p:cTn id="121" dur="1000" fill="hold"/>
                                        <p:tgtEl>
                                          <p:spTgt spid="36"/>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1000"/>
                                        <p:tgtEl>
                                          <p:spTgt spid="37"/>
                                        </p:tgtEl>
                                      </p:cBhvr>
                                    </p:animEffect>
                                    <p:anim calcmode="lin" valueType="num">
                                      <p:cBhvr>
                                        <p:cTn id="125" dur="1000" fill="hold"/>
                                        <p:tgtEl>
                                          <p:spTgt spid="37"/>
                                        </p:tgtEl>
                                        <p:attrNameLst>
                                          <p:attrName>ppt_x</p:attrName>
                                        </p:attrNameLst>
                                      </p:cBhvr>
                                      <p:tavLst>
                                        <p:tav tm="0">
                                          <p:val>
                                            <p:strVal val="#ppt_x"/>
                                          </p:val>
                                        </p:tav>
                                        <p:tav tm="100000">
                                          <p:val>
                                            <p:strVal val="#ppt_x"/>
                                          </p:val>
                                        </p:tav>
                                      </p:tavLst>
                                    </p:anim>
                                    <p:anim calcmode="lin" valueType="num">
                                      <p:cBhvr>
                                        <p:cTn id="126" dur="1000" fill="hold"/>
                                        <p:tgtEl>
                                          <p:spTgt spid="37"/>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39"/>
                                        </p:tgtEl>
                                        <p:attrNameLst>
                                          <p:attrName>style.visibility</p:attrName>
                                        </p:attrNameLst>
                                      </p:cBhvr>
                                      <p:to>
                                        <p:strVal val="visible"/>
                                      </p:to>
                                    </p:set>
                                    <p:animEffect transition="in" filter="fade">
                                      <p:cBhvr>
                                        <p:cTn id="129" dur="1000"/>
                                        <p:tgtEl>
                                          <p:spTgt spid="39"/>
                                        </p:tgtEl>
                                      </p:cBhvr>
                                    </p:animEffect>
                                    <p:anim calcmode="lin" valueType="num">
                                      <p:cBhvr>
                                        <p:cTn id="130" dur="1000" fill="hold"/>
                                        <p:tgtEl>
                                          <p:spTgt spid="39"/>
                                        </p:tgtEl>
                                        <p:attrNameLst>
                                          <p:attrName>ppt_x</p:attrName>
                                        </p:attrNameLst>
                                      </p:cBhvr>
                                      <p:tavLst>
                                        <p:tav tm="0">
                                          <p:val>
                                            <p:strVal val="#ppt_x"/>
                                          </p:val>
                                        </p:tav>
                                        <p:tav tm="100000">
                                          <p:val>
                                            <p:strVal val="#ppt_x"/>
                                          </p:val>
                                        </p:tav>
                                      </p:tavLst>
                                    </p:anim>
                                    <p:anim calcmode="lin" valueType="num">
                                      <p:cBhvr>
                                        <p:cTn id="131" dur="1000" fill="hold"/>
                                        <p:tgtEl>
                                          <p:spTgt spid="39"/>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fade">
                                      <p:cBhvr>
                                        <p:cTn id="134" dur="1000"/>
                                        <p:tgtEl>
                                          <p:spTgt spid="41"/>
                                        </p:tgtEl>
                                      </p:cBhvr>
                                    </p:animEffect>
                                    <p:anim calcmode="lin" valueType="num">
                                      <p:cBhvr>
                                        <p:cTn id="135" dur="1000" fill="hold"/>
                                        <p:tgtEl>
                                          <p:spTgt spid="41"/>
                                        </p:tgtEl>
                                        <p:attrNameLst>
                                          <p:attrName>ppt_x</p:attrName>
                                        </p:attrNameLst>
                                      </p:cBhvr>
                                      <p:tavLst>
                                        <p:tav tm="0">
                                          <p:val>
                                            <p:strVal val="#ppt_x"/>
                                          </p:val>
                                        </p:tav>
                                        <p:tav tm="100000">
                                          <p:val>
                                            <p:strVal val="#ppt_x"/>
                                          </p:val>
                                        </p:tav>
                                      </p:tavLst>
                                    </p:anim>
                                    <p:anim calcmode="lin" valueType="num">
                                      <p:cBhvr>
                                        <p:cTn id="136" dur="1000" fill="hold"/>
                                        <p:tgtEl>
                                          <p:spTgt spid="41"/>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43"/>
                                        </p:tgtEl>
                                        <p:attrNameLst>
                                          <p:attrName>style.visibility</p:attrName>
                                        </p:attrNameLst>
                                      </p:cBhvr>
                                      <p:to>
                                        <p:strVal val="visible"/>
                                      </p:to>
                                    </p:set>
                                    <p:animEffect transition="in" filter="fade">
                                      <p:cBhvr>
                                        <p:cTn id="139" dur="1000"/>
                                        <p:tgtEl>
                                          <p:spTgt spid="43"/>
                                        </p:tgtEl>
                                      </p:cBhvr>
                                    </p:animEffect>
                                    <p:anim calcmode="lin" valueType="num">
                                      <p:cBhvr>
                                        <p:cTn id="140" dur="1000" fill="hold"/>
                                        <p:tgtEl>
                                          <p:spTgt spid="43"/>
                                        </p:tgtEl>
                                        <p:attrNameLst>
                                          <p:attrName>ppt_x</p:attrName>
                                        </p:attrNameLst>
                                      </p:cBhvr>
                                      <p:tavLst>
                                        <p:tav tm="0">
                                          <p:val>
                                            <p:strVal val="#ppt_x"/>
                                          </p:val>
                                        </p:tav>
                                        <p:tav tm="100000">
                                          <p:val>
                                            <p:strVal val="#ppt_x"/>
                                          </p:val>
                                        </p:tav>
                                      </p:tavLst>
                                    </p:anim>
                                    <p:anim calcmode="lin" valueType="num">
                                      <p:cBhvr>
                                        <p:cTn id="141" dur="1000" fill="hold"/>
                                        <p:tgtEl>
                                          <p:spTgt spid="43"/>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46"/>
                                        </p:tgtEl>
                                        <p:attrNameLst>
                                          <p:attrName>style.visibility</p:attrName>
                                        </p:attrNameLst>
                                      </p:cBhvr>
                                      <p:to>
                                        <p:strVal val="visible"/>
                                      </p:to>
                                    </p:set>
                                    <p:animEffect transition="in" filter="fade">
                                      <p:cBhvr>
                                        <p:cTn id="144" dur="1000"/>
                                        <p:tgtEl>
                                          <p:spTgt spid="46"/>
                                        </p:tgtEl>
                                      </p:cBhvr>
                                    </p:animEffect>
                                    <p:anim calcmode="lin" valueType="num">
                                      <p:cBhvr>
                                        <p:cTn id="145" dur="1000" fill="hold"/>
                                        <p:tgtEl>
                                          <p:spTgt spid="46"/>
                                        </p:tgtEl>
                                        <p:attrNameLst>
                                          <p:attrName>ppt_x</p:attrName>
                                        </p:attrNameLst>
                                      </p:cBhvr>
                                      <p:tavLst>
                                        <p:tav tm="0">
                                          <p:val>
                                            <p:strVal val="#ppt_x"/>
                                          </p:val>
                                        </p:tav>
                                        <p:tav tm="100000">
                                          <p:val>
                                            <p:strVal val="#ppt_x"/>
                                          </p:val>
                                        </p:tav>
                                      </p:tavLst>
                                    </p:anim>
                                    <p:anim calcmode="lin" valueType="num">
                                      <p:cBhvr>
                                        <p:cTn id="146" dur="1000" fill="hold"/>
                                        <p:tgtEl>
                                          <p:spTgt spid="46"/>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47"/>
                                        </p:tgtEl>
                                        <p:attrNameLst>
                                          <p:attrName>style.visibility</p:attrName>
                                        </p:attrNameLst>
                                      </p:cBhvr>
                                      <p:to>
                                        <p:strVal val="visible"/>
                                      </p:to>
                                    </p:set>
                                    <p:animEffect transition="in" filter="fade">
                                      <p:cBhvr>
                                        <p:cTn id="149" dur="1000"/>
                                        <p:tgtEl>
                                          <p:spTgt spid="47"/>
                                        </p:tgtEl>
                                      </p:cBhvr>
                                    </p:animEffect>
                                    <p:anim calcmode="lin" valueType="num">
                                      <p:cBhvr>
                                        <p:cTn id="150" dur="1000" fill="hold"/>
                                        <p:tgtEl>
                                          <p:spTgt spid="47"/>
                                        </p:tgtEl>
                                        <p:attrNameLst>
                                          <p:attrName>ppt_x</p:attrName>
                                        </p:attrNameLst>
                                      </p:cBhvr>
                                      <p:tavLst>
                                        <p:tav tm="0">
                                          <p:val>
                                            <p:strVal val="#ppt_x"/>
                                          </p:val>
                                        </p:tav>
                                        <p:tav tm="100000">
                                          <p:val>
                                            <p:strVal val="#ppt_x"/>
                                          </p:val>
                                        </p:tav>
                                      </p:tavLst>
                                    </p:anim>
                                    <p:anim calcmode="lin" valueType="num">
                                      <p:cBhvr>
                                        <p:cTn id="151" dur="1000" fill="hold"/>
                                        <p:tgtEl>
                                          <p:spTgt spid="47"/>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48"/>
                                        </p:tgtEl>
                                        <p:attrNameLst>
                                          <p:attrName>style.visibility</p:attrName>
                                        </p:attrNameLst>
                                      </p:cBhvr>
                                      <p:to>
                                        <p:strVal val="visible"/>
                                      </p:to>
                                    </p:set>
                                    <p:animEffect transition="in" filter="fade">
                                      <p:cBhvr>
                                        <p:cTn id="154" dur="1000"/>
                                        <p:tgtEl>
                                          <p:spTgt spid="48"/>
                                        </p:tgtEl>
                                      </p:cBhvr>
                                    </p:animEffect>
                                    <p:anim calcmode="lin" valueType="num">
                                      <p:cBhvr>
                                        <p:cTn id="155" dur="1000" fill="hold"/>
                                        <p:tgtEl>
                                          <p:spTgt spid="48"/>
                                        </p:tgtEl>
                                        <p:attrNameLst>
                                          <p:attrName>ppt_x</p:attrName>
                                        </p:attrNameLst>
                                      </p:cBhvr>
                                      <p:tavLst>
                                        <p:tav tm="0">
                                          <p:val>
                                            <p:strVal val="#ppt_x"/>
                                          </p:val>
                                        </p:tav>
                                        <p:tav tm="100000">
                                          <p:val>
                                            <p:strVal val="#ppt_x"/>
                                          </p:val>
                                        </p:tav>
                                      </p:tavLst>
                                    </p:anim>
                                    <p:anim calcmode="lin" valueType="num">
                                      <p:cBhvr>
                                        <p:cTn id="156" dur="1000" fill="hold"/>
                                        <p:tgtEl>
                                          <p:spTgt spid="48"/>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49"/>
                                        </p:tgtEl>
                                        <p:attrNameLst>
                                          <p:attrName>style.visibility</p:attrName>
                                        </p:attrNameLst>
                                      </p:cBhvr>
                                      <p:to>
                                        <p:strVal val="visible"/>
                                      </p:to>
                                    </p:set>
                                    <p:animEffect transition="in" filter="fade">
                                      <p:cBhvr>
                                        <p:cTn id="159" dur="1000"/>
                                        <p:tgtEl>
                                          <p:spTgt spid="49"/>
                                        </p:tgtEl>
                                      </p:cBhvr>
                                    </p:animEffect>
                                    <p:anim calcmode="lin" valueType="num">
                                      <p:cBhvr>
                                        <p:cTn id="160" dur="1000" fill="hold"/>
                                        <p:tgtEl>
                                          <p:spTgt spid="49"/>
                                        </p:tgtEl>
                                        <p:attrNameLst>
                                          <p:attrName>ppt_x</p:attrName>
                                        </p:attrNameLst>
                                      </p:cBhvr>
                                      <p:tavLst>
                                        <p:tav tm="0">
                                          <p:val>
                                            <p:strVal val="#ppt_x"/>
                                          </p:val>
                                        </p:tav>
                                        <p:tav tm="100000">
                                          <p:val>
                                            <p:strVal val="#ppt_x"/>
                                          </p:val>
                                        </p:tav>
                                      </p:tavLst>
                                    </p:anim>
                                    <p:anim calcmode="lin" valueType="num">
                                      <p:cBhvr>
                                        <p:cTn id="161" dur="1000" fill="hold"/>
                                        <p:tgtEl>
                                          <p:spTgt spid="49"/>
                                        </p:tgtEl>
                                        <p:attrNameLst>
                                          <p:attrName>ppt_y</p:attrName>
                                        </p:attrNameLst>
                                      </p:cBhvr>
                                      <p:tavLst>
                                        <p:tav tm="0">
                                          <p:val>
                                            <p:strVal val="#ppt_y+.1"/>
                                          </p:val>
                                        </p:tav>
                                        <p:tav tm="100000">
                                          <p:val>
                                            <p:strVal val="#ppt_y"/>
                                          </p:val>
                                        </p:tav>
                                      </p:tavLst>
                                    </p:anim>
                                  </p:childTnLst>
                                </p:cTn>
                              </p:par>
                              <p:par>
                                <p:cTn id="162" presetID="42" presetClass="entr" presetSubtype="0" fill="hold" nodeType="withEffect">
                                  <p:stCondLst>
                                    <p:cond delay="0"/>
                                  </p:stCondLst>
                                  <p:childTnLst>
                                    <p:set>
                                      <p:cBhvr>
                                        <p:cTn id="163" dur="1" fill="hold">
                                          <p:stCondLst>
                                            <p:cond delay="0"/>
                                          </p:stCondLst>
                                        </p:cTn>
                                        <p:tgtEl>
                                          <p:spTgt spid="53"/>
                                        </p:tgtEl>
                                        <p:attrNameLst>
                                          <p:attrName>style.visibility</p:attrName>
                                        </p:attrNameLst>
                                      </p:cBhvr>
                                      <p:to>
                                        <p:strVal val="visible"/>
                                      </p:to>
                                    </p:set>
                                    <p:animEffect transition="in" filter="fade">
                                      <p:cBhvr>
                                        <p:cTn id="164" dur="1000"/>
                                        <p:tgtEl>
                                          <p:spTgt spid="53"/>
                                        </p:tgtEl>
                                      </p:cBhvr>
                                    </p:animEffect>
                                    <p:anim calcmode="lin" valueType="num">
                                      <p:cBhvr>
                                        <p:cTn id="165" dur="1000" fill="hold"/>
                                        <p:tgtEl>
                                          <p:spTgt spid="53"/>
                                        </p:tgtEl>
                                        <p:attrNameLst>
                                          <p:attrName>ppt_x</p:attrName>
                                        </p:attrNameLst>
                                      </p:cBhvr>
                                      <p:tavLst>
                                        <p:tav tm="0">
                                          <p:val>
                                            <p:strVal val="#ppt_x"/>
                                          </p:val>
                                        </p:tav>
                                        <p:tav tm="100000">
                                          <p:val>
                                            <p:strVal val="#ppt_x"/>
                                          </p:val>
                                        </p:tav>
                                      </p:tavLst>
                                    </p:anim>
                                    <p:anim calcmode="lin" valueType="num">
                                      <p:cBhvr>
                                        <p:cTn id="166" dur="1000" fill="hold"/>
                                        <p:tgtEl>
                                          <p:spTgt spid="53"/>
                                        </p:tgtEl>
                                        <p:attrNameLst>
                                          <p:attrName>ppt_y</p:attrName>
                                        </p:attrNameLst>
                                      </p:cBhvr>
                                      <p:tavLst>
                                        <p:tav tm="0">
                                          <p:val>
                                            <p:strVal val="#ppt_y+.1"/>
                                          </p:val>
                                        </p:tav>
                                        <p:tav tm="100000">
                                          <p:val>
                                            <p:strVal val="#ppt_y"/>
                                          </p:val>
                                        </p:tav>
                                      </p:tavLst>
                                    </p:anim>
                                  </p:childTnLst>
                                </p:cTn>
                              </p:par>
                              <p:par>
                                <p:cTn id="167" presetID="42" presetClass="entr" presetSubtype="0" fill="hold" nodeType="withEffect">
                                  <p:stCondLst>
                                    <p:cond delay="0"/>
                                  </p:stCondLst>
                                  <p:childTnLst>
                                    <p:set>
                                      <p:cBhvr>
                                        <p:cTn id="168" dur="1" fill="hold">
                                          <p:stCondLst>
                                            <p:cond delay="0"/>
                                          </p:stCondLst>
                                        </p:cTn>
                                        <p:tgtEl>
                                          <p:spTgt spid="55"/>
                                        </p:tgtEl>
                                        <p:attrNameLst>
                                          <p:attrName>style.visibility</p:attrName>
                                        </p:attrNameLst>
                                      </p:cBhvr>
                                      <p:to>
                                        <p:strVal val="visible"/>
                                      </p:to>
                                    </p:set>
                                    <p:animEffect transition="in" filter="fade">
                                      <p:cBhvr>
                                        <p:cTn id="169" dur="1000"/>
                                        <p:tgtEl>
                                          <p:spTgt spid="55"/>
                                        </p:tgtEl>
                                      </p:cBhvr>
                                    </p:animEffect>
                                    <p:anim calcmode="lin" valueType="num">
                                      <p:cBhvr>
                                        <p:cTn id="170" dur="1000" fill="hold"/>
                                        <p:tgtEl>
                                          <p:spTgt spid="55"/>
                                        </p:tgtEl>
                                        <p:attrNameLst>
                                          <p:attrName>ppt_x</p:attrName>
                                        </p:attrNameLst>
                                      </p:cBhvr>
                                      <p:tavLst>
                                        <p:tav tm="0">
                                          <p:val>
                                            <p:strVal val="#ppt_x"/>
                                          </p:val>
                                        </p:tav>
                                        <p:tav tm="100000">
                                          <p:val>
                                            <p:strVal val="#ppt_x"/>
                                          </p:val>
                                        </p:tav>
                                      </p:tavLst>
                                    </p:anim>
                                    <p:anim calcmode="lin" valueType="num">
                                      <p:cBhvr>
                                        <p:cTn id="171" dur="1000" fill="hold"/>
                                        <p:tgtEl>
                                          <p:spTgt spid="55"/>
                                        </p:tgtEl>
                                        <p:attrNameLst>
                                          <p:attrName>ppt_y</p:attrName>
                                        </p:attrNameLst>
                                      </p:cBhvr>
                                      <p:tavLst>
                                        <p:tav tm="0">
                                          <p:val>
                                            <p:strVal val="#ppt_y+.1"/>
                                          </p:val>
                                        </p:tav>
                                        <p:tav tm="100000">
                                          <p:val>
                                            <p:strVal val="#ppt_y"/>
                                          </p:val>
                                        </p:tav>
                                      </p:tavLst>
                                    </p:anim>
                                  </p:childTnLst>
                                </p:cTn>
                              </p:par>
                              <p:par>
                                <p:cTn id="172" presetID="42" presetClass="entr" presetSubtype="0" fill="hold" nodeType="withEffect">
                                  <p:stCondLst>
                                    <p:cond delay="0"/>
                                  </p:stCondLst>
                                  <p:childTnLst>
                                    <p:set>
                                      <p:cBhvr>
                                        <p:cTn id="173" dur="1" fill="hold">
                                          <p:stCondLst>
                                            <p:cond delay="0"/>
                                          </p:stCondLst>
                                        </p:cTn>
                                        <p:tgtEl>
                                          <p:spTgt spid="59"/>
                                        </p:tgtEl>
                                        <p:attrNameLst>
                                          <p:attrName>style.visibility</p:attrName>
                                        </p:attrNameLst>
                                      </p:cBhvr>
                                      <p:to>
                                        <p:strVal val="visible"/>
                                      </p:to>
                                    </p:set>
                                    <p:animEffect transition="in" filter="fade">
                                      <p:cBhvr>
                                        <p:cTn id="174" dur="1000"/>
                                        <p:tgtEl>
                                          <p:spTgt spid="59"/>
                                        </p:tgtEl>
                                      </p:cBhvr>
                                    </p:animEffect>
                                    <p:anim calcmode="lin" valueType="num">
                                      <p:cBhvr>
                                        <p:cTn id="175" dur="1000" fill="hold"/>
                                        <p:tgtEl>
                                          <p:spTgt spid="59"/>
                                        </p:tgtEl>
                                        <p:attrNameLst>
                                          <p:attrName>ppt_x</p:attrName>
                                        </p:attrNameLst>
                                      </p:cBhvr>
                                      <p:tavLst>
                                        <p:tav tm="0">
                                          <p:val>
                                            <p:strVal val="#ppt_x"/>
                                          </p:val>
                                        </p:tav>
                                        <p:tav tm="100000">
                                          <p:val>
                                            <p:strVal val="#ppt_x"/>
                                          </p:val>
                                        </p:tav>
                                      </p:tavLst>
                                    </p:anim>
                                    <p:anim calcmode="lin" valueType="num">
                                      <p:cBhvr>
                                        <p:cTn id="176" dur="1000" fill="hold"/>
                                        <p:tgtEl>
                                          <p:spTgt spid="59"/>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63"/>
                                        </p:tgtEl>
                                        <p:attrNameLst>
                                          <p:attrName>style.visibility</p:attrName>
                                        </p:attrNameLst>
                                      </p:cBhvr>
                                      <p:to>
                                        <p:strVal val="visible"/>
                                      </p:to>
                                    </p:set>
                                    <p:animEffect transition="in" filter="fade">
                                      <p:cBhvr>
                                        <p:cTn id="179" dur="1000"/>
                                        <p:tgtEl>
                                          <p:spTgt spid="63"/>
                                        </p:tgtEl>
                                      </p:cBhvr>
                                    </p:animEffect>
                                    <p:anim calcmode="lin" valueType="num">
                                      <p:cBhvr>
                                        <p:cTn id="180" dur="1000" fill="hold"/>
                                        <p:tgtEl>
                                          <p:spTgt spid="63"/>
                                        </p:tgtEl>
                                        <p:attrNameLst>
                                          <p:attrName>ppt_x</p:attrName>
                                        </p:attrNameLst>
                                      </p:cBhvr>
                                      <p:tavLst>
                                        <p:tav tm="0">
                                          <p:val>
                                            <p:strVal val="#ppt_x"/>
                                          </p:val>
                                        </p:tav>
                                        <p:tav tm="100000">
                                          <p:val>
                                            <p:strVal val="#ppt_x"/>
                                          </p:val>
                                        </p:tav>
                                      </p:tavLst>
                                    </p:anim>
                                    <p:anim calcmode="lin" valueType="num">
                                      <p:cBhvr>
                                        <p:cTn id="181"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42" presetClass="entr" presetSubtype="0" fill="hold" grpId="0" nodeType="clickEffect">
                                  <p:stCondLst>
                                    <p:cond delay="0"/>
                                  </p:stCondLst>
                                  <p:childTnLst>
                                    <p:set>
                                      <p:cBhvr>
                                        <p:cTn id="185" dur="1" fill="hold">
                                          <p:stCondLst>
                                            <p:cond delay="0"/>
                                          </p:stCondLst>
                                        </p:cTn>
                                        <p:tgtEl>
                                          <p:spTgt spid="2"/>
                                        </p:tgtEl>
                                        <p:attrNameLst>
                                          <p:attrName>style.visibility</p:attrName>
                                        </p:attrNameLst>
                                      </p:cBhvr>
                                      <p:to>
                                        <p:strVal val="visible"/>
                                      </p:to>
                                    </p:set>
                                    <p:animEffect transition="in" filter="fade">
                                      <p:cBhvr>
                                        <p:cTn id="186" dur="1000"/>
                                        <p:tgtEl>
                                          <p:spTgt spid="2"/>
                                        </p:tgtEl>
                                      </p:cBhvr>
                                    </p:animEffect>
                                    <p:anim calcmode="lin" valueType="num">
                                      <p:cBhvr>
                                        <p:cTn id="187" dur="1000" fill="hold"/>
                                        <p:tgtEl>
                                          <p:spTgt spid="2"/>
                                        </p:tgtEl>
                                        <p:attrNameLst>
                                          <p:attrName>ppt_x</p:attrName>
                                        </p:attrNameLst>
                                      </p:cBhvr>
                                      <p:tavLst>
                                        <p:tav tm="0">
                                          <p:val>
                                            <p:strVal val="#ppt_x"/>
                                          </p:val>
                                        </p:tav>
                                        <p:tav tm="100000">
                                          <p:val>
                                            <p:strVal val="#ppt_x"/>
                                          </p:val>
                                        </p:tav>
                                      </p:tavLst>
                                    </p:anim>
                                    <p:anim calcmode="lin" valueType="num">
                                      <p:cBhvr>
                                        <p:cTn id="188" dur="1000" fill="hold"/>
                                        <p:tgtEl>
                                          <p:spTgt spid="2"/>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0"/>
                                  </p:stCondLst>
                                  <p:childTnLst>
                                    <p:set>
                                      <p:cBhvr>
                                        <p:cTn id="190" dur="1" fill="hold">
                                          <p:stCondLst>
                                            <p:cond delay="0"/>
                                          </p:stCondLst>
                                        </p:cTn>
                                        <p:tgtEl>
                                          <p:spTgt spid="3"/>
                                        </p:tgtEl>
                                        <p:attrNameLst>
                                          <p:attrName>style.visibility</p:attrName>
                                        </p:attrNameLst>
                                      </p:cBhvr>
                                      <p:to>
                                        <p:strVal val="visible"/>
                                      </p:to>
                                    </p:set>
                                    <p:animEffect transition="in" filter="fade">
                                      <p:cBhvr>
                                        <p:cTn id="191" dur="1000"/>
                                        <p:tgtEl>
                                          <p:spTgt spid="3"/>
                                        </p:tgtEl>
                                      </p:cBhvr>
                                    </p:animEffect>
                                    <p:anim calcmode="lin" valueType="num">
                                      <p:cBhvr>
                                        <p:cTn id="192" dur="1000" fill="hold"/>
                                        <p:tgtEl>
                                          <p:spTgt spid="3"/>
                                        </p:tgtEl>
                                        <p:attrNameLst>
                                          <p:attrName>ppt_x</p:attrName>
                                        </p:attrNameLst>
                                      </p:cBhvr>
                                      <p:tavLst>
                                        <p:tav tm="0">
                                          <p:val>
                                            <p:strVal val="#ppt_x"/>
                                          </p:val>
                                        </p:tav>
                                        <p:tav tm="100000">
                                          <p:val>
                                            <p:strVal val="#ppt_x"/>
                                          </p:val>
                                        </p:tav>
                                      </p:tavLst>
                                    </p:anim>
                                    <p:anim calcmode="lin" valueType="num">
                                      <p:cBhvr>
                                        <p:cTn id="193" dur="1000" fill="hold"/>
                                        <p:tgtEl>
                                          <p:spTgt spid="3"/>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0"/>
                                  </p:stCondLst>
                                  <p:childTnLst>
                                    <p:set>
                                      <p:cBhvr>
                                        <p:cTn id="195" dur="1" fill="hold">
                                          <p:stCondLst>
                                            <p:cond delay="0"/>
                                          </p:stCondLst>
                                        </p:cTn>
                                        <p:tgtEl>
                                          <p:spTgt spid="4"/>
                                        </p:tgtEl>
                                        <p:attrNameLst>
                                          <p:attrName>style.visibility</p:attrName>
                                        </p:attrNameLst>
                                      </p:cBhvr>
                                      <p:to>
                                        <p:strVal val="visible"/>
                                      </p:to>
                                    </p:set>
                                    <p:animEffect transition="in" filter="fade">
                                      <p:cBhvr>
                                        <p:cTn id="196" dur="1000"/>
                                        <p:tgtEl>
                                          <p:spTgt spid="4"/>
                                        </p:tgtEl>
                                      </p:cBhvr>
                                    </p:animEffect>
                                    <p:anim calcmode="lin" valueType="num">
                                      <p:cBhvr>
                                        <p:cTn id="197" dur="1000" fill="hold"/>
                                        <p:tgtEl>
                                          <p:spTgt spid="4"/>
                                        </p:tgtEl>
                                        <p:attrNameLst>
                                          <p:attrName>ppt_x</p:attrName>
                                        </p:attrNameLst>
                                      </p:cBhvr>
                                      <p:tavLst>
                                        <p:tav tm="0">
                                          <p:val>
                                            <p:strVal val="#ppt_x"/>
                                          </p:val>
                                        </p:tav>
                                        <p:tav tm="100000">
                                          <p:val>
                                            <p:strVal val="#ppt_x"/>
                                          </p:val>
                                        </p:tav>
                                      </p:tavLst>
                                    </p:anim>
                                    <p:anim calcmode="lin" valueType="num">
                                      <p:cBhvr>
                                        <p:cTn id="19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7" grpId="0" animBg="1"/>
      <p:bldP spid="26" grpId="0" animBg="1"/>
      <p:bldP spid="9" grpId="0"/>
      <p:bldP spid="10" grpId="0"/>
      <p:bldP spid="11" grpId="0"/>
      <p:bldP spid="12" grpId="0"/>
      <p:bldP spid="14" grpId="0"/>
      <p:bldP spid="15" grpId="0"/>
      <p:bldP spid="16" grpId="0"/>
      <p:bldP spid="18" grpId="0"/>
      <p:bldP spid="19" grpId="0"/>
      <p:bldP spid="20" grpId="0"/>
      <p:bldP spid="21" grpId="0"/>
      <p:bldP spid="23" grpId="0"/>
      <p:bldP spid="22" grpId="0"/>
      <p:bldP spid="28" grpId="0"/>
      <p:bldP spid="30" grpId="0"/>
      <p:bldP spid="32" grpId="0"/>
      <p:bldP spid="33" grpId="0"/>
      <p:bldP spid="34" grpId="0"/>
      <p:bldP spid="35" grpId="0"/>
      <p:bldP spid="36" grpId="0"/>
      <p:bldP spid="37" grpId="0" animBg="1"/>
      <p:bldP spid="46" grpId="0"/>
      <p:bldP spid="47" grpId="0"/>
      <p:bldP spid="48" grpId="0"/>
      <p:bldP spid="49" grpId="0"/>
      <p:bldP spid="63" grpId="0"/>
      <p:bldP spid="2" grpId="0"/>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1989180233"/>
              </p:ext>
            </p:extLst>
          </p:nvPr>
        </p:nvGraphicFramePr>
        <p:xfrm>
          <a:off x="268942" y="137160"/>
          <a:ext cx="8875058" cy="6374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914400" y="72754"/>
            <a:ext cx="7315200" cy="73183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IE" sz="2800" dirty="0">
                <a:cs typeface="Arial" charset="0"/>
              </a:rPr>
              <a:t>S</a:t>
            </a:r>
            <a:r>
              <a:rPr lang="en-IE" sz="2800" dirty="0" smtClean="0">
                <a:cs typeface="Arial" charset="0"/>
              </a:rPr>
              <a:t>ocio-psychological </a:t>
            </a:r>
            <a:r>
              <a:rPr lang="en-IE" sz="2800" dirty="0">
                <a:cs typeface="Arial" charset="0"/>
              </a:rPr>
              <a:t>factors </a:t>
            </a:r>
            <a:endParaRPr lang="en-IE" sz="2800"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5</a:t>
            </a:fld>
            <a:endParaRPr lang="en-US"/>
          </a:p>
        </p:txBody>
      </p:sp>
      <p:sp>
        <p:nvSpPr>
          <p:cNvPr id="48" name="TextBox 47"/>
          <p:cNvSpPr txBox="1"/>
          <p:nvPr/>
        </p:nvSpPr>
        <p:spPr>
          <a:xfrm>
            <a:off x="2148841" y="938431"/>
            <a:ext cx="4242232" cy="369332"/>
          </a:xfrm>
          <a:prstGeom prst="rect">
            <a:avLst/>
          </a:prstGeom>
          <a:noFill/>
        </p:spPr>
        <p:txBody>
          <a:bodyPr wrap="square" rtlCol="0">
            <a:spAutoFit/>
          </a:bodyPr>
          <a:lstStyle/>
          <a:p>
            <a:pPr algn="ctr"/>
            <a:r>
              <a:rPr lang="en-IE" dirty="0" smtClean="0"/>
              <a:t>To Anticipate farmer safety behaviour</a:t>
            </a:r>
            <a:endParaRPr lang="en-IE" dirty="0"/>
          </a:p>
        </p:txBody>
      </p:sp>
      <p:sp>
        <p:nvSpPr>
          <p:cNvPr id="14" name="TextBox 13"/>
          <p:cNvSpPr txBox="1"/>
          <p:nvPr/>
        </p:nvSpPr>
        <p:spPr>
          <a:xfrm rot="18141459">
            <a:off x="-333293" y="4424083"/>
            <a:ext cx="1677062" cy="307777"/>
          </a:xfrm>
          <a:prstGeom prst="rect">
            <a:avLst/>
          </a:prstGeom>
          <a:noFill/>
        </p:spPr>
        <p:txBody>
          <a:bodyPr wrap="none" rtlCol="0">
            <a:spAutoFit/>
          </a:bodyPr>
          <a:lstStyle/>
          <a:p>
            <a:r>
              <a:rPr lang="en-IE" sz="1400" b="1" dirty="0" smtClean="0"/>
              <a:t>Subjective norms</a:t>
            </a:r>
            <a:endParaRPr lang="en-IE" sz="1400" b="1" dirty="0"/>
          </a:p>
        </p:txBody>
      </p:sp>
      <p:sp>
        <p:nvSpPr>
          <p:cNvPr id="56" name="TextBox 55"/>
          <p:cNvSpPr txBox="1"/>
          <p:nvPr/>
        </p:nvSpPr>
        <p:spPr>
          <a:xfrm rot="18642106">
            <a:off x="75472" y="2495961"/>
            <a:ext cx="859531" cy="307777"/>
          </a:xfrm>
          <a:prstGeom prst="rect">
            <a:avLst/>
          </a:prstGeom>
          <a:noFill/>
        </p:spPr>
        <p:txBody>
          <a:bodyPr wrap="none" rtlCol="0">
            <a:spAutoFit/>
          </a:bodyPr>
          <a:lstStyle/>
          <a:p>
            <a:r>
              <a:rPr lang="en-IE" sz="1400" b="1" dirty="0" smtClean="0"/>
              <a:t>Attitude</a:t>
            </a:r>
            <a:endParaRPr lang="en-IE" sz="1400" b="1" dirty="0"/>
          </a:p>
        </p:txBody>
      </p:sp>
      <p:sp>
        <p:nvSpPr>
          <p:cNvPr id="57" name="TextBox 56"/>
          <p:cNvSpPr txBox="1"/>
          <p:nvPr/>
        </p:nvSpPr>
        <p:spPr>
          <a:xfrm rot="19205395">
            <a:off x="1840905" y="2800893"/>
            <a:ext cx="615874" cy="338554"/>
          </a:xfrm>
          <a:prstGeom prst="rect">
            <a:avLst/>
          </a:prstGeom>
          <a:noFill/>
        </p:spPr>
        <p:txBody>
          <a:bodyPr wrap="none" rtlCol="0">
            <a:spAutoFit/>
          </a:bodyPr>
          <a:lstStyle/>
          <a:p>
            <a:r>
              <a:rPr lang="en-IE" sz="1600" b="1" dirty="0" smtClean="0"/>
              <a:t>PBC</a:t>
            </a:r>
            <a:endParaRPr lang="en-IE" sz="1600" b="1" dirty="0"/>
          </a:p>
        </p:txBody>
      </p:sp>
      <p:sp>
        <p:nvSpPr>
          <p:cNvPr id="58" name="TextBox 57"/>
          <p:cNvSpPr txBox="1"/>
          <p:nvPr/>
        </p:nvSpPr>
        <p:spPr>
          <a:xfrm rot="21258222">
            <a:off x="2718431" y="1751185"/>
            <a:ext cx="1346844" cy="307777"/>
          </a:xfrm>
          <a:prstGeom prst="rect">
            <a:avLst/>
          </a:prstGeom>
          <a:noFill/>
        </p:spPr>
        <p:txBody>
          <a:bodyPr wrap="none" rtlCol="0">
            <a:spAutoFit/>
          </a:bodyPr>
          <a:lstStyle/>
          <a:p>
            <a:r>
              <a:rPr lang="en-IE" sz="1400" b="1" dirty="0" smtClean="0"/>
              <a:t>Susceptibility</a:t>
            </a:r>
            <a:endParaRPr lang="en-IE" sz="1400" b="1" dirty="0"/>
          </a:p>
        </p:txBody>
      </p:sp>
      <p:sp>
        <p:nvSpPr>
          <p:cNvPr id="59" name="TextBox 58"/>
          <p:cNvSpPr txBox="1"/>
          <p:nvPr/>
        </p:nvSpPr>
        <p:spPr>
          <a:xfrm>
            <a:off x="1756680" y="4300972"/>
            <a:ext cx="1237839" cy="307777"/>
          </a:xfrm>
          <a:prstGeom prst="rect">
            <a:avLst/>
          </a:prstGeom>
          <a:noFill/>
        </p:spPr>
        <p:txBody>
          <a:bodyPr wrap="none" rtlCol="0">
            <a:spAutoFit/>
          </a:bodyPr>
          <a:lstStyle/>
          <a:p>
            <a:r>
              <a:rPr lang="en-IE" sz="1400" b="1" dirty="0" smtClean="0"/>
              <a:t>Self-efficacy</a:t>
            </a:r>
            <a:endParaRPr lang="en-IE" sz="1400" b="1" dirty="0"/>
          </a:p>
        </p:txBody>
      </p:sp>
      <p:sp>
        <p:nvSpPr>
          <p:cNvPr id="60" name="TextBox 59"/>
          <p:cNvSpPr txBox="1"/>
          <p:nvPr/>
        </p:nvSpPr>
        <p:spPr>
          <a:xfrm rot="20708133">
            <a:off x="3131867" y="3469795"/>
            <a:ext cx="881973" cy="307777"/>
          </a:xfrm>
          <a:prstGeom prst="rect">
            <a:avLst/>
          </a:prstGeom>
          <a:noFill/>
        </p:spPr>
        <p:txBody>
          <a:bodyPr wrap="none" rtlCol="0">
            <a:spAutoFit/>
          </a:bodyPr>
          <a:lstStyle/>
          <a:p>
            <a:r>
              <a:rPr lang="en-IE" sz="1400" b="1" dirty="0" smtClean="0"/>
              <a:t>Severity</a:t>
            </a:r>
            <a:endParaRPr lang="en-IE" sz="1400" b="1" dirty="0"/>
          </a:p>
        </p:txBody>
      </p:sp>
      <p:sp>
        <p:nvSpPr>
          <p:cNvPr id="61" name="TextBox 60"/>
          <p:cNvSpPr txBox="1"/>
          <p:nvPr/>
        </p:nvSpPr>
        <p:spPr>
          <a:xfrm rot="20547271">
            <a:off x="4303267" y="2104816"/>
            <a:ext cx="1127168" cy="307777"/>
          </a:xfrm>
          <a:prstGeom prst="rect">
            <a:avLst/>
          </a:prstGeom>
          <a:noFill/>
        </p:spPr>
        <p:txBody>
          <a:bodyPr wrap="none" rtlCol="0">
            <a:spAutoFit/>
          </a:bodyPr>
          <a:lstStyle/>
          <a:p>
            <a:r>
              <a:rPr lang="en-IE" sz="1400" b="1" dirty="0" smtClean="0"/>
              <a:t>Awareness</a:t>
            </a:r>
            <a:endParaRPr lang="en-IE" sz="1400" b="1" dirty="0"/>
          </a:p>
        </p:txBody>
      </p:sp>
      <p:sp>
        <p:nvSpPr>
          <p:cNvPr id="62" name="TextBox 61"/>
          <p:cNvSpPr txBox="1"/>
          <p:nvPr/>
        </p:nvSpPr>
        <p:spPr>
          <a:xfrm rot="847954">
            <a:off x="4893394" y="3559989"/>
            <a:ext cx="1316386" cy="307777"/>
          </a:xfrm>
          <a:prstGeom prst="rect">
            <a:avLst/>
          </a:prstGeom>
          <a:noFill/>
        </p:spPr>
        <p:txBody>
          <a:bodyPr wrap="none" rtlCol="0">
            <a:spAutoFit/>
          </a:bodyPr>
          <a:lstStyle/>
          <a:p>
            <a:r>
              <a:rPr lang="en-IE" sz="1400" b="1" dirty="0" smtClean="0"/>
              <a:t>Cue to action</a:t>
            </a:r>
            <a:endParaRPr lang="en-IE" sz="1400" b="1" dirty="0"/>
          </a:p>
        </p:txBody>
      </p:sp>
      <p:sp>
        <p:nvSpPr>
          <p:cNvPr id="63" name="TextBox 62"/>
          <p:cNvSpPr txBox="1"/>
          <p:nvPr/>
        </p:nvSpPr>
        <p:spPr>
          <a:xfrm rot="1360835">
            <a:off x="6192468" y="2346612"/>
            <a:ext cx="938077" cy="307777"/>
          </a:xfrm>
          <a:prstGeom prst="rect">
            <a:avLst/>
          </a:prstGeom>
          <a:noFill/>
        </p:spPr>
        <p:txBody>
          <a:bodyPr wrap="none" rtlCol="0">
            <a:spAutoFit/>
          </a:bodyPr>
          <a:lstStyle/>
          <a:p>
            <a:r>
              <a:rPr lang="en-IE" sz="1400" b="1" dirty="0" smtClean="0"/>
              <a:t>Intention</a:t>
            </a:r>
            <a:endParaRPr lang="en-IE" sz="1400" b="1" dirty="0"/>
          </a:p>
        </p:txBody>
      </p:sp>
      <p:sp>
        <p:nvSpPr>
          <p:cNvPr id="64" name="TextBox 63"/>
          <p:cNvSpPr txBox="1"/>
          <p:nvPr/>
        </p:nvSpPr>
        <p:spPr>
          <a:xfrm rot="2360504">
            <a:off x="7365759" y="1879010"/>
            <a:ext cx="1207382" cy="307777"/>
          </a:xfrm>
          <a:prstGeom prst="rect">
            <a:avLst/>
          </a:prstGeom>
          <a:noFill/>
        </p:spPr>
        <p:txBody>
          <a:bodyPr wrap="none" rtlCol="0">
            <a:spAutoFit/>
          </a:bodyPr>
          <a:lstStyle/>
          <a:p>
            <a:r>
              <a:rPr lang="en-IE" sz="1400" b="1" dirty="0" smtClean="0"/>
              <a:t>Self-identity</a:t>
            </a:r>
            <a:endParaRPr lang="en-IE" sz="1400" b="1" dirty="0"/>
          </a:p>
        </p:txBody>
      </p:sp>
      <p:sp>
        <p:nvSpPr>
          <p:cNvPr id="65" name="TextBox 64"/>
          <p:cNvSpPr txBox="1"/>
          <p:nvPr/>
        </p:nvSpPr>
        <p:spPr>
          <a:xfrm rot="1216161">
            <a:off x="6943405" y="3615000"/>
            <a:ext cx="873957" cy="307777"/>
          </a:xfrm>
          <a:prstGeom prst="rect">
            <a:avLst/>
          </a:prstGeom>
          <a:noFill/>
        </p:spPr>
        <p:txBody>
          <a:bodyPr wrap="none" rtlCol="0">
            <a:spAutoFit/>
          </a:bodyPr>
          <a:lstStyle/>
          <a:p>
            <a:r>
              <a:rPr lang="en-IE" sz="1400" b="1" dirty="0" smtClean="0"/>
              <a:t>Barriers</a:t>
            </a:r>
            <a:endParaRPr lang="en-IE" sz="1400" b="1" dirty="0"/>
          </a:p>
        </p:txBody>
      </p:sp>
      <p:sp>
        <p:nvSpPr>
          <p:cNvPr id="66" name="TextBox 65"/>
          <p:cNvSpPr txBox="1"/>
          <p:nvPr/>
        </p:nvSpPr>
        <p:spPr>
          <a:xfrm rot="3036222">
            <a:off x="8145644" y="3099387"/>
            <a:ext cx="1263487" cy="276999"/>
          </a:xfrm>
          <a:prstGeom prst="rect">
            <a:avLst/>
          </a:prstGeom>
          <a:noFill/>
        </p:spPr>
        <p:txBody>
          <a:bodyPr wrap="none" rtlCol="0">
            <a:spAutoFit/>
          </a:bodyPr>
          <a:lstStyle/>
          <a:p>
            <a:r>
              <a:rPr lang="en-IE" sz="1200" b="1" dirty="0" smtClean="0"/>
              <a:t>Self-regulation</a:t>
            </a:r>
            <a:endParaRPr lang="en-IE" sz="1200" b="1" dirty="0"/>
          </a:p>
        </p:txBody>
      </p:sp>
      <p:sp>
        <p:nvSpPr>
          <p:cNvPr id="67" name="TextBox 66"/>
          <p:cNvSpPr txBox="1"/>
          <p:nvPr/>
        </p:nvSpPr>
        <p:spPr>
          <a:xfrm rot="3482574">
            <a:off x="8208161" y="4923315"/>
            <a:ext cx="1138453" cy="307777"/>
          </a:xfrm>
          <a:prstGeom prst="rect">
            <a:avLst/>
          </a:prstGeom>
          <a:noFill/>
        </p:spPr>
        <p:txBody>
          <a:bodyPr wrap="none" rtlCol="0">
            <a:spAutoFit/>
          </a:bodyPr>
          <a:lstStyle/>
          <a:p>
            <a:r>
              <a:rPr lang="en-IE" sz="1400" b="1" dirty="0" smtClean="0"/>
              <a:t>Knowledge</a:t>
            </a:r>
            <a:endParaRPr lang="en-IE" sz="1400" b="1" dirty="0"/>
          </a:p>
        </p:txBody>
      </p:sp>
      <p:sp>
        <p:nvSpPr>
          <p:cNvPr id="15" name="Rectangle 14"/>
          <p:cNvSpPr/>
          <p:nvPr/>
        </p:nvSpPr>
        <p:spPr>
          <a:xfrm>
            <a:off x="3182609" y="5705146"/>
            <a:ext cx="2977098" cy="400110"/>
          </a:xfrm>
          <a:prstGeom prst="rect">
            <a:avLst/>
          </a:prstGeom>
        </p:spPr>
        <p:txBody>
          <a:bodyPr wrap="none">
            <a:spAutoFit/>
          </a:bodyPr>
          <a:lstStyle/>
          <a:p>
            <a:pPr lvl="0" algn="ctr"/>
            <a:r>
              <a:rPr lang="en-IE" sz="2000" b="1" dirty="0" smtClean="0">
                <a:solidFill>
                  <a:prstClr val="black"/>
                </a:solidFill>
              </a:rPr>
              <a:t>Farm Safety Behaviour</a:t>
            </a:r>
            <a:endParaRPr lang="en-IE" sz="2000" b="1" dirty="0">
              <a:solidFill>
                <a:prstClr val="black"/>
              </a:solidFill>
            </a:endParaRPr>
          </a:p>
        </p:txBody>
      </p:sp>
    </p:spTree>
    <p:extLst>
      <p:ext uri="{BB962C8B-B14F-4D97-AF65-F5344CB8AC3E}">
        <p14:creationId xmlns:p14="http://schemas.microsoft.com/office/powerpoint/2010/main" val="20700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000"/>
                                        <p:tgtEl>
                                          <p:spTgt spid="56"/>
                                        </p:tgtEl>
                                      </p:cBhvr>
                                    </p:animEffect>
                                    <p:anim calcmode="lin" valueType="num">
                                      <p:cBhvr>
                                        <p:cTn id="18" dur="1000" fill="hold"/>
                                        <p:tgtEl>
                                          <p:spTgt spid="56"/>
                                        </p:tgtEl>
                                        <p:attrNameLst>
                                          <p:attrName>ppt_x</p:attrName>
                                        </p:attrNameLst>
                                      </p:cBhvr>
                                      <p:tavLst>
                                        <p:tav tm="0">
                                          <p:val>
                                            <p:strVal val="#ppt_x"/>
                                          </p:val>
                                        </p:tav>
                                        <p:tav tm="100000">
                                          <p:val>
                                            <p:strVal val="#ppt_x"/>
                                          </p:val>
                                        </p:tav>
                                      </p:tavLst>
                                    </p:anim>
                                    <p:anim calcmode="lin" valueType="num">
                                      <p:cBhvr>
                                        <p:cTn id="19" dur="1000" fill="hold"/>
                                        <p:tgtEl>
                                          <p:spTgt spid="5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anim calcmode="lin" valueType="num">
                                      <p:cBhvr>
                                        <p:cTn id="23" dur="1000" fill="hold"/>
                                        <p:tgtEl>
                                          <p:spTgt spid="57"/>
                                        </p:tgtEl>
                                        <p:attrNameLst>
                                          <p:attrName>ppt_x</p:attrName>
                                        </p:attrNameLst>
                                      </p:cBhvr>
                                      <p:tavLst>
                                        <p:tav tm="0">
                                          <p:val>
                                            <p:strVal val="#ppt_x"/>
                                          </p:val>
                                        </p:tav>
                                        <p:tav tm="100000">
                                          <p:val>
                                            <p:strVal val="#ppt_x"/>
                                          </p:val>
                                        </p:tav>
                                      </p:tavLst>
                                    </p:anim>
                                    <p:anim calcmode="lin" valueType="num">
                                      <p:cBhvr>
                                        <p:cTn id="24" dur="1000" fill="hold"/>
                                        <p:tgtEl>
                                          <p:spTgt spid="5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anim calcmode="lin" valueType="num">
                                      <p:cBhvr>
                                        <p:cTn id="33" dur="1000" fill="hold"/>
                                        <p:tgtEl>
                                          <p:spTgt spid="59"/>
                                        </p:tgtEl>
                                        <p:attrNameLst>
                                          <p:attrName>ppt_x</p:attrName>
                                        </p:attrNameLst>
                                      </p:cBhvr>
                                      <p:tavLst>
                                        <p:tav tm="0">
                                          <p:val>
                                            <p:strVal val="#ppt_x"/>
                                          </p:val>
                                        </p:tav>
                                        <p:tav tm="100000">
                                          <p:val>
                                            <p:strVal val="#ppt_x"/>
                                          </p:val>
                                        </p:tav>
                                      </p:tavLst>
                                    </p:anim>
                                    <p:anim calcmode="lin" valueType="num">
                                      <p:cBhvr>
                                        <p:cTn id="34" dur="1000" fill="hold"/>
                                        <p:tgtEl>
                                          <p:spTgt spid="5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1000"/>
                                        <p:tgtEl>
                                          <p:spTgt spid="60"/>
                                        </p:tgtEl>
                                      </p:cBhvr>
                                    </p:animEffect>
                                    <p:anim calcmode="lin" valueType="num">
                                      <p:cBhvr>
                                        <p:cTn id="38" dur="1000" fill="hold"/>
                                        <p:tgtEl>
                                          <p:spTgt spid="60"/>
                                        </p:tgtEl>
                                        <p:attrNameLst>
                                          <p:attrName>ppt_x</p:attrName>
                                        </p:attrNameLst>
                                      </p:cBhvr>
                                      <p:tavLst>
                                        <p:tav tm="0">
                                          <p:val>
                                            <p:strVal val="#ppt_x"/>
                                          </p:val>
                                        </p:tav>
                                        <p:tav tm="100000">
                                          <p:val>
                                            <p:strVal val="#ppt_x"/>
                                          </p:val>
                                        </p:tav>
                                      </p:tavLst>
                                    </p:anim>
                                    <p:anim calcmode="lin" valueType="num">
                                      <p:cBhvr>
                                        <p:cTn id="39" dur="1000" fill="hold"/>
                                        <p:tgtEl>
                                          <p:spTgt spid="6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1000"/>
                                        <p:tgtEl>
                                          <p:spTgt spid="58"/>
                                        </p:tgtEl>
                                      </p:cBhvr>
                                    </p:animEffect>
                                    <p:anim calcmode="lin" valueType="num">
                                      <p:cBhvr>
                                        <p:cTn id="43" dur="1000" fill="hold"/>
                                        <p:tgtEl>
                                          <p:spTgt spid="58"/>
                                        </p:tgtEl>
                                        <p:attrNameLst>
                                          <p:attrName>ppt_x</p:attrName>
                                        </p:attrNameLst>
                                      </p:cBhvr>
                                      <p:tavLst>
                                        <p:tav tm="0">
                                          <p:val>
                                            <p:strVal val="#ppt_x"/>
                                          </p:val>
                                        </p:tav>
                                        <p:tav tm="100000">
                                          <p:val>
                                            <p:strVal val="#ppt_x"/>
                                          </p:val>
                                        </p:tav>
                                      </p:tavLst>
                                    </p:anim>
                                    <p:anim calcmode="lin" valueType="num">
                                      <p:cBhvr>
                                        <p:cTn id="44" dur="1000" fill="hold"/>
                                        <p:tgtEl>
                                          <p:spTgt spid="5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anim calcmode="lin" valueType="num">
                                      <p:cBhvr>
                                        <p:cTn id="48" dur="1000" fill="hold"/>
                                        <p:tgtEl>
                                          <p:spTgt spid="61"/>
                                        </p:tgtEl>
                                        <p:attrNameLst>
                                          <p:attrName>ppt_x</p:attrName>
                                        </p:attrNameLst>
                                      </p:cBhvr>
                                      <p:tavLst>
                                        <p:tav tm="0">
                                          <p:val>
                                            <p:strVal val="#ppt_x"/>
                                          </p:val>
                                        </p:tav>
                                        <p:tav tm="100000">
                                          <p:val>
                                            <p:strVal val="#ppt_x"/>
                                          </p:val>
                                        </p:tav>
                                      </p:tavLst>
                                    </p:anim>
                                    <p:anim calcmode="lin" valueType="num">
                                      <p:cBhvr>
                                        <p:cTn id="49" dur="1000" fill="hold"/>
                                        <p:tgtEl>
                                          <p:spTgt spid="6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1000"/>
                                        <p:tgtEl>
                                          <p:spTgt spid="62"/>
                                        </p:tgtEl>
                                      </p:cBhvr>
                                    </p:animEffect>
                                    <p:anim calcmode="lin" valueType="num">
                                      <p:cBhvr>
                                        <p:cTn id="53" dur="1000" fill="hold"/>
                                        <p:tgtEl>
                                          <p:spTgt spid="62"/>
                                        </p:tgtEl>
                                        <p:attrNameLst>
                                          <p:attrName>ppt_x</p:attrName>
                                        </p:attrNameLst>
                                      </p:cBhvr>
                                      <p:tavLst>
                                        <p:tav tm="0">
                                          <p:val>
                                            <p:strVal val="#ppt_x"/>
                                          </p:val>
                                        </p:tav>
                                        <p:tav tm="100000">
                                          <p:val>
                                            <p:strVal val="#ppt_x"/>
                                          </p:val>
                                        </p:tav>
                                      </p:tavLst>
                                    </p:anim>
                                    <p:anim calcmode="lin" valueType="num">
                                      <p:cBhvr>
                                        <p:cTn id="54" dur="1000" fill="hold"/>
                                        <p:tgtEl>
                                          <p:spTgt spid="6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1000"/>
                                        <p:tgtEl>
                                          <p:spTgt spid="63"/>
                                        </p:tgtEl>
                                      </p:cBhvr>
                                    </p:animEffect>
                                    <p:anim calcmode="lin" valueType="num">
                                      <p:cBhvr>
                                        <p:cTn id="58" dur="1000" fill="hold"/>
                                        <p:tgtEl>
                                          <p:spTgt spid="63"/>
                                        </p:tgtEl>
                                        <p:attrNameLst>
                                          <p:attrName>ppt_x</p:attrName>
                                        </p:attrNameLst>
                                      </p:cBhvr>
                                      <p:tavLst>
                                        <p:tav tm="0">
                                          <p:val>
                                            <p:strVal val="#ppt_x"/>
                                          </p:val>
                                        </p:tav>
                                        <p:tav tm="100000">
                                          <p:val>
                                            <p:strVal val="#ppt_x"/>
                                          </p:val>
                                        </p:tav>
                                      </p:tavLst>
                                    </p:anim>
                                    <p:anim calcmode="lin" valueType="num">
                                      <p:cBhvr>
                                        <p:cTn id="59" dur="1000" fill="hold"/>
                                        <p:tgtEl>
                                          <p:spTgt spid="6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fade">
                                      <p:cBhvr>
                                        <p:cTn id="62" dur="1000"/>
                                        <p:tgtEl>
                                          <p:spTgt spid="64"/>
                                        </p:tgtEl>
                                      </p:cBhvr>
                                    </p:animEffect>
                                    <p:anim calcmode="lin" valueType="num">
                                      <p:cBhvr>
                                        <p:cTn id="63" dur="1000" fill="hold"/>
                                        <p:tgtEl>
                                          <p:spTgt spid="64"/>
                                        </p:tgtEl>
                                        <p:attrNameLst>
                                          <p:attrName>ppt_x</p:attrName>
                                        </p:attrNameLst>
                                      </p:cBhvr>
                                      <p:tavLst>
                                        <p:tav tm="0">
                                          <p:val>
                                            <p:strVal val="#ppt_x"/>
                                          </p:val>
                                        </p:tav>
                                        <p:tav tm="100000">
                                          <p:val>
                                            <p:strVal val="#ppt_x"/>
                                          </p:val>
                                        </p:tav>
                                      </p:tavLst>
                                    </p:anim>
                                    <p:anim calcmode="lin" valueType="num">
                                      <p:cBhvr>
                                        <p:cTn id="64" dur="1000" fill="hold"/>
                                        <p:tgtEl>
                                          <p:spTgt spid="6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1000"/>
                                        <p:tgtEl>
                                          <p:spTgt spid="65"/>
                                        </p:tgtEl>
                                      </p:cBhvr>
                                    </p:animEffect>
                                    <p:anim calcmode="lin" valueType="num">
                                      <p:cBhvr>
                                        <p:cTn id="73" dur="1000" fill="hold"/>
                                        <p:tgtEl>
                                          <p:spTgt spid="65"/>
                                        </p:tgtEl>
                                        <p:attrNameLst>
                                          <p:attrName>ppt_x</p:attrName>
                                        </p:attrNameLst>
                                      </p:cBhvr>
                                      <p:tavLst>
                                        <p:tav tm="0">
                                          <p:val>
                                            <p:strVal val="#ppt_x"/>
                                          </p:val>
                                        </p:tav>
                                        <p:tav tm="100000">
                                          <p:val>
                                            <p:strVal val="#ppt_x"/>
                                          </p:val>
                                        </p:tav>
                                      </p:tavLst>
                                    </p:anim>
                                    <p:anim calcmode="lin" valueType="num">
                                      <p:cBhvr>
                                        <p:cTn id="74" dur="1000" fill="hold"/>
                                        <p:tgtEl>
                                          <p:spTgt spid="6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1000"/>
                                        <p:tgtEl>
                                          <p:spTgt spid="67"/>
                                        </p:tgtEl>
                                      </p:cBhvr>
                                    </p:animEffect>
                                    <p:anim calcmode="lin" valueType="num">
                                      <p:cBhvr>
                                        <p:cTn id="78" dur="1000" fill="hold"/>
                                        <p:tgtEl>
                                          <p:spTgt spid="67"/>
                                        </p:tgtEl>
                                        <p:attrNameLst>
                                          <p:attrName>ppt_x</p:attrName>
                                        </p:attrNameLst>
                                      </p:cBhvr>
                                      <p:tavLst>
                                        <p:tav tm="0">
                                          <p:val>
                                            <p:strVal val="#ppt_x"/>
                                          </p:val>
                                        </p:tav>
                                        <p:tav tm="100000">
                                          <p:val>
                                            <p:strVal val="#ppt_x"/>
                                          </p:val>
                                        </p:tav>
                                      </p:tavLst>
                                    </p:anim>
                                    <p:anim calcmode="lin" valueType="num">
                                      <p:cBhvr>
                                        <p:cTn id="79"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4" grpId="0"/>
      <p:bldP spid="56" grpId="0"/>
      <p:bldP spid="57" grpId="0"/>
      <p:bldP spid="58" grpId="0"/>
      <p:bldP spid="59" grpId="0"/>
      <p:bldP spid="60" grpId="0"/>
      <p:bldP spid="61" grpId="0"/>
      <p:bldP spid="62" grpId="0"/>
      <p:bldP spid="63" grpId="0"/>
      <p:bldP spid="64" grpId="0"/>
      <p:bldP spid="65" grpId="0"/>
      <p:bldP spid="66" grpId="0"/>
      <p:bldP spid="67"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34368562-B963-D14D-B6B0-C53B94E906B8}" type="slidenum">
              <a:rPr lang="en-US" smtClean="0"/>
              <a:pPr/>
              <a:t>6</a:t>
            </a:fld>
            <a:endParaRPr lang="en-US"/>
          </a:p>
        </p:txBody>
      </p:sp>
      <p:sp>
        <p:nvSpPr>
          <p:cNvPr id="6" name="Title 1"/>
          <p:cNvSpPr>
            <a:spLocks noGrp="1"/>
          </p:cNvSpPr>
          <p:nvPr>
            <p:ph type="title"/>
          </p:nvPr>
        </p:nvSpPr>
        <p:spPr>
          <a:xfrm>
            <a:off x="914400" y="72754"/>
            <a:ext cx="7315200" cy="73183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IE" sz="2800" dirty="0" smtClean="0"/>
              <a:t>Key </a:t>
            </a:r>
            <a:r>
              <a:rPr lang="en-IE" sz="2800" dirty="0">
                <a:cs typeface="Arial" charset="0"/>
              </a:rPr>
              <a:t>socio-demographic on socio-psychological factors </a:t>
            </a:r>
            <a:endParaRPr lang="en-IE" sz="2800" dirty="0"/>
          </a:p>
        </p:txBody>
      </p:sp>
      <p:graphicFrame>
        <p:nvGraphicFramePr>
          <p:cNvPr id="7" name="Diagram 6"/>
          <p:cNvGraphicFramePr/>
          <p:nvPr>
            <p:extLst>
              <p:ext uri="{D42A27DB-BD31-4B8C-83A1-F6EECF244321}">
                <p14:modId xmlns:p14="http://schemas.microsoft.com/office/powerpoint/2010/main" val="4086284836"/>
              </p:ext>
            </p:extLst>
          </p:nvPr>
        </p:nvGraphicFramePr>
        <p:xfrm>
          <a:off x="149672" y="316064"/>
          <a:ext cx="8875058" cy="6374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1400346" y="2783201"/>
            <a:ext cx="1554903" cy="276999"/>
          </a:xfrm>
          <a:prstGeom prst="rect">
            <a:avLst/>
          </a:prstGeom>
          <a:noFill/>
        </p:spPr>
        <p:txBody>
          <a:bodyPr wrap="square" rtlCol="0">
            <a:spAutoFit/>
          </a:bodyPr>
          <a:lstStyle/>
          <a:p>
            <a:r>
              <a:rPr lang="en-IE" sz="1200" b="1" dirty="0" smtClean="0"/>
              <a:t>Subjective norms</a:t>
            </a:r>
            <a:endParaRPr lang="en-IE" sz="1200" b="1" dirty="0"/>
          </a:p>
        </p:txBody>
      </p:sp>
      <p:sp>
        <p:nvSpPr>
          <p:cNvPr id="11" name="TextBox 10"/>
          <p:cNvSpPr txBox="1"/>
          <p:nvPr/>
        </p:nvSpPr>
        <p:spPr>
          <a:xfrm>
            <a:off x="351349" y="2783201"/>
            <a:ext cx="859531" cy="307777"/>
          </a:xfrm>
          <a:prstGeom prst="rect">
            <a:avLst/>
          </a:prstGeom>
          <a:noFill/>
        </p:spPr>
        <p:txBody>
          <a:bodyPr wrap="none" rtlCol="0">
            <a:spAutoFit/>
          </a:bodyPr>
          <a:lstStyle/>
          <a:p>
            <a:r>
              <a:rPr lang="en-IE" sz="1400" b="1" dirty="0" smtClean="0"/>
              <a:t>Attitude</a:t>
            </a:r>
            <a:endParaRPr lang="en-IE" sz="1400" b="1" dirty="0"/>
          </a:p>
        </p:txBody>
      </p:sp>
      <p:sp>
        <p:nvSpPr>
          <p:cNvPr id="12" name="TextBox 11"/>
          <p:cNvSpPr txBox="1"/>
          <p:nvPr/>
        </p:nvSpPr>
        <p:spPr>
          <a:xfrm>
            <a:off x="3065857" y="2915168"/>
            <a:ext cx="564578" cy="307777"/>
          </a:xfrm>
          <a:prstGeom prst="rect">
            <a:avLst/>
          </a:prstGeom>
          <a:noFill/>
        </p:spPr>
        <p:txBody>
          <a:bodyPr wrap="none" rtlCol="0">
            <a:spAutoFit/>
          </a:bodyPr>
          <a:lstStyle/>
          <a:p>
            <a:r>
              <a:rPr lang="en-IE" sz="1400" b="1" dirty="0" smtClean="0"/>
              <a:t>PBC</a:t>
            </a:r>
            <a:endParaRPr lang="en-IE" sz="1400" b="1" dirty="0"/>
          </a:p>
        </p:txBody>
      </p:sp>
      <p:sp>
        <p:nvSpPr>
          <p:cNvPr id="13" name="TextBox 12"/>
          <p:cNvSpPr txBox="1"/>
          <p:nvPr/>
        </p:nvSpPr>
        <p:spPr>
          <a:xfrm>
            <a:off x="131738" y="5296387"/>
            <a:ext cx="1186543" cy="276999"/>
          </a:xfrm>
          <a:prstGeom prst="rect">
            <a:avLst/>
          </a:prstGeom>
          <a:noFill/>
        </p:spPr>
        <p:txBody>
          <a:bodyPr wrap="none" rtlCol="0">
            <a:spAutoFit/>
          </a:bodyPr>
          <a:lstStyle/>
          <a:p>
            <a:r>
              <a:rPr lang="en-IE" sz="1200" b="1" dirty="0" smtClean="0"/>
              <a:t>Susceptibility</a:t>
            </a:r>
            <a:endParaRPr lang="en-IE" sz="1200" b="1" dirty="0"/>
          </a:p>
        </p:txBody>
      </p:sp>
      <p:sp>
        <p:nvSpPr>
          <p:cNvPr id="14" name="TextBox 13"/>
          <p:cNvSpPr txBox="1"/>
          <p:nvPr/>
        </p:nvSpPr>
        <p:spPr>
          <a:xfrm>
            <a:off x="4104042" y="4009976"/>
            <a:ext cx="1237839" cy="307777"/>
          </a:xfrm>
          <a:prstGeom prst="rect">
            <a:avLst/>
          </a:prstGeom>
          <a:noFill/>
        </p:spPr>
        <p:txBody>
          <a:bodyPr wrap="none" rtlCol="0">
            <a:spAutoFit/>
          </a:bodyPr>
          <a:lstStyle/>
          <a:p>
            <a:r>
              <a:rPr lang="en-IE" sz="1400" b="1" dirty="0" smtClean="0"/>
              <a:t>Self-efficacy</a:t>
            </a:r>
            <a:endParaRPr lang="en-IE" sz="1400" b="1" dirty="0"/>
          </a:p>
        </p:txBody>
      </p:sp>
      <p:sp>
        <p:nvSpPr>
          <p:cNvPr id="15" name="TextBox 14"/>
          <p:cNvSpPr txBox="1"/>
          <p:nvPr/>
        </p:nvSpPr>
        <p:spPr>
          <a:xfrm>
            <a:off x="4281974" y="5127110"/>
            <a:ext cx="881973" cy="307777"/>
          </a:xfrm>
          <a:prstGeom prst="rect">
            <a:avLst/>
          </a:prstGeom>
          <a:noFill/>
        </p:spPr>
        <p:txBody>
          <a:bodyPr wrap="none" rtlCol="0">
            <a:spAutoFit/>
          </a:bodyPr>
          <a:lstStyle/>
          <a:p>
            <a:r>
              <a:rPr lang="en-IE" sz="1400" b="1" dirty="0" smtClean="0"/>
              <a:t>Severity</a:t>
            </a:r>
            <a:endParaRPr lang="en-IE" sz="1400" b="1" dirty="0"/>
          </a:p>
        </p:txBody>
      </p:sp>
      <p:sp>
        <p:nvSpPr>
          <p:cNvPr id="16" name="TextBox 15"/>
          <p:cNvSpPr txBox="1"/>
          <p:nvPr/>
        </p:nvSpPr>
        <p:spPr>
          <a:xfrm>
            <a:off x="201244" y="4148475"/>
            <a:ext cx="1127168" cy="307777"/>
          </a:xfrm>
          <a:prstGeom prst="rect">
            <a:avLst/>
          </a:prstGeom>
          <a:noFill/>
        </p:spPr>
        <p:txBody>
          <a:bodyPr wrap="none" rtlCol="0">
            <a:spAutoFit/>
          </a:bodyPr>
          <a:lstStyle/>
          <a:p>
            <a:r>
              <a:rPr lang="en-IE" sz="1400" b="1" dirty="0" smtClean="0"/>
              <a:t>Awareness</a:t>
            </a:r>
            <a:endParaRPr lang="en-IE" sz="1400" b="1" dirty="0"/>
          </a:p>
        </p:txBody>
      </p:sp>
      <p:sp>
        <p:nvSpPr>
          <p:cNvPr id="17" name="TextBox 16"/>
          <p:cNvSpPr txBox="1"/>
          <p:nvPr/>
        </p:nvSpPr>
        <p:spPr>
          <a:xfrm>
            <a:off x="2689953" y="4135934"/>
            <a:ext cx="1316386" cy="307777"/>
          </a:xfrm>
          <a:prstGeom prst="rect">
            <a:avLst/>
          </a:prstGeom>
          <a:noFill/>
        </p:spPr>
        <p:txBody>
          <a:bodyPr wrap="none" rtlCol="0">
            <a:spAutoFit/>
          </a:bodyPr>
          <a:lstStyle/>
          <a:p>
            <a:r>
              <a:rPr lang="en-IE" sz="1400" b="1" dirty="0" smtClean="0"/>
              <a:t>Cue to action</a:t>
            </a:r>
            <a:endParaRPr lang="en-IE" sz="1400" b="1" dirty="0"/>
          </a:p>
        </p:txBody>
      </p:sp>
      <p:sp>
        <p:nvSpPr>
          <p:cNvPr id="18" name="TextBox 17"/>
          <p:cNvSpPr txBox="1"/>
          <p:nvPr/>
        </p:nvSpPr>
        <p:spPr>
          <a:xfrm>
            <a:off x="4126266" y="2895494"/>
            <a:ext cx="938077" cy="307777"/>
          </a:xfrm>
          <a:prstGeom prst="rect">
            <a:avLst/>
          </a:prstGeom>
          <a:noFill/>
        </p:spPr>
        <p:txBody>
          <a:bodyPr wrap="none" rtlCol="0">
            <a:spAutoFit/>
          </a:bodyPr>
          <a:lstStyle/>
          <a:p>
            <a:r>
              <a:rPr lang="en-IE" sz="1400" b="1" dirty="0" smtClean="0"/>
              <a:t>Intention</a:t>
            </a:r>
            <a:endParaRPr lang="en-IE" sz="1400" b="1" dirty="0"/>
          </a:p>
        </p:txBody>
      </p:sp>
      <p:sp>
        <p:nvSpPr>
          <p:cNvPr id="19" name="TextBox 18"/>
          <p:cNvSpPr txBox="1"/>
          <p:nvPr/>
        </p:nvSpPr>
        <p:spPr>
          <a:xfrm>
            <a:off x="1318281" y="5409373"/>
            <a:ext cx="1207382" cy="307777"/>
          </a:xfrm>
          <a:prstGeom prst="rect">
            <a:avLst/>
          </a:prstGeom>
          <a:noFill/>
        </p:spPr>
        <p:txBody>
          <a:bodyPr wrap="none" rtlCol="0">
            <a:spAutoFit/>
          </a:bodyPr>
          <a:lstStyle/>
          <a:p>
            <a:r>
              <a:rPr lang="en-IE" sz="1400" b="1" dirty="0" smtClean="0"/>
              <a:t>Self-identity</a:t>
            </a:r>
            <a:endParaRPr lang="en-IE" sz="1400" b="1" dirty="0"/>
          </a:p>
        </p:txBody>
      </p:sp>
      <p:sp>
        <p:nvSpPr>
          <p:cNvPr id="20" name="TextBox 19"/>
          <p:cNvSpPr txBox="1"/>
          <p:nvPr/>
        </p:nvSpPr>
        <p:spPr>
          <a:xfrm>
            <a:off x="2869018" y="5409373"/>
            <a:ext cx="873957" cy="307777"/>
          </a:xfrm>
          <a:prstGeom prst="rect">
            <a:avLst/>
          </a:prstGeom>
          <a:noFill/>
        </p:spPr>
        <p:txBody>
          <a:bodyPr wrap="none" rtlCol="0">
            <a:spAutoFit/>
          </a:bodyPr>
          <a:lstStyle/>
          <a:p>
            <a:r>
              <a:rPr lang="en-IE" sz="1400" b="1" dirty="0" smtClean="0"/>
              <a:t>Barriers</a:t>
            </a:r>
            <a:endParaRPr lang="en-IE" sz="1400" b="1" dirty="0"/>
          </a:p>
        </p:txBody>
      </p:sp>
      <p:sp>
        <p:nvSpPr>
          <p:cNvPr id="21" name="TextBox 20"/>
          <p:cNvSpPr txBox="1"/>
          <p:nvPr/>
        </p:nvSpPr>
        <p:spPr>
          <a:xfrm>
            <a:off x="5359560" y="5157888"/>
            <a:ext cx="1436612" cy="307777"/>
          </a:xfrm>
          <a:prstGeom prst="rect">
            <a:avLst/>
          </a:prstGeom>
          <a:noFill/>
        </p:spPr>
        <p:txBody>
          <a:bodyPr wrap="none" rtlCol="0">
            <a:spAutoFit/>
          </a:bodyPr>
          <a:lstStyle/>
          <a:p>
            <a:r>
              <a:rPr lang="en-IE" sz="1400" b="1" dirty="0" smtClean="0"/>
              <a:t>Self-regulation</a:t>
            </a:r>
            <a:endParaRPr lang="en-IE" sz="1400" b="1" dirty="0"/>
          </a:p>
        </p:txBody>
      </p:sp>
      <p:sp>
        <p:nvSpPr>
          <p:cNvPr id="22" name="TextBox 21"/>
          <p:cNvSpPr txBox="1"/>
          <p:nvPr/>
        </p:nvSpPr>
        <p:spPr>
          <a:xfrm>
            <a:off x="1445231" y="4050757"/>
            <a:ext cx="1138453" cy="307777"/>
          </a:xfrm>
          <a:prstGeom prst="rect">
            <a:avLst/>
          </a:prstGeom>
          <a:noFill/>
        </p:spPr>
        <p:txBody>
          <a:bodyPr wrap="none" rtlCol="0">
            <a:spAutoFit/>
          </a:bodyPr>
          <a:lstStyle/>
          <a:p>
            <a:r>
              <a:rPr lang="en-IE" sz="1400" b="1" dirty="0" smtClean="0"/>
              <a:t>Knowledge</a:t>
            </a:r>
            <a:endParaRPr lang="en-IE" sz="1400" b="1" dirty="0"/>
          </a:p>
        </p:txBody>
      </p:sp>
      <p:sp>
        <p:nvSpPr>
          <p:cNvPr id="23" name="TextBox 22"/>
          <p:cNvSpPr txBox="1"/>
          <p:nvPr/>
        </p:nvSpPr>
        <p:spPr>
          <a:xfrm>
            <a:off x="131738" y="1659809"/>
            <a:ext cx="2931581" cy="646331"/>
          </a:xfrm>
          <a:prstGeom prst="rect">
            <a:avLst/>
          </a:prstGeom>
          <a:solidFill>
            <a:schemeClr val="accent2">
              <a:lumMod val="75000"/>
            </a:schemeClr>
          </a:solidFill>
        </p:spPr>
        <p:style>
          <a:lnRef idx="3">
            <a:schemeClr val="lt1"/>
          </a:lnRef>
          <a:fillRef idx="1">
            <a:schemeClr val="accent4"/>
          </a:fillRef>
          <a:effectRef idx="1">
            <a:schemeClr val="accent4"/>
          </a:effectRef>
          <a:fontRef idx="minor">
            <a:schemeClr val="lt1"/>
          </a:fontRef>
        </p:style>
        <p:txBody>
          <a:bodyPr wrap="square" rtlCol="0">
            <a:spAutoFit/>
          </a:bodyPr>
          <a:lstStyle/>
          <a:p>
            <a:pPr algn="ctr"/>
            <a:r>
              <a:rPr lang="en-IE" dirty="0" smtClean="0"/>
              <a:t>Direct/indirect socio-psychological factors</a:t>
            </a:r>
          </a:p>
        </p:txBody>
      </p:sp>
      <p:sp>
        <p:nvSpPr>
          <p:cNvPr id="24" name="TextBox 23"/>
          <p:cNvSpPr txBox="1"/>
          <p:nvPr/>
        </p:nvSpPr>
        <p:spPr>
          <a:xfrm>
            <a:off x="3305997" y="1503310"/>
            <a:ext cx="2627625" cy="923330"/>
          </a:xfrm>
          <a:prstGeom prst="rect">
            <a:avLst/>
          </a:prstGeom>
          <a:solidFill>
            <a:schemeClr val="accent1">
              <a:lumMod val="75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IE" dirty="0" smtClean="0"/>
              <a:t>How important are these factors (total effect)</a:t>
            </a:r>
            <a:endParaRPr lang="en-IE" dirty="0"/>
          </a:p>
        </p:txBody>
      </p:sp>
      <p:sp>
        <p:nvSpPr>
          <p:cNvPr id="25" name="TextBox 24"/>
          <p:cNvSpPr txBox="1"/>
          <p:nvPr/>
        </p:nvSpPr>
        <p:spPr>
          <a:xfrm>
            <a:off x="6067508" y="1631827"/>
            <a:ext cx="2948153" cy="646331"/>
          </a:xfrm>
          <a:prstGeom prst="rect">
            <a:avLst/>
          </a:prstGeom>
          <a:solidFill>
            <a:schemeClr val="tx2">
              <a:lumMod val="75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IE" dirty="0" smtClean="0"/>
              <a:t>Identifying </a:t>
            </a:r>
          </a:p>
          <a:p>
            <a:pPr algn="ctr"/>
            <a:r>
              <a:rPr lang="en-IE" dirty="0" smtClean="0"/>
              <a:t>the factors</a:t>
            </a:r>
            <a:endParaRPr lang="en-IE" dirty="0"/>
          </a:p>
        </p:txBody>
      </p:sp>
      <p:sp>
        <p:nvSpPr>
          <p:cNvPr id="26" name="Right Arrow 25"/>
          <p:cNvSpPr/>
          <p:nvPr/>
        </p:nvSpPr>
        <p:spPr>
          <a:xfrm>
            <a:off x="2955250" y="1834494"/>
            <a:ext cx="500458" cy="2969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27" name="Right Arrow 26"/>
          <p:cNvSpPr/>
          <p:nvPr/>
        </p:nvSpPr>
        <p:spPr>
          <a:xfrm>
            <a:off x="5695389" y="1806512"/>
            <a:ext cx="500458" cy="2969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87762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1000"/>
                                        <p:tgtEl>
                                          <p:spTgt spid="19"/>
                                        </p:tgtEl>
                                      </p:cBhvr>
                                    </p:animEffect>
                                    <p:anim calcmode="lin" valueType="num">
                                      <p:cBhvr>
                                        <p:cTn id="79" dur="1000" fill="hold"/>
                                        <p:tgtEl>
                                          <p:spTgt spid="19"/>
                                        </p:tgtEl>
                                        <p:attrNameLst>
                                          <p:attrName>ppt_x</p:attrName>
                                        </p:attrNameLst>
                                      </p:cBhvr>
                                      <p:tavLst>
                                        <p:tav tm="0">
                                          <p:val>
                                            <p:strVal val="#ppt_x"/>
                                          </p:val>
                                        </p:tav>
                                        <p:tav tm="100000">
                                          <p:val>
                                            <p:strVal val="#ppt_x"/>
                                          </p:val>
                                        </p:tav>
                                      </p:tavLst>
                                    </p:anim>
                                    <p:anim calcmode="lin" valueType="num">
                                      <p:cBhvr>
                                        <p:cTn id="80" dur="1000" fill="hold"/>
                                        <p:tgtEl>
                                          <p:spTgt spid="1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1000"/>
                                        <p:tgtEl>
                                          <p:spTgt spid="20"/>
                                        </p:tgtEl>
                                      </p:cBhvr>
                                    </p:animEffect>
                                    <p:anim calcmode="lin" valueType="num">
                                      <p:cBhvr>
                                        <p:cTn id="84" dur="1000" fill="hold"/>
                                        <p:tgtEl>
                                          <p:spTgt spid="20"/>
                                        </p:tgtEl>
                                        <p:attrNameLst>
                                          <p:attrName>ppt_x</p:attrName>
                                        </p:attrNameLst>
                                      </p:cBhvr>
                                      <p:tavLst>
                                        <p:tav tm="0">
                                          <p:val>
                                            <p:strVal val="#ppt_x"/>
                                          </p:val>
                                        </p:tav>
                                        <p:tav tm="100000">
                                          <p:val>
                                            <p:strVal val="#ppt_x"/>
                                          </p:val>
                                        </p:tav>
                                      </p:tavLst>
                                    </p:anim>
                                    <p:anim calcmode="lin" valueType="num">
                                      <p:cBhvr>
                                        <p:cTn id="85" dur="1000" fill="hold"/>
                                        <p:tgtEl>
                                          <p:spTgt spid="2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1000"/>
                                        <p:tgtEl>
                                          <p:spTgt spid="15"/>
                                        </p:tgtEl>
                                      </p:cBhvr>
                                    </p:animEffect>
                                    <p:anim calcmode="lin" valueType="num">
                                      <p:cBhvr>
                                        <p:cTn id="89" dur="1000" fill="hold"/>
                                        <p:tgtEl>
                                          <p:spTgt spid="15"/>
                                        </p:tgtEl>
                                        <p:attrNameLst>
                                          <p:attrName>ppt_x</p:attrName>
                                        </p:attrNameLst>
                                      </p:cBhvr>
                                      <p:tavLst>
                                        <p:tav tm="0">
                                          <p:val>
                                            <p:strVal val="#ppt_x"/>
                                          </p:val>
                                        </p:tav>
                                        <p:tav tm="100000">
                                          <p:val>
                                            <p:strVal val="#ppt_x"/>
                                          </p:val>
                                        </p:tav>
                                      </p:tavLst>
                                    </p:anim>
                                    <p:anim calcmode="lin" valueType="num">
                                      <p:cBhvr>
                                        <p:cTn id="90" dur="1000" fill="hold"/>
                                        <p:tgtEl>
                                          <p:spTgt spid="15"/>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1000"/>
                                        <p:tgtEl>
                                          <p:spTgt spid="21"/>
                                        </p:tgtEl>
                                      </p:cBhvr>
                                    </p:animEffect>
                                    <p:anim calcmode="lin" valueType="num">
                                      <p:cBhvr>
                                        <p:cTn id="94" dur="1000" fill="hold"/>
                                        <p:tgtEl>
                                          <p:spTgt spid="21"/>
                                        </p:tgtEl>
                                        <p:attrNameLst>
                                          <p:attrName>ppt_x</p:attrName>
                                        </p:attrNameLst>
                                      </p:cBhvr>
                                      <p:tavLst>
                                        <p:tav tm="0">
                                          <p:val>
                                            <p:strVal val="#ppt_x"/>
                                          </p:val>
                                        </p:tav>
                                        <p:tav tm="100000">
                                          <p:val>
                                            <p:strVal val="#ppt_x"/>
                                          </p:val>
                                        </p:tav>
                                      </p:tavLst>
                                    </p:anim>
                                    <p:anim calcmode="lin" valueType="num">
                                      <p:cBhvr>
                                        <p:cTn id="9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animBg="1"/>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2754"/>
            <a:ext cx="7315200" cy="73183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IE" sz="2800" dirty="0" smtClean="0"/>
              <a:t>Key </a:t>
            </a:r>
            <a:r>
              <a:rPr lang="en-IE" sz="2800" dirty="0">
                <a:cs typeface="Arial" charset="0"/>
              </a:rPr>
              <a:t>socio-demographic on socio-psychological factors </a:t>
            </a:r>
            <a:endParaRPr lang="en-IE" sz="2800" dirty="0"/>
          </a:p>
        </p:txBody>
      </p:sp>
      <p:sp>
        <p:nvSpPr>
          <p:cNvPr id="5" name="Slide Number Placeholder 4"/>
          <p:cNvSpPr>
            <a:spLocks noGrp="1"/>
          </p:cNvSpPr>
          <p:nvPr>
            <p:ph type="sldNum" sz="quarter" idx="4"/>
          </p:nvPr>
        </p:nvSpPr>
        <p:spPr/>
        <p:txBody>
          <a:bodyPr/>
          <a:lstStyle/>
          <a:p>
            <a:fld id="{34368562-B963-D14D-B6B0-C53B94E906B8}" type="slidenum">
              <a:rPr lang="en-US" smtClean="0">
                <a:solidFill>
                  <a:srgbClr val="007944"/>
                </a:solidFill>
              </a:rPr>
              <a:pPr/>
              <a:t>7</a:t>
            </a:fld>
            <a:endParaRPr lang="en-US">
              <a:solidFill>
                <a:srgbClr val="007944"/>
              </a:solidFill>
            </a:endParaRPr>
          </a:p>
        </p:txBody>
      </p:sp>
      <p:sp>
        <p:nvSpPr>
          <p:cNvPr id="3" name="TextBox 2"/>
          <p:cNvSpPr txBox="1"/>
          <p:nvPr/>
        </p:nvSpPr>
        <p:spPr>
          <a:xfrm>
            <a:off x="222228" y="3711712"/>
            <a:ext cx="2998694" cy="1815882"/>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marL="285750" indent="-285750">
              <a:buFont typeface="Arial" pitchFamily="34" charset="0"/>
              <a:buChar char="•"/>
            </a:pPr>
            <a:r>
              <a:rPr lang="en-IE" sz="1600" b="1" dirty="0" smtClean="0"/>
              <a:t>Education</a:t>
            </a:r>
          </a:p>
          <a:p>
            <a:pPr marL="285750" indent="-285750">
              <a:buFont typeface="Arial" pitchFamily="34" charset="0"/>
              <a:buChar char="•"/>
            </a:pPr>
            <a:r>
              <a:rPr lang="en-IE" sz="1600" b="1" dirty="0" smtClean="0"/>
              <a:t>Farm economic size</a:t>
            </a:r>
          </a:p>
          <a:p>
            <a:pPr marL="285750" indent="-285750">
              <a:buFont typeface="Arial" pitchFamily="34" charset="0"/>
              <a:buChar char="•"/>
            </a:pPr>
            <a:r>
              <a:rPr lang="en-IE" sz="1600" b="1" dirty="0" smtClean="0"/>
              <a:t>Farm size</a:t>
            </a:r>
          </a:p>
          <a:p>
            <a:pPr marL="285750" indent="-285750">
              <a:buFont typeface="Arial" pitchFamily="34" charset="0"/>
              <a:buChar char="•"/>
            </a:pPr>
            <a:r>
              <a:rPr lang="en-IE" sz="1600" b="1" dirty="0" smtClean="0"/>
              <a:t>Age</a:t>
            </a:r>
          </a:p>
          <a:p>
            <a:pPr marL="285750" indent="-285750">
              <a:buFont typeface="Arial" pitchFamily="34" charset="0"/>
              <a:buChar char="•"/>
            </a:pPr>
            <a:r>
              <a:rPr lang="en-IE" sz="1600" b="1" dirty="0" smtClean="0"/>
              <a:t>Experience</a:t>
            </a:r>
          </a:p>
          <a:p>
            <a:pPr marL="285750" indent="-285750">
              <a:buFont typeface="Arial" pitchFamily="34" charset="0"/>
              <a:buChar char="•"/>
            </a:pPr>
            <a:r>
              <a:rPr lang="en-IE" sz="1600" b="1" dirty="0" smtClean="0"/>
              <a:t>Family size</a:t>
            </a:r>
          </a:p>
          <a:p>
            <a:pPr marL="285750" indent="-285750">
              <a:buFont typeface="Arial" pitchFamily="34" charset="0"/>
              <a:buChar char="•"/>
            </a:pPr>
            <a:r>
              <a:rPr lang="en-IE" sz="1600" b="1" dirty="0" smtClean="0"/>
              <a:t>Location-community</a:t>
            </a:r>
          </a:p>
        </p:txBody>
      </p:sp>
      <p:sp>
        <p:nvSpPr>
          <p:cNvPr id="8" name="Left Brace 7"/>
          <p:cNvSpPr/>
          <p:nvPr/>
        </p:nvSpPr>
        <p:spPr>
          <a:xfrm>
            <a:off x="3220922" y="2999873"/>
            <a:ext cx="436678" cy="3239561"/>
          </a:xfrm>
          <a:prstGeom prst="leftBrace">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n-IE"/>
          </a:p>
        </p:txBody>
      </p:sp>
      <p:sp>
        <p:nvSpPr>
          <p:cNvPr id="6" name="TextBox 5"/>
          <p:cNvSpPr txBox="1"/>
          <p:nvPr/>
        </p:nvSpPr>
        <p:spPr>
          <a:xfrm>
            <a:off x="667979" y="1748589"/>
            <a:ext cx="2552943" cy="646331"/>
          </a:xfrm>
          <a:prstGeom prst="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wrap="none" rtlCol="0">
            <a:spAutoFit/>
          </a:bodyPr>
          <a:lstStyle/>
          <a:p>
            <a:pPr algn="ctr"/>
            <a:r>
              <a:rPr lang="en-IE" dirty="0" smtClean="0"/>
              <a:t>Different farmers group</a:t>
            </a:r>
          </a:p>
          <a:p>
            <a:pPr algn="ctr"/>
            <a:r>
              <a:rPr lang="en-IE" dirty="0" smtClean="0"/>
              <a:t>(Socio-demographic)</a:t>
            </a:r>
            <a:endParaRPr lang="en-IE" dirty="0"/>
          </a:p>
        </p:txBody>
      </p:sp>
      <p:sp>
        <p:nvSpPr>
          <p:cNvPr id="10" name="TextBox 9"/>
          <p:cNvSpPr txBox="1"/>
          <p:nvPr/>
        </p:nvSpPr>
        <p:spPr>
          <a:xfrm>
            <a:off x="4991211" y="1761255"/>
            <a:ext cx="3206303" cy="646331"/>
          </a:xfrm>
          <a:prstGeom prst="rect">
            <a:avLst/>
          </a:prstGeom>
          <a:solidFill>
            <a:schemeClr val="bg2">
              <a:lumMod val="50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IE" dirty="0" smtClean="0"/>
              <a:t>Different behavioural change pattern</a:t>
            </a:r>
            <a:endParaRPr lang="en-IE" dirty="0"/>
          </a:p>
        </p:txBody>
      </p:sp>
      <p:sp>
        <p:nvSpPr>
          <p:cNvPr id="7" name="Right Arrow 6"/>
          <p:cNvSpPr/>
          <p:nvPr/>
        </p:nvSpPr>
        <p:spPr>
          <a:xfrm>
            <a:off x="3439260" y="1922837"/>
            <a:ext cx="1389413" cy="323166"/>
          </a:xfrm>
          <a:prstGeom prst="rightArrow">
            <a:avLst/>
          </a:prstGeom>
          <a:solidFill>
            <a:srgbClr val="35982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1768" y="3316179"/>
            <a:ext cx="4862262" cy="2606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696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anim calcmode="lin" valueType="num">
                                      <p:cBhvr>
                                        <p:cTn id="18" dur="1000" fill="hold"/>
                                        <p:tgtEl>
                                          <p:spTgt spid="1026"/>
                                        </p:tgtEl>
                                        <p:attrNameLst>
                                          <p:attrName>ppt_x</p:attrName>
                                        </p:attrNameLst>
                                      </p:cBhvr>
                                      <p:tavLst>
                                        <p:tav tm="0">
                                          <p:val>
                                            <p:strVal val="#ppt_x"/>
                                          </p:val>
                                        </p:tav>
                                        <p:tav tm="100000">
                                          <p:val>
                                            <p:strVal val="#ppt_x"/>
                                          </p:val>
                                        </p:tav>
                                      </p:tavLst>
                                    </p:anim>
                                    <p:anim calcmode="lin" valueType="num">
                                      <p:cBhvr>
                                        <p:cTn id="1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425291"/>
            <a:ext cx="7315200" cy="73183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r>
              <a:rPr lang="en-IE" dirty="0" smtClean="0"/>
              <a:t>Next steps</a:t>
            </a:r>
            <a:endParaRPr lang="en-IE" dirty="0"/>
          </a:p>
        </p:txBody>
      </p:sp>
      <p:sp>
        <p:nvSpPr>
          <p:cNvPr id="3" name="Content Placeholder 2"/>
          <p:cNvSpPr>
            <a:spLocks noGrp="1"/>
          </p:cNvSpPr>
          <p:nvPr>
            <p:ph idx="1"/>
          </p:nvPr>
        </p:nvSpPr>
        <p:spPr>
          <a:xfrm>
            <a:off x="384585" y="1584959"/>
            <a:ext cx="8351520" cy="2045747"/>
          </a:xfrm>
        </p:spPr>
        <p:txBody>
          <a:bodyPr>
            <a:normAutofit/>
          </a:bodyPr>
          <a:lstStyle/>
          <a:p>
            <a:r>
              <a:rPr lang="en-IE" sz="2000" dirty="0" smtClean="0"/>
              <a:t>Identification of behavioural models appropriate to farmers in Ireland, e.g. TPB, HBM, COM-B etc. (Spring 2021)</a:t>
            </a:r>
          </a:p>
          <a:p>
            <a:r>
              <a:rPr lang="en-IE" sz="2000" dirty="0" smtClean="0"/>
              <a:t>Data collection (Summer 2021)</a:t>
            </a:r>
          </a:p>
          <a:p>
            <a:r>
              <a:rPr lang="en-IE" sz="2000" dirty="0" smtClean="0"/>
              <a:t>Data analysis (Winter 2021)</a:t>
            </a:r>
          </a:p>
          <a:p>
            <a:pPr marL="0" indent="0">
              <a:buNone/>
            </a:pPr>
            <a:endParaRPr lang="en-IE" dirty="0" smtClean="0"/>
          </a:p>
        </p:txBody>
      </p:sp>
      <p:sp>
        <p:nvSpPr>
          <p:cNvPr id="5" name="Slide Number Placeholder 4"/>
          <p:cNvSpPr>
            <a:spLocks noGrp="1"/>
          </p:cNvSpPr>
          <p:nvPr>
            <p:ph type="sldNum" sz="quarter" idx="4"/>
          </p:nvPr>
        </p:nvSpPr>
        <p:spPr/>
        <p:txBody>
          <a:bodyPr/>
          <a:lstStyle/>
          <a:p>
            <a:fld id="{34368562-B963-D14D-B6B0-C53B94E906B8}" type="slidenum">
              <a:rPr lang="en-US" smtClean="0"/>
              <a:pPr/>
              <a:t>8</a:t>
            </a:fld>
            <a:endParaRPr lang="en-US"/>
          </a:p>
        </p:txBody>
      </p:sp>
      <p:sp>
        <p:nvSpPr>
          <p:cNvPr id="7" name="Rectangle 6"/>
          <p:cNvSpPr/>
          <p:nvPr/>
        </p:nvSpPr>
        <p:spPr>
          <a:xfrm>
            <a:off x="161365" y="3321423"/>
            <a:ext cx="8834717" cy="2982355"/>
          </a:xfrm>
          <a:prstGeom prst="rect">
            <a:avLst/>
          </a:prstGeom>
        </p:spPr>
        <p:txBody>
          <a:bodyPr wrap="square">
            <a:spAutoFit/>
          </a:bodyPr>
          <a:lstStyle/>
          <a:p>
            <a:pPr marL="627063" lvl="1" indent="-266700" eaLnBrk="0" hangingPunct="0">
              <a:spcBef>
                <a:spcPct val="20000"/>
              </a:spcBef>
              <a:spcAft>
                <a:spcPts val="600"/>
              </a:spcAft>
              <a:buClr>
                <a:srgbClr val="AFC124"/>
              </a:buClr>
              <a:buFont typeface="Arial" charset="0"/>
              <a:buChar char="•"/>
            </a:pPr>
            <a:r>
              <a:rPr lang="en-GB" dirty="0">
                <a:solidFill>
                  <a:prstClr val="black"/>
                </a:solidFill>
                <a:latin typeface="Arial"/>
                <a:ea typeface="ヒラギノ角ゴ Pro W3" pitchFamily="100" charset="-128"/>
                <a:cs typeface="Arial"/>
              </a:rPr>
              <a:t>Assess knowledge of farm safety issues, attitudes to farm safety, perceptions of risk and behaviours.</a:t>
            </a:r>
            <a:endParaRPr lang="en-IE" sz="1050" dirty="0">
              <a:solidFill>
                <a:prstClr val="black"/>
              </a:solidFill>
              <a:latin typeface="Arial"/>
              <a:ea typeface="ヒラギノ角ゴ Pro W3" pitchFamily="100" charset="-128"/>
              <a:cs typeface="Arial"/>
            </a:endParaRPr>
          </a:p>
          <a:p>
            <a:pPr marL="627063" lvl="1" indent="-266700" eaLnBrk="0" hangingPunct="0">
              <a:spcBef>
                <a:spcPct val="20000"/>
              </a:spcBef>
              <a:spcAft>
                <a:spcPts val="600"/>
              </a:spcAft>
              <a:buClr>
                <a:srgbClr val="AFC124"/>
              </a:buClr>
              <a:buFont typeface="Arial" charset="0"/>
              <a:buChar char="•"/>
            </a:pPr>
            <a:r>
              <a:rPr lang="en-GB" dirty="0">
                <a:solidFill>
                  <a:prstClr val="black"/>
                </a:solidFill>
                <a:latin typeface="Arial"/>
                <a:ea typeface="Times New Roman" panose="02020603050405020304" pitchFamily="18" charset="0"/>
                <a:cs typeface="Times New Roman" panose="02020603050405020304" pitchFamily="18" charset="0"/>
              </a:rPr>
              <a:t>Identify the social or cultural factors that are significant in shaping OHS behaviours.</a:t>
            </a:r>
            <a:endParaRPr lang="en-IE" dirty="0">
              <a:solidFill>
                <a:prstClr val="black"/>
              </a:solidFill>
              <a:latin typeface="Arial"/>
              <a:ea typeface="ヒラギノ角ゴ Pro W3" pitchFamily="100" charset="-128"/>
              <a:cs typeface="Arial"/>
            </a:endParaRPr>
          </a:p>
          <a:p>
            <a:pPr marL="627063" lvl="1" indent="-266700" eaLnBrk="0" hangingPunct="0">
              <a:spcBef>
                <a:spcPct val="20000"/>
              </a:spcBef>
              <a:spcAft>
                <a:spcPts val="600"/>
              </a:spcAft>
              <a:buClr>
                <a:srgbClr val="AFC124"/>
              </a:buClr>
              <a:buFont typeface="Arial" charset="0"/>
              <a:buChar char="•"/>
            </a:pPr>
            <a:r>
              <a:rPr lang="en-GB" dirty="0">
                <a:solidFill>
                  <a:prstClr val="black"/>
                </a:solidFill>
                <a:latin typeface="Arial"/>
                <a:ea typeface="Times New Roman" panose="02020603050405020304" pitchFamily="18" charset="0"/>
                <a:cs typeface="Times New Roman" panose="02020603050405020304" pitchFamily="18" charset="0"/>
              </a:rPr>
              <a:t>Estimate the effect of different factors influencing risk perception and behaviour.</a:t>
            </a:r>
          </a:p>
          <a:p>
            <a:pPr marL="627063" lvl="1" indent="-266700" eaLnBrk="0" hangingPunct="0">
              <a:spcBef>
                <a:spcPct val="20000"/>
              </a:spcBef>
              <a:spcAft>
                <a:spcPts val="600"/>
              </a:spcAft>
              <a:buClr>
                <a:srgbClr val="AFC124"/>
              </a:buClr>
              <a:buFont typeface="Arial" charset="0"/>
              <a:buChar char="•"/>
            </a:pPr>
            <a:r>
              <a:rPr lang="en-GB" dirty="0">
                <a:solidFill>
                  <a:prstClr val="black"/>
                </a:solidFill>
                <a:latin typeface="Arial"/>
                <a:ea typeface="Times New Roman" panose="02020603050405020304" pitchFamily="18" charset="0"/>
                <a:cs typeface="Times New Roman" panose="02020603050405020304" pitchFamily="18" charset="0"/>
              </a:rPr>
              <a:t>Group farmers in accordance with their level of risk perception and safety behaviours to facilitate targeting of policy and KT interventions to high risk groups.</a:t>
            </a:r>
            <a:endParaRPr lang="en-IE" dirty="0">
              <a:solidFill>
                <a:prstClr val="black"/>
              </a:solidFill>
              <a:latin typeface="Arial"/>
              <a:ea typeface="ヒラギノ角ゴ Pro W3" pitchFamily="100" charset="-128"/>
              <a:cs typeface="Arial"/>
            </a:endParaRPr>
          </a:p>
        </p:txBody>
      </p:sp>
    </p:spTree>
    <p:extLst>
      <p:ext uri="{BB962C8B-B14F-4D97-AF65-F5344CB8AC3E}">
        <p14:creationId xmlns:p14="http://schemas.microsoft.com/office/powerpoint/2010/main" val="341916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34368562-B963-D14D-B6B0-C53B94E906B8}" type="slidenum">
              <a:rPr lang="en-US" smtClean="0"/>
              <a:pPr/>
              <a:t>9</a:t>
            </a:fld>
            <a:endParaRPr lang="en-US"/>
          </a:p>
        </p:txBody>
      </p:sp>
      <p:sp>
        <p:nvSpPr>
          <p:cNvPr id="9" name="Title 1"/>
          <p:cNvSpPr>
            <a:spLocks noGrp="1"/>
          </p:cNvSpPr>
          <p:nvPr>
            <p:ph type="title"/>
          </p:nvPr>
        </p:nvSpPr>
        <p:spPr>
          <a:xfrm>
            <a:off x="921061" y="339437"/>
            <a:ext cx="7578969" cy="73183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r>
              <a:rPr lang="en-US" sz="3600" dirty="0" smtClean="0">
                <a:latin typeface="Arial" charset="0"/>
                <a:ea typeface="ヒラギノ角ゴ Pro W3" charset="0"/>
                <a:cs typeface="Arial" charset="0"/>
              </a:rPr>
              <a:t>Outcomes</a:t>
            </a:r>
            <a:endParaRPr lang="en-US" sz="3600" dirty="0">
              <a:latin typeface="Arial" charset="0"/>
              <a:ea typeface="ヒラギノ角ゴ Pro W3" charset="0"/>
            </a:endParaRPr>
          </a:p>
        </p:txBody>
      </p:sp>
      <p:sp>
        <p:nvSpPr>
          <p:cNvPr id="10" name="Rectangle 9"/>
          <p:cNvSpPr/>
          <p:nvPr/>
        </p:nvSpPr>
        <p:spPr>
          <a:xfrm>
            <a:off x="428071" y="1501031"/>
            <a:ext cx="8438838" cy="646331"/>
          </a:xfrm>
          <a:prstGeom prst="rect">
            <a:avLst/>
          </a:prstGeom>
          <a:solidFill>
            <a:schemeClr val="bg2">
              <a:lumMod val="90000"/>
            </a:schemeClr>
          </a:solidFill>
          <a:effectLst>
            <a:outerShdw blurRad="50800" dist="38100" dir="2700000" algn="tl" rotWithShape="0">
              <a:prstClr val="black">
                <a:alpha val="40000"/>
              </a:prstClr>
            </a:outerShdw>
          </a:effectLst>
        </p:spPr>
        <p:txBody>
          <a:bodyPr wrap="square">
            <a:spAutoFit/>
          </a:bodyPr>
          <a:lstStyle/>
          <a:p>
            <a:r>
              <a:rPr lang="en-IE" dirty="0" smtClean="0">
                <a:solidFill>
                  <a:prstClr val="black"/>
                </a:solidFill>
              </a:rPr>
              <a:t>Farmers safety behaviour, attitude, intention, perception and other socio-psychological aspects</a:t>
            </a:r>
            <a:endParaRPr lang="en-IE" dirty="0"/>
          </a:p>
        </p:txBody>
      </p:sp>
      <p:sp>
        <p:nvSpPr>
          <p:cNvPr id="11" name="Rectangle 10"/>
          <p:cNvSpPr/>
          <p:nvPr/>
        </p:nvSpPr>
        <p:spPr>
          <a:xfrm>
            <a:off x="440507" y="2476333"/>
            <a:ext cx="8426402" cy="369332"/>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txBody>
          <a:bodyPr wrap="square">
            <a:spAutoFit/>
          </a:bodyPr>
          <a:lstStyle/>
          <a:p>
            <a:r>
              <a:rPr lang="en-IE" dirty="0" smtClean="0">
                <a:solidFill>
                  <a:prstClr val="black"/>
                </a:solidFill>
              </a:rPr>
              <a:t>Describing different farmers groups based on their behaviours</a:t>
            </a:r>
            <a:endParaRPr lang="en-IE" dirty="0"/>
          </a:p>
        </p:txBody>
      </p:sp>
      <p:sp>
        <p:nvSpPr>
          <p:cNvPr id="12" name="Rectangle 11"/>
          <p:cNvSpPr/>
          <p:nvPr/>
        </p:nvSpPr>
        <p:spPr>
          <a:xfrm>
            <a:off x="440507" y="3155759"/>
            <a:ext cx="8426402" cy="369332"/>
          </a:xfrm>
          <a:prstGeom prst="rect">
            <a:avLst/>
          </a:prstGeom>
          <a:solidFill>
            <a:schemeClr val="accent2">
              <a:lumMod val="60000"/>
              <a:lumOff val="40000"/>
            </a:schemeClr>
          </a:solidFill>
          <a:effectLst>
            <a:outerShdw blurRad="50800" dist="38100" dir="2700000" algn="tl" rotWithShape="0">
              <a:prstClr val="black">
                <a:alpha val="40000"/>
              </a:prstClr>
            </a:outerShdw>
          </a:effectLst>
        </p:spPr>
        <p:txBody>
          <a:bodyPr wrap="square">
            <a:spAutoFit/>
          </a:bodyPr>
          <a:lstStyle/>
          <a:p>
            <a:r>
              <a:rPr lang="en-IE" dirty="0" smtClean="0">
                <a:solidFill>
                  <a:prstClr val="black"/>
                </a:solidFill>
              </a:rPr>
              <a:t>Determining  the most important factor(s) on safety behaviour</a:t>
            </a:r>
            <a:endParaRPr lang="en-IE" dirty="0"/>
          </a:p>
        </p:txBody>
      </p:sp>
      <p:sp>
        <p:nvSpPr>
          <p:cNvPr id="13" name="Rectangle 12"/>
          <p:cNvSpPr/>
          <p:nvPr/>
        </p:nvSpPr>
        <p:spPr>
          <a:xfrm>
            <a:off x="440507" y="3769361"/>
            <a:ext cx="8426402" cy="369332"/>
          </a:xfrm>
          <a:prstGeom prst="rect">
            <a:avLst/>
          </a:prstGeom>
          <a:solidFill>
            <a:schemeClr val="bg2">
              <a:lumMod val="75000"/>
            </a:schemeClr>
          </a:solidFill>
          <a:effectLst>
            <a:outerShdw blurRad="50800" dist="38100" dir="2700000" algn="tl" rotWithShape="0">
              <a:prstClr val="black">
                <a:alpha val="40000"/>
              </a:prstClr>
            </a:outerShdw>
          </a:effectLst>
        </p:spPr>
        <p:txBody>
          <a:bodyPr wrap="square">
            <a:spAutoFit/>
          </a:bodyPr>
          <a:lstStyle/>
          <a:p>
            <a:r>
              <a:rPr lang="en-IE" dirty="0" smtClean="0">
                <a:solidFill>
                  <a:prstClr val="black"/>
                </a:solidFill>
              </a:rPr>
              <a:t>Determining the patterns of behavioural changes amongst different farmers group</a:t>
            </a:r>
            <a:endParaRPr lang="en-IE" dirty="0"/>
          </a:p>
        </p:txBody>
      </p:sp>
      <p:sp>
        <p:nvSpPr>
          <p:cNvPr id="14" name="Rectangle 13"/>
          <p:cNvSpPr/>
          <p:nvPr/>
        </p:nvSpPr>
        <p:spPr>
          <a:xfrm>
            <a:off x="440507" y="4401375"/>
            <a:ext cx="8426402" cy="646331"/>
          </a:xfrm>
          <a:prstGeom prst="rect">
            <a:avLst/>
          </a:prstGeom>
          <a:solidFill>
            <a:schemeClr val="accent5">
              <a:lumMod val="40000"/>
              <a:lumOff val="60000"/>
            </a:schemeClr>
          </a:solidFill>
          <a:effectLst>
            <a:outerShdw blurRad="50800" dist="38100" dir="2700000" algn="tl" rotWithShape="0">
              <a:prstClr val="black">
                <a:alpha val="40000"/>
              </a:prstClr>
            </a:outerShdw>
          </a:effectLst>
        </p:spPr>
        <p:txBody>
          <a:bodyPr wrap="square">
            <a:spAutoFit/>
          </a:bodyPr>
          <a:lstStyle/>
          <a:p>
            <a:r>
              <a:rPr lang="en-IE" dirty="0" smtClean="0">
                <a:solidFill>
                  <a:prstClr val="black"/>
                </a:solidFill>
              </a:rPr>
              <a:t>Providing recommendations in designing the most appropriate interventions involving all spheres</a:t>
            </a:r>
            <a:endParaRPr lang="en-IE" dirty="0"/>
          </a:p>
        </p:txBody>
      </p:sp>
    </p:spTree>
    <p:extLst>
      <p:ext uri="{BB962C8B-B14F-4D97-AF65-F5344CB8AC3E}">
        <p14:creationId xmlns:p14="http://schemas.microsoft.com/office/powerpoint/2010/main" val="223507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The Hearne family farm crowned winner of 2019 NDC &amp; Kerrygold Quality Milk  Awards — NDC &amp; Kerrygold Quality Milk Awar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5948" y="3719470"/>
            <a:ext cx="3119001" cy="203185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arbon taxes will destroy Ireland's rural economy, farmers warn |  Tallbloke's Talksh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3698777"/>
            <a:ext cx="3196499" cy="205254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3"/>
          </p:nvPr>
        </p:nvSpPr>
        <p:spPr>
          <a:xfrm>
            <a:off x="974421" y="6356350"/>
            <a:ext cx="2895600" cy="365125"/>
          </a:xfrm>
        </p:spPr>
        <p:txBody>
          <a:bodyPr/>
          <a:lstStyle/>
          <a:p>
            <a:r>
              <a:rPr lang="en-US" smtClean="0"/>
              <a:t>Teagasc Presentation Footer</a:t>
            </a:r>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10</a:t>
            </a:fld>
            <a:endParaRPr lang="en-US"/>
          </a:p>
        </p:txBody>
      </p:sp>
      <p:pic>
        <p:nvPicPr>
          <p:cNvPr id="3074" name="Picture 2" descr="Where is the most profitable farming region in Ireland? - Farmsafel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9166" y="3719469"/>
            <a:ext cx="2674834" cy="20318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463" y="5172075"/>
            <a:ext cx="9178926"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400910" y="1772593"/>
            <a:ext cx="6596678" cy="646331"/>
          </a:xfrm>
          <a:prstGeom prst="rect">
            <a:avLst/>
          </a:prstGeom>
        </p:spPr>
        <p:txBody>
          <a:bodyPr wrap="none">
            <a:spAutoFit/>
          </a:bodyPr>
          <a:lstStyle/>
          <a:p>
            <a:r>
              <a:rPr lang="en-US" sz="3600" b="1" dirty="0" smtClean="0">
                <a:solidFill>
                  <a:srgbClr val="359828"/>
                </a:solidFill>
                <a:cs typeface="Arial" charset="0"/>
              </a:rPr>
              <a:t>Thank you for your attention!</a:t>
            </a:r>
            <a:endParaRPr lang="en-IE" sz="2800" dirty="0"/>
          </a:p>
        </p:txBody>
      </p:sp>
    </p:spTree>
    <p:extLst>
      <p:ext uri="{BB962C8B-B14F-4D97-AF65-F5344CB8AC3E}">
        <p14:creationId xmlns:p14="http://schemas.microsoft.com/office/powerpoint/2010/main" val="294668464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agasc PPT option 3">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Teagasc PPT option 3.pot</Template>
  <TotalTime>5012</TotalTime>
  <Words>979</Words>
  <Application>Microsoft Office PowerPoint</Application>
  <PresentationFormat>On-screen Show (4:3)</PresentationFormat>
  <Paragraphs>167</Paragraphs>
  <Slides>10</Slides>
  <Notes>4</Notes>
  <HiddenSlides>0</HiddenSlides>
  <MMClips>0</MMClip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Teagasc PPT option 3</vt:lpstr>
      <vt:lpstr>1_Office Theme</vt:lpstr>
      <vt:lpstr>2_Office Theme</vt:lpstr>
      <vt:lpstr>Dr Mohammad Mohammadrezaei &amp; Dr David Meredith</vt:lpstr>
      <vt:lpstr>Objectives</vt:lpstr>
      <vt:lpstr>Nature of Farming</vt:lpstr>
      <vt:lpstr>How to affect farmers behaviour</vt:lpstr>
      <vt:lpstr>Socio-psychological factors </vt:lpstr>
      <vt:lpstr>Key socio-demographic on socio-psychological factors </vt:lpstr>
      <vt:lpstr>Key socio-demographic on socio-psychological factors </vt:lpstr>
      <vt:lpstr>Next steps</vt:lpstr>
      <vt:lpstr>Outcomes</vt:lpstr>
      <vt:lpstr>PowerPoint Presentation</vt:lpstr>
    </vt:vector>
  </TitlesOfParts>
  <Company>Principle - Design Consultants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Judy</dc:creator>
  <cp:lastModifiedBy>Mohammad Mohammadrezaei</cp:lastModifiedBy>
  <cp:revision>212</cp:revision>
  <dcterms:created xsi:type="dcterms:W3CDTF">2012-01-19T13:12:49Z</dcterms:created>
  <dcterms:modified xsi:type="dcterms:W3CDTF">2020-09-29T09:28:38Z</dcterms:modified>
</cp:coreProperties>
</file>