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26"/>
  </p:notesMasterIdLst>
  <p:handoutMasterIdLst>
    <p:handoutMasterId r:id="rId27"/>
  </p:handoutMasterIdLst>
  <p:sldIdLst>
    <p:sldId id="296" r:id="rId3"/>
    <p:sldId id="285" r:id="rId4"/>
    <p:sldId id="284" r:id="rId5"/>
    <p:sldId id="283" r:id="rId6"/>
    <p:sldId id="312" r:id="rId7"/>
    <p:sldId id="302" r:id="rId8"/>
    <p:sldId id="314" r:id="rId9"/>
    <p:sldId id="317" r:id="rId10"/>
    <p:sldId id="315" r:id="rId11"/>
    <p:sldId id="300" r:id="rId12"/>
    <p:sldId id="316" r:id="rId13"/>
    <p:sldId id="275" r:id="rId14"/>
    <p:sldId id="277" r:id="rId15"/>
    <p:sldId id="303" r:id="rId16"/>
    <p:sldId id="306" r:id="rId17"/>
    <p:sldId id="310" r:id="rId18"/>
    <p:sldId id="286" r:id="rId19"/>
    <p:sldId id="299" r:id="rId20"/>
    <p:sldId id="274" r:id="rId21"/>
    <p:sldId id="307" r:id="rId22"/>
    <p:sldId id="309" r:id="rId23"/>
    <p:sldId id="311" r:id="rId24"/>
    <p:sldId id="294" r:id="rId25"/>
  </p:sldIdLst>
  <p:sldSz cx="9144000" cy="6858000" type="screen4x3"/>
  <p:notesSz cx="6794500" cy="9931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843D"/>
    <a:srgbClr val="4B4B4B"/>
    <a:srgbClr val="F9E449"/>
    <a:srgbClr val="FFFF66"/>
    <a:srgbClr val="FEFDF0"/>
    <a:srgbClr val="008000"/>
    <a:srgbClr val="3366CC"/>
    <a:srgbClr val="757575"/>
    <a:srgbClr val="6464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552" autoAdjust="0"/>
    <p:restoredTop sz="85714" autoAdjust="0"/>
  </p:normalViewPr>
  <p:slideViewPr>
    <p:cSldViewPr snapToGrid="0">
      <p:cViewPr>
        <p:scale>
          <a:sx n="100" d="100"/>
          <a:sy n="100" d="100"/>
        </p:scale>
        <p:origin x="-282" y="-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1828800" cy="18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Number of Survey Respondents</c:v>
          </c:tx>
          <c:spPr>
            <a:solidFill>
              <a:srgbClr val="00843D"/>
            </a:solidFill>
            <a:ln>
              <a:solidFill>
                <a:srgbClr val="00843D"/>
              </a:solidFill>
            </a:ln>
          </c:spPr>
          <c:invertIfNegative val="0"/>
          <c:cat>
            <c:strRef>
              <c:f>'Respondents per county'!$E$3:$E$23</c:f>
              <c:strCache>
                <c:ptCount val="21"/>
                <c:pt idx="0">
                  <c:v>Donegal</c:v>
                </c:pt>
                <c:pt idx="1">
                  <c:v>Galway</c:v>
                </c:pt>
                <c:pt idx="2">
                  <c:v>Roscommon</c:v>
                </c:pt>
                <c:pt idx="3">
                  <c:v>Monaghan</c:v>
                </c:pt>
                <c:pt idx="4">
                  <c:v>Sligo</c:v>
                </c:pt>
                <c:pt idx="5">
                  <c:v>Longford</c:v>
                </c:pt>
                <c:pt idx="6">
                  <c:v>Clare</c:v>
                </c:pt>
                <c:pt idx="7">
                  <c:v>Mayo</c:v>
                </c:pt>
                <c:pt idx="8">
                  <c:v>Tipperary</c:v>
                </c:pt>
                <c:pt idx="9">
                  <c:v>Kildare</c:v>
                </c:pt>
                <c:pt idx="10">
                  <c:v>Wicklow</c:v>
                </c:pt>
                <c:pt idx="11">
                  <c:v>Laois</c:v>
                </c:pt>
                <c:pt idx="12">
                  <c:v>Wexford</c:v>
                </c:pt>
                <c:pt idx="13">
                  <c:v>Carlow</c:v>
                </c:pt>
                <c:pt idx="14">
                  <c:v>Cork</c:v>
                </c:pt>
                <c:pt idx="15">
                  <c:v>Dublin</c:v>
                </c:pt>
                <c:pt idx="16">
                  <c:v>Westmeath</c:v>
                </c:pt>
                <c:pt idx="17">
                  <c:v>Cavan</c:v>
                </c:pt>
                <c:pt idx="18">
                  <c:v>Leitrim</c:v>
                </c:pt>
                <c:pt idx="19">
                  <c:v>Meath</c:v>
                </c:pt>
                <c:pt idx="20">
                  <c:v>Offaly</c:v>
                </c:pt>
              </c:strCache>
            </c:strRef>
          </c:cat>
          <c:val>
            <c:numRef>
              <c:f>'Respondents per county'!$F$3:$F$23</c:f>
              <c:numCache>
                <c:formatCode>0</c:formatCode>
                <c:ptCount val="21"/>
                <c:pt idx="0">
                  <c:v>42</c:v>
                </c:pt>
                <c:pt idx="1">
                  <c:v>40</c:v>
                </c:pt>
                <c:pt idx="2">
                  <c:v>38</c:v>
                </c:pt>
                <c:pt idx="3">
                  <c:v>32</c:v>
                </c:pt>
                <c:pt idx="4">
                  <c:v>30</c:v>
                </c:pt>
                <c:pt idx="5">
                  <c:v>27</c:v>
                </c:pt>
                <c:pt idx="6">
                  <c:v>24</c:v>
                </c:pt>
                <c:pt idx="7">
                  <c:v>24</c:v>
                </c:pt>
                <c:pt idx="8">
                  <c:v>24</c:v>
                </c:pt>
                <c:pt idx="9">
                  <c:v>21</c:v>
                </c:pt>
                <c:pt idx="10">
                  <c:v>14</c:v>
                </c:pt>
                <c:pt idx="11">
                  <c:v>10</c:v>
                </c:pt>
                <c:pt idx="12">
                  <c:v>8</c:v>
                </c:pt>
                <c:pt idx="13">
                  <c:v>5</c:v>
                </c:pt>
                <c:pt idx="14">
                  <c:v>3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5818368"/>
        <c:axId val="165819904"/>
      </c:barChart>
      <c:catAx>
        <c:axId val="165818368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165819904"/>
        <c:crosses val="autoZero"/>
        <c:auto val="1"/>
        <c:lblAlgn val="ctr"/>
        <c:lblOffset val="100"/>
        <c:noMultiLvlLbl val="0"/>
      </c:catAx>
      <c:valAx>
        <c:axId val="165819904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numFmt formatCode="0" sourceLinked="1"/>
        <c:majorTickMark val="none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sz="1400" b="1"/>
            </a:pPr>
            <a:endParaRPr lang="en-US"/>
          </a:p>
        </c:txPr>
        <c:crossAx val="165818368"/>
        <c:crosses val="autoZero"/>
        <c:crossBetween val="between"/>
        <c:majorUnit val="10"/>
      </c:valAx>
    </c:plotArea>
    <c:legend>
      <c:legendPos val="t"/>
      <c:layout>
        <c:manualLayout>
          <c:xMode val="edge"/>
          <c:yMode val="edge"/>
          <c:x val="0.57977944772112611"/>
          <c:y val="2.1726863491967903E-2"/>
          <c:w val="0.40265886916226717"/>
          <c:h val="0.21229169489569061"/>
        </c:manualLayout>
      </c:layout>
      <c:overlay val="0"/>
      <c:txPr>
        <a:bodyPr/>
        <a:lstStyle/>
        <a:p>
          <a:pPr>
            <a:defRPr sz="16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CSO (2016)</c:v>
          </c:tx>
          <c:spPr>
            <a:solidFill>
              <a:srgbClr val="F9E449"/>
            </a:solidFill>
          </c:spPr>
          <c:invertIfNegative val="0"/>
          <c:cat>
            <c:strRef>
              <c:f>'Farmer AGE'!$Q$25:$Q$29</c:f>
              <c:strCache>
                <c:ptCount val="5"/>
                <c:pt idx="0">
                  <c:v>&lt;35</c:v>
                </c:pt>
                <c:pt idx="1">
                  <c:v> 35 - 44</c:v>
                </c:pt>
                <c:pt idx="2">
                  <c:v> 45 - 54</c:v>
                </c:pt>
                <c:pt idx="3">
                  <c:v> 55 - 64</c:v>
                </c:pt>
                <c:pt idx="4">
                  <c:v>65+</c:v>
                </c:pt>
              </c:strCache>
            </c:strRef>
          </c:cat>
          <c:val>
            <c:numRef>
              <c:f>'Farmer AGE'!$H$5:$H$9</c:f>
              <c:numCache>
                <c:formatCode>General</c:formatCode>
                <c:ptCount val="5"/>
                <c:pt idx="0">
                  <c:v>5.3935860058309046</c:v>
                </c:pt>
                <c:pt idx="1">
                  <c:v>15.597667638483964</c:v>
                </c:pt>
                <c:pt idx="2">
                  <c:v>23.688046647230323</c:v>
                </c:pt>
                <c:pt idx="3">
                  <c:v>25.291545189504376</c:v>
                </c:pt>
                <c:pt idx="4">
                  <c:v>30.029154518950442</c:v>
                </c:pt>
              </c:numCache>
            </c:numRef>
          </c:val>
        </c:ser>
        <c:ser>
          <c:idx val="1"/>
          <c:order val="1"/>
          <c:tx>
            <c:v>Survey (2019)</c:v>
          </c:tx>
          <c:spPr>
            <a:solidFill>
              <a:srgbClr val="00843D"/>
            </a:solidFill>
          </c:spPr>
          <c:invertIfNegative val="0"/>
          <c:cat>
            <c:strRef>
              <c:f>'Farmer AGE'!$Q$25:$Q$29</c:f>
              <c:strCache>
                <c:ptCount val="5"/>
                <c:pt idx="0">
                  <c:v>&lt;35</c:v>
                </c:pt>
                <c:pt idx="1">
                  <c:v> 35 - 44</c:v>
                </c:pt>
                <c:pt idx="2">
                  <c:v> 45 - 54</c:v>
                </c:pt>
                <c:pt idx="3">
                  <c:v> 55 - 64</c:v>
                </c:pt>
                <c:pt idx="4">
                  <c:v>65+</c:v>
                </c:pt>
              </c:strCache>
            </c:strRef>
          </c:cat>
          <c:val>
            <c:numRef>
              <c:f>'Farmer AGE'!$R$25:$R$29</c:f>
              <c:numCache>
                <c:formatCode>General</c:formatCode>
                <c:ptCount val="5"/>
                <c:pt idx="0">
                  <c:v>12.607449856733524</c:v>
                </c:pt>
                <c:pt idx="1">
                  <c:v>20.916905444126073</c:v>
                </c:pt>
                <c:pt idx="2">
                  <c:v>27.793696275071632</c:v>
                </c:pt>
                <c:pt idx="3">
                  <c:v>27.793696275071632</c:v>
                </c:pt>
                <c:pt idx="4">
                  <c:v>10.888252148997136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9"/>
        <c:axId val="37390592"/>
        <c:axId val="37388672"/>
      </c:barChart>
      <c:valAx>
        <c:axId val="37388672"/>
        <c:scaling>
          <c:orientation val="minMax"/>
          <c:max val="30"/>
          <c:min val="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 anchor="b"/>
              <a:lstStyle/>
              <a:p>
                <a:pPr>
                  <a:defRPr/>
                </a:pPr>
                <a:r>
                  <a:rPr lang="en-IE" sz="1600" b="1" dirty="0" smtClean="0"/>
                  <a:t>Percentage of Respondents</a:t>
                </a:r>
                <a:endParaRPr lang="en-IE" sz="1600" b="1" dirty="0"/>
              </a:p>
            </c:rich>
          </c:tx>
          <c:layout>
            <c:manualLayout>
              <c:xMode val="edge"/>
              <c:yMode val="edge"/>
              <c:x val="1.1042098798671818E-2"/>
              <c:y val="0.18607150133630557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w="25400" cap="sq">
            <a:solidFill>
              <a:schemeClr val="tx1"/>
            </a:solidFill>
          </a:ln>
        </c:spPr>
        <c:txPr>
          <a:bodyPr/>
          <a:lstStyle/>
          <a:p>
            <a:pPr>
              <a:defRPr sz="1400" b="1"/>
            </a:pPr>
            <a:endParaRPr lang="en-US"/>
          </a:p>
        </c:txPr>
        <c:crossAx val="37390592"/>
        <c:crosses val="autoZero"/>
        <c:crossBetween val="between"/>
        <c:majorUnit val="10"/>
      </c:valAx>
      <c:catAx>
        <c:axId val="3739059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25400">
            <a:solidFill>
              <a:schemeClr val="tx1"/>
            </a:solidFill>
          </a:ln>
        </c:spPr>
        <c:txPr>
          <a:bodyPr/>
          <a:lstStyle/>
          <a:p>
            <a:pPr>
              <a:defRPr sz="1600" b="1"/>
            </a:pPr>
            <a:endParaRPr lang="en-US"/>
          </a:p>
        </c:txPr>
        <c:crossAx val="37388672"/>
        <c:crossesAt val="0"/>
        <c:auto val="1"/>
        <c:lblAlgn val="ctr"/>
        <c:lblOffset val="100"/>
        <c:noMultiLvlLbl val="0"/>
      </c:catAx>
    </c:plotArea>
    <c:legend>
      <c:legendPos val="t"/>
      <c:layout>
        <c:manualLayout>
          <c:xMode val="edge"/>
          <c:yMode val="edge"/>
          <c:x val="8.6965344112187898E-2"/>
          <c:y val="2.0100502512562814E-2"/>
          <c:w val="0.89664618696318132"/>
          <c:h val="0.1211778664653219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 b="1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89717578929343"/>
          <c:y val="8.611111111111111E-2"/>
          <c:w val="0.64339908952959024"/>
          <c:h val="0.8833333333333333"/>
        </c:manualLayout>
      </c:layout>
      <c:pieChart>
        <c:varyColors val="1"/>
        <c:ser>
          <c:idx val="0"/>
          <c:order val="0"/>
          <c:spPr>
            <a:ln>
              <a:solidFill>
                <a:sysClr val="windowText" lastClr="000000"/>
              </a:solidFill>
            </a:ln>
          </c:spPr>
          <c:dPt>
            <c:idx val="0"/>
            <c:bubble3D val="0"/>
            <c:spPr>
              <a:solidFill>
                <a:srgbClr val="00843D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1"/>
            <c:bubble3D val="0"/>
            <c:spPr>
              <a:solidFill>
                <a:srgbClr val="F9E449"/>
              </a:solidFill>
              <a:ln>
                <a:solidFill>
                  <a:sysClr val="windowText" lastClr="000000"/>
                </a:solidFill>
              </a:ln>
            </c:spPr>
          </c:dPt>
          <c:cat>
            <c:strRef>
              <c:f>PartTimeFullTime!$B$13:$B$14</c:f>
              <c:strCache>
                <c:ptCount val="2"/>
                <c:pt idx="0">
                  <c:v> Full-Time</c:v>
                </c:pt>
                <c:pt idx="1">
                  <c:v> Part-Time</c:v>
                </c:pt>
              </c:strCache>
            </c:strRef>
          </c:cat>
          <c:val>
            <c:numRef>
              <c:f>PartTimeFullTime!$C$13:$C$14</c:f>
              <c:numCache>
                <c:formatCode>General</c:formatCode>
                <c:ptCount val="2"/>
                <c:pt idx="0">
                  <c:v>185</c:v>
                </c:pt>
                <c:pt idx="1">
                  <c:v>165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6924669149165583"/>
          <c:y val="0.32648362886113286"/>
          <c:w val="0.30999912244456396"/>
          <c:h val="0.42502112277870424"/>
        </c:manualLayout>
      </c:layout>
      <c:overlay val="0"/>
      <c:txPr>
        <a:bodyPr/>
        <a:lstStyle/>
        <a:p>
          <a:pPr>
            <a:defRPr sz="1800" b="1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00843D"/>
              </a:solidFill>
              <a:ln w="12700"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rgbClr val="F9E449"/>
              </a:solidFill>
              <a:ln>
                <a:solidFill>
                  <a:schemeClr val="tx1"/>
                </a:solidFill>
              </a:ln>
            </c:spPr>
          </c:dPt>
          <c:cat>
            <c:strRef>
              <c:f>'Green cert'!$H$4:$H$5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'Green cert'!$I$4:$I$5</c:f>
              <c:numCache>
                <c:formatCode>0</c:formatCode>
                <c:ptCount val="2"/>
                <c:pt idx="0">
                  <c:v>57.18390804597702</c:v>
                </c:pt>
                <c:pt idx="1">
                  <c:v>42.816091954022987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312660078564005"/>
          <c:y val="0.39856991834354039"/>
          <c:w val="0.23517694516373372"/>
          <c:h val="0.23989720034995626"/>
        </c:manualLayout>
      </c:layout>
      <c:overlay val="0"/>
      <c:txPr>
        <a:bodyPr/>
        <a:lstStyle/>
        <a:p>
          <a:pPr>
            <a:defRPr sz="18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0.46209</cdr:x>
      <cdr:y>0.44493</cdr:y>
    </cdr:from>
    <cdr:to>
      <cdr:x>0.61191</cdr:x>
      <cdr:y>0.61645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38399" y="1089155"/>
          <a:ext cx="790575" cy="41987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n-IE" sz="1800" b="1" dirty="0" smtClean="0"/>
            <a:t>53%</a:t>
          </a:r>
          <a:endParaRPr lang="en-IE" sz="1800" b="1" dirty="0"/>
        </a:p>
      </cdr:txBody>
    </cdr:sp>
  </cdr:relSizeAnchor>
  <cdr:relSizeAnchor xmlns:cdr="http://schemas.openxmlformats.org/drawingml/2006/chartDrawing">
    <cdr:from>
      <cdr:x>0.24368</cdr:x>
      <cdr:y>0.45017</cdr:y>
    </cdr:from>
    <cdr:to>
      <cdr:x>0.38989</cdr:x>
      <cdr:y>0.61121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285873" y="1101984"/>
          <a:ext cx="771526" cy="3942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n-IE" sz="1800" b="1" dirty="0" smtClean="0"/>
            <a:t>47%</a:t>
          </a:r>
          <a:endParaRPr lang="en-IE" sz="18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0.45302</cdr:x>
      <cdr:y>0.37847</cdr:y>
    </cdr:from>
    <cdr:to>
      <cdr:x>0.62081</cdr:x>
      <cdr:y>0.5625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71750" y="1038224"/>
          <a:ext cx="952500" cy="5048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n-IE" sz="1800" b="1" dirty="0" smtClean="0"/>
            <a:t>57%</a:t>
          </a:r>
          <a:endParaRPr lang="en-IE" sz="1800" b="1" dirty="0"/>
        </a:p>
      </cdr:txBody>
    </cdr:sp>
  </cdr:relSizeAnchor>
  <cdr:relSizeAnchor xmlns:cdr="http://schemas.openxmlformats.org/drawingml/2006/chartDrawing">
    <cdr:from>
      <cdr:x>0.23881</cdr:x>
      <cdr:y>0.3831</cdr:y>
    </cdr:from>
    <cdr:to>
      <cdr:x>0.4066</cdr:x>
      <cdr:y>0.56713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355725" y="1050924"/>
          <a:ext cx="952500" cy="5048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IE" sz="1800" b="1" dirty="0" smtClean="0"/>
            <a:t>43%</a:t>
          </a:r>
          <a:endParaRPr lang="en-IE" sz="18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E6F28-5403-C44E-B9B5-A755E3CF887F}" type="datetimeFigureOut">
              <a:rPr lang="en-US" smtClean="0"/>
              <a:t>2/21/2020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F26C6-DD7B-294B-B20F-11610BCBE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7058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0CD2C5-AFFC-3041-B27D-8EC66AE2BB44}" type="datetimeFigureOut">
              <a:rPr lang="en-US" smtClean="0"/>
              <a:t>2/21/2020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5A549E-2C9D-9548-84BF-1F393579A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9878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eaLnBrk="1" fontAlgn="ctr" latinLnBrk="0" hangingPunct="1"/>
            <a:r>
              <a:rPr lang="en-IE" sz="1200" b="1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National Average Farm Size-</a:t>
            </a:r>
            <a:r>
              <a:rPr lang="en-IE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IE" sz="1200" b="1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32.4 Ha</a:t>
            </a:r>
          </a:p>
          <a:p>
            <a:pPr rtl="0" eaLnBrk="1" fontAlgn="ctr" latinLnBrk="0" hangingPunct="1"/>
            <a:r>
              <a:rPr lang="en-IE" sz="1200" b="1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Green Cert- FETAC Level 6- stamp duty exemption and dept. grants</a:t>
            </a:r>
            <a:endParaRPr lang="en-IE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Latency is a time interval between the stimulation and response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8232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Mean AD to the unfamiliar human was greater for beef than dairy-origin heifers on d 51 (P=0.01), but did not differ between the breed types on d 99 (P&gt;0.05) (Figure 3). In contrast, on d 51 AD to the familiar human was similar for both beef and dairy origin heifers (P&gt;0.05) whereas on d 99 it was lower in beef than dairy-origin heifers (P=0.02). </a:t>
            </a:r>
          </a:p>
          <a:p>
            <a:endParaRPr lang="en-IE" dirty="0" smtClean="0"/>
          </a:p>
          <a:p>
            <a:r>
              <a:rPr lang="en-IE" dirty="0" smtClean="0"/>
              <a:t>From the three investigated tests, AD proved to be a more sensitive measure of the HAR and how cattle perceive humans, whether they are familiar or unfamiliar. </a:t>
            </a:r>
          </a:p>
          <a:p>
            <a:endParaRPr lang="en-I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Dystocia is defined as a difficult birth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1926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3" y="5172075"/>
            <a:ext cx="9178926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35113"/>
            <a:ext cx="655320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Picture Placeholder 1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61463" cy="5791200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>
              <a:defRPr baseline="0"/>
            </a:lvl1pPr>
          </a:lstStyle>
          <a:p>
            <a:pPr lvl="0"/>
            <a:r>
              <a:rPr lang="ga-IE" noProof="0"/>
              <a:t>Drag picture to placeholder or click icon to add</a:t>
            </a:r>
            <a:endParaRPr lang="en-GB" noProof="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1714500"/>
            <a:ext cx="6553200" cy="1714500"/>
          </a:xfrm>
          <a:prstGeom prst="rect">
            <a:avLst/>
          </a:prstGeom>
          <a:solidFill>
            <a:srgbClr val="000000">
              <a:alpha val="60000"/>
            </a:srgbClr>
          </a:solidFill>
          <a:ln w="0">
            <a:solidFill>
              <a:schemeClr val="bg1">
                <a:alpha val="0"/>
              </a:schemeClr>
            </a:solidFill>
          </a:ln>
        </p:spPr>
        <p:txBody>
          <a:bodyPr vert="horz" rIns="360000" anchor="ctr" anchorCtr="0">
            <a:noAutofit/>
          </a:bodyPr>
          <a:lstStyle>
            <a:lvl1pPr algn="r">
              <a:defRPr sz="30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ga-IE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3359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561013"/>
            <a:ext cx="9144000" cy="1587"/>
          </a:xfrm>
          <a:prstGeom prst="line">
            <a:avLst/>
          </a:prstGeom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5943600"/>
            <a:ext cx="1524000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35113"/>
            <a:ext cx="655320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144000" cy="5508624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>
              <a:defRPr baseline="0"/>
            </a:lvl1pPr>
          </a:lstStyle>
          <a:p>
            <a:pPr lvl="0"/>
            <a:r>
              <a:rPr lang="ga-IE" noProof="0"/>
              <a:t>Drag picture to placeholder or click icon to add</a:t>
            </a:r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14500"/>
            <a:ext cx="6552000" cy="17145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solidFill>
              <a:schemeClr val="bg1">
                <a:alpha val="0"/>
              </a:schemeClr>
            </a:solidFill>
          </a:ln>
        </p:spPr>
        <p:txBody>
          <a:bodyPr vert="horz" rIns="360000" anchor="ctr" anchorCtr="0">
            <a:noAutofit/>
          </a:bodyPr>
          <a:lstStyle>
            <a:lvl1pPr algn="r">
              <a:defRPr sz="3000">
                <a:solidFill>
                  <a:schemeClr val="bg1"/>
                </a:solidFill>
              </a:defRPr>
            </a:lvl1pPr>
          </a:lstStyle>
          <a:p>
            <a:r>
              <a:rPr lang="ga-IE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4923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73225"/>
            <a:ext cx="7315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dirty="0"/>
              <a:t>Click to edit Master subtitle style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015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723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06900"/>
            <a:ext cx="7391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9" y="2906713"/>
            <a:ext cx="73914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100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1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81400" cy="42672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53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>
            <a:lvl1pPr>
              <a:defRPr/>
            </a:lvl1pPr>
          </a:lstStyle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GB"/>
          </a:p>
        </p:txBody>
      </p:sp>
      <p:sp>
        <p:nvSpPr>
          <p:cNvPr id="11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746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08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667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2551113" cy="7493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5800"/>
            <a:ext cx="4654550" cy="510540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435101"/>
            <a:ext cx="2551113" cy="4356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416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0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187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GB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4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799"/>
            <a:ext cx="2057400" cy="5105402"/>
          </a:xfrm>
        </p:spPr>
        <p:txBody>
          <a:bodyPr vert="eaVert"/>
          <a:lstStyle/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799"/>
            <a:ext cx="6019800" cy="5105401"/>
          </a:xfrm>
        </p:spPr>
        <p:txBody>
          <a:bodyPr vert="eaVert"/>
          <a:lstStyle/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9986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26595"/>
            <a:ext cx="7315200" cy="731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859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ヒラギノ角ゴ Pro W3" pitchFamily="100" charset="-128"/>
          <a:cs typeface="ヒラギノ角ゴ Pro W3" pitchFamily="100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ヒラギノ角ゴ Pro W3" pitchFamily="100" charset="-128"/>
          <a:cs typeface="ヒラギノ角ゴ Pro W3" pitchFamily="100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ヒラギノ角ゴ Pro W3" pitchFamily="100" charset="-128"/>
          <a:cs typeface="ヒラギノ角ゴ Pro W3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56" charset="-128"/>
          <a:cs typeface="ＭＳ Ｐゴシック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56" charset="-128"/>
          <a:cs typeface="ＭＳ Ｐゴシック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56" charset="-128"/>
          <a:cs typeface="ＭＳ Ｐゴシック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685800"/>
            <a:ext cx="73152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1600200"/>
            <a:ext cx="7315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189662"/>
            <a:ext cx="6566340" cy="531813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189662"/>
            <a:ext cx="531147" cy="531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34451" y="6189662"/>
            <a:ext cx="1524000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</p:sldLayoutIdLst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359828"/>
          </a:solidFill>
          <a:latin typeface="Arial"/>
          <a:ea typeface="ヒラギノ角ゴ Pro W3" pitchFamily="100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9pPr>
    </p:titleStyle>
    <p:bodyStyle>
      <a:lvl1pPr marL="360363" indent="-360363" algn="l" defTabSz="457200" rtl="0" eaLnBrk="0" fontAlgn="base" hangingPunct="0">
        <a:spcBef>
          <a:spcPct val="20000"/>
        </a:spcBef>
        <a:spcAft>
          <a:spcPts val="600"/>
        </a:spcAft>
        <a:buClr>
          <a:srgbClr val="007944"/>
        </a:buClr>
        <a:buFont typeface="Wingdings" charset="0"/>
        <a:buChar char="§"/>
        <a:defRPr sz="32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1pPr>
      <a:lvl2pPr marL="6270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AFC124"/>
        </a:buClr>
        <a:buFont typeface="Arial" charset="0"/>
        <a:buChar char="•"/>
        <a:defRPr sz="28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2pPr>
      <a:lvl3pPr marL="8937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6C411F"/>
        </a:buClr>
        <a:buFont typeface="Lucida Grande" charset="0"/>
        <a:buChar char="»"/>
        <a:defRPr sz="24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3pPr>
      <a:lvl4pPr marL="1168400" indent="-274638" algn="l" defTabSz="457200" rtl="0" eaLnBrk="0" fontAlgn="base" hangingPunct="0">
        <a:spcBef>
          <a:spcPct val="20000"/>
        </a:spcBef>
        <a:spcAft>
          <a:spcPts val="600"/>
        </a:spcAft>
        <a:buClr>
          <a:srgbClr val="9E743B"/>
        </a:buClr>
        <a:buFont typeface="Wingdings" charset="0"/>
        <a:buChar char="§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4pPr>
      <a:lvl5pPr marL="1347788" indent="-273050" algn="l" defTabSz="457200" rtl="0" eaLnBrk="0" fontAlgn="base" hangingPunct="0">
        <a:spcBef>
          <a:spcPct val="20000"/>
        </a:spcBef>
        <a:spcAft>
          <a:spcPts val="600"/>
        </a:spcAft>
        <a:buClr>
          <a:srgbClr val="DC6D36"/>
        </a:buClr>
        <a:buFont typeface="Arial" charset="0"/>
        <a:buChar char="•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svg"/><Relationship Id="rId5" Type="http://schemas.openxmlformats.org/officeDocument/2006/relationships/image" Target="../media/image9.png"/><Relationship Id="rId10" Type="http://schemas.openxmlformats.org/officeDocument/2006/relationships/image" Target="../media/image32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" y="142875"/>
            <a:ext cx="7000874" cy="1257300"/>
          </a:xfrm>
          <a:noFill/>
        </p:spPr>
        <p:txBody>
          <a:bodyPr anchor="ctr"/>
          <a:lstStyle/>
          <a:p>
            <a:pPr algn="ctr"/>
            <a:r>
              <a:rPr lang="en-IE" sz="4400" b="1" dirty="0">
                <a:ln w="3175">
                  <a:solidFill>
                    <a:srgbClr val="008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Human – Animal Relations, a key to </a:t>
            </a:r>
            <a:r>
              <a:rPr lang="en-IE" sz="4400" b="1" dirty="0" smtClean="0">
                <a:ln w="3175">
                  <a:solidFill>
                    <a:srgbClr val="008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safety</a:t>
            </a:r>
            <a:endParaRPr lang="en-IE" sz="4400" b="1" dirty="0">
              <a:ln w="3175">
                <a:solidFill>
                  <a:srgbClr val="008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7586" y="5961068"/>
            <a:ext cx="847934" cy="852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New Department Logo Feb18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73328" y="5961068"/>
            <a:ext cx="2349272" cy="775769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7" name="TextBox 6"/>
          <p:cNvSpPr txBox="1"/>
          <p:nvPr/>
        </p:nvSpPr>
        <p:spPr>
          <a:xfrm>
            <a:off x="0" y="1716562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000" b="1" dirty="0" smtClean="0">
                <a:ln w="1270">
                  <a:solidFill>
                    <a:srgbClr val="008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31</a:t>
            </a:r>
            <a:r>
              <a:rPr lang="en-IE" sz="2000" b="1" baseline="30000" dirty="0" smtClean="0">
                <a:ln w="1270">
                  <a:solidFill>
                    <a:srgbClr val="008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st</a:t>
            </a:r>
            <a:r>
              <a:rPr lang="en-IE" sz="2000" b="1" dirty="0" smtClean="0">
                <a:ln w="1270">
                  <a:solidFill>
                    <a:srgbClr val="008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January 2020 </a:t>
            </a:r>
            <a:endParaRPr lang="en-IE" sz="2000" b="1" dirty="0">
              <a:ln w="1270">
                <a:solidFill>
                  <a:srgbClr val="008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1143095" y="3786185"/>
            <a:ext cx="6867524" cy="1762125"/>
          </a:xfrm>
          <a:prstGeom prst="ellipse">
            <a:avLst/>
          </a:prstGeom>
          <a:solidFill>
            <a:schemeClr val="bg1"/>
          </a:solidFill>
          <a:ln w="25400">
            <a:solidFill>
              <a:srgbClr val="0084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10" name="TextBox 9"/>
          <p:cNvSpPr txBox="1"/>
          <p:nvPr/>
        </p:nvSpPr>
        <p:spPr>
          <a:xfrm>
            <a:off x="1365520" y="3864097"/>
            <a:ext cx="642267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800" b="1" dirty="0" smtClean="0">
                <a:ln w="3175">
                  <a:noFill/>
                </a:ln>
                <a:solidFill>
                  <a:srgbClr val="00843D"/>
                </a:solidFill>
                <a:latin typeface="Calibri" pitchFamily="34" charset="0"/>
              </a:rPr>
              <a:t>Niamh Woods</a:t>
            </a:r>
            <a:endParaRPr lang="en-IE" sz="1100" b="1" dirty="0" smtClean="0">
              <a:ln w="3175">
                <a:noFill/>
              </a:ln>
              <a:solidFill>
                <a:srgbClr val="00843D"/>
              </a:solidFill>
              <a:latin typeface="Calibri" pitchFamily="34" charset="0"/>
            </a:endParaRPr>
          </a:p>
          <a:p>
            <a:pPr algn="ctr"/>
            <a:r>
              <a:rPr lang="en-IE" sz="2000" b="1" dirty="0" smtClean="0">
                <a:ln w="3175">
                  <a:noFill/>
                </a:ln>
                <a:solidFill>
                  <a:srgbClr val="00843D"/>
                </a:solidFill>
                <a:latin typeface="Calibri" pitchFamily="34" charset="0"/>
              </a:rPr>
              <a:t>Teagasc Supervisor: Dr</a:t>
            </a:r>
            <a:r>
              <a:rPr lang="en-IE" sz="2000" b="1" dirty="0">
                <a:ln w="3175">
                  <a:noFill/>
                </a:ln>
                <a:solidFill>
                  <a:srgbClr val="00843D"/>
                </a:solidFill>
                <a:latin typeface="Calibri" pitchFamily="34" charset="0"/>
              </a:rPr>
              <a:t>. Bernadette </a:t>
            </a:r>
            <a:r>
              <a:rPr lang="en-IE" sz="2000" b="1" dirty="0" smtClean="0">
                <a:ln w="3175">
                  <a:noFill/>
                </a:ln>
                <a:solidFill>
                  <a:srgbClr val="00843D"/>
                </a:solidFill>
                <a:latin typeface="Calibri" pitchFamily="34" charset="0"/>
              </a:rPr>
              <a:t>Earley</a:t>
            </a:r>
            <a:endParaRPr lang="en-IE" sz="1050" b="1" dirty="0">
              <a:ln w="3175">
                <a:noFill/>
              </a:ln>
              <a:solidFill>
                <a:srgbClr val="00843D"/>
              </a:solidFill>
              <a:latin typeface="Calibri" pitchFamily="34" charset="0"/>
            </a:endParaRPr>
          </a:p>
          <a:p>
            <a:pPr algn="ctr"/>
            <a:r>
              <a:rPr lang="en-IE" sz="2000" b="1" dirty="0">
                <a:ln w="3175">
                  <a:noFill/>
                </a:ln>
                <a:solidFill>
                  <a:srgbClr val="00843D"/>
                </a:solidFill>
                <a:latin typeface="Calibri" pitchFamily="34" charset="0"/>
              </a:rPr>
              <a:t> </a:t>
            </a:r>
            <a:r>
              <a:rPr lang="en-IE" sz="2000" b="1" dirty="0" smtClean="0">
                <a:ln w="3175">
                  <a:noFill/>
                </a:ln>
                <a:solidFill>
                  <a:srgbClr val="00843D"/>
                </a:solidFill>
                <a:latin typeface="Calibri" pitchFamily="34" charset="0"/>
              </a:rPr>
              <a:t>   UCD </a:t>
            </a:r>
            <a:r>
              <a:rPr lang="en-IE" sz="2000" b="1" dirty="0">
                <a:ln w="3175">
                  <a:noFill/>
                </a:ln>
                <a:solidFill>
                  <a:srgbClr val="00843D"/>
                </a:solidFill>
                <a:latin typeface="Calibri" pitchFamily="34" charset="0"/>
              </a:rPr>
              <a:t>Supervisor: Dr. Marijke </a:t>
            </a:r>
            <a:r>
              <a:rPr lang="en-IE" sz="2000" b="1" dirty="0" err="1" smtClean="0">
                <a:ln w="3175">
                  <a:noFill/>
                </a:ln>
                <a:solidFill>
                  <a:srgbClr val="00843D"/>
                </a:solidFill>
                <a:latin typeface="Calibri" pitchFamily="34" charset="0"/>
              </a:rPr>
              <a:t>Beltman</a:t>
            </a:r>
            <a:endParaRPr lang="en-IE" sz="2000" b="1" dirty="0" smtClean="0">
              <a:ln w="3175">
                <a:noFill/>
              </a:ln>
              <a:solidFill>
                <a:srgbClr val="00843D"/>
              </a:solidFill>
              <a:latin typeface="Calibri" pitchFamily="34" charset="0"/>
            </a:endParaRPr>
          </a:p>
          <a:p>
            <a:pPr algn="ctr"/>
            <a:r>
              <a:rPr lang="en-IE" sz="2000" b="1" dirty="0" smtClean="0">
                <a:ln w="3175">
                  <a:noFill/>
                </a:ln>
                <a:solidFill>
                  <a:srgbClr val="00843D"/>
                </a:solidFill>
                <a:latin typeface="Calibri" pitchFamily="34" charset="0"/>
              </a:rPr>
              <a:t>     Project Leader: Dr. David Meredith</a:t>
            </a:r>
            <a:endParaRPr lang="en-IE" sz="2000" b="1" dirty="0">
              <a:ln w="3175">
                <a:noFill/>
              </a:ln>
              <a:solidFill>
                <a:srgbClr val="00843D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29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47137"/>
            <a:ext cx="9220200" cy="731838"/>
          </a:xfrm>
        </p:spPr>
        <p:txBody>
          <a:bodyPr anchor="ctr"/>
          <a:lstStyle/>
          <a:p>
            <a:pPr algn="ctr"/>
            <a:r>
              <a:rPr lang="en-IE" sz="4400" dirty="0" smtClean="0">
                <a:solidFill>
                  <a:srgbClr val="00843D"/>
                </a:solidFill>
                <a:latin typeface="Calibri" pitchFamily="34" charset="0"/>
              </a:rPr>
              <a:t>Task Objectives</a:t>
            </a:r>
            <a:endParaRPr lang="en-IE" sz="4400" dirty="0">
              <a:solidFill>
                <a:srgbClr val="00843D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198" y="1339702"/>
            <a:ext cx="8272131" cy="4727723"/>
          </a:xfrm>
        </p:spPr>
        <p:txBody>
          <a:bodyPr anchor="ctr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IE" sz="2800" dirty="0">
                <a:latin typeface="Calibri" pitchFamily="34" charset="0"/>
              </a:rPr>
              <a:t>Describe the factors that contribute to farmers' adoption of recommended farm safety management </a:t>
            </a:r>
            <a:r>
              <a:rPr lang="en-IE" sz="2800" dirty="0" smtClean="0">
                <a:latin typeface="Calibri" pitchFamily="34" charset="0"/>
              </a:rPr>
              <a:t>strategies</a:t>
            </a:r>
            <a:endParaRPr lang="en-IE" sz="2800" dirty="0">
              <a:latin typeface="Calibri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IE" sz="2800" dirty="0">
                <a:latin typeface="Calibri" pitchFamily="34" charset="0"/>
              </a:rPr>
              <a:t>Develop safer work systems on farms for livestock handling and management of </a:t>
            </a:r>
            <a:r>
              <a:rPr lang="en-IE" sz="2800" dirty="0" smtClean="0">
                <a:latin typeface="Calibri" pitchFamily="34" charset="0"/>
              </a:rPr>
              <a:t>facilities</a:t>
            </a:r>
            <a:endParaRPr lang="en-IE" sz="2800" dirty="0">
              <a:latin typeface="Calibri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IE" sz="2800" dirty="0">
                <a:latin typeface="Calibri" pitchFamily="34" charset="0"/>
              </a:rPr>
              <a:t>Promote the adoption of safer systems for handling livestock on </a:t>
            </a:r>
            <a:r>
              <a:rPr lang="en-IE" sz="2800" dirty="0" smtClean="0">
                <a:latin typeface="Calibri" pitchFamily="34" charset="0"/>
              </a:rPr>
              <a:t>farms</a:t>
            </a:r>
            <a:endParaRPr lang="en-IE" sz="2800" dirty="0">
              <a:latin typeface="Calibri" pitchFamily="34" charset="0"/>
            </a:endParaRPr>
          </a:p>
          <a:p>
            <a:endParaRPr lang="en-IE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27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AFA67CD3-AB4E-4A7A-BEB8-53C445D8C44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860045"/>
            <a:ext cx="4694659" cy="573405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07CF545F-9C2E-4446-97CD-AD92990C2B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299"/>
          <a:stretch/>
        </p:blipFill>
        <p:spPr>
          <a:xfrm>
            <a:off x="-1" y="857250"/>
            <a:ext cx="9144001" cy="57340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9475" y="793297"/>
            <a:ext cx="5724525" cy="816428"/>
          </a:xfrm>
        </p:spPr>
        <p:txBody>
          <a:bodyPr>
            <a:noAutofit/>
          </a:bodyPr>
          <a:lstStyle/>
          <a:p>
            <a:pPr algn="ctr"/>
            <a:r>
              <a:rPr lang="en-IE" sz="4400" dirty="0" smtClean="0">
                <a:solidFill>
                  <a:srgbClr val="00843D"/>
                </a:solidFill>
                <a:latin typeface="Calibri" pitchFamily="34" charset="0"/>
              </a:rPr>
              <a:t>On-Going Research</a:t>
            </a:r>
            <a:endParaRPr lang="en-IE" sz="4400" dirty="0">
              <a:solidFill>
                <a:srgbClr val="00843D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9" y="1542952"/>
            <a:ext cx="4180922" cy="4451459"/>
          </a:xfrm>
        </p:spPr>
        <p:txBody>
          <a:bodyPr anchor="ctr">
            <a:norm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en-IE" sz="3600" dirty="0">
                <a:solidFill>
                  <a:srgbClr val="000000"/>
                </a:solidFill>
                <a:latin typeface="Calibri" pitchFamily="34" charset="0"/>
              </a:rPr>
              <a:t>F</a:t>
            </a:r>
            <a:r>
              <a:rPr lang="en-IE" sz="3600" dirty="0" smtClean="0">
                <a:solidFill>
                  <a:srgbClr val="000000"/>
                </a:solidFill>
                <a:latin typeface="Calibri" pitchFamily="34" charset="0"/>
              </a:rPr>
              <a:t>armer survey</a:t>
            </a:r>
            <a:endParaRPr lang="en-IE" sz="3600" dirty="0">
              <a:solidFill>
                <a:srgbClr val="000000"/>
              </a:solidFill>
              <a:latin typeface="Calibri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n-IE" sz="3600" dirty="0" smtClean="0">
                <a:solidFill>
                  <a:srgbClr val="000000"/>
                </a:solidFill>
                <a:latin typeface="Calibri" pitchFamily="34" charset="0"/>
              </a:rPr>
              <a:t>Animal measures</a:t>
            </a:r>
          </a:p>
          <a:p>
            <a:pPr lvl="1" algn="just">
              <a:buFont typeface="Wingdings" pitchFamily="2" charset="2"/>
              <a:buChar char="§"/>
            </a:pPr>
            <a:r>
              <a:rPr lang="en-IE" dirty="0" smtClean="0">
                <a:solidFill>
                  <a:srgbClr val="000000"/>
                </a:solidFill>
                <a:latin typeface="Calibri" pitchFamily="34" charset="0"/>
              </a:rPr>
              <a:t>Temperament assessments</a:t>
            </a:r>
          </a:p>
          <a:p>
            <a:pPr lvl="1" algn="just">
              <a:buFont typeface="Wingdings" pitchFamily="2" charset="2"/>
              <a:buChar char="§"/>
            </a:pPr>
            <a:r>
              <a:rPr lang="en-IE" dirty="0" smtClean="0">
                <a:solidFill>
                  <a:srgbClr val="000000"/>
                </a:solidFill>
                <a:latin typeface="Calibri" pitchFamily="34" charset="0"/>
              </a:rPr>
              <a:t>Behavioural </a:t>
            </a:r>
            <a:r>
              <a:rPr lang="en-IE" dirty="0">
                <a:solidFill>
                  <a:srgbClr val="000000"/>
                </a:solidFill>
                <a:latin typeface="Calibri" pitchFamily="34" charset="0"/>
              </a:rPr>
              <a:t>o</a:t>
            </a:r>
            <a:r>
              <a:rPr lang="en-IE" dirty="0" smtClean="0">
                <a:solidFill>
                  <a:srgbClr val="000000"/>
                </a:solidFill>
                <a:latin typeface="Calibri" pitchFamily="34" charset="0"/>
              </a:rPr>
              <a:t>bservations</a:t>
            </a:r>
          </a:p>
          <a:p>
            <a:pPr>
              <a:buFont typeface="Wingdings" panose="05000000000000000000" pitchFamily="2" charset="2"/>
              <a:buChar char="ü"/>
            </a:pPr>
            <a:endParaRPr lang="en-IE" sz="28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25467" y="6541541"/>
            <a:ext cx="428046" cy="23555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4368562-B963-D14D-B6B0-C53B94E906B8}" type="slidenum">
              <a:rPr lang="en-US" sz="825">
                <a:solidFill>
                  <a:srgbClr val="008000"/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 sz="825" dirty="0">
              <a:solidFill>
                <a:srgbClr val="008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7065E424-9F14-405F-81CA-BFB566A9083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1345" y="6172682"/>
            <a:ext cx="1727187" cy="671326"/>
          </a:xfrm>
          <a:prstGeom prst="rect">
            <a:avLst/>
          </a:prstGeom>
        </p:spPr>
      </p:pic>
      <p:pic>
        <p:nvPicPr>
          <p:cNvPr id="10" name="Graphic 5" descr="Farmer">
            <a:extLst>
              <a:ext uri="{FF2B5EF4-FFF2-40B4-BE49-F238E27FC236}">
                <a16:creationId xmlns="" xmlns:a16="http://schemas.microsoft.com/office/drawing/2014/main" id="{1D665EC8-B229-4E90-A32B-D0CD2C58531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77287" y="1542952"/>
            <a:ext cx="1080000" cy="1080000"/>
          </a:xfrm>
          <a:prstGeom prst="rect">
            <a:avLst/>
          </a:prstGeom>
          <a:effectLst/>
        </p:spPr>
      </p:pic>
      <p:sp>
        <p:nvSpPr>
          <p:cNvPr id="4" name="AutoShape 5" descr="Image result for free cow icon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8" name="AutoShape 7" descr="Image result for free cow icon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1035" name="Picture 11" descr="Image result for free cow icon&quot;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8136" y="3042175"/>
            <a:ext cx="2258302" cy="136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phic 19" descr="Target Audience">
            <a:extLst>
              <a:ext uri="{FF2B5EF4-FFF2-40B4-BE49-F238E27FC236}">
                <a16:creationId xmlns="" xmlns:a16="http://schemas.microsoft.com/office/drawing/2014/main" id="{A13F1B24-FFB5-4054-B63A-F85EAFCD073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23287" y="4701425"/>
            <a:ext cx="1188000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074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786312" y="0"/>
            <a:ext cx="4357688" cy="581025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4">
            <a:extLst>
              <a:ext uri="{FF2B5EF4-FFF2-40B4-BE49-F238E27FC236}">
                <a16:creationId xmlns="" xmlns:a16="http://schemas.microsoft.com/office/drawing/2014/main" id="{AD99E758-9BF7-433D-9209-F096F459C1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</p:spPr>
        <p:txBody>
          <a:bodyPr/>
          <a:lstStyle/>
          <a:p>
            <a:fld id="{34368562-B963-D14D-B6B0-C53B94E906B8}" type="slidenum">
              <a:rPr lang="en-US" smtClean="0">
                <a:solidFill>
                  <a:srgbClr val="008000"/>
                </a:solidFill>
              </a:rPr>
              <a:pPr/>
              <a:t>4</a:t>
            </a:fld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66700" y="227767"/>
            <a:ext cx="4257675" cy="1352641"/>
          </a:xfrm>
        </p:spPr>
        <p:txBody>
          <a:bodyPr anchor="ctr">
            <a:normAutofit/>
          </a:bodyPr>
          <a:lstStyle/>
          <a:p>
            <a:pPr algn="ctr"/>
            <a:r>
              <a:rPr lang="en-IE" sz="4400" dirty="0">
                <a:solidFill>
                  <a:srgbClr val="00843D"/>
                </a:solidFill>
              </a:rPr>
              <a:t>Farmer Survey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4294967295"/>
          </p:nvPr>
        </p:nvSpPr>
        <p:spPr>
          <a:xfrm>
            <a:off x="371474" y="1895475"/>
            <a:ext cx="4414838" cy="4419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en-IE" sz="2800" dirty="0" smtClean="0">
                <a:solidFill>
                  <a:schemeClr val="bg1"/>
                </a:solidFill>
              </a:rPr>
              <a:t>April → July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IE" sz="2800" dirty="0" smtClean="0">
                <a:solidFill>
                  <a:schemeClr val="bg1"/>
                </a:solidFill>
              </a:rPr>
              <a:t>21 counties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IE" sz="2800" dirty="0" smtClean="0">
                <a:solidFill>
                  <a:schemeClr val="bg1"/>
                </a:solidFill>
              </a:rPr>
              <a:t>34 group meetings</a:t>
            </a:r>
          </a:p>
          <a:p>
            <a:pPr lvl="1">
              <a:buClr>
                <a:srgbClr val="F9E449"/>
              </a:buClr>
              <a:buFont typeface="Arial" pitchFamily="34" charset="0"/>
              <a:buChar char="•"/>
            </a:pPr>
            <a:r>
              <a:rPr lang="en-IE" sz="2400" dirty="0" smtClean="0">
                <a:solidFill>
                  <a:schemeClr val="bg1"/>
                </a:solidFill>
              </a:rPr>
              <a:t>32 knowledge transfer</a:t>
            </a:r>
          </a:p>
          <a:p>
            <a:pPr lvl="1">
              <a:buClr>
                <a:srgbClr val="F9E449"/>
              </a:buClr>
              <a:buFont typeface="Arial" pitchFamily="34" charset="0"/>
              <a:buChar char="•"/>
            </a:pPr>
            <a:r>
              <a:rPr lang="en-IE" sz="2400" dirty="0" smtClean="0">
                <a:solidFill>
                  <a:schemeClr val="bg1"/>
                </a:solidFill>
              </a:rPr>
              <a:t>2 </a:t>
            </a:r>
            <a:r>
              <a:rPr lang="en-IE" sz="2400" dirty="0">
                <a:solidFill>
                  <a:schemeClr val="bg1"/>
                </a:solidFill>
              </a:rPr>
              <a:t>e</a:t>
            </a:r>
            <a:r>
              <a:rPr lang="en-IE" sz="2400" dirty="0" smtClean="0">
                <a:solidFill>
                  <a:schemeClr val="bg1"/>
                </a:solidFill>
              </a:rPr>
              <a:t>ducation groups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IE" sz="2800" dirty="0" smtClean="0">
                <a:solidFill>
                  <a:schemeClr val="bg1"/>
                </a:solidFill>
              </a:rPr>
              <a:t>390 respondents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IE" sz="2800" dirty="0" smtClean="0">
                <a:solidFill>
                  <a:schemeClr val="bg1"/>
                </a:solidFill>
              </a:rPr>
              <a:t>Data transfer</a:t>
            </a:r>
          </a:p>
          <a:p>
            <a:pPr lvl="1" algn="just">
              <a:buClr>
                <a:srgbClr val="F9E449"/>
              </a:buClr>
              <a:buFont typeface="Arial" pitchFamily="34" charset="0"/>
              <a:buChar char="•"/>
            </a:pPr>
            <a:r>
              <a:rPr lang="en-IE" sz="2000" dirty="0" smtClean="0">
                <a:solidFill>
                  <a:schemeClr val="bg1"/>
                </a:solidFill>
              </a:rPr>
              <a:t>Hard copy → Soft copy</a:t>
            </a:r>
          </a:p>
          <a:p>
            <a:pPr>
              <a:buFont typeface="Wingdings" panose="05000000000000000000" pitchFamily="2" charset="2"/>
              <a:buChar char="ü"/>
            </a:pPr>
            <a:endParaRPr lang="en-IE" sz="2800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IE" sz="2800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IE" sz="2800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IE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871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38150"/>
            <a:ext cx="9144000" cy="731838"/>
          </a:xfrm>
        </p:spPr>
        <p:txBody>
          <a:bodyPr anchor="ctr"/>
          <a:lstStyle/>
          <a:p>
            <a:pPr algn="ctr"/>
            <a:r>
              <a:rPr lang="en-IE" sz="4400" dirty="0" smtClean="0">
                <a:solidFill>
                  <a:srgbClr val="00843D"/>
                </a:solidFill>
              </a:rPr>
              <a:t>Respondents Per County</a:t>
            </a:r>
            <a:endParaRPr lang="en-IE" sz="4400" dirty="0">
              <a:solidFill>
                <a:srgbClr val="00843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5825" y="1095375"/>
            <a:ext cx="7315200" cy="48577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IE" sz="2800" dirty="0" smtClean="0"/>
          </a:p>
          <a:p>
            <a:endParaRPr lang="en-IE" sz="2800" dirty="0" smtClean="0"/>
          </a:p>
          <a:p>
            <a:endParaRPr lang="en-IE" sz="2800" dirty="0"/>
          </a:p>
          <a:p>
            <a:endParaRPr lang="en-IE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4272735"/>
              </p:ext>
            </p:extLst>
          </p:nvPr>
        </p:nvGraphicFramePr>
        <p:xfrm>
          <a:off x="771525" y="1181100"/>
          <a:ext cx="7515225" cy="4981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3319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47675"/>
            <a:ext cx="9144000" cy="731838"/>
          </a:xfrm>
        </p:spPr>
        <p:txBody>
          <a:bodyPr anchor="ctr"/>
          <a:lstStyle/>
          <a:p>
            <a:pPr algn="ctr"/>
            <a:r>
              <a:rPr lang="en-IE" sz="4400" dirty="0" smtClean="0">
                <a:solidFill>
                  <a:srgbClr val="00843D"/>
                </a:solidFill>
              </a:rPr>
              <a:t>Respondent Age</a:t>
            </a:r>
            <a:endParaRPr lang="en-IE" sz="4400" dirty="0">
              <a:solidFill>
                <a:srgbClr val="00843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7209421"/>
              </p:ext>
            </p:extLst>
          </p:nvPr>
        </p:nvGraphicFramePr>
        <p:xfrm>
          <a:off x="762000" y="1533525"/>
          <a:ext cx="6900862" cy="4171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2516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2587"/>
            <a:ext cx="9144000" cy="731838"/>
          </a:xfrm>
        </p:spPr>
        <p:txBody>
          <a:bodyPr anchor="ctr"/>
          <a:lstStyle/>
          <a:p>
            <a:pPr algn="ctr"/>
            <a:r>
              <a:rPr lang="en-IE" sz="4400" dirty="0" smtClean="0">
                <a:solidFill>
                  <a:srgbClr val="00843D"/>
                </a:solidFill>
              </a:rPr>
              <a:t>Enterprise – Suckler Bred</a:t>
            </a:r>
            <a:endParaRPr lang="en-IE" sz="4400" dirty="0">
              <a:solidFill>
                <a:srgbClr val="00843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0762" y="1114425"/>
            <a:ext cx="7602476" cy="46291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245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2587"/>
            <a:ext cx="9144000" cy="731838"/>
          </a:xfrm>
        </p:spPr>
        <p:txBody>
          <a:bodyPr anchor="ctr"/>
          <a:lstStyle/>
          <a:p>
            <a:pPr algn="ctr"/>
            <a:r>
              <a:rPr lang="en-IE" sz="4400" dirty="0" smtClean="0">
                <a:solidFill>
                  <a:srgbClr val="00843D"/>
                </a:solidFill>
              </a:rPr>
              <a:t>Enterprise – Dairy Bred</a:t>
            </a:r>
            <a:endParaRPr lang="en-IE" sz="4400" dirty="0">
              <a:solidFill>
                <a:srgbClr val="00843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200" y="1114425"/>
            <a:ext cx="7635600" cy="4857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436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5835" y="3000374"/>
            <a:ext cx="2857500" cy="1095375"/>
          </a:xfrm>
        </p:spPr>
        <p:txBody>
          <a:bodyPr anchor="t"/>
          <a:lstStyle/>
          <a:p>
            <a:pPr algn="ctr"/>
            <a:r>
              <a:rPr lang="en-IE" dirty="0" smtClean="0">
                <a:solidFill>
                  <a:srgbClr val="00843D"/>
                </a:solidFill>
              </a:rPr>
              <a:t>Farm Size</a:t>
            </a:r>
            <a:r>
              <a:rPr lang="en-IE" sz="1400" dirty="0" smtClean="0">
                <a:solidFill>
                  <a:srgbClr val="00843D"/>
                </a:solidFill>
              </a:rPr>
              <a:t/>
            </a:r>
            <a:br>
              <a:rPr lang="en-IE" sz="1400" dirty="0" smtClean="0">
                <a:solidFill>
                  <a:srgbClr val="00843D"/>
                </a:solidFill>
              </a:rPr>
            </a:br>
            <a:r>
              <a:rPr lang="en-IE" sz="1400" dirty="0" smtClean="0">
                <a:solidFill>
                  <a:srgbClr val="00843D"/>
                </a:solidFill>
              </a:rPr>
              <a:t>*Hectares</a:t>
            </a:r>
            <a:endParaRPr lang="en-IE" dirty="0">
              <a:solidFill>
                <a:srgbClr val="00843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5498305" y="4933950"/>
            <a:ext cx="3567110" cy="18478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359828"/>
                </a:solidFill>
                <a:latin typeface="Arial"/>
                <a:ea typeface="ヒラギノ角ゴ Pro W3" pitchFamily="100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9pPr>
          </a:lstStyle>
          <a:p>
            <a:pPr algn="ctr"/>
            <a:r>
              <a:rPr lang="en-IE" dirty="0" smtClean="0">
                <a:solidFill>
                  <a:srgbClr val="00843D"/>
                </a:solidFill>
              </a:rPr>
              <a:t>Green Certificate</a:t>
            </a:r>
            <a:endParaRPr lang="en-IE" dirty="0">
              <a:solidFill>
                <a:srgbClr val="00843D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5748335" y="731282"/>
            <a:ext cx="3067050" cy="1402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359828"/>
                </a:solidFill>
                <a:latin typeface="Arial"/>
                <a:ea typeface="ヒラギノ角ゴ Pro W3" pitchFamily="100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9pPr>
          </a:lstStyle>
          <a:p>
            <a:pPr algn="ctr"/>
            <a:r>
              <a:rPr lang="en-IE" dirty="0" smtClean="0">
                <a:solidFill>
                  <a:srgbClr val="00843D"/>
                </a:solidFill>
              </a:rPr>
              <a:t>Full Time/ Part Time</a:t>
            </a:r>
            <a:endParaRPr lang="en-IE" dirty="0">
              <a:solidFill>
                <a:srgbClr val="00843D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71095"/>
              </p:ext>
            </p:extLst>
          </p:nvPr>
        </p:nvGraphicFramePr>
        <p:xfrm>
          <a:off x="4743450" y="2905542"/>
          <a:ext cx="4195760" cy="12436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1082"/>
                <a:gridCol w="1694678"/>
              </a:tblGrid>
              <a:tr h="376423"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i="0" u="none" strike="noStrike" dirty="0">
                          <a:solidFill>
                            <a:srgbClr val="00843D"/>
                          </a:solidFill>
                          <a:effectLst/>
                          <a:latin typeface="Arial"/>
                        </a:rPr>
                        <a:t>Land Owned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i="0" u="none" strike="noStrike" dirty="0" smtClean="0">
                          <a:solidFill>
                            <a:srgbClr val="00843D"/>
                          </a:solidFill>
                          <a:effectLst/>
                          <a:latin typeface="Arial"/>
                        </a:rPr>
                        <a:t>41.8 Ha*</a:t>
                      </a:r>
                      <a:endParaRPr lang="en-IE" sz="1800" b="1" i="0" u="none" strike="noStrike" dirty="0">
                        <a:solidFill>
                          <a:srgbClr val="00843D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33595"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Land </a:t>
                      </a:r>
                      <a:r>
                        <a:rPr lang="en-IE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Rented </a:t>
                      </a:r>
                      <a:endParaRPr lang="en-IE" sz="1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0084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10.1 Ha</a:t>
                      </a:r>
                      <a:endParaRPr lang="en-IE" sz="1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00843D"/>
                    </a:solidFill>
                  </a:tcPr>
                </a:tc>
              </a:tr>
              <a:tr h="433595"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i="0" u="none" strike="noStrike" dirty="0">
                          <a:solidFill>
                            <a:srgbClr val="00843D"/>
                          </a:solidFill>
                          <a:effectLst/>
                          <a:latin typeface="Arial"/>
                        </a:rPr>
                        <a:t>Total Farm Size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i="0" u="none" strike="noStrike" dirty="0" smtClean="0">
                          <a:solidFill>
                            <a:srgbClr val="00843D"/>
                          </a:solidFill>
                          <a:effectLst/>
                          <a:latin typeface="Arial"/>
                        </a:rPr>
                        <a:t>46.8 Ha</a:t>
                      </a:r>
                      <a:endParaRPr lang="en-IE" sz="1800" b="1" i="0" u="none" strike="noStrike" dirty="0">
                        <a:solidFill>
                          <a:srgbClr val="00843D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8985487"/>
              </p:ext>
            </p:extLst>
          </p:nvPr>
        </p:nvGraphicFramePr>
        <p:xfrm>
          <a:off x="-647699" y="-162997"/>
          <a:ext cx="5629274" cy="2790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3887403"/>
              </p:ext>
            </p:extLst>
          </p:nvPr>
        </p:nvGraphicFramePr>
        <p:xfrm>
          <a:off x="-314325" y="4038600"/>
          <a:ext cx="504825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9067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Graphic spid="12" grpId="0">
        <p:bldAsOne/>
      </p:bldGraphic>
      <p:bldGraphic spid="13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alphaModFix amt="5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3238500"/>
            <a:ext cx="9144000" cy="1150938"/>
          </a:xfrm>
        </p:spPr>
        <p:txBody>
          <a:bodyPr anchor="ctr"/>
          <a:lstStyle/>
          <a:p>
            <a:pPr algn="ctr"/>
            <a:r>
              <a:rPr lang="en-IE" sz="600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Animal Measures</a:t>
            </a:r>
            <a:endParaRPr lang="en-IE" sz="6000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51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" y="114300"/>
            <a:ext cx="8886825" cy="1562100"/>
          </a:xfrm>
        </p:spPr>
        <p:txBody>
          <a:bodyPr anchor="ctr"/>
          <a:lstStyle/>
          <a:p>
            <a:pPr algn="ctr"/>
            <a:r>
              <a:rPr lang="en-IE" sz="3200" i="1" dirty="0" smtClean="0">
                <a:solidFill>
                  <a:srgbClr val="00843D"/>
                </a:solidFill>
              </a:rPr>
              <a:t>An investigation </a:t>
            </a:r>
            <a:r>
              <a:rPr lang="en-IE" sz="3200" i="1" dirty="0">
                <a:solidFill>
                  <a:srgbClr val="00843D"/>
                </a:solidFill>
              </a:rPr>
              <a:t>of the human-animal relationship (HAR) using housed pregnant dairy and beef origin </a:t>
            </a:r>
            <a:r>
              <a:rPr lang="en-IE" sz="3200" i="1" dirty="0" smtClean="0">
                <a:solidFill>
                  <a:srgbClr val="00843D"/>
                </a:solidFill>
              </a:rPr>
              <a:t>heifers</a:t>
            </a:r>
            <a:endParaRPr lang="en-IE" sz="3200" i="1" dirty="0">
              <a:solidFill>
                <a:srgbClr val="00843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3450" y="1895474"/>
            <a:ext cx="7315200" cy="4162425"/>
          </a:xfrm>
        </p:spPr>
        <p:txBody>
          <a:bodyPr anchor="ctr">
            <a:normAutofit/>
          </a:bodyPr>
          <a:lstStyle/>
          <a:p>
            <a:r>
              <a:rPr lang="en-IE" sz="2800" dirty="0" smtClean="0"/>
              <a:t>63 first-calving heifers</a:t>
            </a:r>
          </a:p>
          <a:p>
            <a:pPr lvl="1">
              <a:buClr>
                <a:srgbClr val="F9E449"/>
              </a:buClr>
            </a:pPr>
            <a:r>
              <a:rPr lang="en-IE" sz="2400" dirty="0" smtClean="0"/>
              <a:t>20 Dairy bred origin</a:t>
            </a:r>
          </a:p>
          <a:p>
            <a:pPr lvl="1">
              <a:buClr>
                <a:srgbClr val="F9E449"/>
              </a:buClr>
            </a:pPr>
            <a:r>
              <a:rPr lang="en-IE" sz="2400" dirty="0" smtClean="0"/>
              <a:t>43 Suckler bred origin</a:t>
            </a:r>
          </a:p>
          <a:p>
            <a:pPr marL="360363" lvl="1" indent="0">
              <a:buClr>
                <a:srgbClr val="F9E449"/>
              </a:buClr>
              <a:buNone/>
            </a:pPr>
            <a:endParaRPr lang="en-IE" sz="1600" dirty="0" smtClean="0"/>
          </a:p>
          <a:p>
            <a:r>
              <a:rPr lang="en-IE" sz="2800" dirty="0" smtClean="0"/>
              <a:t>Temperament assessments</a:t>
            </a:r>
          </a:p>
          <a:p>
            <a:pPr lvl="2">
              <a:buClr>
                <a:srgbClr val="F9E449"/>
              </a:buClr>
              <a:buFont typeface="Arial" pitchFamily="34" charset="0"/>
              <a:buChar char="•"/>
            </a:pPr>
            <a:r>
              <a:rPr lang="en-IE" dirty="0" smtClean="0"/>
              <a:t>Crush agitation (CA)</a:t>
            </a:r>
          </a:p>
          <a:p>
            <a:pPr lvl="2">
              <a:buClr>
                <a:srgbClr val="F9E449"/>
              </a:buClr>
              <a:buFont typeface="Arial" pitchFamily="34" charset="0"/>
              <a:buChar char="•"/>
            </a:pPr>
            <a:r>
              <a:rPr lang="en-IE" dirty="0" smtClean="0"/>
              <a:t>Exit Speed (ES)</a:t>
            </a:r>
          </a:p>
          <a:p>
            <a:pPr lvl="2">
              <a:buClr>
                <a:srgbClr val="F9E449"/>
              </a:buClr>
              <a:buFont typeface="Arial" pitchFamily="34" charset="0"/>
              <a:buChar char="•"/>
            </a:pPr>
            <a:r>
              <a:rPr lang="en-IE" dirty="0" smtClean="0"/>
              <a:t>Avoidance Distance (AD)</a:t>
            </a:r>
            <a:endParaRPr lang="en-IE" sz="32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233987" y="4937641"/>
            <a:ext cx="355282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IE" i="1" dirty="0" smtClean="0"/>
              <a:t>Days 43 &amp; 86 post-housing</a:t>
            </a:r>
            <a:endParaRPr lang="en-IE" i="1" dirty="0"/>
          </a:p>
        </p:txBody>
      </p:sp>
      <p:sp>
        <p:nvSpPr>
          <p:cNvPr id="7" name="TextBox 6"/>
          <p:cNvSpPr txBox="1"/>
          <p:nvPr/>
        </p:nvSpPr>
        <p:spPr>
          <a:xfrm>
            <a:off x="5804534" y="5610217"/>
            <a:ext cx="2982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i="1" dirty="0" smtClean="0"/>
              <a:t>Days 51 </a:t>
            </a:r>
            <a:r>
              <a:rPr lang="en-IE" i="1" dirty="0"/>
              <a:t>&amp; 99 post-housing </a:t>
            </a:r>
          </a:p>
        </p:txBody>
      </p:sp>
      <p:pic>
        <p:nvPicPr>
          <p:cNvPr id="16" name="Picture 4" descr="C:\Users\niamh.woods\AppData\Local\Microsoft\Windows\Temporary Internet Files\Content.IE5\RZ9VDL90\Arrow_left.svg[1]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5813" y="4980156"/>
            <a:ext cx="638174" cy="21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:\Users\niamh.woods\AppData\Local\Microsoft\Windows\Temporary Internet Files\Content.IE5\RZ9VDL90\Arrow_left.svg[1]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3987" y="5709507"/>
            <a:ext cx="638174" cy="21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695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0975"/>
            <a:ext cx="9144000" cy="731838"/>
          </a:xfrm>
        </p:spPr>
        <p:txBody>
          <a:bodyPr anchor="ctr"/>
          <a:lstStyle/>
          <a:p>
            <a:pPr algn="ctr"/>
            <a:r>
              <a:rPr lang="en-IE" dirty="0" smtClean="0">
                <a:solidFill>
                  <a:srgbClr val="00843D"/>
                </a:solidFill>
              </a:rPr>
              <a:t>Temperament Assessments</a:t>
            </a:r>
            <a:endParaRPr lang="en-IE" dirty="0">
              <a:solidFill>
                <a:srgbClr val="00843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</p:spPr>
        <p:txBody>
          <a:bodyPr/>
          <a:lstStyle/>
          <a:p>
            <a:fld id="{34368562-B963-D14D-B6B0-C53B94E906B8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47800" y="1057275"/>
            <a:ext cx="6429375" cy="496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801" y="1057276"/>
            <a:ext cx="8619724" cy="491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24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3450" y="1095375"/>
            <a:ext cx="7315200" cy="2162175"/>
          </a:xfrm>
        </p:spPr>
        <p:txBody>
          <a:bodyPr>
            <a:normAutofit/>
          </a:bodyPr>
          <a:lstStyle/>
          <a:p>
            <a:r>
              <a:rPr lang="en-IE" sz="2800" b="1" dirty="0"/>
              <a:t>Crush Exit</a:t>
            </a:r>
          </a:p>
          <a:p>
            <a:r>
              <a:rPr lang="en-IE" sz="2800" dirty="0"/>
              <a:t>Distance reached (meters) and time spent travelling to that distance (seconds) were recorded</a:t>
            </a:r>
          </a:p>
          <a:p>
            <a:pPr marL="0" indent="0">
              <a:buNone/>
            </a:pPr>
            <a:endParaRPr lang="en-IE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</p:spPr>
        <p:txBody>
          <a:bodyPr/>
          <a:lstStyle/>
          <a:p>
            <a:fld id="{34368562-B963-D14D-B6B0-C53B94E906B8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180975"/>
            <a:ext cx="9144000" cy="731838"/>
          </a:xfrm>
        </p:spPr>
        <p:txBody>
          <a:bodyPr anchor="ctr"/>
          <a:lstStyle/>
          <a:p>
            <a:pPr algn="ctr"/>
            <a:r>
              <a:rPr lang="en-IE" dirty="0" smtClean="0">
                <a:solidFill>
                  <a:srgbClr val="00843D"/>
                </a:solidFill>
              </a:rPr>
              <a:t>Temperament Assessments</a:t>
            </a:r>
            <a:endParaRPr lang="en-IE" dirty="0">
              <a:solidFill>
                <a:srgbClr val="00843D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438875"/>
              </p:ext>
            </p:extLst>
          </p:nvPr>
        </p:nvGraphicFramePr>
        <p:xfrm>
          <a:off x="933450" y="3406412"/>
          <a:ext cx="7467602" cy="22829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690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334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334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3345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3345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3345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3345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76162">
                <a:tc gridSpan="7">
                  <a:txBody>
                    <a:bodyPr/>
                    <a:lstStyle/>
                    <a:p>
                      <a:pPr algn="ctr"/>
                      <a:r>
                        <a:rPr lang="en-IE" sz="1800" b="1" dirty="0"/>
                        <a:t>Assignment</a:t>
                      </a:r>
                      <a:r>
                        <a:rPr lang="en-IE" sz="1800" b="1" baseline="0" dirty="0"/>
                        <a:t> of scores to the measurements of the test variables</a:t>
                      </a:r>
                    </a:p>
                    <a:p>
                      <a:pPr algn="ctr"/>
                      <a:r>
                        <a:rPr lang="en-IE" sz="1800" b="0" baseline="0" dirty="0"/>
                        <a:t> </a:t>
                      </a:r>
                      <a:r>
                        <a:rPr lang="en-IE" sz="1800" b="0" dirty="0"/>
                        <a:t>(Mazurek et al.,</a:t>
                      </a:r>
                      <a:r>
                        <a:rPr lang="en-IE" sz="1800" b="0" baseline="0" dirty="0"/>
                        <a:t> </a:t>
                      </a:r>
                      <a:r>
                        <a:rPr lang="en-IE" sz="1800" b="0" dirty="0"/>
                        <a:t>2011)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1840">
                <a:tc rowSpan="2">
                  <a:txBody>
                    <a:bodyPr/>
                    <a:lstStyle/>
                    <a:p>
                      <a:pPr algn="ctr"/>
                      <a:endParaRPr lang="en-IE" sz="1400" dirty="0"/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IE" sz="2000" b="1" dirty="0"/>
                        <a:t>Score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840">
                <a:tc v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/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19013">
                <a:tc>
                  <a:txBody>
                    <a:bodyPr/>
                    <a:lstStyle/>
                    <a:p>
                      <a:pPr algn="ctr"/>
                      <a:r>
                        <a:rPr lang="en-IE" sz="1600" b="1" dirty="0"/>
                        <a:t>Latency</a:t>
                      </a:r>
                      <a:r>
                        <a:rPr lang="en-IE" sz="1600" b="1" baseline="0" dirty="0"/>
                        <a:t> T</a:t>
                      </a:r>
                      <a:r>
                        <a:rPr lang="en-IE" sz="1600" b="1" dirty="0"/>
                        <a:t>ime</a:t>
                      </a:r>
                      <a:r>
                        <a:rPr lang="en-IE" sz="1600" b="1" baseline="0" dirty="0"/>
                        <a:t> (s)</a:t>
                      </a:r>
                      <a:endParaRPr lang="en-IE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>
                          <a:latin typeface="+mn-lt"/>
                        </a:rPr>
                        <a:t>0.1-5.0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>
                          <a:latin typeface="+mn-lt"/>
                        </a:rPr>
                        <a:t>5.1-10.0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>
                          <a:latin typeface="+mn-lt"/>
                        </a:rPr>
                        <a:t>10.1-15.0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>
                          <a:latin typeface="+mn-lt"/>
                        </a:rPr>
                        <a:t>15.1-20.0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>
                          <a:latin typeface="+mn-lt"/>
                        </a:rPr>
                        <a:t>20.1-25.0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>
                          <a:latin typeface="+mn-lt"/>
                        </a:rPr>
                        <a:t>25.1+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1840">
                <a:tc>
                  <a:txBody>
                    <a:bodyPr/>
                    <a:lstStyle/>
                    <a:p>
                      <a:pPr algn="ctr"/>
                      <a:r>
                        <a:rPr lang="en-IE" sz="1600" b="1" dirty="0"/>
                        <a:t>Distance (m)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>
                          <a:latin typeface="+mn-lt"/>
                        </a:rPr>
                        <a:t>21+</a:t>
                      </a:r>
                      <a:endParaRPr lang="en-IE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>
                          <a:latin typeface="+mn-lt"/>
                        </a:rPr>
                        <a:t>16-20</a:t>
                      </a:r>
                      <a:endParaRPr lang="en-IE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>
                          <a:latin typeface="+mn-lt"/>
                        </a:rPr>
                        <a:t>11-15</a:t>
                      </a:r>
                      <a:endParaRPr lang="en-IE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>
                          <a:latin typeface="+mn-lt"/>
                        </a:rPr>
                        <a:t>6-10</a:t>
                      </a:r>
                      <a:endParaRPr lang="en-IE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>
                          <a:latin typeface="+mn-lt"/>
                        </a:rPr>
                        <a:t>1-5</a:t>
                      </a:r>
                      <a:endParaRPr lang="en-IE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E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13" y="1193799"/>
            <a:ext cx="7877175" cy="446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507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867D4867-5BA7-4462-B2F6-A23F4A622AA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191589"/>
            <a:ext cx="3490721" cy="2049193"/>
          </a:xfrm>
          <a:noFill/>
          <a:ln w="19050"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en-IE" sz="3900" dirty="0" smtClean="0">
                <a:ln w="12700">
                  <a:solidFill>
                    <a:schemeClr val="bg1">
                      <a:alpha val="50000"/>
                    </a:schemeClr>
                  </a:solidFill>
                </a:ln>
                <a:solidFill>
                  <a:srgbClr val="00843D"/>
                </a:solidFill>
              </a:rPr>
              <a:t>Temperament Assessments</a:t>
            </a:r>
            <a:endParaRPr lang="en-IE" sz="3900" dirty="0">
              <a:ln w="12700">
                <a:solidFill>
                  <a:schemeClr val="bg1">
                    <a:alpha val="50000"/>
                  </a:schemeClr>
                </a:solidFill>
              </a:ln>
              <a:solidFill>
                <a:srgbClr val="00843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38238"/>
            <a:ext cx="3490722" cy="1324112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IE" sz="2800" b="1" dirty="0" smtClean="0">
                <a:solidFill>
                  <a:schemeClr val="bg1"/>
                </a:solidFill>
              </a:rPr>
              <a:t>Avoidance </a:t>
            </a:r>
          </a:p>
          <a:p>
            <a:pPr marL="0" indent="0" algn="ctr">
              <a:buNone/>
            </a:pPr>
            <a:r>
              <a:rPr lang="en-IE" sz="2800" b="1" dirty="0" smtClean="0">
                <a:solidFill>
                  <a:schemeClr val="bg1"/>
                </a:solidFill>
              </a:rPr>
              <a:t>Distance</a:t>
            </a:r>
          </a:p>
        </p:txBody>
      </p:sp>
      <p:sp>
        <p:nvSpPr>
          <p:cNvPr id="7" name="Slide Number Placeholder 4"/>
          <p:cNvSpPr txBox="1">
            <a:spLocks/>
          </p:cNvSpPr>
          <p:nvPr/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2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34368562-B963-D14D-B6B0-C53B94E906B8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187325"/>
            <a:ext cx="3389313" cy="229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512427" y="2479675"/>
            <a:ext cx="2105247" cy="461665"/>
          </a:xfrm>
          <a:prstGeom prst="rect">
            <a:avLst/>
          </a:prstGeom>
          <a:solidFill>
            <a:srgbClr val="00843D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E" sz="2400" dirty="0"/>
              <a:t>Familiar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12425" y="5574006"/>
            <a:ext cx="2105247" cy="461665"/>
          </a:xfrm>
          <a:prstGeom prst="rect">
            <a:avLst/>
          </a:prstGeom>
          <a:solidFill>
            <a:srgbClr val="00843D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E" sz="2400" dirty="0" smtClean="0"/>
              <a:t>Unfamiliar</a:t>
            </a:r>
            <a:endParaRPr lang="en-IE" sz="2400" dirty="0"/>
          </a:p>
        </p:txBody>
      </p:sp>
      <p:pic>
        <p:nvPicPr>
          <p:cNvPr id="14" name="Picture 2" descr="C:\Users\niamh.woods\AppData\Local\Microsoft\Windows\Temporary Internet Files\Content.Outlook\SF4KTLXL\IMG_0092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70393" y="3223924"/>
            <a:ext cx="3389312" cy="2350082"/>
          </a:xfrm>
          <a:prstGeom prst="rect">
            <a:avLst/>
          </a:prstGeom>
          <a:noFill/>
          <a:ln w="25400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niamh.woods\AppData\Local\Microsoft\Windows\Temporary Internet Files\Content.Outlook\SF4KTLXL\IMG_0091 (3)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00838" y="3695700"/>
            <a:ext cx="1289045" cy="2843212"/>
          </a:xfrm>
          <a:prstGeom prst="rect">
            <a:avLst/>
          </a:prstGeom>
          <a:noFill/>
          <a:ln w="3175">
            <a:solidFill>
              <a:srgbClr val="3F3F3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86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38150"/>
            <a:ext cx="9144000" cy="731838"/>
          </a:xfrm>
        </p:spPr>
        <p:txBody>
          <a:bodyPr anchor="ctr"/>
          <a:lstStyle/>
          <a:p>
            <a:pPr algn="ctr"/>
            <a:r>
              <a:rPr lang="en-IE" sz="4400" dirty="0" smtClean="0">
                <a:solidFill>
                  <a:srgbClr val="00843D"/>
                </a:solidFill>
              </a:rPr>
              <a:t>Results</a:t>
            </a:r>
            <a:endParaRPr lang="en-IE" sz="4400" dirty="0">
              <a:solidFill>
                <a:srgbClr val="00843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14400" y="1600200"/>
            <a:ext cx="7315200" cy="4419600"/>
          </a:xfrm>
        </p:spPr>
        <p:txBody>
          <a:bodyPr>
            <a:normAutofit fontScale="92500" lnSpcReduction="10000"/>
          </a:bodyPr>
          <a:lstStyle/>
          <a:p>
            <a:r>
              <a:rPr lang="en-IE" altLang="en-US" sz="2800" dirty="0" smtClean="0"/>
              <a:t>Crush Agitation and Exit Speed</a:t>
            </a:r>
          </a:p>
          <a:p>
            <a:pPr lvl="1">
              <a:buClr>
                <a:srgbClr val="F9E449"/>
              </a:buClr>
            </a:pPr>
            <a:r>
              <a:rPr lang="en-IE" altLang="en-US" sz="2400" dirty="0"/>
              <a:t>No difference </a:t>
            </a:r>
            <a:r>
              <a:rPr lang="en-IE" altLang="en-US" sz="2400" dirty="0" smtClean="0"/>
              <a:t>was </a:t>
            </a:r>
            <a:r>
              <a:rPr lang="en-IE" altLang="en-US" sz="2400" dirty="0"/>
              <a:t>found between dairy and beef origin suckler heifers </a:t>
            </a:r>
            <a:r>
              <a:rPr lang="en-IE" altLang="en-US" sz="2400" dirty="0" smtClean="0"/>
              <a:t>at </a:t>
            </a:r>
            <a:r>
              <a:rPr lang="en-IE" altLang="en-US" sz="2400" dirty="0"/>
              <a:t>either time </a:t>
            </a:r>
            <a:r>
              <a:rPr lang="en-IE" altLang="en-US" sz="2400" dirty="0" smtClean="0"/>
              <a:t>point</a:t>
            </a:r>
            <a:endParaRPr lang="en-IE" altLang="en-US" sz="2400" dirty="0"/>
          </a:p>
          <a:p>
            <a:pPr lvl="1">
              <a:buClr>
                <a:srgbClr val="F9E449"/>
              </a:buClr>
            </a:pPr>
            <a:endParaRPr lang="en-IE" altLang="en-US" sz="2400" dirty="0" smtClean="0"/>
          </a:p>
          <a:p>
            <a:r>
              <a:rPr lang="en-IE" altLang="en-US" sz="2800" dirty="0" smtClean="0"/>
              <a:t>Avoidance Distance</a:t>
            </a:r>
          </a:p>
          <a:p>
            <a:pPr lvl="1">
              <a:buClr>
                <a:srgbClr val="F9E449"/>
              </a:buClr>
            </a:pPr>
            <a:r>
              <a:rPr lang="en-IE" sz="2400" dirty="0"/>
              <a:t>Mean AD to </a:t>
            </a:r>
            <a:r>
              <a:rPr lang="en-IE" sz="2400" dirty="0" smtClean="0"/>
              <a:t>unfamiliar was </a:t>
            </a:r>
            <a:r>
              <a:rPr lang="en-IE" sz="2400" dirty="0"/>
              <a:t>greater for beef than dairy-origin heifers on </a:t>
            </a:r>
            <a:r>
              <a:rPr lang="en-IE" sz="2400" dirty="0" smtClean="0"/>
              <a:t>day 51(P=0.01), but </a:t>
            </a:r>
            <a:r>
              <a:rPr lang="en-IE" sz="2400" dirty="0"/>
              <a:t>did not differ between the breed types on </a:t>
            </a:r>
            <a:r>
              <a:rPr lang="en-IE" sz="2400" dirty="0" smtClean="0"/>
              <a:t>day 99</a:t>
            </a:r>
          </a:p>
          <a:p>
            <a:pPr lvl="1">
              <a:buClr>
                <a:srgbClr val="F9E449"/>
              </a:buClr>
            </a:pPr>
            <a:r>
              <a:rPr lang="en-IE" sz="2400" dirty="0" smtClean="0"/>
              <a:t>On day </a:t>
            </a:r>
            <a:r>
              <a:rPr lang="en-IE" sz="2400" dirty="0"/>
              <a:t>51 AD to the familiar human was similar for both beef and dairy origin heifers </a:t>
            </a:r>
            <a:r>
              <a:rPr lang="en-IE" sz="2400" dirty="0" smtClean="0"/>
              <a:t>whereas </a:t>
            </a:r>
            <a:r>
              <a:rPr lang="en-IE" sz="2400" dirty="0"/>
              <a:t>on </a:t>
            </a:r>
            <a:r>
              <a:rPr lang="en-IE" sz="2400" dirty="0" smtClean="0"/>
              <a:t>day 99 </a:t>
            </a:r>
            <a:r>
              <a:rPr lang="en-IE" sz="2400" dirty="0"/>
              <a:t>it was lower in beef than dairy-origin heifers (P=0.02</a:t>
            </a:r>
            <a:r>
              <a:rPr lang="en-IE" sz="2400" dirty="0" smtClean="0"/>
              <a:t>) </a:t>
            </a:r>
            <a:endParaRPr lang="en-IE" sz="2400" dirty="0"/>
          </a:p>
          <a:p>
            <a:pPr lvl="1">
              <a:buClr>
                <a:srgbClr val="F9E449"/>
              </a:buClr>
            </a:pPr>
            <a:endParaRPr lang="en-IE" altLang="en-US" sz="2400" dirty="0" smtClean="0"/>
          </a:p>
          <a:p>
            <a:pPr marL="0" indent="0">
              <a:buNone/>
            </a:pPr>
            <a:endParaRPr lang="en-IE" altLang="en-US" sz="2800" dirty="0" smtClean="0"/>
          </a:p>
          <a:p>
            <a:endParaRPr lang="en-IE" altLang="en-US" sz="2800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4108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38150"/>
            <a:ext cx="9144000" cy="731838"/>
          </a:xfrm>
        </p:spPr>
        <p:txBody>
          <a:bodyPr anchor="ctr"/>
          <a:lstStyle/>
          <a:p>
            <a:pPr algn="ctr"/>
            <a:r>
              <a:rPr lang="en-IE" sz="4400" dirty="0" smtClean="0">
                <a:solidFill>
                  <a:srgbClr val="00843D"/>
                </a:solidFill>
              </a:rPr>
              <a:t>Results</a:t>
            </a:r>
            <a:endParaRPr lang="en-IE" sz="4400" dirty="0">
              <a:solidFill>
                <a:srgbClr val="00843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7524" y="1349726"/>
            <a:ext cx="8413724" cy="4558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637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0975"/>
            <a:ext cx="9144000" cy="731838"/>
          </a:xfrm>
        </p:spPr>
        <p:txBody>
          <a:bodyPr anchor="ctr"/>
          <a:lstStyle/>
          <a:p>
            <a:pPr algn="ctr"/>
            <a:r>
              <a:rPr lang="en-IE" sz="4400" dirty="0">
                <a:solidFill>
                  <a:srgbClr val="00843D"/>
                </a:solidFill>
              </a:rPr>
              <a:t>Facial Whorl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3450" y="1095374"/>
            <a:ext cx="7455638" cy="3016792"/>
          </a:xfrm>
        </p:spPr>
        <p:txBody>
          <a:bodyPr>
            <a:normAutofit fontScale="92500" lnSpcReduction="20000"/>
          </a:bodyPr>
          <a:lstStyle/>
          <a:p>
            <a:r>
              <a:rPr lang="en-US" sz="3000" dirty="0"/>
              <a:t>Numerous studies on facial whorl position &amp; type in relation to temperament </a:t>
            </a:r>
          </a:p>
          <a:p>
            <a:r>
              <a:rPr lang="en-US" sz="3000" dirty="0"/>
              <a:t>Most easily observed in cattle that do not have daily close contact with people</a:t>
            </a:r>
          </a:p>
          <a:p>
            <a:r>
              <a:rPr lang="en-IE" sz="3000" dirty="0"/>
              <a:t>Categorisation</a:t>
            </a:r>
            <a:r>
              <a:rPr lang="en-US" sz="3000" dirty="0"/>
              <a:t> as </a:t>
            </a:r>
            <a:r>
              <a:rPr lang="en-US" sz="3000" b="1" dirty="0"/>
              <a:t>high</a:t>
            </a:r>
            <a:r>
              <a:rPr lang="en-US" sz="3000" dirty="0"/>
              <a:t>, </a:t>
            </a:r>
            <a:r>
              <a:rPr lang="en-US" sz="3000" b="1" dirty="0"/>
              <a:t>middle</a:t>
            </a:r>
            <a:r>
              <a:rPr lang="en-US" sz="3000" dirty="0"/>
              <a:t>, </a:t>
            </a:r>
            <a:r>
              <a:rPr lang="en-US" sz="3000" b="1" dirty="0"/>
              <a:t>low</a:t>
            </a:r>
            <a:r>
              <a:rPr lang="en-US" sz="3000" dirty="0"/>
              <a:t>, </a:t>
            </a:r>
            <a:r>
              <a:rPr lang="en-US" sz="3000" b="1" dirty="0"/>
              <a:t>abnormal</a:t>
            </a:r>
            <a:r>
              <a:rPr lang="en-US" sz="3000" dirty="0"/>
              <a:t> or </a:t>
            </a:r>
            <a:r>
              <a:rPr lang="en-US" sz="3000" b="1" dirty="0"/>
              <a:t>non-existing </a:t>
            </a:r>
            <a:r>
              <a:rPr lang="en-US" sz="3000" dirty="0"/>
              <a:t>and </a:t>
            </a:r>
            <a:r>
              <a:rPr lang="en-US" sz="3000" b="1" dirty="0"/>
              <a:t>single</a:t>
            </a:r>
            <a:r>
              <a:rPr lang="en-US" sz="3000" dirty="0"/>
              <a:t>, </a:t>
            </a:r>
            <a:r>
              <a:rPr lang="en-US" sz="3000" b="1" dirty="0"/>
              <a:t>spiral</a:t>
            </a:r>
            <a:r>
              <a:rPr lang="en-US" sz="3000" dirty="0"/>
              <a:t>, </a:t>
            </a:r>
            <a:r>
              <a:rPr lang="en-US" sz="3000" b="1" dirty="0"/>
              <a:t>flared </a:t>
            </a:r>
            <a:r>
              <a:rPr lang="en-US" sz="3000" dirty="0"/>
              <a:t>or </a:t>
            </a:r>
            <a:r>
              <a:rPr lang="en-US" sz="3000" b="1" dirty="0"/>
              <a:t>double</a:t>
            </a:r>
          </a:p>
          <a:p>
            <a:endParaRPr lang="en-IE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</p:spPr>
        <p:txBody>
          <a:bodyPr/>
          <a:lstStyle/>
          <a:p>
            <a:fld id="{34368562-B963-D14D-B6B0-C53B94E906B8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BDAFF397-9876-477C-AE3D-E1DDB79C33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49132" y="4115954"/>
            <a:ext cx="4039956" cy="18935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646D429C-7476-497E-8946-F929A986F5A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450" y="3962981"/>
            <a:ext cx="2682240" cy="271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77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6" y="267940"/>
            <a:ext cx="3985902" cy="811924"/>
          </a:xfrm>
        </p:spPr>
        <p:txBody>
          <a:bodyPr anchor="ctr">
            <a:normAutofit/>
          </a:bodyPr>
          <a:lstStyle/>
          <a:p>
            <a:pPr algn="ctr"/>
            <a:r>
              <a:rPr lang="en-IE" sz="4400" dirty="0">
                <a:solidFill>
                  <a:srgbClr val="00843D"/>
                </a:solidFill>
              </a:rPr>
              <a:t>Facial Whorl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4129676A-3C7B-4B29-BE1D-6B47FE6E2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1" y="1079864"/>
            <a:ext cx="3985907" cy="3979816"/>
          </a:xfrm>
        </p:spPr>
        <p:txBody>
          <a:bodyPr anchor="t">
            <a:normAutofit lnSpcReduction="10000"/>
          </a:bodyPr>
          <a:lstStyle/>
          <a:p>
            <a:r>
              <a:rPr lang="en-IE" sz="2800" dirty="0"/>
              <a:t>Photograph of each animal at </a:t>
            </a:r>
            <a:r>
              <a:rPr lang="en-IE" sz="2800" dirty="0" smtClean="0"/>
              <a:t> a distance of 1.5m</a:t>
            </a:r>
            <a:endParaRPr lang="en-IE" sz="2800" dirty="0"/>
          </a:p>
          <a:p>
            <a:r>
              <a:rPr lang="en-IE" sz="2800" dirty="0"/>
              <a:t>Angle square used to determine scale </a:t>
            </a:r>
          </a:p>
          <a:p>
            <a:r>
              <a:rPr lang="en-IE" sz="2800" dirty="0"/>
              <a:t>Crush agitation scoring repeated</a:t>
            </a:r>
          </a:p>
          <a:p>
            <a:r>
              <a:rPr lang="en-IE" sz="2800" dirty="0"/>
              <a:t>Score allocated on exit from the crush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="" xmlns:a16="http://schemas.microsoft.com/office/drawing/2014/main" id="{CF62D2A7-8207-488C-9F46-316BA81A16C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4540250" y="0"/>
            <a:ext cx="4603750" cy="4793391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074" name="Picture 2" descr="J:\DCIM\113___05\IMG_4314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77611" y="1505"/>
            <a:ext cx="4466389" cy="4641275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4">
            <a:extLst>
              <a:ext uri="{FF2B5EF4-FFF2-40B4-BE49-F238E27FC236}">
                <a16:creationId xmlns="" xmlns:a16="http://schemas.microsoft.com/office/drawing/2014/main" id="{AD99E758-9BF7-433D-9209-F096F459C1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</p:spPr>
        <p:txBody>
          <a:bodyPr/>
          <a:lstStyle/>
          <a:p>
            <a:fld id="{34368562-B963-D14D-B6B0-C53B94E906B8}" type="slidenum">
              <a:rPr lang="en-US" smtClean="0">
                <a:solidFill>
                  <a:srgbClr val="008000"/>
                </a:solidFill>
              </a:rPr>
              <a:pPr/>
              <a:t>18</a:t>
            </a:fld>
            <a:endParaRPr lang="en-US" dirty="0">
              <a:solidFill>
                <a:srgbClr val="008000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="" xmlns:a16="http://schemas.microsoft.com/office/drawing/2014/main" id="{F6963039-9A29-46EE-B2B1-950AD1144A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210678"/>
              </p:ext>
            </p:extLst>
          </p:nvPr>
        </p:nvGraphicFramePr>
        <p:xfrm>
          <a:off x="3337611" y="4642780"/>
          <a:ext cx="268000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0000">
                  <a:extLst>
                    <a:ext uri="{9D8B030D-6E8A-4147-A177-3AD203B41FA5}">
                      <a16:colId xmlns="" xmlns:a16="http://schemas.microsoft.com/office/drawing/2014/main" val="3925649169"/>
                    </a:ext>
                  </a:extLst>
                </a:gridCol>
                <a:gridCol w="1340000">
                  <a:extLst>
                    <a:ext uri="{9D8B030D-6E8A-4147-A177-3AD203B41FA5}">
                      <a16:colId xmlns="" xmlns:a16="http://schemas.microsoft.com/office/drawing/2014/main" val="2449388911"/>
                    </a:ext>
                  </a:extLst>
                </a:gridCol>
              </a:tblGrid>
              <a:tr h="563501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600" b="1" u="non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Flight Speed Score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600" b="0" u="non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(Lanier and Grandin, 2002)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09213688"/>
                  </a:ext>
                </a:extLst>
              </a:tr>
              <a:tr h="283293">
                <a:tc>
                  <a:txBody>
                    <a:bodyPr/>
                    <a:lstStyle/>
                    <a:p>
                      <a:pPr algn="ctr"/>
                      <a:r>
                        <a:rPr lang="en-IE" sz="1600" b="1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/>
                        <a:t>Walk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852351220"/>
                  </a:ext>
                </a:extLst>
              </a:tr>
              <a:tr h="283293">
                <a:tc>
                  <a:txBody>
                    <a:bodyPr/>
                    <a:lstStyle/>
                    <a:p>
                      <a:pPr algn="ctr"/>
                      <a:r>
                        <a:rPr lang="en-IE" sz="1600" b="1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/>
                        <a:t>Trot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432247972"/>
                  </a:ext>
                </a:extLst>
              </a:tr>
              <a:tr h="283293">
                <a:tc>
                  <a:txBody>
                    <a:bodyPr/>
                    <a:lstStyle/>
                    <a:p>
                      <a:pPr algn="ctr"/>
                      <a:r>
                        <a:rPr lang="en-IE" sz="1600" b="1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/>
                        <a:t>Run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534284696"/>
                  </a:ext>
                </a:extLst>
              </a:tr>
              <a:tr h="283293">
                <a:tc>
                  <a:txBody>
                    <a:bodyPr/>
                    <a:lstStyle/>
                    <a:p>
                      <a:pPr algn="ctr"/>
                      <a:r>
                        <a:rPr lang="en-IE" sz="1600" b="1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/>
                        <a:t>Jump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487326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93705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947" y="399959"/>
            <a:ext cx="3840085" cy="1692794"/>
          </a:xfrm>
        </p:spPr>
        <p:txBody>
          <a:bodyPr anchor="ctr">
            <a:normAutofit/>
          </a:bodyPr>
          <a:lstStyle/>
          <a:p>
            <a:pPr algn="ctr"/>
            <a:r>
              <a:rPr lang="en-IE" sz="4400" dirty="0" smtClean="0">
                <a:solidFill>
                  <a:srgbClr val="00843D"/>
                </a:solidFill>
              </a:rPr>
              <a:t>Observations at Calving</a:t>
            </a:r>
            <a:endParaRPr lang="en-IE" sz="4400" dirty="0">
              <a:solidFill>
                <a:srgbClr val="00843D"/>
              </a:solidFill>
            </a:endParaRP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="" xmlns:a16="http://schemas.microsoft.com/office/drawing/2014/main" id="{E4A809D5-3600-46D4-A466-67F2349A54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491490" y="2316480"/>
            <a:ext cx="3429000" cy="0"/>
          </a:xfrm>
          <a:prstGeom prst="straightConnector1">
            <a:avLst/>
          </a:prstGeom>
          <a:ln w="19050" cap="sq">
            <a:solidFill>
              <a:srgbClr val="008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167" y="2458192"/>
            <a:ext cx="3917646" cy="4099359"/>
          </a:xfrm>
        </p:spPr>
        <p:txBody>
          <a:bodyPr anchor="t">
            <a:noAutofit/>
          </a:bodyPr>
          <a:lstStyle/>
          <a:p>
            <a:r>
              <a:rPr lang="en-IE" sz="2800" dirty="0" smtClean="0">
                <a:solidFill>
                  <a:schemeClr val="bg1"/>
                </a:solidFill>
              </a:rPr>
              <a:t>Calving 2019</a:t>
            </a:r>
            <a:endParaRPr lang="en-IE" sz="2800" dirty="0">
              <a:solidFill>
                <a:schemeClr val="bg1"/>
              </a:solidFill>
            </a:endParaRPr>
          </a:p>
          <a:p>
            <a:pPr lvl="1">
              <a:buClr>
                <a:srgbClr val="F9E449"/>
              </a:buClr>
            </a:pPr>
            <a:r>
              <a:rPr lang="en-IE" sz="2200" dirty="0" smtClean="0">
                <a:solidFill>
                  <a:schemeClr val="bg1"/>
                </a:solidFill>
              </a:rPr>
              <a:t>5</a:t>
            </a:r>
            <a:r>
              <a:rPr lang="en-IE" sz="2200" baseline="30000" dirty="0" smtClean="0">
                <a:solidFill>
                  <a:schemeClr val="bg1"/>
                </a:solidFill>
              </a:rPr>
              <a:t>th</a:t>
            </a:r>
            <a:r>
              <a:rPr lang="en-IE" sz="2200" dirty="0" smtClean="0">
                <a:solidFill>
                  <a:schemeClr val="bg1"/>
                </a:solidFill>
              </a:rPr>
              <a:t> Feb to 4</a:t>
            </a:r>
            <a:r>
              <a:rPr lang="en-IE" sz="2200" baseline="30000" dirty="0" smtClean="0">
                <a:solidFill>
                  <a:schemeClr val="bg1"/>
                </a:solidFill>
              </a:rPr>
              <a:t>th</a:t>
            </a:r>
            <a:r>
              <a:rPr lang="en-IE" sz="2200" dirty="0" smtClean="0">
                <a:solidFill>
                  <a:schemeClr val="bg1"/>
                </a:solidFill>
              </a:rPr>
              <a:t> May </a:t>
            </a:r>
            <a:endParaRPr lang="en-IE" sz="2200" dirty="0">
              <a:solidFill>
                <a:schemeClr val="bg1"/>
              </a:solidFill>
            </a:endParaRPr>
          </a:p>
          <a:p>
            <a:r>
              <a:rPr lang="en-IE" sz="2500" dirty="0" smtClean="0">
                <a:solidFill>
                  <a:schemeClr val="bg1"/>
                </a:solidFill>
              </a:rPr>
              <a:t>CCTV recording </a:t>
            </a:r>
            <a:r>
              <a:rPr lang="en-IE" sz="2500" dirty="0">
                <a:solidFill>
                  <a:schemeClr val="bg1"/>
                </a:solidFill>
              </a:rPr>
              <a:t>of maternal </a:t>
            </a:r>
            <a:r>
              <a:rPr lang="en-IE" sz="2500" dirty="0" smtClean="0">
                <a:solidFill>
                  <a:schemeClr val="bg1"/>
                </a:solidFill>
              </a:rPr>
              <a:t>behaviour post-parturition</a:t>
            </a:r>
          </a:p>
          <a:p>
            <a:r>
              <a:rPr lang="en-IE" sz="2500" dirty="0" smtClean="0">
                <a:solidFill>
                  <a:schemeClr val="bg1"/>
                </a:solidFill>
              </a:rPr>
              <a:t>Relationship between maternal behaviour and dystocia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54292" y="6380101"/>
            <a:ext cx="87439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4368562-B963-D14D-B6B0-C53B94E906B8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  <p:pic>
        <p:nvPicPr>
          <p:cNvPr id="1026" name="Picture 2" descr="A picture containing hay, grass, fence, cow&#10;&#10;Description automatically generated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09136" y="10"/>
            <a:ext cx="4734863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523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0975"/>
            <a:ext cx="9144000" cy="731838"/>
          </a:xfrm>
        </p:spPr>
        <p:txBody>
          <a:bodyPr anchor="ctr"/>
          <a:lstStyle/>
          <a:p>
            <a:pPr algn="ctr"/>
            <a:r>
              <a:rPr lang="en-IE" dirty="0" smtClean="0">
                <a:solidFill>
                  <a:srgbClr val="00843D"/>
                </a:solidFill>
              </a:rPr>
              <a:t>Temperament Assessments</a:t>
            </a:r>
            <a:endParaRPr lang="en-IE" dirty="0">
              <a:solidFill>
                <a:srgbClr val="00843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</p:spPr>
        <p:txBody>
          <a:bodyPr/>
          <a:lstStyle/>
          <a:p>
            <a:fld id="{34368562-B963-D14D-B6B0-C53B94E906B8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6248400" y="1247775"/>
            <a:ext cx="2638425" cy="2486024"/>
          </a:xfrm>
          <a:prstGeom prst="rect">
            <a:avLst/>
          </a:prstGeom>
          <a:noFill/>
          <a:ln w="19050">
            <a:solidFill>
              <a:srgbClr val="F9E44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marL="360363" indent="-360363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007944"/>
              </a:buClr>
              <a:buFont typeface="Wingdings" charset="0"/>
              <a:buChar char="§"/>
              <a:defRPr sz="3200" kern="1200">
                <a:solidFill>
                  <a:schemeClr val="tx1"/>
                </a:solidFill>
                <a:latin typeface="Arial"/>
                <a:ea typeface="ヒラギノ角ゴ Pro W3" pitchFamily="100" charset="-128"/>
                <a:cs typeface="Arial"/>
              </a:defRPr>
            </a:lvl1pPr>
            <a:lvl2pPr marL="627063" indent="-26670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AFC124"/>
              </a:buClr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ヒラギノ角ゴ Pro W3" pitchFamily="100" charset="-128"/>
                <a:cs typeface="Arial"/>
              </a:defRPr>
            </a:lvl2pPr>
            <a:lvl3pPr marL="893763" indent="-26670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6C411F"/>
              </a:buClr>
              <a:buFont typeface="Lucida Grande" charset="0"/>
              <a:buChar char="»"/>
              <a:defRPr sz="2400" kern="1200">
                <a:solidFill>
                  <a:schemeClr val="tx1"/>
                </a:solidFill>
                <a:latin typeface="Arial"/>
                <a:ea typeface="ヒラギノ角ゴ Pro W3" pitchFamily="100" charset="-128"/>
                <a:cs typeface="Arial"/>
              </a:defRPr>
            </a:lvl3pPr>
            <a:lvl4pPr marL="1168400" indent="-274638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9E743B"/>
              </a:buClr>
              <a:buFont typeface="Wingdings" charset="0"/>
              <a:buChar char="§"/>
              <a:defRPr sz="2000" kern="1200">
                <a:solidFill>
                  <a:schemeClr val="tx1"/>
                </a:solidFill>
                <a:latin typeface="Arial"/>
                <a:ea typeface="ヒラギノ角ゴ Pro W3" pitchFamily="100" charset="-128"/>
                <a:cs typeface="Arial"/>
              </a:defRPr>
            </a:lvl4pPr>
            <a:lvl5pPr marL="1347788" indent="-2730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DC6D36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ヒラギノ角ゴ Pro W3" pitchFamily="100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000" dirty="0" smtClean="0"/>
              <a:t>120 male  </a:t>
            </a:r>
          </a:p>
          <a:p>
            <a:pPr marL="0" indent="0" algn="ctr">
              <a:buNone/>
            </a:pPr>
            <a:r>
              <a:rPr lang="en-US" sz="3000" dirty="0" smtClean="0"/>
              <a:t>Purchased as calves</a:t>
            </a:r>
          </a:p>
          <a:p>
            <a:pPr marL="0" indent="0" algn="ctr">
              <a:buNone/>
            </a:pPr>
            <a:r>
              <a:rPr lang="en-US" sz="3000" dirty="0" smtClean="0"/>
              <a:t>Dairy bred</a:t>
            </a:r>
            <a:endParaRPr lang="en-IE" sz="2800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3371850" y="1266823"/>
            <a:ext cx="2562225" cy="2466975"/>
          </a:xfrm>
          <a:prstGeom prst="rect">
            <a:avLst/>
          </a:prstGeom>
          <a:noFill/>
          <a:ln w="19050">
            <a:solidFill>
              <a:srgbClr val="00843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marL="360363" indent="-360363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007944"/>
              </a:buClr>
              <a:buFont typeface="Wingdings" charset="0"/>
              <a:buChar char="§"/>
              <a:defRPr sz="3200" kern="1200">
                <a:solidFill>
                  <a:schemeClr val="tx1"/>
                </a:solidFill>
                <a:latin typeface="Arial"/>
                <a:ea typeface="ヒラギノ角ゴ Pro W3" pitchFamily="100" charset="-128"/>
                <a:cs typeface="Arial"/>
              </a:defRPr>
            </a:lvl1pPr>
            <a:lvl2pPr marL="627063" indent="-26670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AFC124"/>
              </a:buClr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ヒラギノ角ゴ Pro W3" pitchFamily="100" charset="-128"/>
                <a:cs typeface="Arial"/>
              </a:defRPr>
            </a:lvl2pPr>
            <a:lvl3pPr marL="893763" indent="-26670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6C411F"/>
              </a:buClr>
              <a:buFont typeface="Lucida Grande" charset="0"/>
              <a:buChar char="»"/>
              <a:defRPr sz="2400" kern="1200">
                <a:solidFill>
                  <a:schemeClr val="tx1"/>
                </a:solidFill>
                <a:latin typeface="Arial"/>
                <a:ea typeface="ヒラギノ角ゴ Pro W3" pitchFamily="100" charset="-128"/>
                <a:cs typeface="Arial"/>
              </a:defRPr>
            </a:lvl3pPr>
            <a:lvl4pPr marL="1168400" indent="-274638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9E743B"/>
              </a:buClr>
              <a:buFont typeface="Wingdings" charset="0"/>
              <a:buChar char="§"/>
              <a:defRPr sz="2000" kern="1200">
                <a:solidFill>
                  <a:schemeClr val="tx1"/>
                </a:solidFill>
                <a:latin typeface="Arial"/>
                <a:ea typeface="ヒラギノ角ゴ Pro W3" pitchFamily="100" charset="-128"/>
                <a:cs typeface="Arial"/>
              </a:defRPr>
            </a:lvl4pPr>
            <a:lvl5pPr marL="1347788" indent="-2730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DC6D36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ヒラギノ角ゴ Pro W3" pitchFamily="100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000" dirty="0" smtClean="0"/>
              <a:t>160 male &amp; female</a:t>
            </a:r>
          </a:p>
          <a:p>
            <a:pPr marL="0" indent="0" algn="ctr">
              <a:buNone/>
            </a:pPr>
            <a:r>
              <a:rPr lang="en-US" sz="3000" dirty="0" smtClean="0"/>
              <a:t>Grange born</a:t>
            </a:r>
          </a:p>
          <a:p>
            <a:pPr marL="0" indent="0" algn="ctr">
              <a:buNone/>
            </a:pPr>
            <a:r>
              <a:rPr lang="en-US" sz="3000" dirty="0" smtClean="0"/>
              <a:t>Suckler bred</a:t>
            </a:r>
            <a:endParaRPr lang="en-IE" sz="2800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307975" y="1247774"/>
            <a:ext cx="2524125" cy="2466975"/>
          </a:xfrm>
          <a:prstGeom prst="rect">
            <a:avLst/>
          </a:prstGeom>
          <a:noFill/>
          <a:ln w="19050">
            <a:solidFill>
              <a:srgbClr val="F9E44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marL="360363" indent="-360363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007944"/>
              </a:buClr>
              <a:buFont typeface="Wingdings" charset="0"/>
              <a:buChar char="§"/>
              <a:defRPr sz="3200" kern="1200">
                <a:solidFill>
                  <a:schemeClr val="tx1"/>
                </a:solidFill>
                <a:latin typeface="Arial"/>
                <a:ea typeface="ヒラギノ角ゴ Pro W3" pitchFamily="100" charset="-128"/>
                <a:cs typeface="Arial"/>
              </a:defRPr>
            </a:lvl1pPr>
            <a:lvl2pPr marL="627063" indent="-26670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AFC124"/>
              </a:buClr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ヒラギノ角ゴ Pro W3" pitchFamily="100" charset="-128"/>
                <a:cs typeface="Arial"/>
              </a:defRPr>
            </a:lvl2pPr>
            <a:lvl3pPr marL="893763" indent="-26670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6C411F"/>
              </a:buClr>
              <a:buFont typeface="Lucida Grande" charset="0"/>
              <a:buChar char="»"/>
              <a:defRPr sz="2400" kern="1200">
                <a:solidFill>
                  <a:schemeClr val="tx1"/>
                </a:solidFill>
                <a:latin typeface="Arial"/>
                <a:ea typeface="ヒラギノ角ゴ Pro W3" pitchFamily="100" charset="-128"/>
                <a:cs typeface="Arial"/>
              </a:defRPr>
            </a:lvl3pPr>
            <a:lvl4pPr marL="1168400" indent="-274638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9E743B"/>
              </a:buClr>
              <a:buFont typeface="Wingdings" charset="0"/>
              <a:buChar char="§"/>
              <a:defRPr sz="2000" kern="1200">
                <a:solidFill>
                  <a:schemeClr val="tx1"/>
                </a:solidFill>
                <a:latin typeface="Arial"/>
                <a:ea typeface="ヒラギノ角ゴ Pro W3" pitchFamily="100" charset="-128"/>
                <a:cs typeface="Arial"/>
              </a:defRPr>
            </a:lvl4pPr>
            <a:lvl5pPr marL="1347788" indent="-2730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DC6D36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ヒラギノ角ゴ Pro W3" pitchFamily="100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000" dirty="0" smtClean="0"/>
              <a:t>150 male &amp; female</a:t>
            </a:r>
          </a:p>
          <a:p>
            <a:pPr marL="0" indent="0" algn="ctr">
              <a:buNone/>
            </a:pPr>
            <a:r>
              <a:rPr lang="en-US" sz="3000" dirty="0" smtClean="0"/>
              <a:t>Purchased</a:t>
            </a:r>
          </a:p>
          <a:p>
            <a:pPr marL="0" indent="0" algn="ctr">
              <a:buNone/>
            </a:pPr>
            <a:r>
              <a:rPr lang="en-US" sz="3000" dirty="0" smtClean="0"/>
              <a:t>Suckler bred</a:t>
            </a:r>
            <a:endParaRPr lang="en-IE" sz="2800" dirty="0"/>
          </a:p>
        </p:txBody>
      </p:sp>
      <p:pic>
        <p:nvPicPr>
          <p:cNvPr id="11268" name="Picture 4" descr="Image result for greenacres dairy calf to beef&quot;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38751" y="3981752"/>
            <a:ext cx="3905250" cy="2876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6" descr="Image result for teagasc grange weanlings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7" name="AutoShape 8" descr="Image result for teagasc grange weanlings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11275" name="Picture 11" descr="Image result for weanlings ireland teagasc&quot;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3981752"/>
            <a:ext cx="5260177" cy="287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89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0975"/>
            <a:ext cx="9144000" cy="731838"/>
          </a:xfrm>
        </p:spPr>
        <p:txBody>
          <a:bodyPr anchor="ctr"/>
          <a:lstStyle/>
          <a:p>
            <a:pPr algn="ctr"/>
            <a:r>
              <a:rPr lang="en-IE" dirty="0" smtClean="0">
                <a:solidFill>
                  <a:srgbClr val="00843D"/>
                </a:solidFill>
              </a:rPr>
              <a:t>Temperament Assessments</a:t>
            </a:r>
            <a:endParaRPr lang="en-IE" dirty="0">
              <a:solidFill>
                <a:srgbClr val="00843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3450" y="1095374"/>
            <a:ext cx="7455638" cy="2847976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/>
              <a:t>Crush agitation </a:t>
            </a:r>
            <a:r>
              <a:rPr lang="en-US" sz="2800" dirty="0"/>
              <a:t>s</a:t>
            </a:r>
            <a:r>
              <a:rPr lang="en-US" sz="2800" dirty="0" smtClean="0"/>
              <a:t>core (1 – 5)</a:t>
            </a:r>
          </a:p>
          <a:p>
            <a:pPr algn="just"/>
            <a:r>
              <a:rPr lang="en-US" sz="2800" dirty="0" smtClean="0"/>
              <a:t>Exit score (walk, trot or run)</a:t>
            </a:r>
          </a:p>
          <a:p>
            <a:pPr algn="just"/>
            <a:r>
              <a:rPr lang="en-US" sz="2800" dirty="0" smtClean="0"/>
              <a:t>Exit speed (CCTV recordings)</a:t>
            </a:r>
            <a:endParaRPr lang="en-IE" sz="2800" dirty="0"/>
          </a:p>
          <a:p>
            <a:pPr algn="just"/>
            <a:r>
              <a:rPr lang="en-IE" sz="2800" dirty="0" smtClean="0"/>
              <a:t>Avoidance distance</a:t>
            </a:r>
            <a:endParaRPr lang="en-U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</p:spPr>
        <p:txBody>
          <a:bodyPr/>
          <a:lstStyle/>
          <a:p>
            <a:fld id="{34368562-B963-D14D-B6B0-C53B94E906B8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58000" y="1419225"/>
            <a:ext cx="2105025" cy="1495426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1049" y="4155842"/>
            <a:ext cx="1876425" cy="19115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1374" y="3700645"/>
            <a:ext cx="5762625" cy="31573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27879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4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1962" y="180975"/>
            <a:ext cx="5692038" cy="731838"/>
          </a:xfrm>
        </p:spPr>
        <p:txBody>
          <a:bodyPr anchor="ctr"/>
          <a:lstStyle/>
          <a:p>
            <a:pPr algn="ctr"/>
            <a:r>
              <a:rPr lang="en-IE" sz="4400" dirty="0" smtClean="0">
                <a:solidFill>
                  <a:srgbClr val="00843D"/>
                </a:solidFill>
              </a:rPr>
              <a:t>Future Work</a:t>
            </a:r>
            <a:endParaRPr lang="en-IE" sz="4400" dirty="0">
              <a:solidFill>
                <a:srgbClr val="00843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9974" y="1238250"/>
            <a:ext cx="5419725" cy="5419724"/>
          </a:xfrm>
        </p:spPr>
        <p:txBody>
          <a:bodyPr>
            <a:normAutofit/>
          </a:bodyPr>
          <a:lstStyle/>
          <a:p>
            <a:r>
              <a:rPr lang="en-US" sz="2600" dirty="0" smtClean="0">
                <a:solidFill>
                  <a:schemeClr val="bg1"/>
                </a:solidFill>
              </a:rPr>
              <a:t>Analysis of data collected</a:t>
            </a:r>
          </a:p>
          <a:p>
            <a:pPr lvl="1">
              <a:buClr>
                <a:srgbClr val="F9E449"/>
              </a:buClr>
            </a:pPr>
            <a:r>
              <a:rPr lang="en-US" sz="2000" dirty="0" smtClean="0">
                <a:solidFill>
                  <a:schemeClr val="bg1"/>
                </a:solidFill>
              </a:rPr>
              <a:t>Survey data &amp; animal measurements</a:t>
            </a:r>
          </a:p>
          <a:p>
            <a:r>
              <a:rPr lang="en-US" sz="2600" dirty="0" smtClean="0">
                <a:solidFill>
                  <a:schemeClr val="bg1"/>
                </a:solidFill>
              </a:rPr>
              <a:t>Continuing temperament assessments</a:t>
            </a:r>
          </a:p>
          <a:p>
            <a:pPr lvl="1">
              <a:buClr>
                <a:srgbClr val="F9E449"/>
              </a:buClr>
            </a:pPr>
            <a:r>
              <a:rPr lang="en-US" sz="2000" dirty="0" smtClean="0">
                <a:solidFill>
                  <a:schemeClr val="bg1"/>
                </a:solidFill>
              </a:rPr>
              <a:t>Grange animals </a:t>
            </a:r>
            <a:r>
              <a:rPr lang="en-IE" sz="2000" dirty="0" err="1" smtClean="0">
                <a:solidFill>
                  <a:schemeClr val="bg1"/>
                </a:solidFill>
              </a:rPr>
              <a:t>vs</a:t>
            </a:r>
            <a:r>
              <a:rPr lang="en-US" sz="2000" dirty="0" smtClean="0">
                <a:solidFill>
                  <a:schemeClr val="bg1"/>
                </a:solidFill>
              </a:rPr>
              <a:t> purchased animals</a:t>
            </a:r>
          </a:p>
          <a:p>
            <a:r>
              <a:rPr lang="en-IE" sz="2400" dirty="0" smtClean="0">
                <a:solidFill>
                  <a:schemeClr val="bg1"/>
                </a:solidFill>
              </a:rPr>
              <a:t>Avoidance</a:t>
            </a:r>
            <a:r>
              <a:rPr lang="fr-FR" sz="2400" dirty="0" smtClean="0">
                <a:solidFill>
                  <a:schemeClr val="bg1"/>
                </a:solidFill>
              </a:rPr>
              <a:t> distance </a:t>
            </a:r>
            <a:r>
              <a:rPr lang="en-IE" sz="2400" dirty="0" smtClean="0">
                <a:solidFill>
                  <a:schemeClr val="bg1"/>
                </a:solidFill>
              </a:rPr>
              <a:t>pre</a:t>
            </a:r>
            <a:r>
              <a:rPr lang="fr-FR" sz="2400" dirty="0" smtClean="0">
                <a:solidFill>
                  <a:schemeClr val="bg1"/>
                </a:solidFill>
              </a:rPr>
              <a:t> &amp; post parturition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Maternal </a:t>
            </a:r>
            <a:r>
              <a:rPr lang="en-IE" sz="2400" dirty="0" smtClean="0">
                <a:solidFill>
                  <a:schemeClr val="bg1"/>
                </a:solidFill>
              </a:rPr>
              <a:t>behaviour</a:t>
            </a:r>
            <a:r>
              <a:rPr lang="en-US" sz="2400" dirty="0" smtClean="0">
                <a:solidFill>
                  <a:schemeClr val="bg1"/>
                </a:solidFill>
              </a:rPr>
              <a:t> pre &amp; post parturition</a:t>
            </a:r>
          </a:p>
          <a:p>
            <a:pPr lvl="1">
              <a:buClr>
                <a:srgbClr val="F9E449"/>
              </a:buClr>
            </a:pPr>
            <a:r>
              <a:rPr lang="en-US" sz="2000" dirty="0" smtClean="0">
                <a:solidFill>
                  <a:schemeClr val="bg1"/>
                </a:solidFill>
              </a:rPr>
              <a:t>Dairy origin </a:t>
            </a:r>
            <a:r>
              <a:rPr lang="en-IE" sz="2000" dirty="0" err="1" smtClean="0">
                <a:solidFill>
                  <a:schemeClr val="bg1"/>
                </a:solidFill>
              </a:rPr>
              <a:t>vs</a:t>
            </a:r>
            <a:r>
              <a:rPr lang="en-US" sz="2000" dirty="0" smtClean="0">
                <a:solidFill>
                  <a:schemeClr val="bg1"/>
                </a:solidFill>
              </a:rPr>
              <a:t> Beef origin- Spring 2020</a:t>
            </a:r>
          </a:p>
          <a:p>
            <a:pPr lvl="1">
              <a:buClr>
                <a:srgbClr val="F9E449"/>
              </a:buClr>
            </a:pP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</p:spPr>
        <p:txBody>
          <a:bodyPr/>
          <a:lstStyle/>
          <a:p>
            <a:fld id="{34368562-B963-D14D-B6B0-C53B94E906B8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4519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56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alphaModFix amt="90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AutoShape 2" descr="blob:https://www.icloud.com/ec463f4c-3ebe-4a68-8d0a-ed06f5dc2cf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7" name="AutoShape 4" descr="blob:https://www.icloud.com/ec463f4c-3ebe-4a68-8d0a-ed06f5dc2cf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8" name="AutoShape 6" descr="blob:https://www.icloud.com/ec463f4c-3ebe-4a68-8d0a-ed06f5dc2cf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2" name="TextBox 1"/>
          <p:cNvSpPr txBox="1"/>
          <p:nvPr/>
        </p:nvSpPr>
        <p:spPr>
          <a:xfrm>
            <a:off x="2133600" y="5681064"/>
            <a:ext cx="4171950" cy="9233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cap="rnd" cmpd="dbl"/>
          <a:effectLst>
            <a:glow rad="101600">
              <a:srgbClr val="00843D">
                <a:alpha val="60000"/>
              </a:srgbClr>
            </a:glow>
            <a:softEdge rad="3175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IE" sz="5400" b="1" dirty="0" smtClean="0">
                <a:solidFill>
                  <a:srgbClr val="00843D"/>
                </a:solidFill>
                <a:latin typeface="+mj-lt"/>
              </a:rPr>
              <a:t>Thank You!</a:t>
            </a:r>
            <a:endParaRPr lang="en-IE" sz="5400" b="1" dirty="0">
              <a:solidFill>
                <a:srgbClr val="00843D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3228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agasc PPT option 3">
  <a:themeElements>
    <a:clrScheme name="Teagasc">
      <a:dk1>
        <a:sysClr val="windowText" lastClr="000000"/>
      </a:dk1>
      <a:lt1>
        <a:sysClr val="window" lastClr="FFFFFF"/>
      </a:lt1>
      <a:dk2>
        <a:srgbClr val="007944"/>
      </a:dk2>
      <a:lt2>
        <a:srgbClr val="EEECE1"/>
      </a:lt2>
      <a:accent1>
        <a:srgbClr val="359828"/>
      </a:accent1>
      <a:accent2>
        <a:srgbClr val="AFC124"/>
      </a:accent2>
      <a:accent3>
        <a:srgbClr val="D2612C"/>
      </a:accent3>
      <a:accent4>
        <a:srgbClr val="9D0F1E"/>
      </a:accent4>
      <a:accent5>
        <a:srgbClr val="583213"/>
      </a:accent5>
      <a:accent6>
        <a:srgbClr val="8F692F"/>
      </a:accent6>
      <a:hlink>
        <a:srgbClr val="D2612C"/>
      </a:hlink>
      <a:folHlink>
        <a:srgbClr val="E9E73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Teagasc">
      <a:dk1>
        <a:sysClr val="windowText" lastClr="000000"/>
      </a:dk1>
      <a:lt1>
        <a:sysClr val="window" lastClr="FFFFFF"/>
      </a:lt1>
      <a:dk2>
        <a:srgbClr val="007944"/>
      </a:dk2>
      <a:lt2>
        <a:srgbClr val="EEECE1"/>
      </a:lt2>
      <a:accent1>
        <a:srgbClr val="359828"/>
      </a:accent1>
      <a:accent2>
        <a:srgbClr val="AFC124"/>
      </a:accent2>
      <a:accent3>
        <a:srgbClr val="D2612C"/>
      </a:accent3>
      <a:accent4>
        <a:srgbClr val="9D0F1E"/>
      </a:accent4>
      <a:accent5>
        <a:srgbClr val="583213"/>
      </a:accent5>
      <a:accent6>
        <a:srgbClr val="8F692F"/>
      </a:accent6>
      <a:hlink>
        <a:srgbClr val="D2612C"/>
      </a:hlink>
      <a:folHlink>
        <a:srgbClr val="E9E73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1892</TotalTime>
  <Words>764</Words>
  <Application>Microsoft Office PowerPoint</Application>
  <PresentationFormat>On-screen Show (4:3)</PresentationFormat>
  <Paragraphs>196</Paragraphs>
  <Slides>23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Teagasc PPT option 3</vt:lpstr>
      <vt:lpstr>1_Office Theme</vt:lpstr>
      <vt:lpstr>Human – Animal Relations, a key to safety</vt:lpstr>
      <vt:lpstr>Task Objectives</vt:lpstr>
      <vt:lpstr>On-Going Research</vt:lpstr>
      <vt:lpstr>Farmer Survey</vt:lpstr>
      <vt:lpstr>Respondents Per County</vt:lpstr>
      <vt:lpstr>Respondent Age</vt:lpstr>
      <vt:lpstr>Enterprise – Suckler Bred</vt:lpstr>
      <vt:lpstr>Enterprise – Dairy Bred</vt:lpstr>
      <vt:lpstr>Farm Size *Hectares</vt:lpstr>
      <vt:lpstr>Animal Measures</vt:lpstr>
      <vt:lpstr>An investigation of the human-animal relationship (HAR) using housed pregnant dairy and beef origin heifers</vt:lpstr>
      <vt:lpstr>Temperament Assessments</vt:lpstr>
      <vt:lpstr>Temperament Assessments</vt:lpstr>
      <vt:lpstr>Temperament Assessments</vt:lpstr>
      <vt:lpstr>Results</vt:lpstr>
      <vt:lpstr>Results</vt:lpstr>
      <vt:lpstr>Facial Whorl</vt:lpstr>
      <vt:lpstr>Facial Whorl</vt:lpstr>
      <vt:lpstr>Observations at Calving</vt:lpstr>
      <vt:lpstr>Temperament Assessments</vt:lpstr>
      <vt:lpstr>Temperament Assessments</vt:lpstr>
      <vt:lpstr>Future Work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Effecting change in farmer behaviour:  Identification and dissemination of safer work systems for handling livestock on farms</dc:title>
  <dc:creator>Niamh Woods</dc:creator>
  <cp:lastModifiedBy>David Meredith</cp:lastModifiedBy>
  <cp:revision>127</cp:revision>
  <cp:lastPrinted>2019-05-14T08:28:47Z</cp:lastPrinted>
  <dcterms:created xsi:type="dcterms:W3CDTF">2019-05-12T15:26:20Z</dcterms:created>
  <dcterms:modified xsi:type="dcterms:W3CDTF">2020-02-21T11:07:51Z</dcterms:modified>
</cp:coreProperties>
</file>