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  <p:sldMasterId id="2147483650" r:id="rId6"/>
  </p:sldMasterIdLst>
  <p:notesMasterIdLst>
    <p:notesMasterId r:id="rId21"/>
  </p:notesMasterIdLst>
  <p:handoutMasterIdLst>
    <p:handoutMasterId r:id="rId22"/>
  </p:handoutMasterIdLst>
  <p:sldIdLst>
    <p:sldId id="258" r:id="rId7"/>
    <p:sldId id="260" r:id="rId8"/>
    <p:sldId id="283" r:id="rId9"/>
    <p:sldId id="340" r:id="rId10"/>
    <p:sldId id="337" r:id="rId11"/>
    <p:sldId id="271" r:id="rId12"/>
    <p:sldId id="334" r:id="rId13"/>
    <p:sldId id="338" r:id="rId14"/>
    <p:sldId id="339" r:id="rId15"/>
    <p:sldId id="336" r:id="rId16"/>
    <p:sldId id="333" r:id="rId17"/>
    <p:sldId id="286" r:id="rId18"/>
    <p:sldId id="262" r:id="rId19"/>
    <p:sldId id="264" r:id="rId20"/>
  </p:sldIdLst>
  <p:sldSz cx="9144000" cy="6858000" type="screen4x3"/>
  <p:notesSz cx="6794500" cy="9931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9999FF"/>
    <a:srgbClr val="9933FF"/>
    <a:srgbClr val="F1D4BD"/>
    <a:srgbClr val="FFFFFF"/>
    <a:srgbClr val="000000"/>
    <a:srgbClr val="CC0099"/>
    <a:srgbClr val="99FFCC"/>
    <a:srgbClr val="00FF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5" autoAdjust="0"/>
    <p:restoredTop sz="76438" autoAdjust="0"/>
  </p:normalViewPr>
  <p:slideViewPr>
    <p:cSldViewPr snapToGrid="0">
      <p:cViewPr>
        <p:scale>
          <a:sx n="50" d="100"/>
          <a:sy n="50" d="100"/>
        </p:scale>
        <p:origin x="1200" y="84"/>
      </p:cViewPr>
      <p:guideLst>
        <p:guide orient="horz" pos="2183"/>
        <p:guide pos="2880"/>
      </p:guideLst>
    </p:cSldViewPr>
  </p:slideViewPr>
  <p:outlineViewPr>
    <p:cViewPr>
      <p:scale>
        <a:sx n="33" d="100"/>
        <a:sy n="33" d="100"/>
      </p:scale>
      <p:origin x="0" y="133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1" d="100"/>
          <a:sy n="41" d="100"/>
        </p:scale>
        <p:origin x="-3090" y="-102"/>
      </p:cViewPr>
      <p:guideLst>
        <p:guide orient="horz" pos="3128"/>
        <p:guide pos="2140"/>
      </p:guideLst>
    </p:cSldViewPr>
  </p:notesViewPr>
  <p:gridSpacing cx="1828800" cy="18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E6F28-5403-C44E-B9B5-A755E3CF887F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F26C6-DD7B-294B-B20F-11610BCBE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058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CD2C5-AFFC-3041-B27D-8EC66AE2BB44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6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A549E-2C9D-9548-84BF-1F393579ABA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299878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850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IE" dirty="0"/>
              <a:t>DDGS: </a:t>
            </a:r>
            <a:r>
              <a:rPr lang="en-IE" sz="1200" dirty="0"/>
              <a:t>Peer-to-peer platform for farmer knowledge exchange; Associated with adoption of good farming practices; Established history &amp; membership in some regions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652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36575" indent="0">
              <a:buFont typeface="Arial" panose="020B0604020202020204" pitchFamily="34" charset="0"/>
              <a:buNone/>
            </a:pPr>
            <a:r>
              <a:rPr lang="en-IE" dirty="0"/>
              <a:t>Research Questions:</a:t>
            </a:r>
          </a:p>
          <a:p>
            <a:pPr marL="53657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IE" sz="1400" b="1" i="1" dirty="0"/>
              <a:t>Q. 1 </a:t>
            </a:r>
            <a:r>
              <a:rPr lang="en-IE" sz="1600" b="1" i="1" dirty="0"/>
              <a:t>: </a:t>
            </a:r>
            <a:r>
              <a:rPr lang="en-IE" sz="1200" b="1" i="1" dirty="0"/>
              <a:t>What is the relationship between OSH engagement in DDGs and farmers’ OSH-related behaviours?</a:t>
            </a:r>
          </a:p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chemeClr val="accent4"/>
              </a:buClr>
              <a:buFont typeface="+mj-lt"/>
              <a:buAutoNum type="alphaLcParenR"/>
            </a:pPr>
            <a:r>
              <a:rPr lang="en-IE" dirty="0"/>
              <a:t>Frequency, duration, and thematic content of DDG OSH engagement</a:t>
            </a:r>
            <a:endParaRPr lang="en-US" dirty="0"/>
          </a:p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chemeClr val="accent4"/>
              </a:buClr>
              <a:buFont typeface="+mj-lt"/>
              <a:buAutoNum type="alphaLcParenR"/>
            </a:pPr>
            <a:r>
              <a:rPr lang="en-IE" dirty="0"/>
              <a:t>Extent of past and intended implementation of OSH-related behaviour of dairy farmers in DDGs</a:t>
            </a:r>
            <a:endParaRPr lang="en-US" dirty="0"/>
          </a:p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chemeClr val="accent4"/>
              </a:buClr>
              <a:buFont typeface="+mj-lt"/>
              <a:buAutoNum type="alphaLcParenR"/>
            </a:pPr>
            <a:r>
              <a:rPr lang="en-IE" dirty="0"/>
              <a:t>Capabilities, opportunities, and motivations shaping OSH-related behaviour implementation and intentions</a:t>
            </a:r>
            <a:endParaRPr lang="en-US" dirty="0"/>
          </a:p>
          <a:p>
            <a:pPr marL="536575" indent="0">
              <a:buFont typeface="Arial" panose="020B0604020202020204" pitchFamily="34" charset="0"/>
              <a:buNone/>
            </a:pPr>
            <a:endParaRPr lang="en-IE" dirty="0"/>
          </a:p>
          <a:p>
            <a:pPr marL="536575" indent="0">
              <a:buFont typeface="Arial" panose="020B0604020202020204" pitchFamily="34" charset="0"/>
              <a:buNone/>
            </a:pPr>
            <a:endParaRPr lang="en-IE" dirty="0"/>
          </a:p>
          <a:p>
            <a:pPr marL="536575" indent="0">
              <a:buFont typeface="Arial" panose="020B0604020202020204" pitchFamily="34" charset="0"/>
              <a:buNone/>
            </a:pPr>
            <a:r>
              <a:rPr lang="en-IE" dirty="0"/>
              <a:t>Methods</a:t>
            </a:r>
          </a:p>
          <a:p>
            <a:pPr marL="536575" indent="0">
              <a:buFont typeface="Arial" panose="020B0604020202020204" pitchFamily="34" charset="0"/>
              <a:buNone/>
            </a:pPr>
            <a:r>
              <a:rPr lang="en-IE" dirty="0"/>
              <a:t>1a Online, paper—based and telephone survey of DDG chairpersons or </a:t>
            </a:r>
            <a:r>
              <a:rPr lang="en-I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members of at least one-year’s standing in the absence of a chairperson; sample = 121 DDGs (from facilitators), response = 96 (79%), 66% chairpersons</a:t>
            </a:r>
          </a:p>
          <a:p>
            <a:pPr marL="536575" indent="0">
              <a:buFont typeface="Arial" panose="020B0604020202020204" pitchFamily="34" charset="0"/>
              <a:buNone/>
            </a:pPr>
            <a:r>
              <a:rPr lang="en-IE" sz="1800" dirty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1b+c Paper-based survey of farmers in DDGs participating in intervention. Carried out in DDG/at home and returned to advisor by next meeting. Sample = </a:t>
            </a:r>
            <a:r>
              <a:rPr lang="en-I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1220 farmers, responses = 462 (38%)</a:t>
            </a:r>
          </a:p>
          <a:p>
            <a:pPr marL="536575" indent="0">
              <a:buFont typeface="Arial" panose="020B0604020202020204" pitchFamily="34" charset="0"/>
              <a:buNone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827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3657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I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96% of DDGs discussed OSH issues at least once (includes casual discussion)</a:t>
            </a:r>
            <a:endParaRPr lang="en-IE" sz="1200" dirty="0">
              <a:solidFill>
                <a:prstClr val="black"/>
              </a:solidFill>
            </a:endParaRPr>
          </a:p>
          <a:p>
            <a:pPr marL="53657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IE" sz="1200" dirty="0">
              <a:solidFill>
                <a:prstClr val="black"/>
              </a:solidFill>
            </a:endParaRPr>
          </a:p>
          <a:p>
            <a:pPr marL="536575" indent="0">
              <a:buFont typeface="Arial" panose="020B0604020202020204" pitchFamily="34" charset="0"/>
              <a:buNone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960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36575" indent="0">
              <a:buFont typeface="Arial" panose="020B0604020202020204" pitchFamily="34" charset="0"/>
              <a:buNone/>
            </a:pPr>
            <a:r>
              <a:rPr lang="en-IE" dirty="0"/>
              <a:t>Inputs and grey and academic literature </a:t>
            </a:r>
            <a:r>
              <a:rPr lang="en-IE" dirty="0" err="1"/>
              <a:t>RE:Behaviour</a:t>
            </a:r>
            <a:r>
              <a:rPr lang="en-IE" dirty="0"/>
              <a:t> change techniques, farmer group facilitation and FSH best practices, intervention design</a:t>
            </a:r>
          </a:p>
          <a:p>
            <a:pPr marL="536575" indent="0">
              <a:buFont typeface="Arial" panose="020B0604020202020204" pitchFamily="34" charset="0"/>
              <a:buNone/>
            </a:pPr>
            <a:endParaRPr lang="en-IE" dirty="0"/>
          </a:p>
          <a:p>
            <a:pPr marL="536575" indent="0">
              <a:buFont typeface="Arial" panose="020B0604020202020204" pitchFamily="34" charset="0"/>
              <a:buNone/>
            </a:pPr>
            <a:r>
              <a:rPr lang="en-IE" dirty="0"/>
              <a:t>Research Questions:</a:t>
            </a:r>
          </a:p>
          <a:p>
            <a:pPr marL="53657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IE" sz="1400" b="1" i="1" dirty="0"/>
              <a:t>Q. 1 </a:t>
            </a:r>
            <a:r>
              <a:rPr lang="en-IE" sz="1600" b="1" i="1" dirty="0"/>
              <a:t>: </a:t>
            </a:r>
            <a:r>
              <a:rPr lang="en-IE" sz="1200" b="1" i="1" dirty="0"/>
              <a:t>What is the relationship between OSH engagement in DDGs and farmers’ OSH-related behaviours?</a:t>
            </a:r>
          </a:p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chemeClr val="accent4"/>
              </a:buClr>
              <a:buFont typeface="+mj-lt"/>
              <a:buAutoNum type="alphaLcParenR" startAt="4"/>
            </a:pPr>
            <a:r>
              <a:rPr lang="en-IE" dirty="0"/>
              <a:t>Effect of OSH engagement in DDGs on dairy farmers OSH-related behaviours and intentions</a:t>
            </a:r>
            <a:endParaRPr lang="en-US" dirty="0"/>
          </a:p>
          <a:p>
            <a:pPr marL="536575" indent="0">
              <a:buFont typeface="Arial" panose="020B0604020202020204" pitchFamily="34" charset="0"/>
              <a:buNone/>
            </a:pPr>
            <a:endParaRPr lang="en-IE" dirty="0"/>
          </a:p>
          <a:p>
            <a:pPr marL="53657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400" b="1" i="1" dirty="0"/>
              <a:t>Q. 2 </a:t>
            </a:r>
            <a:r>
              <a:rPr lang="en-GB" sz="1600" b="1" i="1" dirty="0"/>
              <a:t>: </a:t>
            </a:r>
            <a:r>
              <a:rPr lang="en-GB" sz="1200" b="1" i="1" dirty="0"/>
              <a:t>What lessons for promoting and enabling OSH-related behaviours can be learned from the experience of DDG facilitators and farmers that participated in this research?</a:t>
            </a:r>
            <a:endParaRPr lang="en-IE" sz="1200" b="1" i="1" dirty="0"/>
          </a:p>
          <a:p>
            <a:pPr marL="53657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IE" dirty="0"/>
              <a:t>What characterises a feasible and acceptable OSH promotion intervention in DDG context?</a:t>
            </a:r>
            <a:endParaRPr lang="en-US" dirty="0"/>
          </a:p>
          <a:p>
            <a:pPr marL="536575" indent="0">
              <a:buFont typeface="Arial" panose="020B0604020202020204" pitchFamily="34" charset="0"/>
              <a:buNone/>
            </a:pPr>
            <a:endParaRPr lang="en-IE" dirty="0"/>
          </a:p>
          <a:p>
            <a:pPr marL="536575" indent="0">
              <a:buFont typeface="Arial" panose="020B0604020202020204" pitchFamily="34" charset="0"/>
              <a:buNone/>
            </a:pPr>
            <a:r>
              <a:rPr lang="en-IE" dirty="0"/>
              <a:t>Methods</a:t>
            </a:r>
          </a:p>
          <a:p>
            <a:pPr marL="536575" indent="0">
              <a:buFont typeface="Arial" panose="020B0604020202020204" pitchFamily="34" charset="0"/>
              <a:buNone/>
            </a:pPr>
            <a:r>
              <a:rPr lang="en-IE" sz="1200" dirty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1d Post—trial Paper-based survey of farmers in DDGs participating in intervention. Carried out in DDG/at home in month after final month of intervention and returned to advisor by next meeting. Sample = </a:t>
            </a:r>
            <a:r>
              <a:rPr lang="en-IE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1220 farmers, responses = 325 (27%)</a:t>
            </a:r>
          </a:p>
          <a:p>
            <a:pPr marL="536575" indent="0">
              <a:buFont typeface="Arial" panose="020B0604020202020204" pitchFamily="34" charset="0"/>
              <a:buNone/>
            </a:pPr>
            <a:r>
              <a:rPr lang="en-IE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Q. 2 Acceptability and feasibility evaluation prior to intervention pilot (dairy advisors) and during pilot (dairy advisors, providing information about farmer experience and own experience)</a:t>
            </a:r>
          </a:p>
          <a:p>
            <a:pPr marL="536575" indent="0">
              <a:buFont typeface="Arial" panose="020B0604020202020204" pitchFamily="34" charset="0"/>
              <a:buNone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12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IE" sz="2000" dirty="0">
                <a:solidFill>
                  <a:prstClr val="black"/>
                </a:solidFill>
              </a:rPr>
              <a:t>Systematic, multi-actor, collaborative design approach resulted in two intervention protocols with similar topics and techniques</a:t>
            </a:r>
          </a:p>
          <a:p>
            <a:pPr marL="536575" lvl="1" indent="0">
              <a:spcBef>
                <a:spcPts val="600"/>
              </a:spcBef>
              <a:buNone/>
            </a:pPr>
            <a:r>
              <a:rPr lang="en-IE" sz="1600" dirty="0">
                <a:solidFill>
                  <a:prstClr val="black"/>
                </a:solidFill>
              </a:rPr>
              <a:t>► Approach A: Infrequent, long duration		 ► Approach B: Frequent, short duration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061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3657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I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96% of DDGs discussed OSH issues at least once (includes casual discussion)</a:t>
            </a:r>
          </a:p>
          <a:p>
            <a:pPr marL="53657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IE" sz="1200" dirty="0">
              <a:solidFill>
                <a:prstClr val="black"/>
              </a:solidFill>
            </a:endParaRPr>
          </a:p>
          <a:p>
            <a:pPr marL="53657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IE" sz="1200" dirty="0">
              <a:solidFill>
                <a:prstClr val="black"/>
              </a:solidFill>
            </a:endParaRPr>
          </a:p>
          <a:p>
            <a:pPr marL="536575" indent="0">
              <a:buFont typeface="Arial" panose="020B0604020202020204" pitchFamily="34" charset="0"/>
              <a:buNone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390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36575" indent="0">
              <a:buFont typeface="Arial" panose="020B0604020202020204" pitchFamily="34" charset="0"/>
              <a:buNone/>
            </a:pPr>
            <a:r>
              <a:rPr lang="en-IE" dirty="0"/>
              <a:t>Beyond DDGs:</a:t>
            </a:r>
          </a:p>
          <a:p>
            <a:pPr marL="53657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IE" sz="18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Other farmer groups, including women farmer groups, and alternative settings, both virtual and physical, such as FSH-focused workshops, or FSH-focused groups, e.g. associated with a particular milk purchasing cooperative, or aimed at farmers who are not Teagasc clients, farm-workers and farm family members, who may be beyond the usual scope of the DDG audience</a:t>
            </a:r>
            <a:r>
              <a:rPr lang="en-IE" sz="18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E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6575" indent="0">
              <a:buFont typeface="Arial" panose="020B0604020202020204" pitchFamily="34" charset="0"/>
              <a:buNone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28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36575" indent="0">
              <a:buFont typeface="Arial" panose="020B0604020202020204" pitchFamily="34" charset="0"/>
              <a:buNone/>
            </a:pPr>
            <a:r>
              <a:rPr lang="en-IE" dirty="0"/>
              <a:t>Resources: Training, materials, rapid reference guides, sample discussion guides, worksheets – helping facilitators prepare for brief discussions as part of a broader meeting</a:t>
            </a:r>
          </a:p>
          <a:p>
            <a:pPr marL="536575" indent="0">
              <a:buFont typeface="Arial" panose="020B0604020202020204" pitchFamily="34" charset="0"/>
              <a:buNone/>
            </a:pPr>
            <a:endParaRPr lang="en-IE" dirty="0"/>
          </a:p>
          <a:p>
            <a:pPr marL="53657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IE" sz="18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The findings of this research suggest that the opinions of family and friends about safe tractor exit behaviour are influential for farmers. </a:t>
            </a:r>
            <a:r>
              <a:rPr lang="en-IE" sz="18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FSH promotion campaigns could benefit from identifying and targeting </a:t>
            </a:r>
            <a:r>
              <a:rPr lang="en-IE" sz="18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other safety culture influencers, such as feed merchants, machinery suppliers, livestock marts, community and farming organisations, and depictions of farming in advertising, news and entertainment media</a:t>
            </a:r>
            <a:r>
              <a:rPr lang="en-IE" sz="18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E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6575" indent="0">
              <a:buFont typeface="Arial" panose="020B0604020202020204" pitchFamily="34" charset="0"/>
              <a:buNone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41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208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36575" indent="0">
              <a:buFont typeface="Arial" panose="020B0604020202020204" pitchFamily="34" charset="0"/>
              <a:buNone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406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76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3813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176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4" y="5172076"/>
            <a:ext cx="9178927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5114"/>
            <a:ext cx="65532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9161463" cy="5791200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ga-IE" noProof="0"/>
              <a:t>Drag picture to placeholder or click icon to add</a:t>
            </a:r>
            <a:endParaRPr lang="en-GB" noProof="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1714500"/>
            <a:ext cx="6553200" cy="1714500"/>
          </a:xfrm>
          <a:prstGeom prst="rect">
            <a:avLst/>
          </a:prstGeom>
          <a:solidFill>
            <a:srgbClr val="000000">
              <a:alpha val="60000"/>
            </a:srgbClr>
          </a:solidFill>
          <a:ln w="0">
            <a:solidFill>
              <a:schemeClr val="bg1">
                <a:alpha val="0"/>
              </a:schemeClr>
            </a:solidFill>
          </a:ln>
        </p:spPr>
        <p:txBody>
          <a:bodyPr vert="horz" rIns="360000" anchor="ctr" anchorCtr="0">
            <a:noAutofit/>
          </a:bodyPr>
          <a:lstStyle>
            <a:lvl1pPr algn="r">
              <a:defRPr sz="3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ga-IE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3359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561014"/>
            <a:ext cx="9144000" cy="1587"/>
          </a:xfrm>
          <a:prstGeom prst="line">
            <a:avLst/>
          </a:prstGeom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943601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5114"/>
            <a:ext cx="65532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5508624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ga-IE" noProof="0"/>
              <a:t>Drag picture to placeholder or click icon to add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14500"/>
            <a:ext cx="6552000" cy="17145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solidFill>
              <a:schemeClr val="bg1">
                <a:alpha val="0"/>
              </a:schemeClr>
            </a:solidFill>
          </a:ln>
        </p:spPr>
        <p:txBody>
          <a:bodyPr vert="horz" rIns="360000" anchor="ctr" anchorCtr="0">
            <a:noAutofit/>
          </a:bodyPr>
          <a:lstStyle>
            <a:lvl1pPr algn="r">
              <a:defRPr sz="3000">
                <a:solidFill>
                  <a:schemeClr val="bg1"/>
                </a:solidFill>
              </a:defRPr>
            </a:lvl1pPr>
          </a:lstStyle>
          <a:p>
            <a:r>
              <a:rPr lang="ga-IE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4923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6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/>
              <a:t>Click to edit Master subtitle style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1" y="6356351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7" y="6356351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015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1" y="6356351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7" y="6356351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723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1" y="2906714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1" y="6356351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7" y="6356351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00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1" y="6356351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7" y="6356351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53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6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1" y="6356351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2307" y="6356351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46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1" y="6356351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7" y="6356351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8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1" y="6356351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7" y="6356351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67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685801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1"/>
            <a:ext cx="4654551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1" y="6356351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7" y="6356351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16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1" y="6356351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7" y="6356351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87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1" y="6356351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7" y="6356351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4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2057400" cy="5105402"/>
          </a:xfrm>
        </p:spPr>
        <p:txBody>
          <a:bodyPr vert="eaVert"/>
          <a:lstStyle/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6019800" cy="5105401"/>
          </a:xfrm>
        </p:spPr>
        <p:txBody>
          <a:bodyPr vert="eaVert"/>
          <a:lstStyle/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1" y="6356351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7" y="6356351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98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1" y="6356351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7" y="6356351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59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pitchFamily="100" charset="-128"/>
          <a:cs typeface="ヒラギノ角ゴ Pro W3" pitchFamily="100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ヒラギノ角ゴ Pro W3" pitchFamily="100" charset="-128"/>
          <a:cs typeface="ヒラギノ角ゴ Pro W3" pitchFamily="100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ヒラギノ角ゴ Pro W3" pitchFamily="100" charset="-128"/>
          <a:cs typeface="ヒラギノ角ゴ Pro W3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1" y="6189662"/>
            <a:ext cx="6566340" cy="5318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7" y="6189662"/>
            <a:ext cx="531147" cy="531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1" y="6189662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charset="0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 charset="0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charset="0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emf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5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g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9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3" b="4953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825" y="2319948"/>
            <a:ext cx="6577137" cy="2460602"/>
          </a:xfrm>
          <a:solidFill>
            <a:srgbClr val="000000">
              <a:alpha val="69804"/>
            </a:srgbClr>
          </a:solidFill>
          <a:ln>
            <a:solidFill>
              <a:schemeClr val="tx1">
                <a:alpha val="0"/>
              </a:schemeClr>
            </a:solidFill>
          </a:ln>
        </p:spPr>
        <p:txBody>
          <a:bodyPr/>
          <a:lstStyle/>
          <a:p>
            <a:pPr algn="ctr"/>
            <a:r>
              <a:rPr lang="en-IE" sz="2400" dirty="0"/>
              <a:t>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93527" y="4072579"/>
            <a:ext cx="6577137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Prof. Jim Kinsella (UCD)</a:t>
            </a:r>
          </a:p>
          <a:p>
            <a:r>
              <a:rPr lang="en-IE" dirty="0" err="1">
                <a:solidFill>
                  <a:schemeClr val="bg1"/>
                </a:solidFill>
              </a:rPr>
              <a:t>Dr.</a:t>
            </a:r>
            <a:r>
              <a:rPr lang="en-IE" dirty="0">
                <a:solidFill>
                  <a:schemeClr val="bg1"/>
                </a:solidFill>
              </a:rPr>
              <a:t> Denis </a:t>
            </a:r>
            <a:r>
              <a:rPr lang="en-IE" dirty="0" err="1">
                <a:solidFill>
                  <a:schemeClr val="bg1"/>
                </a:solidFill>
              </a:rPr>
              <a:t>O’Hora</a:t>
            </a:r>
            <a:r>
              <a:rPr lang="en-IE" dirty="0">
                <a:solidFill>
                  <a:schemeClr val="bg1"/>
                </a:solidFill>
              </a:rPr>
              <a:t> (NUIG)</a:t>
            </a:r>
          </a:p>
          <a:p>
            <a:endParaRPr lang="en-IE" dirty="0">
              <a:solidFill>
                <a:schemeClr val="bg1"/>
              </a:solidFill>
            </a:endParaRPr>
          </a:p>
          <a:p>
            <a:r>
              <a:rPr lang="en-IE" dirty="0" err="1">
                <a:solidFill>
                  <a:schemeClr val="bg1"/>
                </a:solidFill>
              </a:rPr>
              <a:t>Dr.</a:t>
            </a:r>
            <a:r>
              <a:rPr lang="en-IE" dirty="0">
                <a:solidFill>
                  <a:schemeClr val="bg1"/>
                </a:solidFill>
              </a:rPr>
              <a:t> David Meredith (Teagasc)</a:t>
            </a:r>
          </a:p>
          <a:p>
            <a:r>
              <a:rPr lang="en-IE" dirty="0" err="1">
                <a:solidFill>
                  <a:schemeClr val="bg1"/>
                </a:solidFill>
              </a:rPr>
              <a:t>Dr.</a:t>
            </a:r>
            <a:r>
              <a:rPr lang="en-IE" dirty="0">
                <a:solidFill>
                  <a:schemeClr val="bg1"/>
                </a:solidFill>
              </a:rPr>
              <a:t> John McNamara (Teagasc)</a:t>
            </a:r>
          </a:p>
        </p:txBody>
      </p:sp>
      <p:pic>
        <p:nvPicPr>
          <p:cNvPr id="10" name="Picture 9" descr="\\nfvx341\homeshares3$\Tracey.OConnor\PHD\phd\Images\HSA logo.png">
            <a:extLst>
              <a:ext uri="{FF2B5EF4-FFF2-40B4-BE49-F238E27FC236}">
                <a16:creationId xmlns:a16="http://schemas.microsoft.com/office/drawing/2014/main" id="{2791D7DF-EC59-4DDA-9B9F-35A642AB3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921" y="5890649"/>
            <a:ext cx="975372" cy="63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\\nfvx341\homeshares3$\Tracey.OConnor\PHD\phd\Images\UCD_logo.jpg">
            <a:extLst>
              <a:ext uri="{FF2B5EF4-FFF2-40B4-BE49-F238E27FC236}">
                <a16:creationId xmlns:a16="http://schemas.microsoft.com/office/drawing/2014/main" id="{7980AACA-6032-477F-9056-ADE0F063E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709" y="5723984"/>
            <a:ext cx="975372" cy="96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FEA20A-0192-4026-9461-8B22F941B7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973" y="5902036"/>
            <a:ext cx="1695586" cy="60203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CE27894-D7EA-4A39-8EB0-5B6131C9FFE0}"/>
              </a:ext>
            </a:extLst>
          </p:cNvPr>
          <p:cNvSpPr/>
          <p:nvPr/>
        </p:nvSpPr>
        <p:spPr>
          <a:xfrm>
            <a:off x="2630835" y="3773156"/>
            <a:ext cx="3561348" cy="2857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Under supervision of: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4ED27-2358-4745-BFC4-DD6F5985FEBD}"/>
              </a:ext>
            </a:extLst>
          </p:cNvPr>
          <p:cNvSpPr/>
          <p:nvPr/>
        </p:nvSpPr>
        <p:spPr>
          <a:xfrm>
            <a:off x="1122941" y="1849752"/>
            <a:ext cx="6577137" cy="2297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i="1" dirty="0">
                <a:solidFill>
                  <a:prstClr val="white"/>
                </a:solidFill>
                <a:ea typeface="ヒラギノ角ゴ Pro W3" pitchFamily="100" charset="-128"/>
              </a:rPr>
              <a:t>Farmer-to-farmer support stimulates safe and health-protective farming practices</a:t>
            </a:r>
            <a:br>
              <a:rPr lang="en-IE" b="1" dirty="0">
                <a:solidFill>
                  <a:prstClr val="white"/>
                </a:solidFill>
                <a:ea typeface="ヒラギノ角ゴ Pro W3" pitchFamily="100" charset="-128"/>
              </a:rPr>
            </a:br>
            <a:br>
              <a:rPr lang="en-IE" b="1" dirty="0">
                <a:solidFill>
                  <a:prstClr val="white"/>
                </a:solidFill>
                <a:ea typeface="ヒラギノ角ゴ Pro W3" pitchFamily="100" charset="-128"/>
              </a:rPr>
            </a:br>
            <a:r>
              <a:rPr lang="en-IE" dirty="0">
                <a:solidFill>
                  <a:prstClr val="white"/>
                </a:solidFill>
                <a:ea typeface="ヒラギノ角ゴ Pro W3" pitchFamily="100" charset="-128"/>
              </a:rPr>
              <a:t>Dr. Tracey O’Connor (UCD)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315200" cy="731838"/>
          </a:xfrm>
        </p:spPr>
        <p:txBody>
          <a:bodyPr/>
          <a:lstStyle/>
          <a:p>
            <a:r>
              <a:rPr lang="en-US" dirty="0">
                <a:latin typeface="Arial" charset="0"/>
                <a:ea typeface="ヒラギノ角ゴ Pro W3" charset="0"/>
              </a:rPr>
              <a:t>Introduction (I)</a:t>
            </a:r>
          </a:p>
        </p:txBody>
      </p:sp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0" y="997134"/>
            <a:ext cx="5999748" cy="51374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Many farm safety and health </a:t>
            </a:r>
            <a:r>
              <a:rPr lang="en-IE" sz="2200" dirty="0"/>
              <a:t>initiatives…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IE" sz="1800" dirty="0"/>
              <a:t>Limited effect on injury &amp; illness rates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Social context is key element in (un)safe behaviour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Group-based peer learning applied in other regions and industries for occupational safety and health promotion</a:t>
            </a:r>
          </a:p>
          <a:p>
            <a:pPr lvl="1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2000" dirty="0"/>
              <a:t>Agriculture (Finland, Sweden)</a:t>
            </a:r>
          </a:p>
          <a:p>
            <a:pPr lvl="1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2000" dirty="0"/>
              <a:t>Health (USA, Chile)</a:t>
            </a:r>
          </a:p>
          <a:p>
            <a:pPr lvl="1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2000" dirty="0"/>
              <a:t>Construction (USA)</a:t>
            </a:r>
          </a:p>
          <a:p>
            <a:pPr lvl="1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2000" dirty="0"/>
              <a:t>Police (USA)</a:t>
            </a:r>
            <a:endParaRPr lang="en-US" sz="2200" dirty="0"/>
          </a:p>
          <a:p>
            <a:pPr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en-US" sz="2800" dirty="0">
              <a:latin typeface="Arial" charset="0"/>
              <a:ea typeface="ヒラギノ角ゴ Pro W3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3708194" y="6124610"/>
            <a:ext cx="3607671" cy="684000"/>
            <a:chOff x="3460465" y="6095963"/>
            <a:chExt cx="3607670" cy="684000"/>
          </a:xfrm>
        </p:grpSpPr>
        <p:pic>
          <p:nvPicPr>
            <p:cNvPr id="7" name="Picture 6" descr="\\nfvx341\homeshares3$\Tracey.OConnor\PHD\phd\Images\HSA logo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0465" y="6121504"/>
              <a:ext cx="999768" cy="6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\\nfvx341\homeshares3$\Tracey.OConnor\PHD\phd\Images\UCD_logo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5544" y="6095963"/>
              <a:ext cx="467401" cy="68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135" y="6126605"/>
              <a:ext cx="1908000" cy="588299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704D2EC-6820-4F91-BA14-145B6D9786AA}"/>
              </a:ext>
            </a:extLst>
          </p:cNvPr>
          <p:cNvSpPr txBox="1"/>
          <p:nvPr/>
        </p:nvSpPr>
        <p:spPr>
          <a:xfrm>
            <a:off x="5746171" y="4027676"/>
            <a:ext cx="3561348" cy="14126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2000" b="1" dirty="0">
                <a:solidFill>
                  <a:schemeClr val="accent1"/>
                </a:solidFill>
              </a:rPr>
              <a:t>Irish dairy farmer</a:t>
            </a:r>
          </a:p>
          <a:p>
            <a:pPr algn="ctr"/>
            <a:r>
              <a:rPr lang="en-IE" sz="2000" b="1" dirty="0">
                <a:solidFill>
                  <a:schemeClr val="accent1"/>
                </a:solidFill>
              </a:rPr>
              <a:t>discussion groups (DDGs) </a:t>
            </a:r>
          </a:p>
          <a:p>
            <a:pPr lvl="0">
              <a:lnSpc>
                <a:spcPct val="120000"/>
              </a:lnSpc>
              <a:buClr>
                <a:srgbClr val="007944"/>
              </a:buClr>
            </a:pPr>
            <a:r>
              <a:rPr lang="en-IE" sz="2000" dirty="0"/>
              <a:t>2016: c.301 Teagasc DDGs c.4,515 dairy farmers (29%)</a:t>
            </a:r>
            <a:endParaRPr lang="en-IE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A8B0C2-1C40-4098-822A-8121FCF80B0E}"/>
              </a:ext>
            </a:extLst>
          </p:cNvPr>
          <p:cNvSpPr txBox="1"/>
          <p:nvPr/>
        </p:nvSpPr>
        <p:spPr>
          <a:xfrm>
            <a:off x="2893076" y="4522467"/>
            <a:ext cx="2514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000" dirty="0">
                <a:solidFill>
                  <a:schemeClr val="accent4"/>
                </a:solidFill>
              </a:rPr>
              <a:t>Similar influence on safety &amp; health practices?</a:t>
            </a:r>
          </a:p>
        </p:txBody>
      </p:sp>
      <p:sp>
        <p:nvSpPr>
          <p:cNvPr id="2" name="Arrow: Left-Right 1">
            <a:extLst>
              <a:ext uri="{FF2B5EF4-FFF2-40B4-BE49-F238E27FC236}">
                <a16:creationId xmlns:a16="http://schemas.microsoft.com/office/drawing/2014/main" id="{D99222C5-5C67-4FC6-A870-E3012E33A52E}"/>
              </a:ext>
            </a:extLst>
          </p:cNvPr>
          <p:cNvSpPr/>
          <p:nvPr/>
        </p:nvSpPr>
        <p:spPr>
          <a:xfrm>
            <a:off x="3268716" y="5538130"/>
            <a:ext cx="1687307" cy="417953"/>
          </a:xfrm>
          <a:prstGeom prst="left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499B213-52F0-442D-8F13-4D71F543192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9" t="17576" r="47341" b="1379"/>
          <a:stretch/>
        </p:blipFill>
        <p:spPr>
          <a:xfrm>
            <a:off x="6406723" y="1117837"/>
            <a:ext cx="2493819" cy="2823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uiExpand="1" build="p"/>
      <p:bldP spid="18" grpId="0"/>
      <p:bldP spid="12" grpId="0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4E8A21-8C9B-4B6D-A180-888505F466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916" t="39357" r="56315" b="32107"/>
          <a:stretch/>
        </p:blipFill>
        <p:spPr>
          <a:xfrm>
            <a:off x="1379622" y="2693757"/>
            <a:ext cx="2598820" cy="1991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FB6252-FA0A-4012-95C5-33145187A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1"/>
            <a:ext cx="9143999" cy="731839"/>
          </a:xfrm>
        </p:spPr>
        <p:txBody>
          <a:bodyPr/>
          <a:lstStyle/>
          <a:p>
            <a:r>
              <a:rPr lang="en-GB" dirty="0"/>
              <a:t>Methodology (I)</a:t>
            </a:r>
            <a:endParaRPr lang="en-GB" sz="4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E1EF1-A62F-47BE-B9DB-A1EDBB0EA2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3681189" y="6159027"/>
            <a:ext cx="3607671" cy="684000"/>
            <a:chOff x="3460465" y="6095963"/>
            <a:chExt cx="3607670" cy="684000"/>
          </a:xfrm>
        </p:grpSpPr>
        <p:pic>
          <p:nvPicPr>
            <p:cNvPr id="39" name="Picture 38" descr="\\nfvx341\homeshares3$\Tracey.OConnor\PHD\phd\Images\HSA logo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0465" y="6121504"/>
              <a:ext cx="999768" cy="6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39" descr="\\nfvx341\homeshares3$\Tracey.OConnor\PHD\phd\Images\UCD_logo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5544" y="6095963"/>
              <a:ext cx="467401" cy="68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135" y="6126605"/>
              <a:ext cx="1908000" cy="588299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E3896A6-716D-4DF1-A1DC-FE5C08F26D9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8353"/>
          <a:stretch/>
        </p:blipFill>
        <p:spPr>
          <a:xfrm>
            <a:off x="0" y="779967"/>
            <a:ext cx="9143999" cy="490713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CC19B4F-C828-4BBD-91F8-B9123CD5F4F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489" t="17641" r="1" b="8353"/>
          <a:stretch/>
        </p:blipFill>
        <p:spPr>
          <a:xfrm>
            <a:off x="1050759" y="1724525"/>
            <a:ext cx="8093241" cy="3962577"/>
          </a:xfrm>
          <a:prstGeom prst="snip2Same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E1E14E4-2286-48FF-B6C7-4C26753C5AC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91367" b="-823"/>
          <a:stretch/>
        </p:blipFill>
        <p:spPr>
          <a:xfrm>
            <a:off x="1" y="5678242"/>
            <a:ext cx="9143999" cy="506326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C5D3B27-8E45-4D2B-8666-B3CBF1A10454}"/>
              </a:ext>
            </a:extLst>
          </p:cNvPr>
          <p:cNvGrpSpPr/>
          <p:nvPr/>
        </p:nvGrpSpPr>
        <p:grpSpPr>
          <a:xfrm>
            <a:off x="3104147" y="2758404"/>
            <a:ext cx="6039852" cy="2928698"/>
            <a:chOff x="3104147" y="2758404"/>
            <a:chExt cx="6039852" cy="2928698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B6D9671-5B2B-4FDE-84D4-A693F51185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3947" t="37116" b="8188"/>
            <a:stretch/>
          </p:blipFill>
          <p:spPr>
            <a:xfrm>
              <a:off x="3104147" y="2758404"/>
              <a:ext cx="6039852" cy="2928698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3A16135-081E-46A8-A91C-0F7958CD6E73}"/>
                </a:ext>
              </a:extLst>
            </p:cNvPr>
            <p:cNvSpPr/>
            <p:nvPr/>
          </p:nvSpPr>
          <p:spPr>
            <a:xfrm>
              <a:off x="4828675" y="4716380"/>
              <a:ext cx="1427747" cy="28736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E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(COM-B Model)</a:t>
              </a: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319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B6252-FA0A-4012-95C5-33145187A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315200" cy="731838"/>
          </a:xfrm>
        </p:spPr>
        <p:txBody>
          <a:bodyPr/>
          <a:lstStyle/>
          <a:p>
            <a:r>
              <a:rPr lang="en-GB" sz="4400" dirty="0"/>
              <a:t>Key Findings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1D63E7-B311-4358-B6E0-BAA265E6F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6063"/>
            <a:ext cx="9144000" cy="5296763"/>
          </a:xfrm>
        </p:spPr>
        <p:txBody>
          <a:bodyPr>
            <a:noAutofit/>
          </a:bodyPr>
          <a:lstStyle/>
          <a:p>
            <a:pPr marL="266700" lvl="1" indent="0" algn="ctr">
              <a:spcBef>
                <a:spcPts val="600"/>
              </a:spcBef>
              <a:buNone/>
            </a:pPr>
            <a:endParaRPr lang="en-IE" b="1" dirty="0">
              <a:solidFill>
                <a:prstClr val="black"/>
              </a:solidFill>
            </a:endParaRPr>
          </a:p>
          <a:p>
            <a:pPr marL="266700" lvl="1" indent="0" algn="ctr">
              <a:spcBef>
                <a:spcPts val="600"/>
              </a:spcBef>
              <a:buNone/>
            </a:pPr>
            <a:r>
              <a:rPr lang="en-IE" b="1" dirty="0">
                <a:solidFill>
                  <a:prstClr val="black"/>
                </a:solidFill>
              </a:rPr>
              <a:t>DDG Farm Safety and Health Discussions</a:t>
            </a:r>
          </a:p>
          <a:p>
            <a:pPr lvl="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IE" sz="2400" dirty="0">
                <a:solidFill>
                  <a:prstClr val="black"/>
                </a:solidFill>
              </a:rPr>
              <a:t>Widespread, voluntary engagement</a:t>
            </a:r>
          </a:p>
          <a:p>
            <a:pPr lvl="1">
              <a:spcBef>
                <a:spcPts val="6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IE" sz="2000" dirty="0">
                <a:solidFill>
                  <a:prstClr val="black"/>
                </a:solidFill>
              </a:rPr>
              <a:t>Particularly experience-sharing</a:t>
            </a:r>
          </a:p>
          <a:p>
            <a:pPr marL="360363" lvl="1" indent="0">
              <a:spcBef>
                <a:spcPts val="600"/>
              </a:spcBef>
              <a:spcAft>
                <a:spcPts val="1200"/>
              </a:spcAft>
              <a:buNone/>
            </a:pPr>
            <a:endParaRPr lang="en-IE" sz="2400" dirty="0">
              <a:solidFill>
                <a:prstClr val="black"/>
              </a:solidFill>
            </a:endParaRPr>
          </a:p>
          <a:p>
            <a:pPr marL="266700" lvl="1" indent="0" algn="ctr">
              <a:spcBef>
                <a:spcPts val="600"/>
              </a:spcBef>
              <a:buNone/>
            </a:pPr>
            <a:r>
              <a:rPr lang="en-IE" b="1" dirty="0">
                <a:solidFill>
                  <a:prstClr val="black"/>
                </a:solidFill>
              </a:rPr>
              <a:t>Safety behaviours</a:t>
            </a:r>
          </a:p>
          <a:p>
            <a:pPr lvl="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IE" sz="2400" dirty="0">
                <a:solidFill>
                  <a:prstClr val="black"/>
                </a:solidFill>
              </a:rPr>
              <a:t>Most farmers considered themselves safe</a:t>
            </a:r>
          </a:p>
          <a:p>
            <a:pPr lvl="0">
              <a:spcBef>
                <a:spcPts val="6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IE" sz="2400" dirty="0">
                <a:solidFill>
                  <a:prstClr val="black"/>
                </a:solidFill>
              </a:rPr>
              <a:t>Most farmers intended to increase safe behaviour implementation</a:t>
            </a:r>
          </a:p>
          <a:p>
            <a:pPr lvl="0">
              <a:spcBef>
                <a:spcPts val="6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endParaRPr lang="en-IE" sz="1800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E1EF1-A62F-47BE-B9DB-A1EDBB0EA2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3681189" y="6159027"/>
            <a:ext cx="3607671" cy="684000"/>
            <a:chOff x="3460465" y="6095963"/>
            <a:chExt cx="3607670" cy="684000"/>
          </a:xfrm>
        </p:grpSpPr>
        <p:pic>
          <p:nvPicPr>
            <p:cNvPr id="39" name="Picture 38" descr="\\nfvx341\homeshares3$\Tracey.OConnor\PHD\phd\Images\HSA logo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0465" y="6121504"/>
              <a:ext cx="999768" cy="6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39" descr="\\nfvx341\homeshares3$\Tracey.OConnor\PHD\phd\Images\UCD_logo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5544" y="6095963"/>
              <a:ext cx="467401" cy="68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135" y="6126605"/>
              <a:ext cx="1908000" cy="5882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724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B6252-FA0A-4012-95C5-33145187A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1"/>
            <a:ext cx="9143999" cy="731839"/>
          </a:xfrm>
        </p:spPr>
        <p:txBody>
          <a:bodyPr/>
          <a:lstStyle/>
          <a:p>
            <a:r>
              <a:rPr lang="en-GB" dirty="0"/>
              <a:t>Methodology (II)</a:t>
            </a:r>
            <a:endParaRPr lang="en-GB" sz="4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E1EF1-A62F-47BE-B9DB-A1EDBB0EA2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3681189" y="6159027"/>
            <a:ext cx="3607671" cy="684000"/>
            <a:chOff x="3460465" y="6095963"/>
            <a:chExt cx="3607670" cy="684000"/>
          </a:xfrm>
        </p:grpSpPr>
        <p:pic>
          <p:nvPicPr>
            <p:cNvPr id="39" name="Picture 38" descr="\\nfvx341\homeshares3$\Tracey.OConnor\PHD\phd\Images\HSA logo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0465" y="6121504"/>
              <a:ext cx="999768" cy="6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39" descr="\\nfvx341\homeshares3$\Tracey.OConnor\PHD\phd\Images\UCD_logo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5544" y="6095963"/>
              <a:ext cx="467401" cy="68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135" y="6126605"/>
              <a:ext cx="1908000" cy="588299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E3896A6-716D-4DF1-A1DC-FE5C08F26D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70000"/>
          </a:blip>
          <a:srcRect b="8353"/>
          <a:stretch/>
        </p:blipFill>
        <p:spPr>
          <a:xfrm>
            <a:off x="0" y="779967"/>
            <a:ext cx="9143999" cy="490713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CC19B4F-C828-4BBD-91F8-B9123CD5F4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50000"/>
          </a:blip>
          <a:srcRect l="11489" t="17641" r="1" b="8353"/>
          <a:stretch/>
        </p:blipFill>
        <p:spPr>
          <a:xfrm>
            <a:off x="1050759" y="1724525"/>
            <a:ext cx="8093241" cy="3962577"/>
          </a:xfrm>
          <a:prstGeom prst="snip2Same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C5D3B27-8E45-4D2B-8666-B3CBF1A10454}"/>
              </a:ext>
            </a:extLst>
          </p:cNvPr>
          <p:cNvGrpSpPr/>
          <p:nvPr/>
        </p:nvGrpSpPr>
        <p:grpSpPr>
          <a:xfrm>
            <a:off x="3104147" y="2758404"/>
            <a:ext cx="6039852" cy="2928698"/>
            <a:chOff x="3104147" y="2758404"/>
            <a:chExt cx="6039852" cy="2928698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B6D9671-5B2B-4FDE-84D4-A693F51185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alphaModFix amt="5000"/>
            </a:blip>
            <a:srcRect l="33947" t="37116" b="8188"/>
            <a:stretch/>
          </p:blipFill>
          <p:spPr>
            <a:xfrm>
              <a:off x="3104147" y="2758404"/>
              <a:ext cx="6039852" cy="2928698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3A16135-081E-46A8-A91C-0F7958CD6E73}"/>
                </a:ext>
              </a:extLst>
            </p:cNvPr>
            <p:cNvSpPr/>
            <p:nvPr/>
          </p:nvSpPr>
          <p:spPr>
            <a:xfrm>
              <a:off x="4828675" y="4716380"/>
              <a:ext cx="1427747" cy="287362"/>
            </a:xfrm>
            <a:prstGeom prst="rect">
              <a:avLst/>
            </a:prstGeom>
            <a:solidFill>
              <a:srgbClr val="F1D4BD">
                <a:alpha val="69804"/>
              </a:srgb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E" sz="1400" dirty="0">
                  <a:solidFill>
                    <a:schemeClr val="bg1">
                      <a:lumMod val="50000"/>
                    </a:schemeClr>
                  </a:solidFill>
                </a:rPr>
                <a:t>(COM-B Model)</a:t>
              </a:r>
              <a:endParaRPr 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8AE79ED7-74A1-4345-A3CD-963F408D57FE}"/>
              </a:ext>
            </a:extLst>
          </p:cNvPr>
          <p:cNvSpPr/>
          <p:nvPr/>
        </p:nvSpPr>
        <p:spPr>
          <a:xfrm>
            <a:off x="902363" y="5067380"/>
            <a:ext cx="2550695" cy="101065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FSH Intervention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F6977A5-C0E5-4956-972D-9BA346E5ADE3}"/>
              </a:ext>
            </a:extLst>
          </p:cNvPr>
          <p:cNvCxnSpPr>
            <a:cxnSpLocks/>
          </p:cNvCxnSpPr>
          <p:nvPr/>
        </p:nvCxnSpPr>
        <p:spPr>
          <a:xfrm flipH="1" flipV="1">
            <a:off x="2558724" y="3850106"/>
            <a:ext cx="8009" cy="1191328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9536155-0670-4E45-A631-CE0997B06EAD}"/>
              </a:ext>
            </a:extLst>
          </p:cNvPr>
          <p:cNvCxnSpPr>
            <a:cxnSpLocks/>
          </p:cNvCxnSpPr>
          <p:nvPr/>
        </p:nvCxnSpPr>
        <p:spPr>
          <a:xfrm flipH="1">
            <a:off x="1768642" y="3107067"/>
            <a:ext cx="172458" cy="1960313"/>
          </a:xfrm>
          <a:prstGeom prst="straightConnector1">
            <a:avLst/>
          </a:prstGeom>
          <a:ln w="38100">
            <a:solidFill>
              <a:srgbClr val="9933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7C15335-67E1-481D-91C1-295AF6099266}"/>
              </a:ext>
            </a:extLst>
          </p:cNvPr>
          <p:cNvCxnSpPr>
            <a:cxnSpLocks/>
          </p:cNvCxnSpPr>
          <p:nvPr/>
        </p:nvCxnSpPr>
        <p:spPr>
          <a:xfrm flipH="1">
            <a:off x="1941104" y="3850105"/>
            <a:ext cx="447170" cy="1217275"/>
          </a:xfrm>
          <a:prstGeom prst="straightConnector1">
            <a:avLst/>
          </a:prstGeom>
          <a:ln w="28575">
            <a:solidFill>
              <a:srgbClr val="9933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8D30D71-2008-44F2-8BA2-267C8F56190F}"/>
              </a:ext>
            </a:extLst>
          </p:cNvPr>
          <p:cNvSpPr/>
          <p:nvPr/>
        </p:nvSpPr>
        <p:spPr>
          <a:xfrm>
            <a:off x="3601454" y="6135441"/>
            <a:ext cx="5542545" cy="722559"/>
          </a:xfrm>
          <a:prstGeom prst="rect">
            <a:avLst/>
          </a:prstGeom>
          <a:noFill/>
          <a:ln w="38100" cap="flat" cmpd="sng" algn="ctr">
            <a:solidFill>
              <a:srgbClr val="9999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20823C1-9E88-4719-8BB7-0D51E66A725A}"/>
              </a:ext>
            </a:extLst>
          </p:cNvPr>
          <p:cNvCxnSpPr>
            <a:cxnSpLocks/>
            <a:stCxn id="21" idx="1"/>
            <a:endCxn id="3" idx="2"/>
          </p:cNvCxnSpPr>
          <p:nvPr/>
        </p:nvCxnSpPr>
        <p:spPr>
          <a:xfrm flipH="1" flipV="1">
            <a:off x="2177711" y="6078033"/>
            <a:ext cx="1423743" cy="418688"/>
          </a:xfrm>
          <a:prstGeom prst="straightConnector1">
            <a:avLst/>
          </a:prstGeom>
          <a:ln w="38100">
            <a:solidFill>
              <a:srgbClr val="9933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8C7C1318-A58C-45C4-96EC-0B1A22732B8F}"/>
              </a:ext>
            </a:extLst>
          </p:cNvPr>
          <p:cNvSpPr/>
          <p:nvPr/>
        </p:nvSpPr>
        <p:spPr>
          <a:xfrm>
            <a:off x="106286" y="3622850"/>
            <a:ext cx="1337515" cy="83952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rgbClr val="CCCCFF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E" dirty="0">
                <a:solidFill>
                  <a:srgbClr val="000000"/>
                </a:solidFill>
              </a:rPr>
              <a:t>Academic &amp; Grey</a:t>
            </a:r>
          </a:p>
          <a:p>
            <a:pPr algn="ctr"/>
            <a:r>
              <a:rPr lang="en-IE" dirty="0">
                <a:solidFill>
                  <a:srgbClr val="000000"/>
                </a:solidFill>
              </a:rPr>
              <a:t>Literature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DF89B4F-655B-4D20-A184-4155BDF433CD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775044" y="4462372"/>
            <a:ext cx="847216" cy="579062"/>
          </a:xfrm>
          <a:prstGeom prst="straightConnector1">
            <a:avLst/>
          </a:prstGeom>
          <a:ln w="38100">
            <a:solidFill>
              <a:srgbClr val="9933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729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838"/>
          </a:xfrm>
        </p:spPr>
        <p:txBody>
          <a:bodyPr/>
          <a:lstStyle/>
          <a:p>
            <a:r>
              <a:rPr lang="en-US" sz="3600" dirty="0">
                <a:latin typeface="Arial" charset="0"/>
                <a:ea typeface="ヒラギノ角ゴ Pro W3" charset="0"/>
              </a:rPr>
              <a:t>Methodology (III): Intervention Pilot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3708194" y="6124610"/>
            <a:ext cx="3607671" cy="684000"/>
            <a:chOff x="3460465" y="6095963"/>
            <a:chExt cx="3607670" cy="684000"/>
          </a:xfrm>
        </p:grpSpPr>
        <p:pic>
          <p:nvPicPr>
            <p:cNvPr id="7" name="Picture 6" descr="\\nfvx341\homeshares3$\Tracey.OConnor\PHD\phd\Images\HSA logo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0465" y="6121504"/>
              <a:ext cx="999768" cy="6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\\nfvx341\homeshares3$\Tracey.OConnor\PHD\phd\Images\UCD_logo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5544" y="6095963"/>
              <a:ext cx="467401" cy="68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135" y="6126605"/>
              <a:ext cx="1908000" cy="588299"/>
            </a:xfrm>
            <a:prstGeom prst="rect">
              <a:avLst/>
            </a:prstGeom>
          </p:spPr>
        </p:pic>
      </p:grp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5" y="882359"/>
            <a:ext cx="8991770" cy="509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1675280" y="1214222"/>
            <a:ext cx="852768" cy="0"/>
          </a:xfrm>
          <a:prstGeom prst="line">
            <a:avLst/>
          </a:prstGeom>
          <a:ln w="285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806414" y="5688844"/>
            <a:ext cx="852768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3470EECB-ED3A-439A-9741-AC74F895A7B8}"/>
              </a:ext>
            </a:extLst>
          </p:cNvPr>
          <p:cNvSpPr/>
          <p:nvPr/>
        </p:nvSpPr>
        <p:spPr>
          <a:xfrm>
            <a:off x="1363028" y="4787731"/>
            <a:ext cx="216000" cy="18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3175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400" dirty="0"/>
              <a:t>7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184C71A-BE82-4267-A9DF-512B1E14AC56}"/>
              </a:ext>
            </a:extLst>
          </p:cNvPr>
          <p:cNvSpPr/>
          <p:nvPr/>
        </p:nvSpPr>
        <p:spPr>
          <a:xfrm>
            <a:off x="0" y="1771651"/>
            <a:ext cx="4305300" cy="1020136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FC3FE-7AFF-47DB-B694-F8B1F53CEA8E}"/>
              </a:ext>
            </a:extLst>
          </p:cNvPr>
          <p:cNvSpPr/>
          <p:nvPr/>
        </p:nvSpPr>
        <p:spPr>
          <a:xfrm>
            <a:off x="-50986" y="2707651"/>
            <a:ext cx="4305300" cy="1020136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3A709C0-4D0A-4835-B877-77C49F6FDAEE}"/>
              </a:ext>
            </a:extLst>
          </p:cNvPr>
          <p:cNvSpPr/>
          <p:nvPr/>
        </p:nvSpPr>
        <p:spPr>
          <a:xfrm>
            <a:off x="6076950" y="1771651"/>
            <a:ext cx="3067052" cy="1020136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786E91D-7D6C-4C11-98AF-AF90163CE670}"/>
              </a:ext>
            </a:extLst>
          </p:cNvPr>
          <p:cNvSpPr/>
          <p:nvPr/>
        </p:nvSpPr>
        <p:spPr>
          <a:xfrm>
            <a:off x="3779411" y="2848937"/>
            <a:ext cx="4595077" cy="936000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6852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B6252-FA0A-4012-95C5-33145187A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315200" cy="731838"/>
          </a:xfrm>
        </p:spPr>
        <p:txBody>
          <a:bodyPr/>
          <a:lstStyle/>
          <a:p>
            <a:r>
              <a:rPr lang="en-GB" dirty="0"/>
              <a:t>Key Findings &amp; Conclusions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1D63E7-B311-4358-B6E0-BAA265E6F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6063"/>
            <a:ext cx="9144000" cy="5296763"/>
          </a:xfrm>
        </p:spPr>
        <p:txBody>
          <a:bodyPr>
            <a:noAutofit/>
          </a:bodyPr>
          <a:lstStyle/>
          <a:p>
            <a:pPr marL="266700" lvl="1" indent="0" algn="ctr">
              <a:spcBef>
                <a:spcPts val="600"/>
              </a:spcBef>
              <a:buNone/>
            </a:pPr>
            <a:r>
              <a:rPr lang="en-IE" sz="1800" b="1" dirty="0">
                <a:solidFill>
                  <a:prstClr val="black"/>
                </a:solidFill>
              </a:rPr>
              <a:t>Intervention outcomes</a:t>
            </a:r>
          </a:p>
          <a:p>
            <a:pPr lvl="0">
              <a:spcBef>
                <a:spcPts val="6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IE" sz="1800" dirty="0">
                <a:solidFill>
                  <a:prstClr val="black"/>
                </a:solidFill>
              </a:rPr>
              <a:t>Approach A: Significant increase in some implementation intentions</a:t>
            </a:r>
          </a:p>
          <a:p>
            <a:pPr lvl="0">
              <a:spcBef>
                <a:spcPts val="6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IE" sz="1800" dirty="0">
                <a:solidFill>
                  <a:prstClr val="black"/>
                </a:solidFill>
              </a:rPr>
              <a:t>Approach B: Significant increase in implementation of some behaviours</a:t>
            </a:r>
          </a:p>
          <a:p>
            <a:pPr>
              <a:spcBef>
                <a:spcPts val="6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IE" sz="1800" dirty="0">
                <a:solidFill>
                  <a:prstClr val="black"/>
                </a:solidFill>
              </a:rPr>
              <a:t>COM Influences</a:t>
            </a:r>
          </a:p>
          <a:p>
            <a:pPr lvl="1">
              <a:spcBef>
                <a:spcPts val="6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IE" sz="1600" dirty="0">
                <a:solidFill>
                  <a:prstClr val="black"/>
                </a:solidFill>
              </a:rPr>
              <a:t>Skill gaps, knowledge gaps, social norms, motivation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IE" sz="1600" dirty="0">
              <a:solidFill>
                <a:prstClr val="black"/>
              </a:solidFill>
            </a:endParaRPr>
          </a:p>
          <a:p>
            <a:pPr marL="266700" lvl="1" indent="0" algn="ctr">
              <a:spcBef>
                <a:spcPts val="600"/>
              </a:spcBef>
              <a:buNone/>
            </a:pPr>
            <a:r>
              <a:rPr lang="en-IE" sz="1800" b="1" dirty="0">
                <a:solidFill>
                  <a:prstClr val="black"/>
                </a:solidFill>
              </a:rPr>
              <a:t>Conclusions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IE" sz="2000" dirty="0">
                <a:solidFill>
                  <a:prstClr val="black"/>
                </a:solidFill>
              </a:rPr>
              <a:t>Positive changes in all groups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IE" sz="2000" dirty="0">
                <a:solidFill>
                  <a:prstClr val="black"/>
                </a:solidFill>
              </a:rPr>
              <a:t>Consistent intention to improve safety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2000" dirty="0"/>
              <a:t>OSH promotion in DDGs can stimulate adoption of safe work practices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2000" dirty="0"/>
              <a:t>Discussion approach important for acceptability &amp; outcomes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E" sz="1800" dirty="0"/>
              <a:t>Influences capability, opportunity and motivation concerning OSH behaviours</a:t>
            </a:r>
          </a:p>
          <a:p>
            <a:pPr lvl="1">
              <a:spcBef>
                <a:spcPts val="6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endParaRPr lang="en-IE" sz="1600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E1EF1-A62F-47BE-B9DB-A1EDBB0EA2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3681189" y="6159027"/>
            <a:ext cx="3607671" cy="684000"/>
            <a:chOff x="3460465" y="6095963"/>
            <a:chExt cx="3607670" cy="684000"/>
          </a:xfrm>
        </p:grpSpPr>
        <p:pic>
          <p:nvPicPr>
            <p:cNvPr id="39" name="Picture 38" descr="\\nfvx341\homeshares3$\Tracey.OConnor\PHD\phd\Images\HSA logo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0465" y="6121504"/>
              <a:ext cx="999768" cy="6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39" descr="\\nfvx341\homeshares3$\Tracey.OConnor\PHD\phd\Images\UCD_logo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5544" y="6095963"/>
              <a:ext cx="467401" cy="68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135" y="6126605"/>
              <a:ext cx="1908000" cy="5882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669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B6252-FA0A-4012-95C5-33145187A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315200" cy="731838"/>
          </a:xfrm>
        </p:spPr>
        <p:txBody>
          <a:bodyPr/>
          <a:lstStyle/>
          <a:p>
            <a:r>
              <a:rPr lang="en-GB" sz="4400" dirty="0"/>
              <a:t>Practical Implications (I)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1D63E7-B311-4358-B6E0-BAA265E6F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2263"/>
            <a:ext cx="9144000" cy="4967037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IE" sz="2800" dirty="0"/>
              <a:t>Group-based farmer-to-farmer discussions have value for farm safety and health promotion</a:t>
            </a:r>
          </a:p>
          <a:p>
            <a:pPr lvl="1">
              <a:spcBef>
                <a:spcPts val="600"/>
              </a:spcBef>
              <a:spcAft>
                <a:spcPts val="1800"/>
              </a:spcAft>
              <a:buFont typeface="Courier New" panose="02070309020205020404" pitchFamily="49" charset="0"/>
              <a:buChar char="o"/>
            </a:pPr>
            <a:r>
              <a:rPr lang="en-IE" sz="2400" dirty="0"/>
              <a:t>Support should continue - also beyond DDGs</a:t>
            </a:r>
          </a:p>
          <a:p>
            <a:pPr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IE" sz="2800" dirty="0"/>
              <a:t>Discussions should be adaptable to farmers needs</a:t>
            </a:r>
          </a:p>
          <a:p>
            <a:pPr lvl="0">
              <a:spcBef>
                <a:spcPts val="600"/>
              </a:spcBef>
              <a:buFont typeface="Arial" panose="020B0604020202020204" pitchFamily="34" charset="0"/>
              <a:buChar char="&amp;"/>
            </a:pPr>
            <a:r>
              <a:rPr lang="en-IE" sz="2800" dirty="0">
                <a:solidFill>
                  <a:prstClr val="black"/>
                </a:solidFill>
              </a:rPr>
              <a:t>Discussions would benefit from planning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IE" sz="2400" dirty="0">
                <a:solidFill>
                  <a:prstClr val="black"/>
                </a:solidFill>
              </a:rPr>
              <a:t>Duration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IE" sz="2400" dirty="0">
                <a:solidFill>
                  <a:prstClr val="black"/>
                </a:solidFill>
              </a:rPr>
              <a:t>Timing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IE" sz="2400" dirty="0">
                <a:solidFill>
                  <a:prstClr val="black"/>
                </a:solidFill>
              </a:rPr>
              <a:t>Content</a:t>
            </a:r>
          </a:p>
          <a:p>
            <a:pPr lvl="1">
              <a:spcBef>
                <a:spcPts val="6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IE" sz="2400" dirty="0"/>
              <a:t>Dynamic, connected, serial approach</a:t>
            </a:r>
          </a:p>
          <a:p>
            <a:pPr>
              <a:spcBef>
                <a:spcPts val="600"/>
              </a:spcBef>
              <a:spcAft>
                <a:spcPts val="1800"/>
              </a:spcAft>
              <a:buFont typeface="Courier New" panose="02070309020205020404" pitchFamily="49" charset="0"/>
              <a:buChar char="o"/>
            </a:pPr>
            <a:endParaRPr lang="en-IE" sz="2800" dirty="0"/>
          </a:p>
          <a:p>
            <a:pPr lvl="0">
              <a:spcBef>
                <a:spcPts val="6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endParaRPr lang="en-IE" sz="1600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E1EF1-A62F-47BE-B9DB-A1EDBB0EA2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3681189" y="6159027"/>
            <a:ext cx="3607671" cy="684000"/>
            <a:chOff x="3460465" y="6095963"/>
            <a:chExt cx="3607670" cy="684000"/>
          </a:xfrm>
        </p:grpSpPr>
        <p:pic>
          <p:nvPicPr>
            <p:cNvPr id="39" name="Picture 38" descr="\\nfvx341\homeshares3$\Tracey.OConnor\PHD\phd\Images\HSA logo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0465" y="6121504"/>
              <a:ext cx="999768" cy="6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39" descr="\\nfvx341\homeshares3$\Tracey.OConnor\PHD\phd\Images\UCD_logo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5544" y="6095963"/>
              <a:ext cx="467401" cy="68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135" y="6126605"/>
              <a:ext cx="1908000" cy="588299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460C56A0-76EA-48C2-921B-27135E0863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9603" y="3084929"/>
            <a:ext cx="2118312" cy="27443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F583B7-A761-4C3C-8958-06B0426611E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1498" t="12963" r="8937" b="11975"/>
          <a:stretch/>
        </p:blipFill>
        <p:spPr>
          <a:xfrm>
            <a:off x="7001677" y="1322061"/>
            <a:ext cx="1170774" cy="123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5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B6252-FA0A-4012-95C5-33145187A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315200" cy="731838"/>
          </a:xfrm>
        </p:spPr>
        <p:txBody>
          <a:bodyPr/>
          <a:lstStyle/>
          <a:p>
            <a:r>
              <a:rPr lang="en-GB" sz="4400" dirty="0"/>
              <a:t>Practical Implications (II)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1D63E7-B311-4358-B6E0-BAA265E6F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2263"/>
            <a:ext cx="9144000" cy="4967037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IE" sz="2800" dirty="0"/>
              <a:t>Facilitation is a key ingredient 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IE" sz="2400" dirty="0"/>
              <a:t>Familiarity with evidence for safe and health-protective farming practices</a:t>
            </a:r>
            <a:endParaRPr lang="en-IE" sz="1600" dirty="0">
              <a:solidFill>
                <a:prstClr val="black"/>
              </a:solidFill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IE" sz="2400" dirty="0"/>
              <a:t>Access to resources to support discussions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E" sz="2400" dirty="0"/>
              <a:t>Inclusive, engaging, informed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en-IE" sz="2400" dirty="0"/>
          </a:p>
          <a:p>
            <a:pPr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IE" sz="2800" dirty="0"/>
              <a:t>Alternative facilitators/influencers?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IE" sz="2400" dirty="0"/>
              <a:t>Who plays a role in shaping a safer farming context?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E" sz="2400" dirty="0"/>
              <a:t>Social context matters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en-IE" sz="2400" dirty="0"/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en-IE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E1EF1-A62F-47BE-B9DB-A1EDBB0EA2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3681189" y="6159027"/>
            <a:ext cx="3607671" cy="684000"/>
            <a:chOff x="3460465" y="6095963"/>
            <a:chExt cx="3607670" cy="684000"/>
          </a:xfrm>
        </p:grpSpPr>
        <p:pic>
          <p:nvPicPr>
            <p:cNvPr id="39" name="Picture 38" descr="\\nfvx341\homeshares3$\Tracey.OConnor\PHD\phd\Images\HSA logo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0465" y="6121504"/>
              <a:ext cx="999768" cy="6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39" descr="\\nfvx341\homeshares3$\Tracey.OConnor\PHD\phd\Images\UCD_logo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5544" y="6095963"/>
              <a:ext cx="467401" cy="68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135" y="6126605"/>
              <a:ext cx="1908000" cy="588299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9C2EA9E-F9F5-4094-9A52-3855615461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29" b="82429" l="0" r="96857">
                        <a14:foregroundMark x1="9571" y1="37714" x2="0" y2="47286"/>
                        <a14:foregroundMark x1="39286" y1="16286" x2="55143" y2="16286"/>
                        <a14:foregroundMark x1="55143" y1="16286" x2="93857" y2="9571"/>
                        <a14:foregroundMark x1="92143" y1="11286" x2="98000" y2="25143"/>
                        <a14:foregroundMark x1="98000" y1="25143" x2="96857" y2="54714"/>
                        <a14:foregroundMark x1="96857" y1="54714" x2="96000" y2="54571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7908" b="8984"/>
          <a:stretch/>
        </p:blipFill>
        <p:spPr>
          <a:xfrm>
            <a:off x="6232881" y="2000251"/>
            <a:ext cx="2911119" cy="241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85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315200" cy="731838"/>
          </a:xfrm>
        </p:spPr>
        <p:txBody>
          <a:bodyPr/>
          <a:lstStyle/>
          <a:p>
            <a:r>
              <a:rPr lang="en-IE" dirty="0"/>
              <a:t>Future research</a:t>
            </a:r>
          </a:p>
        </p:txBody>
      </p:sp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0" y="706568"/>
            <a:ext cx="9144000" cy="202675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E" sz="2000" dirty="0">
                <a:latin typeface="Arial" charset="0"/>
                <a:ea typeface="ヒラギノ角ゴ Pro W3" charset="0"/>
              </a:rPr>
              <a:t>Optimise</a:t>
            </a:r>
            <a:r>
              <a:rPr lang="en-US" sz="2000" dirty="0">
                <a:latin typeface="Arial" charset="0"/>
                <a:ea typeface="ヒラギノ角ゴ Pro W3" charset="0"/>
              </a:rPr>
              <a:t> intervention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Arial" charset="0"/>
                <a:ea typeface="ヒラギノ角ゴ Pro W3" charset="0"/>
              </a:rPr>
              <a:t>More farm safety and health baseline work: practices, perceptions, influencers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Arial" charset="0"/>
                <a:ea typeface="ヒラギノ角ゴ Pro W3" charset="0"/>
              </a:rPr>
              <a:t>Focus on gender dimension</a:t>
            </a:r>
          </a:p>
          <a:p>
            <a:pPr marL="0" indent="0">
              <a:buNone/>
            </a:pPr>
            <a:endParaRPr lang="en-US" sz="2000" dirty="0">
              <a:latin typeface="Arial" charset="0"/>
              <a:ea typeface="ヒラギノ角ゴ Pro W3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3708194" y="6124610"/>
            <a:ext cx="3607671" cy="684000"/>
            <a:chOff x="3460465" y="6095963"/>
            <a:chExt cx="3607670" cy="684000"/>
          </a:xfrm>
        </p:grpSpPr>
        <p:pic>
          <p:nvPicPr>
            <p:cNvPr id="7" name="Picture 6" descr="\\nfvx341\homeshares3$\Tracey.OConnor\PHD\phd\Images\HSA logo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0465" y="6121504"/>
              <a:ext cx="999768" cy="6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\\nfvx341\homeshares3$\Tracey.OConnor\PHD\phd\Images\UCD_logo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5544" y="6095963"/>
              <a:ext cx="467401" cy="68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135" y="6126605"/>
              <a:ext cx="1908000" cy="588299"/>
            </a:xfrm>
            <a:prstGeom prst="rect">
              <a:avLst/>
            </a:prstGeom>
          </p:spPr>
        </p:pic>
      </p:grpSp>
      <p:pic>
        <p:nvPicPr>
          <p:cNvPr id="37" name="Picture 36"/>
          <p:cNvPicPr/>
          <p:nvPr/>
        </p:nvPicPr>
        <p:blipFill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30" y="2835504"/>
            <a:ext cx="4752172" cy="328910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572000" y="2857179"/>
            <a:ext cx="46037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 eaLnBrk="0" hangingPunct="0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rgbClr val="007944"/>
              </a:buClr>
              <a:buFont typeface="Wingdings" panose="05000000000000000000" pitchFamily="2" charset="2"/>
              <a:buChar char="Ø"/>
            </a:pPr>
            <a:r>
              <a:rPr lang="en-IE" sz="2000" dirty="0">
                <a:solidFill>
                  <a:prstClr val="black"/>
                </a:solidFill>
                <a:latin typeface="Arial"/>
                <a:ea typeface="ヒラギノ角ゴ Pro W3" pitchFamily="100" charset="-128"/>
                <a:cs typeface="Arial"/>
              </a:rPr>
              <a:t>Other safety practices</a:t>
            </a:r>
          </a:p>
          <a:p>
            <a:pPr marL="360363" indent="-360363" eaLnBrk="0" hangingPunct="0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rgbClr val="007944"/>
              </a:buClr>
              <a:buFont typeface="Wingdings" panose="05000000000000000000" pitchFamily="2" charset="2"/>
              <a:buChar char="Ø"/>
            </a:pPr>
            <a:r>
              <a:rPr lang="en-IE" sz="2000" dirty="0">
                <a:solidFill>
                  <a:prstClr val="black"/>
                </a:solidFill>
                <a:latin typeface="Arial"/>
                <a:ea typeface="ヒラギノ角ゴ Pro W3" pitchFamily="100" charset="-128"/>
                <a:cs typeface="Arial"/>
              </a:rPr>
              <a:t>Other farmer health issues</a:t>
            </a:r>
          </a:p>
          <a:p>
            <a:pPr marL="360363" lvl="0" indent="-360363" eaLnBrk="0" hangingPunct="0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rgbClr val="007944"/>
              </a:buClr>
              <a:buFont typeface="Wingdings" panose="05000000000000000000" pitchFamily="2" charset="2"/>
              <a:buChar char="Ø"/>
            </a:pPr>
            <a:r>
              <a:rPr lang="en-IE" sz="2000" dirty="0">
                <a:solidFill>
                  <a:prstClr val="black"/>
                </a:solidFill>
                <a:latin typeface="Arial"/>
                <a:ea typeface="ヒラギノ角ゴ Pro W3" pitchFamily="100" charset="-128"/>
                <a:cs typeface="Arial"/>
              </a:rPr>
              <a:t>Other farm enterprises</a:t>
            </a:r>
          </a:p>
          <a:p>
            <a:pPr marL="360363" lvl="0" indent="-360363" eaLnBrk="0" hangingPunct="0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rgbClr val="007944"/>
              </a:buClr>
              <a:buFont typeface="Wingdings" panose="05000000000000000000" pitchFamily="2" charset="2"/>
              <a:buChar char="Ø"/>
            </a:pPr>
            <a:r>
              <a:rPr lang="en-IE" sz="2000" dirty="0">
                <a:solidFill>
                  <a:prstClr val="black"/>
                </a:solidFill>
                <a:latin typeface="Arial"/>
                <a:ea typeface="ヒラギノ角ゴ Pro W3" pitchFamily="100" charset="-128"/>
                <a:cs typeface="Arial"/>
              </a:rPr>
              <a:t>Other farmer cohorts</a:t>
            </a:r>
          </a:p>
          <a:p>
            <a:pPr marL="360363" lvl="0" indent="-360363" eaLnBrk="0" hangingPunct="0">
              <a:spcBef>
                <a:spcPct val="20000"/>
              </a:spcBef>
              <a:spcAft>
                <a:spcPts val="600"/>
              </a:spcAft>
              <a:buClr>
                <a:srgbClr val="007944"/>
              </a:buClr>
              <a:buFont typeface="Wingdings" panose="05000000000000000000" pitchFamily="2" charset="2"/>
              <a:buChar char="Ø"/>
            </a:pPr>
            <a:r>
              <a:rPr lang="en-IE" sz="2000" dirty="0">
                <a:solidFill>
                  <a:prstClr val="black"/>
                </a:solidFill>
                <a:cs typeface="Arial"/>
              </a:rPr>
              <a:t>Other aspects of sustainable farm management</a:t>
            </a:r>
            <a:endParaRPr lang="en-US" sz="2000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-219542" y="2388685"/>
            <a:ext cx="9144000" cy="365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sz="2400" dirty="0"/>
              <a:t>Further applications… </a:t>
            </a:r>
          </a:p>
        </p:txBody>
      </p:sp>
    </p:spTree>
    <p:extLst>
      <p:ext uri="{BB962C8B-B14F-4D97-AF65-F5344CB8AC3E}">
        <p14:creationId xmlns:p14="http://schemas.microsoft.com/office/powerpoint/2010/main" val="108234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B6252-FA0A-4012-95C5-33145187A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315200" cy="731838"/>
          </a:xfrm>
        </p:spPr>
        <p:txBody>
          <a:bodyPr/>
          <a:lstStyle/>
          <a:p>
            <a:r>
              <a:rPr lang="en-GB" dirty="0"/>
              <a:t>Research outputs</a:t>
            </a:r>
            <a:endParaRPr lang="en-GB" sz="4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4074F8-F033-4FEC-A400-B77D1646E9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199" y="1006642"/>
            <a:ext cx="4419601" cy="4860759"/>
          </a:xfrm>
        </p:spPr>
        <p:txBody>
          <a:bodyPr numCol="1"/>
          <a:lstStyle/>
          <a:p>
            <a:pPr marL="0" indent="0">
              <a:buNone/>
            </a:pPr>
            <a:r>
              <a:rPr lang="en-IE" sz="1200" b="1" dirty="0"/>
              <a:t>Research papers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000" b="1" dirty="0"/>
              <a:t>O'Connor, T,</a:t>
            </a:r>
            <a:r>
              <a:rPr lang="en-IE" sz="1000" dirty="0"/>
              <a:t> D Meredith, J McNamara, D </a:t>
            </a:r>
            <a:r>
              <a:rPr lang="en-IE" sz="1000" dirty="0" err="1"/>
              <a:t>O'Hora</a:t>
            </a:r>
            <a:r>
              <a:rPr lang="en-IE" sz="1000" dirty="0"/>
              <a:t>, and J Kinsella. 2020. "</a:t>
            </a:r>
            <a:r>
              <a:rPr lang="en-IE" sz="1000" b="1" dirty="0"/>
              <a:t>Farmer discussion groups create space for peer learning about safety and health</a:t>
            </a:r>
            <a:r>
              <a:rPr lang="en-IE" sz="1000" dirty="0"/>
              <a:t>" </a:t>
            </a:r>
            <a:r>
              <a:rPr lang="en-IE" sz="1000" i="1" dirty="0"/>
              <a:t>Journal of </a:t>
            </a:r>
            <a:r>
              <a:rPr lang="en-IE" sz="1000" i="1" dirty="0" err="1"/>
              <a:t>Agromedicine</a:t>
            </a:r>
            <a:r>
              <a:rPr lang="en-IE" sz="1000" i="1" dirty="0"/>
              <a:t> </a:t>
            </a:r>
            <a:r>
              <a:rPr lang="en-IE" sz="1000" dirty="0"/>
              <a:t>(2020) https://doi.org/10.1080/1059924X.2020.1720882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000" b="1" dirty="0"/>
              <a:t>O'Connor, T, </a:t>
            </a:r>
            <a:r>
              <a:rPr lang="en-IE" sz="1000" dirty="0"/>
              <a:t>J Kinsella, J McNamara, D </a:t>
            </a:r>
            <a:r>
              <a:rPr lang="en-IE" sz="1000" dirty="0" err="1"/>
              <a:t>O'Hora</a:t>
            </a:r>
            <a:r>
              <a:rPr lang="en-IE" sz="1000" dirty="0"/>
              <a:t>, and D Meredith. n.d. “</a:t>
            </a:r>
            <a:r>
              <a:rPr lang="en-GB" sz="1000" b="1" dirty="0"/>
              <a:t>Learning through design using collaborative Intervention Mapping with acceptability evaluation: the case of a group-based farm safety intervention</a:t>
            </a:r>
            <a:r>
              <a:rPr lang="en-IE" sz="1000" dirty="0"/>
              <a:t>” </a:t>
            </a:r>
            <a:r>
              <a:rPr lang="en-IE" sz="1000" i="1" dirty="0"/>
              <a:t>under review for publication in: </a:t>
            </a:r>
            <a:r>
              <a:rPr lang="en-IE" sz="1000" dirty="0"/>
              <a:t>Journal of Agricultural Extension and Education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000" b="1" dirty="0"/>
              <a:t>O'Connor, T, </a:t>
            </a:r>
            <a:r>
              <a:rPr lang="en-IE" sz="1000" dirty="0"/>
              <a:t>J Kinsella, D </a:t>
            </a:r>
            <a:r>
              <a:rPr lang="en-IE" sz="1000" dirty="0" err="1"/>
              <a:t>O'Hora</a:t>
            </a:r>
            <a:r>
              <a:rPr lang="en-IE" sz="1000" dirty="0"/>
              <a:t>, J McNamara, and D Meredith. n.d. “</a:t>
            </a:r>
            <a:r>
              <a:rPr lang="en-IE" sz="1000" b="1" dirty="0"/>
              <a:t>Safer tomorrow: Irish farmers’ self-perception of their farm safety practices</a:t>
            </a:r>
            <a:r>
              <a:rPr lang="en-IE" sz="1000" dirty="0"/>
              <a:t>” </a:t>
            </a:r>
            <a:r>
              <a:rPr lang="en-IE" sz="1000" i="1" dirty="0"/>
              <a:t>under review for publication in: </a:t>
            </a:r>
            <a:r>
              <a:rPr lang="en-IE" sz="1000" dirty="0"/>
              <a:t>Journal of Safety Research</a:t>
            </a:r>
          </a:p>
          <a:p>
            <a:pPr marL="0" indent="0">
              <a:buNone/>
            </a:pPr>
            <a:r>
              <a:rPr lang="en-IE" sz="1200" b="1" dirty="0"/>
              <a:t>Conference papers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000" b="1" dirty="0"/>
              <a:t>Addressing the socio-ecological context of farm safety and health through a co-design approach to a farm safety promotion intervention</a:t>
            </a:r>
            <a:r>
              <a:rPr lang="en-IE" sz="1000" dirty="0"/>
              <a:t>, 24</a:t>
            </a:r>
            <a:r>
              <a:rPr lang="en-IE" sz="1000" baseline="30000" dirty="0"/>
              <a:t>th</a:t>
            </a:r>
            <a:r>
              <a:rPr lang="en-IE" sz="1000" dirty="0"/>
              <a:t> European seminar on Extension (and) Education, </a:t>
            </a:r>
            <a:r>
              <a:rPr lang="en-IE" sz="1000" dirty="0" err="1"/>
              <a:t>Acireale</a:t>
            </a:r>
            <a:r>
              <a:rPr lang="en-IE" sz="1000" dirty="0"/>
              <a:t>, Italy</a:t>
            </a:r>
            <a:endParaRPr lang="en-IE" sz="1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E" sz="1000" b="1" dirty="0"/>
              <a:t>O’Connor, T</a:t>
            </a:r>
            <a:r>
              <a:rPr lang="en-IE" sz="1000" dirty="0"/>
              <a:t>, D Meredith, J Kinsella, and J McNamara. 2018. “</a:t>
            </a:r>
            <a:r>
              <a:rPr lang="en-IE" sz="1000" b="1" dirty="0"/>
              <a:t>583 Evidence-Based Social Learning for Safety and Health Promotion among Irish Dairy Farmers</a:t>
            </a:r>
            <a:r>
              <a:rPr lang="en-IE" sz="1000" dirty="0"/>
              <a:t>” </a:t>
            </a:r>
            <a:r>
              <a:rPr lang="en-IE" sz="1000" i="1" dirty="0"/>
              <a:t>Occupational Environmental Medicine</a:t>
            </a:r>
            <a:r>
              <a:rPr lang="en-IE" sz="1000" dirty="0"/>
              <a:t>, 75:A477. </a:t>
            </a:r>
            <a:endParaRPr lang="en-IE" sz="2000" dirty="0"/>
          </a:p>
          <a:p>
            <a:endParaRPr lang="en-IE" sz="2000" b="1" dirty="0"/>
          </a:p>
          <a:p>
            <a:pPr>
              <a:buFont typeface="Arial" panose="020B0604020202020204" pitchFamily="34" charset="0"/>
              <a:buChar char="•"/>
            </a:pPr>
            <a:endParaRPr lang="en-IE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741F89-628F-4400-826D-C8DEA3AB7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0957" y="1006642"/>
            <a:ext cx="4386844" cy="4860759"/>
          </a:xfrm>
        </p:spPr>
        <p:txBody>
          <a:bodyPr/>
          <a:lstStyle/>
          <a:p>
            <a:pPr marL="0" indent="0">
              <a:buNone/>
            </a:pPr>
            <a:r>
              <a:rPr lang="en-IE" sz="1200" b="1" dirty="0"/>
              <a:t>Conference presentations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000" b="1" dirty="0"/>
              <a:t>Safer farming behaviour associated with safety engagement in dairy discussion groups,</a:t>
            </a:r>
            <a:r>
              <a:rPr lang="en-IE" sz="1000" dirty="0"/>
              <a:t> Teagasc Rural Economy Development Programme Walsh Fellowship Annual Seminar Series 2019, Dublin, IRE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000" b="1" dirty="0"/>
              <a:t>Addressing the socio-ecological context of farm safety and health through a co-design approach to a farm safety promotion intervention</a:t>
            </a:r>
            <a:r>
              <a:rPr lang="en-IE" sz="1000" dirty="0"/>
              <a:t>, 24</a:t>
            </a:r>
            <a:r>
              <a:rPr lang="en-IE" sz="1000" baseline="30000" dirty="0"/>
              <a:t>th</a:t>
            </a:r>
            <a:r>
              <a:rPr lang="en-IE" sz="1000" dirty="0"/>
              <a:t> European seminar on Extension (and) Education, </a:t>
            </a:r>
            <a:r>
              <a:rPr lang="en-IE" sz="1000" dirty="0" err="1"/>
              <a:t>Acireale</a:t>
            </a:r>
            <a:r>
              <a:rPr lang="en-IE" sz="1000" dirty="0"/>
              <a:t>, Italy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000" b="1" dirty="0"/>
              <a:t>Evaluating the influence of dairy discussion groups on farmer occupational safety and health behaviour,</a:t>
            </a:r>
            <a:r>
              <a:rPr lang="en-IE" sz="1000" dirty="0"/>
              <a:t> UCD-Teagasc Knowledge Transfer Conference 2018, Dublin, Ireland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000" b="1" dirty="0"/>
              <a:t>Evidence-Based Social Learning for Safety and Health Promotion among Irish Dairy Farmers,</a:t>
            </a:r>
            <a:r>
              <a:rPr lang="en-IE" sz="1000" dirty="0"/>
              <a:t> 32</a:t>
            </a:r>
            <a:r>
              <a:rPr lang="en-IE" sz="1000" baseline="30000" dirty="0"/>
              <a:t>nd</a:t>
            </a:r>
            <a:r>
              <a:rPr lang="en-IE" sz="1000" dirty="0"/>
              <a:t> International Congress on Occupational Health 2018, Dublin, Ireland</a:t>
            </a:r>
          </a:p>
          <a:p>
            <a:pPr marL="0" indent="0">
              <a:buNone/>
            </a:pPr>
            <a:r>
              <a:rPr lang="en-IE" sz="1200" b="1" dirty="0"/>
              <a:t>Conference posters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000" b="1" dirty="0"/>
              <a:t>Not all safety practices are equal for Irish dairy farmers</a:t>
            </a:r>
            <a:r>
              <a:rPr lang="en-IE" sz="1000" dirty="0"/>
              <a:t>, UCD School of Health and Agricultural Science Graduate Symposium 2018, Dublin, Ireland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000" b="1" dirty="0"/>
              <a:t>Dairy Discussion Group Engagement with Occupational Safety and Health,</a:t>
            </a:r>
            <a:r>
              <a:rPr lang="en-IE" sz="1000" dirty="0"/>
              <a:t> Teagasc Knowledge Transfer Advisory Conference 2018, Kilkenny, Ireland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000" b="1" dirty="0"/>
              <a:t>Group discussions of farm safety and health: No size fits all, but informed tailoring can help</a:t>
            </a:r>
            <a:r>
              <a:rPr lang="en-IE" sz="1000" dirty="0"/>
              <a:t>, Teagasc Walsh Fellowship Annual Seminar Series 2017, Dublin, Ireland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E1EF1-A62F-47BE-B9DB-A1EDBB0EA2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3681189" y="6159027"/>
            <a:ext cx="3607671" cy="684000"/>
            <a:chOff x="3460465" y="6095963"/>
            <a:chExt cx="3607670" cy="684000"/>
          </a:xfrm>
        </p:grpSpPr>
        <p:pic>
          <p:nvPicPr>
            <p:cNvPr id="39" name="Picture 38" descr="\\nfvx341\homeshares3$\Tracey.OConnor\PHD\phd\Images\HSA logo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0465" y="6121504"/>
              <a:ext cx="999768" cy="6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39" descr="\\nfvx341\homeshares3$\Tracey.OConnor\PHD\phd\Images\UCD_logo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5544" y="6095963"/>
              <a:ext cx="467401" cy="68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135" y="6126605"/>
              <a:ext cx="1908000" cy="588299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885C531-760D-44DB-9A27-3EBD0FB4F7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8248" y="5441049"/>
            <a:ext cx="757187" cy="10172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BC67E0-606F-49EB-93E0-9F170C48E91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8901" t="11619" r="11329" b="13138"/>
          <a:stretch/>
        </p:blipFill>
        <p:spPr>
          <a:xfrm>
            <a:off x="773969" y="5441049"/>
            <a:ext cx="757187" cy="10121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F66710-43CA-4B94-98FA-7A1A2B8B76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1156" y="5451896"/>
            <a:ext cx="753546" cy="10013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B34ED3B-E7AF-488C-8F5A-D43333D2CE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4702" y="5451895"/>
            <a:ext cx="753547" cy="100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26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167"/>
            <a:ext cx="9144000" cy="699166"/>
          </a:xfrm>
        </p:spPr>
        <p:txBody>
          <a:bodyPr/>
          <a:lstStyle/>
          <a:p>
            <a:r>
              <a:rPr lang="en-IE" dirty="0"/>
              <a:t>Phase 2: Intervention Design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781268"/>
            <a:ext cx="4852737" cy="59402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E" sz="1600" dirty="0"/>
              <a:t>Theory-driven intervention development process</a:t>
            </a:r>
          </a:p>
          <a:p>
            <a:pPr>
              <a:buClr>
                <a:schemeClr val="tx2"/>
              </a:buClr>
            </a:pPr>
            <a:r>
              <a:rPr lang="en-IE" sz="1400" dirty="0">
                <a:solidFill>
                  <a:schemeClr val="bg1">
                    <a:lumMod val="50000"/>
                  </a:schemeClr>
                </a:solidFill>
              </a:rPr>
              <a:t>8 member research team, </a:t>
            </a:r>
          </a:p>
          <a:p>
            <a:pPr>
              <a:buClr>
                <a:schemeClr val="tx2"/>
              </a:buClr>
            </a:pPr>
            <a:r>
              <a:rPr lang="en-IE" sz="1400" dirty="0">
                <a:solidFill>
                  <a:schemeClr val="bg1">
                    <a:lumMod val="50000"/>
                  </a:schemeClr>
                </a:solidFill>
              </a:rPr>
              <a:t>Intervention Mapping steps 1-5</a:t>
            </a:r>
          </a:p>
          <a:p>
            <a:pPr>
              <a:buClr>
                <a:schemeClr val="tx2"/>
              </a:buClr>
            </a:pPr>
            <a:r>
              <a:rPr lang="en-IE" sz="1400" i="1" dirty="0">
                <a:solidFill>
                  <a:schemeClr val="bg1">
                    <a:lumMod val="50000"/>
                  </a:schemeClr>
                </a:solidFill>
              </a:rPr>
              <a:t>Participant observation</a:t>
            </a:r>
          </a:p>
          <a:p>
            <a:pPr>
              <a:buClr>
                <a:schemeClr val="tx2"/>
              </a:buClr>
            </a:pPr>
            <a:r>
              <a:rPr lang="en-IE" sz="1400" i="1" dirty="0">
                <a:solidFill>
                  <a:schemeClr val="bg1">
                    <a:lumMod val="50000"/>
                  </a:schemeClr>
                </a:solidFill>
              </a:rPr>
              <a:t>Interviews</a:t>
            </a:r>
          </a:p>
          <a:p>
            <a:pPr>
              <a:buClr>
                <a:schemeClr val="tx2"/>
              </a:buClr>
            </a:pPr>
            <a:r>
              <a:rPr lang="en-IE" sz="1400" i="1" dirty="0">
                <a:solidFill>
                  <a:schemeClr val="bg1">
                    <a:lumMod val="50000"/>
                  </a:schemeClr>
                </a:solidFill>
              </a:rPr>
              <a:t>Literature review</a:t>
            </a:r>
          </a:p>
          <a:p>
            <a:pPr>
              <a:buClr>
                <a:schemeClr val="tx2"/>
              </a:buClr>
            </a:pPr>
            <a:r>
              <a:rPr lang="en-IE" sz="1400" i="1" dirty="0">
                <a:solidFill>
                  <a:schemeClr val="bg1">
                    <a:lumMod val="50000"/>
                  </a:schemeClr>
                </a:solidFill>
              </a:rPr>
              <a:t>Surveys</a:t>
            </a:r>
          </a:p>
          <a:p>
            <a:pPr>
              <a:buClr>
                <a:schemeClr val="tx2"/>
              </a:buClr>
            </a:pPr>
            <a:endParaRPr lang="en-IE" sz="1200" i="1" dirty="0"/>
          </a:p>
          <a:p>
            <a:pPr marL="0" indent="0">
              <a:buNone/>
            </a:pPr>
            <a:r>
              <a:rPr lang="en-IE" sz="1600" dirty="0"/>
              <a:t>Practice-driven intervention development process</a:t>
            </a:r>
          </a:p>
          <a:p>
            <a:pPr>
              <a:buClr>
                <a:schemeClr val="tx2"/>
              </a:buClr>
            </a:pPr>
            <a:r>
              <a:rPr lang="en-IE" sz="1400" dirty="0">
                <a:solidFill>
                  <a:schemeClr val="bg1">
                    <a:lumMod val="50000"/>
                  </a:schemeClr>
                </a:solidFill>
              </a:rPr>
              <a:t>20 dairy advisors (and DDG facilitators)</a:t>
            </a:r>
          </a:p>
          <a:p>
            <a:pPr>
              <a:buClr>
                <a:schemeClr val="tx2"/>
              </a:buClr>
            </a:pPr>
            <a:r>
              <a:rPr lang="en-IE" sz="1400" dirty="0">
                <a:solidFill>
                  <a:schemeClr val="bg1">
                    <a:lumMod val="50000"/>
                  </a:schemeClr>
                </a:solidFill>
              </a:rPr>
              <a:t>1 DDG member &amp; facilitator</a:t>
            </a:r>
          </a:p>
          <a:p>
            <a:pPr>
              <a:buClr>
                <a:schemeClr val="tx2"/>
              </a:buClr>
            </a:pPr>
            <a:r>
              <a:rPr lang="en-IE" sz="1400" dirty="0">
                <a:solidFill>
                  <a:schemeClr val="bg1">
                    <a:lumMod val="50000"/>
                  </a:schemeClr>
                </a:solidFill>
              </a:rPr>
              <a:t>2 dairy knowledge management specialists</a:t>
            </a:r>
          </a:p>
          <a:p>
            <a:pPr lvl="1"/>
            <a:endParaRPr lang="en-IE" sz="700" dirty="0"/>
          </a:p>
          <a:p>
            <a:pPr marL="0" indent="0">
              <a:buNone/>
            </a:pPr>
            <a:r>
              <a:rPr lang="en-IE" sz="1600" b="1" dirty="0"/>
              <a:t>Implementation phase (pilot)</a:t>
            </a:r>
          </a:p>
          <a:p>
            <a:pPr>
              <a:buClr>
                <a:schemeClr val="tx2"/>
              </a:buClr>
            </a:pPr>
            <a:r>
              <a:rPr lang="en-IE" sz="1400" dirty="0">
                <a:solidFill>
                  <a:schemeClr val="bg1">
                    <a:lumMod val="50000"/>
                  </a:schemeClr>
                </a:solidFill>
              </a:rPr>
              <a:t>84 DDGs &amp; 29 dairy advisors</a:t>
            </a:r>
          </a:p>
          <a:p>
            <a:pPr lvl="1"/>
            <a:endParaRPr lang="en-IE" sz="1100" dirty="0"/>
          </a:p>
        </p:txBody>
      </p:sp>
      <p:sp>
        <p:nvSpPr>
          <p:cNvPr id="4" name="Right Brace 3"/>
          <p:cNvSpPr/>
          <p:nvPr/>
        </p:nvSpPr>
        <p:spPr>
          <a:xfrm flipH="1">
            <a:off x="2575035" y="1261244"/>
            <a:ext cx="504060" cy="168805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 sz="2800"/>
          </a:p>
        </p:txBody>
      </p:sp>
      <p:sp>
        <p:nvSpPr>
          <p:cNvPr id="5" name="Down Arrow Callout 4"/>
          <p:cNvSpPr/>
          <p:nvPr/>
        </p:nvSpPr>
        <p:spPr>
          <a:xfrm>
            <a:off x="131582" y="1585981"/>
            <a:ext cx="2397082" cy="1296144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E" dirty="0"/>
              <a:t>Initial Intervention Prototype</a:t>
            </a:r>
          </a:p>
        </p:txBody>
      </p:sp>
      <p:sp>
        <p:nvSpPr>
          <p:cNvPr id="8" name="Right Brace 7"/>
          <p:cNvSpPr/>
          <p:nvPr/>
        </p:nvSpPr>
        <p:spPr>
          <a:xfrm flipH="1">
            <a:off x="2575035" y="3849162"/>
            <a:ext cx="504060" cy="874294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 sz="2800" dirty="0"/>
          </a:p>
        </p:txBody>
      </p:sp>
      <p:sp>
        <p:nvSpPr>
          <p:cNvPr id="9" name="Rectangle 8"/>
          <p:cNvSpPr/>
          <p:nvPr/>
        </p:nvSpPr>
        <p:spPr>
          <a:xfrm>
            <a:off x="152400" y="3772226"/>
            <a:ext cx="2376264" cy="10081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E" dirty="0"/>
              <a:t>Final Intervention design</a:t>
            </a:r>
          </a:p>
        </p:txBody>
      </p:sp>
      <p:cxnSp>
        <p:nvCxnSpPr>
          <p:cNvPr id="16" name="Curved Connector 15"/>
          <p:cNvCxnSpPr>
            <a:cxnSpLocks/>
            <a:stCxn id="9" idx="2"/>
          </p:cNvCxnSpPr>
          <p:nvPr/>
        </p:nvCxnSpPr>
        <p:spPr>
          <a:xfrm rot="16200000" flipH="1">
            <a:off x="2027251" y="4093618"/>
            <a:ext cx="365124" cy="1738563"/>
          </a:xfrm>
          <a:prstGeom prst="curvedConnector2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7204842" y="6053960"/>
            <a:ext cx="1939159" cy="80404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BBD2B-40E2-47FF-AACC-993CE4B4A1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80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838"/>
          </a:xfrm>
        </p:spPr>
        <p:txBody>
          <a:bodyPr/>
          <a:lstStyle/>
          <a:p>
            <a:r>
              <a:rPr lang="en-US" sz="3600" dirty="0">
                <a:latin typeface="Arial" charset="0"/>
                <a:ea typeface="ヒラギノ角ゴ Pro W3" charset="0"/>
              </a:rPr>
              <a:t>Phase 3: Evaluation of OSH </a:t>
            </a:r>
            <a:r>
              <a:rPr lang="en-US" sz="3600" dirty="0" err="1">
                <a:latin typeface="Arial" charset="0"/>
                <a:ea typeface="ヒラギノ角ゴ Pro W3" charset="0"/>
              </a:rPr>
              <a:t>Behaviours</a:t>
            </a:r>
            <a:endParaRPr lang="en-US" sz="3600" dirty="0">
              <a:latin typeface="Arial" charset="0"/>
              <a:ea typeface="ヒラギノ角ゴ Pro W3" charset="0"/>
            </a:endParaRPr>
          </a:p>
        </p:txBody>
      </p:sp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0" y="731838"/>
            <a:ext cx="8761615" cy="475067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charset="0"/>
              <a:buNone/>
            </a:pPr>
            <a:r>
              <a:rPr lang="en-US" sz="2100" dirty="0">
                <a:solidFill>
                  <a:schemeClr val="accent1"/>
                </a:solidFill>
                <a:latin typeface="Arial" charset="0"/>
                <a:ea typeface="ヒラギノ角ゴ Pro W3" charset="0"/>
              </a:rPr>
              <a:t>Study population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latin typeface="Arial" charset="0"/>
                <a:ea typeface="ヒラギノ角ゴ Pro W3" charset="0"/>
              </a:rPr>
              <a:t>Pre-trial: 84 DDGs, 1227 farmers; Post-trial: 76 DDGs, 1122 farmers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  <a:tabLst>
                <a:tab pos="176213" algn="l"/>
              </a:tabLst>
            </a:pPr>
            <a:r>
              <a:rPr lang="en-US" sz="2100" dirty="0">
                <a:latin typeface="Arial" charset="0"/>
                <a:ea typeface="ヒラギノ角ゴ Pro W3" charset="0"/>
              </a:rPr>
              <a:t>	</a:t>
            </a:r>
            <a:r>
              <a:rPr lang="en-US" sz="1800" dirty="0">
                <a:latin typeface="Arial" charset="0"/>
                <a:ea typeface="ヒラギノ角ゴ Pro W3" charset="0"/>
              </a:rPr>
              <a:t>			</a:t>
            </a:r>
          </a:p>
          <a:p>
            <a:pPr>
              <a:buNone/>
            </a:pPr>
            <a:r>
              <a:rPr lang="en-US" sz="2000" dirty="0">
                <a:solidFill>
                  <a:schemeClr val="accent1"/>
                </a:solidFill>
                <a:latin typeface="Arial" charset="0"/>
                <a:ea typeface="ヒラギノ角ゴ Pro W3" charset="0"/>
              </a:rPr>
              <a:t>Survey of: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Arial" charset="0"/>
                <a:ea typeface="ヒラギノ角ゴ Pro W3" charset="0"/>
              </a:rPr>
              <a:t>safety behaviour &amp; intention (8 </a:t>
            </a:r>
            <a:r>
              <a:rPr lang="en-US" sz="2000" dirty="0" err="1">
                <a:latin typeface="Arial" charset="0"/>
                <a:ea typeface="ヒラギノ角ゴ Pro W3" charset="0"/>
              </a:rPr>
              <a:t>behaviours</a:t>
            </a:r>
            <a:r>
              <a:rPr lang="en-US" sz="2000" dirty="0">
                <a:latin typeface="Arial" charset="0"/>
                <a:ea typeface="ヒラギノ角ゴ Pro W3" charset="0"/>
              </a:rPr>
              <a:t>, 5-point frequency scale)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Arial" charset="0"/>
                <a:ea typeface="ヒラギノ角ゴ Pro W3" charset="0"/>
              </a:rPr>
              <a:t>capabilities, opportunities and motivation (1 </a:t>
            </a:r>
            <a:r>
              <a:rPr lang="en-US" sz="2000" dirty="0" err="1">
                <a:latin typeface="Arial" charset="0"/>
                <a:ea typeface="ヒラギノ角ゴ Pro W3" charset="0"/>
              </a:rPr>
              <a:t>behaviour</a:t>
            </a:r>
            <a:r>
              <a:rPr lang="en-US" sz="2000" dirty="0">
                <a:latin typeface="Arial" charset="0"/>
                <a:ea typeface="ヒラギノ角ゴ Pro W3" charset="0"/>
              </a:rPr>
              <a:t>, 24 items)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Arial" charset="0"/>
                <a:ea typeface="ヒラギノ角ゴ Pro W3" charset="0"/>
              </a:rPr>
              <a:t>demographic and farm characteristics (post-trial only, 17 items)</a:t>
            </a:r>
          </a:p>
          <a:p>
            <a:pPr marL="0" indent="0">
              <a:buNone/>
            </a:pPr>
            <a:r>
              <a:rPr lang="en-US" sz="2000" i="1" dirty="0">
                <a:latin typeface="Arial" charset="0"/>
                <a:ea typeface="ヒラギノ角ゴ Pro W3" charset="0"/>
              </a:rPr>
              <a:t>Anonymous: survey match based on response to 4 Qs</a:t>
            </a:r>
          </a:p>
          <a:p>
            <a:pPr marL="0" indent="0">
              <a:buNone/>
            </a:pPr>
            <a:endParaRPr lang="en-US" sz="1800" dirty="0">
              <a:latin typeface="Arial" charset="0"/>
              <a:ea typeface="ヒラギノ角ゴ Pro W3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800" dirty="0">
              <a:latin typeface="Arial" charset="0"/>
              <a:ea typeface="ヒラギノ角ゴ Pro W3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3708194" y="6124610"/>
            <a:ext cx="3607671" cy="684000"/>
            <a:chOff x="3460465" y="6095963"/>
            <a:chExt cx="3607670" cy="684000"/>
          </a:xfrm>
        </p:grpSpPr>
        <p:pic>
          <p:nvPicPr>
            <p:cNvPr id="7" name="Picture 6" descr="\\nfvx341\homeshares3$\Tracey.OConnor\PHD\phd\Images\HSA logo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0465" y="6121504"/>
              <a:ext cx="999768" cy="6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\\nfvx341\homeshares3$\Tracey.OConnor\PHD\phd\Images\UCD_logo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5544" y="6095963"/>
              <a:ext cx="467401" cy="68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135" y="6126605"/>
              <a:ext cx="1908000" cy="588299"/>
            </a:xfrm>
            <a:prstGeom prst="rect">
              <a:avLst/>
            </a:prstGeom>
          </p:spPr>
        </p:pic>
      </p:grp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3835E3A-6578-4824-BCB7-B2044142E6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198349"/>
              </p:ext>
            </p:extLst>
          </p:nvPr>
        </p:nvGraphicFramePr>
        <p:xfrm>
          <a:off x="2053391" y="4092804"/>
          <a:ext cx="7090609" cy="2779418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7090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08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1100" dirty="0">
                          <a:effectLst/>
                        </a:rPr>
                        <a:t>Safe work practices</a:t>
                      </a:r>
                      <a:endParaRPr lang="en-IE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0" marR="674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1100" b="0" dirty="0">
                          <a:effectLst/>
                        </a:rPr>
                        <a:t>Culling aggressive cows</a:t>
                      </a:r>
                      <a:endParaRPr lang="en-IE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0" marR="674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1100" b="0" dirty="0">
                          <a:effectLst/>
                        </a:rPr>
                        <a:t>Identifying a way to protect self from cow before working with newly-born calves</a:t>
                      </a:r>
                      <a:endParaRPr lang="en-IE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0" marR="674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1100" b="0" dirty="0">
                          <a:effectLst/>
                        </a:rPr>
                        <a:t>Ensuring access points to slurry storage areas are securely closed after use</a:t>
                      </a:r>
                      <a:endParaRPr lang="en-IE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0" marR="674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1100" b="0" dirty="0">
                          <a:effectLst/>
                        </a:rPr>
                        <a:t>Agitating slurry on windy days</a:t>
                      </a:r>
                      <a:endParaRPr lang="en-IE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0" marR="674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1100" b="0" dirty="0">
                          <a:effectLst/>
                        </a:rPr>
                        <a:t>Checking power take-off shafts </a:t>
                      </a:r>
                      <a:r>
                        <a:rPr lang="en-IE" sz="1100" b="0" i="1" dirty="0">
                          <a:effectLst/>
                        </a:rPr>
                        <a:t>(PTOs)</a:t>
                      </a:r>
                      <a:r>
                        <a:rPr lang="en-IE" sz="1100" b="0" dirty="0">
                          <a:effectLst/>
                        </a:rPr>
                        <a:t> of farm machinery are covered</a:t>
                      </a:r>
                      <a:endParaRPr lang="en-IE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0" marR="674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1100" b="0" dirty="0">
                          <a:effectLst/>
                        </a:rPr>
                        <a:t>Checking machinery is in good working order before use</a:t>
                      </a:r>
                      <a:endParaRPr lang="en-IE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0" marR="674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1100" b="0" dirty="0">
                          <a:effectLst/>
                        </a:rPr>
                        <a:t>Looking out for people in the area </a:t>
                      </a:r>
                      <a:r>
                        <a:rPr lang="en-IE" sz="1100" b="0" i="1" dirty="0">
                          <a:effectLst/>
                        </a:rPr>
                        <a:t>(bystanders) </a:t>
                      </a:r>
                      <a:r>
                        <a:rPr lang="en-IE" sz="1100" b="0" dirty="0">
                          <a:effectLst/>
                        </a:rPr>
                        <a:t>when starting a tractor</a:t>
                      </a:r>
                      <a:endParaRPr lang="en-IE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0" marR="674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6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1100" b="0" dirty="0">
                          <a:effectLst/>
                        </a:rPr>
                        <a:t>Exiting the tractor backwards, with feet and two hands in contact with the vehicle</a:t>
                      </a:r>
                      <a:endParaRPr lang="en-IE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0" marR="674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11" name="Content Placeholder 1">
            <a:extLst>
              <a:ext uri="{FF2B5EF4-FFF2-40B4-BE49-F238E27FC236}">
                <a16:creationId xmlns:a16="http://schemas.microsoft.com/office/drawing/2014/main" id="{A989063C-4269-4A85-8C28-9DB905C1E6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6048881"/>
              </p:ext>
            </p:extLst>
          </p:nvPr>
        </p:nvGraphicFramePr>
        <p:xfrm>
          <a:off x="638914" y="4092804"/>
          <a:ext cx="1401217" cy="2784566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14012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14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1100" b="1" dirty="0">
                          <a:effectLst/>
                        </a:rPr>
                        <a:t>Farm hazard </a:t>
                      </a:r>
                      <a:endParaRPr lang="en-IE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0" marR="674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07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1100" dirty="0">
                          <a:effectLst/>
                        </a:rPr>
                        <a:t>Cows @ calving</a:t>
                      </a:r>
                      <a:endParaRPr lang="en-I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0" marR="674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763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1100" dirty="0">
                          <a:effectLst/>
                        </a:rPr>
                        <a:t>Slurry agitation</a:t>
                      </a:r>
                      <a:endParaRPr lang="en-I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0" marR="674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64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1100" dirty="0">
                          <a:effectLst/>
                        </a:rPr>
                        <a:t>Machinery</a:t>
                      </a:r>
                      <a:endParaRPr lang="en-I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0" marR="674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66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1100" dirty="0">
                          <a:effectLst/>
                        </a:rPr>
                        <a:t>Tractors</a:t>
                      </a:r>
                      <a:endParaRPr lang="en-I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0" marR="674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2AA21FD6-FDB6-4D36-B6CB-F1DC05F3E150}"/>
              </a:ext>
            </a:extLst>
          </p:cNvPr>
          <p:cNvSpPr/>
          <p:nvPr/>
        </p:nvSpPr>
        <p:spPr>
          <a:xfrm>
            <a:off x="2066651" y="6639611"/>
            <a:ext cx="7090609" cy="2326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4954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uiExpand="1" build="p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315200" cy="731838"/>
          </a:xfrm>
        </p:spPr>
        <p:txBody>
          <a:bodyPr/>
          <a:lstStyle/>
          <a:p>
            <a:r>
              <a:rPr lang="en-US" dirty="0">
                <a:latin typeface="Arial" charset="0"/>
                <a:ea typeface="ヒラギノ角ゴ Pro W3" charset="0"/>
              </a:rPr>
              <a:t>Phase 3: Post-trial surveys</a:t>
            </a:r>
            <a:endParaRPr lang="en-IE" dirty="0"/>
          </a:p>
        </p:txBody>
      </p:sp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0" y="3888057"/>
            <a:ext cx="8986202" cy="1245418"/>
          </a:xfrm>
        </p:spPr>
        <p:txBody>
          <a:bodyPr numCol="1">
            <a:normAutofit lnSpcReduction="10000"/>
          </a:bodyPr>
          <a:lstStyle/>
          <a:p>
            <a:pPr marL="0" indent="0">
              <a:buNone/>
            </a:pPr>
            <a:r>
              <a:rPr lang="en-IE" sz="2000" dirty="0">
                <a:solidFill>
                  <a:srgbClr val="007944"/>
                </a:solidFill>
              </a:rPr>
              <a:t>Change in behaviour (mean frequency score)</a:t>
            </a:r>
          </a:p>
          <a:p>
            <a:pPr marL="0" indent="0">
              <a:buNone/>
            </a:pPr>
            <a:r>
              <a:rPr lang="en-IE" sz="2000" dirty="0">
                <a:solidFill>
                  <a:srgbClr val="007944"/>
                </a:solidFill>
              </a:rPr>
              <a:t>Change in intention (mean frequency score)</a:t>
            </a:r>
          </a:p>
          <a:p>
            <a:pPr lvl="2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IE" sz="2000" dirty="0"/>
              <a:t>Student’s/Welch’s 2-sided t-test (paired)</a:t>
            </a:r>
          </a:p>
          <a:p>
            <a:pPr marL="0" indent="0">
              <a:buNone/>
            </a:pPr>
            <a:endParaRPr lang="en-US" sz="2800" dirty="0">
              <a:latin typeface="Arial" charset="0"/>
              <a:ea typeface="ヒラギノ角ゴ Pro W3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3708194" y="6124610"/>
            <a:ext cx="3607671" cy="684000"/>
            <a:chOff x="3460465" y="6095963"/>
            <a:chExt cx="3607670" cy="684000"/>
          </a:xfrm>
        </p:grpSpPr>
        <p:pic>
          <p:nvPicPr>
            <p:cNvPr id="7" name="Picture 6" descr="\\nfvx341\homeshares3$\Tracey.OConnor\PHD\phd\Images\HSA logo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0465" y="6121504"/>
              <a:ext cx="999768" cy="6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\\nfvx341\homeshares3$\Tracey.OConnor\PHD\phd\Images\UCD_logo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5544" y="6095963"/>
              <a:ext cx="467401" cy="68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135" y="6126605"/>
              <a:ext cx="1908000" cy="588299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0" y="731838"/>
            <a:ext cx="5165558" cy="326858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360363" indent="-360363" eaLnBrk="0" hangingPunct="0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rgbClr val="007944"/>
              </a:buClr>
              <a:buFont typeface="Wingdings" panose="05000000000000000000" pitchFamily="2" charset="2"/>
              <a:buChar char="Ø"/>
            </a:pPr>
            <a:r>
              <a:rPr lang="en-IE" sz="2000" dirty="0">
                <a:cs typeface="Arial"/>
              </a:rPr>
              <a:t>325 farmers, </a:t>
            </a:r>
            <a:r>
              <a:rPr lang="en-IE" sz="2000" i="1" dirty="0">
                <a:cs typeface="Arial"/>
              </a:rPr>
              <a:t>145 “matches”</a:t>
            </a:r>
          </a:p>
          <a:p>
            <a:pPr marL="817563" lvl="2" indent="-360363" eaLnBrk="0" hangingPunct="0">
              <a:spcBef>
                <a:spcPct val="20000"/>
              </a:spcBef>
              <a:spcAft>
                <a:spcPts val="600"/>
              </a:spcAft>
              <a:buClr>
                <a:srgbClr val="007944"/>
              </a:buClr>
              <a:buFont typeface="Wingdings" panose="05000000000000000000" pitchFamily="2" charset="2"/>
              <a:buChar char="Ø"/>
            </a:pPr>
            <a:r>
              <a:rPr lang="en-IE" dirty="0">
                <a:cs typeface="Arial"/>
              </a:rPr>
              <a:t>A: 52; B: 57; Control: 36</a:t>
            </a:r>
          </a:p>
          <a:p>
            <a:pPr marL="817563" lvl="2" indent="-360363" eaLnBrk="0" hangingPunct="0">
              <a:spcBef>
                <a:spcPct val="20000"/>
              </a:spcBef>
              <a:spcAft>
                <a:spcPts val="600"/>
              </a:spcAft>
              <a:buClr>
                <a:srgbClr val="007944"/>
              </a:buClr>
              <a:buFont typeface="Wingdings" panose="05000000000000000000" pitchFamily="2" charset="2"/>
              <a:buChar char="Ø"/>
            </a:pPr>
            <a:r>
              <a:rPr lang="en-IE" dirty="0"/>
              <a:t>139 male, &gt;90% full-time farmers &amp; farm owners</a:t>
            </a:r>
          </a:p>
          <a:p>
            <a:pPr marL="817563" lvl="2" indent="-360363" eaLnBrk="0" hangingPunct="0">
              <a:spcBef>
                <a:spcPct val="20000"/>
              </a:spcBef>
              <a:spcAft>
                <a:spcPts val="600"/>
              </a:spcAft>
              <a:buClr>
                <a:srgbClr val="007944"/>
              </a:buClr>
              <a:buFont typeface="Wingdings" panose="05000000000000000000" pitchFamily="2" charset="2"/>
              <a:buChar char="Ø"/>
            </a:pPr>
            <a:r>
              <a:rPr lang="en-IE" dirty="0"/>
              <a:t>83% with agricultural training</a:t>
            </a:r>
          </a:p>
          <a:p>
            <a:pPr marL="817563" lvl="2" indent="-360363" eaLnBrk="0" hangingPunct="0">
              <a:spcBef>
                <a:spcPct val="20000"/>
              </a:spcBef>
              <a:spcAft>
                <a:spcPts val="600"/>
              </a:spcAft>
              <a:buClr>
                <a:srgbClr val="007944"/>
              </a:buClr>
              <a:buFont typeface="Wingdings" panose="05000000000000000000" pitchFamily="2" charset="2"/>
              <a:buChar char="Ø"/>
            </a:pPr>
            <a:endParaRPr lang="en-IE" dirty="0"/>
          </a:p>
          <a:p>
            <a:pPr marL="817563" lvl="2" indent="-360363" eaLnBrk="0" hangingPunct="0">
              <a:spcBef>
                <a:spcPct val="20000"/>
              </a:spcBef>
              <a:spcAft>
                <a:spcPts val="600"/>
              </a:spcAft>
              <a:buClr>
                <a:srgbClr val="007944"/>
              </a:buClr>
              <a:buFont typeface="Wingdings" panose="05000000000000000000" pitchFamily="2" charset="2"/>
              <a:buChar char="Ø"/>
            </a:pPr>
            <a:endParaRPr lang="en-IE" sz="2000" dirty="0">
              <a:cs typeface="Arial"/>
            </a:endParaRPr>
          </a:p>
          <a:p>
            <a:endParaRPr lang="en-IE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4503B7A-F522-4009-BEF1-50C319514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663579"/>
              </p:ext>
            </p:extLst>
          </p:nvPr>
        </p:nvGraphicFramePr>
        <p:xfrm>
          <a:off x="5534849" y="999468"/>
          <a:ext cx="3387185" cy="2733325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059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7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8888">
                <a:tc>
                  <a:txBody>
                    <a:bodyPr/>
                    <a:lstStyle/>
                    <a:p>
                      <a:pPr algn="r"/>
                      <a:r>
                        <a:rPr lang="en-IE" sz="1400" dirty="0"/>
                        <a:t>Characteristics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Mean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466">
                <a:tc>
                  <a:txBody>
                    <a:bodyPr/>
                    <a:lstStyle/>
                    <a:p>
                      <a:pPr algn="r"/>
                      <a:r>
                        <a:rPr lang="en-IE" sz="1400" dirty="0"/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092">
                <a:tc>
                  <a:txBody>
                    <a:bodyPr/>
                    <a:lstStyle/>
                    <a:p>
                      <a:pPr algn="r"/>
                      <a:r>
                        <a:rPr lang="en-IE" sz="1400" dirty="0"/>
                        <a:t>Self-reported</a:t>
                      </a:r>
                      <a:r>
                        <a:rPr lang="en-IE" sz="1400" baseline="0" dirty="0"/>
                        <a:t> health status</a:t>
                      </a:r>
                      <a:endParaRPr lang="en-I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888">
                <a:tc>
                  <a:txBody>
                    <a:bodyPr/>
                    <a:lstStyle/>
                    <a:p>
                      <a:pPr algn="r"/>
                      <a:r>
                        <a:rPr lang="en-IE" sz="1400" dirty="0"/>
                        <a:t>Years farming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825">
                <a:tc>
                  <a:txBody>
                    <a:bodyPr/>
                    <a:lstStyle/>
                    <a:p>
                      <a:pPr algn="r"/>
                      <a:r>
                        <a:rPr lang="en-IE" sz="1400" dirty="0"/>
                        <a:t>Co-workers</a:t>
                      </a:r>
                    </a:p>
                    <a:p>
                      <a:pPr marL="0" indent="0" algn="r">
                        <a:buFontTx/>
                        <a:buNone/>
                      </a:pPr>
                      <a:r>
                        <a:rPr lang="en-IE" sz="1200" dirty="0"/>
                        <a:t>&gt; Family</a:t>
                      </a:r>
                    </a:p>
                    <a:p>
                      <a:pPr marL="0" indent="0" algn="r">
                        <a:buFontTx/>
                        <a:buNone/>
                      </a:pPr>
                      <a:r>
                        <a:rPr lang="en-IE" sz="1200" dirty="0"/>
                        <a:t>&gt; Non-family</a:t>
                      </a:r>
                      <a:endParaRPr lang="en-I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1.4</a:t>
                      </a:r>
                    </a:p>
                    <a:p>
                      <a:pPr algn="ctr"/>
                      <a:r>
                        <a:rPr lang="en-IE" sz="1200" dirty="0"/>
                        <a:t>0.9</a:t>
                      </a:r>
                    </a:p>
                    <a:p>
                      <a:pPr algn="ctr"/>
                      <a:r>
                        <a:rPr lang="en-IE" sz="120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229">
                <a:tc>
                  <a:txBody>
                    <a:bodyPr/>
                    <a:lstStyle/>
                    <a:p>
                      <a:pPr algn="r"/>
                      <a:r>
                        <a:rPr lang="en-IE" sz="1400" dirty="0"/>
                        <a:t>Milking</a:t>
                      </a:r>
                      <a:r>
                        <a:rPr lang="en-IE" sz="1400" baseline="0" dirty="0"/>
                        <a:t> platform (acres)</a:t>
                      </a:r>
                      <a:endParaRPr lang="en-I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116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466">
                <a:tc>
                  <a:txBody>
                    <a:bodyPr/>
                    <a:lstStyle/>
                    <a:p>
                      <a:pPr algn="r"/>
                      <a:r>
                        <a:rPr lang="en-IE" sz="1400" dirty="0"/>
                        <a:t>Dairy cows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418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uiExpand="1" build="p"/>
      <p:bldP spid="2" grpId="0" uiExpand="1" build="p"/>
    </p:bldLst>
  </p:timing>
</p:sld>
</file>

<file path=ppt/theme/theme1.xml><?xml version="1.0" encoding="utf-8"?>
<a:theme xmlns:a="http://schemas.openxmlformats.org/drawingml/2006/main" name="Teagasc PPT option 3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pt xmlns="d9397981-1fe6-4bd2-8639-9b834c8d8453">Agri Econ. &amp; Rural Research</Dept>
    <Call_x0020_Year xmlns="de048f59-46ec-4177-912d-0028137d055a" xsi:nil="true"/>
    <External_x0020_Group xmlns="d9397981-1fe6-4bd2-8639-9b834c8d8453">UCD (University College Dublin)</External_x0020_Group>
    <Funding xmlns="de048f59-46ec-4177-912d-0028137d055a">Internal</Funding>
    <Programme xmlns="de048f59-46ec-4177-912d-0028137d055a">Rural Economy and Development</Programme>
    <Centre xmlns="d9397981-1fe6-4bd2-8639-9b834c8d8453">AFRC</Centre>
    <Topic xmlns="d9397981-1fe6-4bd2-8639-9b834c8d8453" xsi:nil="true"/>
    <Internal_x0020_Group xmlns="d9397981-1fe6-4bd2-8639-9b834c8d8453">Research</Internal_x0020_Group>
    <Project_x0020_ID xmlns="d9397981-1fe6-4bd2-8639-9b834c8d8453" xsi:nil="true"/>
    <Research_x0020_Type xmlns="d9397981-1fe6-4bd2-8639-9b834c8d8453">Agriculture</Research_x0020_Type>
    <Document_x0020_Type xmlns="d9397981-1fe6-4bd2-8639-9b834c8d8453" xsi:nil="true"/>
    <Topic1 xmlns="d9397981-1fe6-4bd2-8639-9b834c8d8453">Presentation</Topic1>
    <Project_x0020_Area xmlns="de048f59-46ec-4177-912d-0028137d055a" xsi:nil="true"/>
  </documentManagement>
</p:properties>
</file>

<file path=customXml/item2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Research" ma:contentTypeID="0x010100A0DAA4B903CCE6498DF5EA5D1496230E00B64BA623313E6346992C2BAC9F17D7BD" ma:contentTypeVersion="26" ma:contentTypeDescription="" ma:contentTypeScope="" ma:versionID="9eab8de0ade5450aa78ffd0b171985ea">
  <xsd:schema xmlns:xsd="http://www.w3.org/2001/XMLSchema" xmlns:xs="http://www.w3.org/2001/XMLSchema" xmlns:p="http://schemas.microsoft.com/office/2006/metadata/properties" xmlns:ns2="d9397981-1fe6-4bd2-8639-9b834c8d8453" xmlns:ns3="de048f59-46ec-4177-912d-0028137d055a" targetNamespace="http://schemas.microsoft.com/office/2006/metadata/properties" ma:root="true" ma:fieldsID="73cd9e627cab9030ab8280f5958e939a" ns2:_="" ns3:_="">
    <xsd:import namespace="d9397981-1fe6-4bd2-8639-9b834c8d8453"/>
    <xsd:import namespace="de048f59-46ec-4177-912d-0028137d055a"/>
    <xsd:element name="properties">
      <xsd:complexType>
        <xsd:sequence>
          <xsd:element name="documentManagement">
            <xsd:complexType>
              <xsd:all>
                <xsd:element ref="ns2:Document_x0020_Type" minOccurs="0"/>
                <xsd:element ref="ns3:Programme" minOccurs="0"/>
                <xsd:element ref="ns2:Centre" minOccurs="0"/>
                <xsd:element ref="ns2:External_x0020_Group" minOccurs="0"/>
                <xsd:element ref="ns2:Internal_x0020_Group" minOccurs="0"/>
                <xsd:element ref="ns2:Topic1" minOccurs="0"/>
                <xsd:element ref="ns2:Topic" minOccurs="0"/>
                <xsd:element ref="ns2:Research_x0020_Type" minOccurs="0"/>
                <xsd:element ref="ns2:Dept" minOccurs="0"/>
                <xsd:element ref="ns2:Project_x0020_ID" minOccurs="0"/>
                <xsd:element ref="ns3:Project_x0020_Area" minOccurs="0"/>
                <xsd:element ref="ns3:Funding" minOccurs="0"/>
                <xsd:element ref="ns3:Call_x0020_Ye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397981-1fe6-4bd2-8639-9b834c8d8453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1" nillable="true" ma:displayName="Document Type" ma:default="" ma:format="Dropdown" ma:internalName="Document_x0020_Type">
      <xsd:simpleType>
        <xsd:union memberTypes="dms:Text">
          <xsd:simpleType>
            <xsd:restriction base="dms:Choice">
              <xsd:enumeration value="[None]"/>
              <xsd:enumeration value="Agenda"/>
              <xsd:enumeration value="Business Plan"/>
              <xsd:enumeration value="Contract"/>
              <xsd:enumeration value="Documents for meetings"/>
              <xsd:enumeration value="Memorandum of Understanding"/>
              <xsd:enumeration value="Minutes"/>
              <xsd:enumeration value="Organisational chart"/>
              <xsd:enumeration value="Peer Review"/>
              <xsd:enumeration value="Peer Review Protocol"/>
              <xsd:enumeration value="Proposal"/>
              <xsd:enumeration value="Report"/>
              <xsd:enumeration value="Research Report"/>
              <xsd:enumeration value="Trip Report"/>
            </xsd:restriction>
          </xsd:simpleType>
        </xsd:union>
      </xsd:simpleType>
    </xsd:element>
    <xsd:element name="Centre" ma:index="3" nillable="true" ma:displayName="Campus" ma:format="Dropdown" ma:internalName="Centre">
      <xsd:simpleType>
        <xsd:union memberTypes="dms:Text">
          <xsd:simpleType>
            <xsd:restriction base="dms:Choice">
              <xsd:enumeration value="[None]"/>
              <xsd:enumeration value="AFRC"/>
              <xsd:enumeration value="Research HQ"/>
              <xsd:enumeration value="Animal Bioscience"/>
              <xsd:enumeration value="Forestry Research"/>
              <xsd:enumeration value="Grange Beef"/>
              <xsd:enumeration value="Horticulture Research"/>
              <xsd:enumeration value="Johnstown Castle"/>
              <xsd:enumeration value="Kinsealy"/>
              <xsd:enumeration value="Mellows"/>
              <xsd:enumeration value="MFRC"/>
              <xsd:enumeration value="Mini-Catchments"/>
              <xsd:enumeration value="Moorepark Dairy"/>
              <xsd:enumeration value="Oak Park Crops"/>
              <xsd:enumeration value="Pig Research"/>
              <xsd:enumeration value="RERC"/>
            </xsd:restriction>
          </xsd:simpleType>
        </xsd:union>
      </xsd:simpleType>
    </xsd:element>
    <xsd:element name="External_x0020_Group" ma:index="4" nillable="true" ma:displayName="External Group" ma:default="" ma:format="Dropdown" ma:internalName="External_x0020_Group">
      <xsd:simpleType>
        <xsd:union memberTypes="dms:Text">
          <xsd:simpleType>
            <xsd:restriction base="dms:Choice">
              <xsd:enumeration value="[None]"/>
              <xsd:enumeration value="AGMET"/>
              <xsd:enumeration value="ASA (Agricultural Science Association)"/>
              <xsd:enumeration value="BSAS (British Society of Animal Science)"/>
              <xsd:enumeration value="Central Statistics Office"/>
              <xsd:enumeration value="Coillte"/>
              <xsd:enumeration value="Colardo State Universtiy"/>
              <xsd:enumeration value="DAFF (Department of Agriculture, Fisheries and Food)"/>
              <xsd:enumeration value="Department of Finance"/>
              <xsd:enumeration value="EAAP (European Association for Animal Production)"/>
              <xsd:enumeration value="EPA (Environmental Protection Agency)"/>
              <xsd:enumeration value="ESRI (Economic and Social Research Institute)"/>
              <xsd:enumeration value="Forfás"/>
              <xsd:enumeration value="HEA (Higher Education Authority)"/>
              <xsd:enumeration value="IAWS"/>
              <xsd:enumeration value="IBEC (Irish Business and Employers Confederation)"/>
              <xsd:enumeration value="ICBF (Irish Cattle Breeding Federation)"/>
              <xsd:enumeration value="ICMSA (Irish Creamery Milk Suppliers Association)"/>
              <xsd:enumeration value="ICOS (Irish Co-operative Society)"/>
              <xsd:enumeration value="INRA"/>
              <xsd:enumeration value="IRCSET (Irish Research Council for Science, Engineering and Technology)"/>
              <xsd:enumeration value="Irish Dairy Board"/>
              <xsd:enumeration value="Irish Grassland Association"/>
              <xsd:enumeration value="Macra Na Feirme"/>
              <xsd:enumeration value="Marine Institute"/>
              <xsd:enumeration value="MBAAI (Masters in Business Administration Association of Ireland)"/>
              <xsd:enumeration value="MSU (Michigan State University)"/>
              <xsd:enumeration value="NUI Galway"/>
              <xsd:enumeration value="OECD (Organisation for Economic Co-operation and Development)"/>
              <xsd:enumeration value="Radiological Protection Agency"/>
              <xsd:enumeration value="TCD (Trinity College Dublin)"/>
              <xsd:enumeration value="Tipperary Co-op"/>
              <xsd:enumeration value="UCD (University College Dublin)"/>
              <xsd:enumeration value="University of Missouri-Columbia"/>
            </xsd:restriction>
          </xsd:simpleType>
        </xsd:union>
      </xsd:simpleType>
    </xsd:element>
    <xsd:element name="Internal_x0020_Group" ma:index="5" nillable="true" ma:displayName="Internal Group" ma:default="" ma:format="Dropdown" ma:internalName="Internal_x0020_Group">
      <xsd:simpleType>
        <xsd:union memberTypes="dms:Text">
          <xsd:simpleType>
            <xsd:restriction base="dms:Choice">
              <xsd:enumeration value="[None]"/>
              <xsd:enumeration value="Advisory Services"/>
              <xsd:enumeration value="Building Services"/>
              <xsd:enumeration value="Business Planning and Risk Management"/>
              <xsd:enumeration value="Education and Training"/>
              <xsd:enumeration value="Evaulation"/>
              <xsd:enumeration value="Finance"/>
              <xsd:enumeration value="Health and Safety"/>
              <xsd:enumeration value="Human Resources"/>
              <xsd:enumeration value="ICT"/>
              <xsd:enumeration value="Intellctual Property"/>
              <xsd:enumeration value="Library"/>
              <xsd:enumeration value="Management and Corporate Affairs"/>
              <xsd:enumeration value="Management Information Framework"/>
              <xsd:enumeration value="Public Relations"/>
              <xsd:enumeration value="Publications"/>
              <xsd:enumeration value="Quality Customer Service"/>
              <xsd:enumeration value="Research"/>
              <xsd:enumeration value="Staff Development"/>
            </xsd:restriction>
          </xsd:simpleType>
        </xsd:union>
      </xsd:simpleType>
    </xsd:element>
    <xsd:element name="Topic1" ma:index="6" nillable="true" ma:displayName="Topic" ma:default="" ma:format="Dropdown" ma:internalName="Topic1">
      <xsd:simpleType>
        <xsd:restriction base="dms:Choice">
          <xsd:enumeration value="Administration - Centres"/>
          <xsd:enumeration value="Administration - HQ"/>
          <xsd:enumeration value="BETTER farm"/>
          <xsd:enumeration value="Biosecurity/Animal Ethics"/>
          <xsd:enumeration value="Briefing notes"/>
          <xsd:enumeration value="Business Plans"/>
          <xsd:enumeration value="Committees/Working groups"/>
          <xsd:enumeration value="Commodity teams/Stakeholder groups"/>
          <xsd:enumeration value="Conferences/Seminars"/>
          <xsd:enumeration value="Consultancy"/>
          <xsd:enumeration value="Corporate - Foresight"/>
          <xsd:enumeration value="Corporate - policies"/>
          <xsd:enumeration value="Corporate - presentations"/>
          <xsd:enumeration value="Corporate - public relations"/>
          <xsd:enumeration value="Corporate - resources"/>
          <xsd:enumeration value="Corporate - Statement of Strategy"/>
          <xsd:enumeration value="Corporate - strategy"/>
          <xsd:enumeration value="Corporate - structures"/>
          <xsd:enumeration value="Education"/>
          <xsd:enumeration value="End-of-project reports"/>
          <xsd:enumeration value="Evaluation"/>
          <xsd:enumeration value="Fellowships - Walsh"/>
          <xsd:enumeration value="Fellowships - post doc"/>
          <xsd:enumeration value="Finance - accruals"/>
          <xsd:enumeration value="Finance - assets"/>
          <xsd:enumeration value="Finance - audit"/>
          <xsd:enumeration value="Finance - budget"/>
          <xsd:enumeration value="Finance - capital"/>
          <xsd:enumeration value="Finance - INTEGRA"/>
          <xsd:enumeration value="Finance - other"/>
          <xsd:enumeration value="Finance - PSWT"/>
          <xsd:enumeration value="Finance - quotations"/>
          <xsd:enumeration value="Greenhouse gases/climate change"/>
          <xsd:enumeration value="Health and Safety"/>
          <xsd:enumeration value="Health - animal"/>
          <xsd:enumeration value="HR - advertisement"/>
          <xsd:enumeration value="HR - appointments/assignments/nominations"/>
          <xsd:enumeration value="HR - farm staff"/>
          <xsd:enumeration value="HR - industrial relations"/>
          <xsd:enumeration value="HR - interviews"/>
          <xsd:enumeration value="HR - job applications"/>
          <xsd:enumeration value="HR - job contract"/>
          <xsd:enumeration value="HR - job offer"/>
          <xsd:enumeration value="HR - job specifications"/>
          <xsd:enumeration value="HR - other"/>
          <xsd:enumeration value="HR - overtime"/>
          <xsd:enumeration value="HR - PMDS"/>
          <xsd:enumeration value="HR - priority posts"/>
          <xsd:enumeration value="HR - promotions"/>
          <xsd:enumeration value="HR - recuitment"/>
          <xsd:enumeration value="HR - retirements/resignations"/>
          <xsd:enumeration value="HR - staffing"/>
          <xsd:enumeration value="HR - students"/>
          <xsd:enumeration value="HR - vacancies"/>
          <xsd:enumeration value="ICT - document management system"/>
          <xsd:enumeration value="ICT - equipment"/>
          <xsd:enumeration value="ICT - equipment requests"/>
          <xsd:enumeration value="ICT - other"/>
          <xsd:enumeration value="ICT - projects"/>
          <xsd:enumeration value="ICT - web"/>
          <xsd:enumeration value="Intellectual property (IP)"/>
          <xsd:enumeration value="Meetings"/>
          <xsd:enumeration value="Memorandum of understanding"/>
          <xsd:enumeration value="Miscellaneous"/>
          <xsd:enumeration value="NDP (National Development Plan)"/>
          <xsd:enumeration value="Open days/Events"/>
          <xsd:enumeration value="Partnership"/>
          <xsd:enumeration value="Peer review"/>
          <xsd:enumeration value="Position papers"/>
          <xsd:enumeration value="Presentation"/>
          <xsd:enumeration value="Publications - Teagasc"/>
          <xsd:enumeration value="Publications - Government"/>
          <xsd:enumeration value="Regulations - Government"/>
          <xsd:enumeration value="Regulations - other"/>
          <xsd:enumeration value="Research - funding"/>
          <xsd:enumeration value="Research - programme"/>
          <xsd:enumeration value="Research - services"/>
          <xsd:enumeration value="Research - strategy"/>
          <xsd:enumeration value="Training"/>
          <xsd:enumeration value="Training - staff"/>
          <xsd:enumeration value="Travel"/>
          <xsd:enumeration value="Travel and subsistence"/>
          <xsd:enumeration value="Travel - reports"/>
        </xsd:restriction>
      </xsd:simpleType>
    </xsd:element>
    <xsd:element name="Topic" ma:index="7" nillable="true" ma:displayName="Topic Description" ma:internalName="Topic">
      <xsd:simpleType>
        <xsd:restriction base="dms:Text">
          <xsd:maxLength value="255"/>
        </xsd:restriction>
      </xsd:simpleType>
    </xsd:element>
    <xsd:element name="Research_x0020_Type" ma:index="8" nillable="true" ma:displayName="Research Type" ma:default="" ma:format="Dropdown" ma:internalName="Research_x0020_Type">
      <xsd:simpleType>
        <xsd:restriction base="dms:Choice">
          <xsd:enumeration value="[None]"/>
          <xsd:enumeration value="Agriculture"/>
          <xsd:enumeration value="Food"/>
        </xsd:restriction>
      </xsd:simpleType>
    </xsd:element>
    <xsd:element name="Dept" ma:index="9" nillable="true" ma:displayName="Dept" ma:default="" ma:format="Dropdown" ma:internalName="Dept">
      <xsd:simpleType>
        <xsd:restriction base="dms:Choice">
          <xsd:enumeration value="[None]"/>
          <xsd:enumeration value="Admin"/>
          <xsd:enumeration value="Agri Econ. &amp; Rural Research"/>
          <xsd:enumeration value="Agri-Env Dept"/>
          <xsd:enumeration value="Animal Bioscience"/>
          <xsd:enumeration value="Ballydague"/>
          <xsd:enumeration value="Ballyderown"/>
          <xsd:enumeration value="Beef"/>
          <xsd:enumeration value="Biotech"/>
          <xsd:enumeration value="Canteen"/>
          <xsd:enumeration value="Cattle"/>
          <xsd:enumeration value="Consumer Foods"/>
          <xsd:enumeration value="Crop Dept"/>
          <xsd:enumeration value="Curtins"/>
          <xsd:enumeration value="Dairy Dept"/>
          <xsd:enumeration value="Dairy Farm"/>
          <xsd:enumeration value="Dairygold"/>
          <xsd:enumeration value="Dir of Ops"/>
          <xsd:enumeration value="Farm"/>
          <xsd:enumeration value="Farm Services"/>
          <xsd:enumeration value="Food Culture &amp; Safety"/>
          <xsd:enumeration value="Food Processing &amp; Func."/>
          <xsd:enumeration value="Food Quality"/>
          <xsd:enumeration value="Food Safety"/>
          <xsd:enumeration value="Kilmaley"/>
          <xsd:enumeration value="Knockbeg"/>
          <xsd:enumeration value="Lab"/>
          <xsd:enumeration value="Leenane"/>
          <xsd:enumeration value="Library"/>
          <xsd:enumeration value="Maintenance"/>
          <xsd:enumeration value="Marketing"/>
          <xsd:enumeration value="Meat Tech"/>
          <xsd:enumeration value="Moorepark Tech."/>
          <xsd:enumeration value="Museum,Garden,Castle"/>
          <xsd:enumeration value="NFS"/>
          <xsd:enumeration value="Non-food"/>
          <xsd:enumeration value="Organic Farm"/>
          <xsd:enumeration value="Programme Director"/>
          <xsd:enumeration value="Research"/>
          <xsd:enumeration value="Research Co-ordination"/>
          <xsd:enumeration value="Sheep"/>
          <xsd:enumeration value="Soil &amp; Analysis"/>
          <xsd:enumeration value="Solohead"/>
          <xsd:enumeration value="Spatial Analysis"/>
          <xsd:enumeration value="Staff Training &amp; Dev"/>
          <xsd:enumeration value="Statistics"/>
          <xsd:enumeration value="Tech Dev Systems"/>
          <xsd:enumeration value="Technical Services"/>
          <xsd:enumeration value="Training"/>
        </xsd:restriction>
      </xsd:simpleType>
    </xsd:element>
    <xsd:element name="Project_x0020_ID" ma:index="10" nillable="true" ma:displayName="Project ID" ma:internalName="Project_x0020_I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048f59-46ec-4177-912d-0028137d055a" elementFormDefault="qualified">
    <xsd:import namespace="http://schemas.microsoft.com/office/2006/documentManagement/types"/>
    <xsd:import namespace="http://schemas.microsoft.com/office/infopath/2007/PartnerControls"/>
    <xsd:element name="Programme" ma:index="2" nillable="true" ma:displayName="Programme" ma:format="Dropdown" ma:internalName="Programme">
      <xsd:simpleType>
        <xsd:restriction base="dms:Choice">
          <xsd:enumeration value="Animal &amp; Grassland Research and Innovation centre"/>
          <xsd:enumeration value="Crops, Environment and Land Use"/>
          <xsd:enumeration value="Rural Economy and Development"/>
          <xsd:enumeration value="Food Research"/>
          <xsd:enumeration value="KT Innovation"/>
        </xsd:restriction>
      </xsd:simpleType>
    </xsd:element>
    <xsd:element name="Project_x0020_Area" ma:index="17" nillable="true" ma:displayName="File Type" ma:default="Application Form" ma:format="Dropdown" ma:internalName="Project_x0020_Area">
      <xsd:simpleType>
        <xsd:restriction base="dms:Choice">
          <xsd:enumeration value="Scanned File"/>
          <xsd:enumeration value="Application Form"/>
          <xsd:enumeration value="Cluster Proposal"/>
          <xsd:enumeration value="Evaluation - Issued"/>
          <xsd:enumeration value="Evaluation - Completed"/>
          <xsd:enumeration value="Directors Approval"/>
          <xsd:enumeration value="Award Letter"/>
          <xsd:enumeration value="IP Agreement"/>
          <xsd:enumeration value="Conditions - Issued"/>
          <xsd:enumeration value="Conditions - Signed"/>
          <xsd:enumeration value="Assumption of Duty Form"/>
          <xsd:enumeration value="Set Up Form"/>
          <xsd:enumeration value="Progress Reports"/>
          <xsd:enumeration value="Movers Form"/>
          <xsd:enumeration value="Leavers Form"/>
          <xsd:enumeration value="Final Payment Form - Issued"/>
          <xsd:enumeration value="Final Payment Form - Completed"/>
          <xsd:enumeration value="Final Report"/>
          <xsd:enumeration value="Extension or Upgrade Request - Issued"/>
          <xsd:enumeration value="Extension or Upgrade Request - Completed"/>
          <xsd:enumeration value="Extension Request"/>
          <xsd:enumeration value="Upgrade Request"/>
          <xsd:enumeration value="Template"/>
          <xsd:enumeration value="Extension Approval Letter"/>
          <xsd:enumeration value="Upgrade Approval Letter"/>
          <xsd:enumeration value="Email"/>
          <xsd:enumeration value="Excel Table"/>
          <xsd:enumeration value="General"/>
          <xsd:enumeration value="SMM Documentation"/>
          <xsd:enumeration value="Seminar"/>
          <xsd:enumeration value="Letter"/>
          <xsd:enumeration value="Payment Report"/>
          <xsd:enumeration value="Payment AO File"/>
        </xsd:restriction>
      </xsd:simpleType>
    </xsd:element>
    <xsd:element name="Funding" ma:index="19" nillable="true" ma:displayName="Funding" ma:default="Internal" ma:format="Dropdown" ma:internalName="Funding">
      <xsd:simpleType>
        <xsd:restriction base="dms:Choice">
          <xsd:enumeration value="Internal"/>
          <xsd:enumeration value="External"/>
          <xsd:enumeration value="N/A"/>
        </xsd:restriction>
      </xsd:simpleType>
    </xsd:element>
    <xsd:element name="Call_x0020_Year" ma:index="20" nillable="true" ma:displayName="Call Year" ma:internalName="Call_x0020_Year">
      <xsd:simpleType>
        <xsd:restriction base="dms:Text">
          <xsd:maxLength value="4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379D2D0-A09E-4B84-A96B-8F5179FCEB14}">
  <ds:schemaRefs>
    <ds:schemaRef ds:uri="http://www.w3.org/XML/1998/namespace"/>
    <ds:schemaRef ds:uri="http://purl.org/dc/terms/"/>
    <ds:schemaRef ds:uri="http://purl.org/dc/dcmitype/"/>
    <ds:schemaRef ds:uri="de048f59-46ec-4177-912d-0028137d055a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d9397981-1fe6-4bd2-8639-9b834c8d8453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E29EB5C-3506-4BFA-9678-D17B3C7F86FF}">
  <ds:schemaRefs>
    <ds:schemaRef ds:uri="http://schemas.microsoft.com/office/2006/metadata/customXsn"/>
  </ds:schemaRefs>
</ds:datastoreItem>
</file>

<file path=customXml/itemProps3.xml><?xml version="1.0" encoding="utf-8"?>
<ds:datastoreItem xmlns:ds="http://schemas.openxmlformats.org/officeDocument/2006/customXml" ds:itemID="{A5005D57-8424-4C98-A339-2F92E75DF0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397981-1fe6-4bd2-8639-9b834c8d8453"/>
    <ds:schemaRef ds:uri="de048f59-46ec-4177-912d-0028137d0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3B558F2-F66E-4992-BA52-6BEC517402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Teagasc PPT option 3.pot</Template>
  <TotalTime>2826</TotalTime>
  <Words>1752</Words>
  <Application>Microsoft Office PowerPoint</Application>
  <PresentationFormat>On-screen Show (4:3)</PresentationFormat>
  <Paragraphs>226</Paragraphs>
  <Slides>14</Slides>
  <Notes>14</Notes>
  <HiddenSlides>4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Courier New</vt:lpstr>
      <vt:lpstr>Lucida Grande</vt:lpstr>
      <vt:lpstr>Wingdings</vt:lpstr>
      <vt:lpstr>Teagasc PPT option 3</vt:lpstr>
      <vt:lpstr>1_Office Theme</vt:lpstr>
      <vt:lpstr>  </vt:lpstr>
      <vt:lpstr>Introduction (I)</vt:lpstr>
      <vt:lpstr>Methodology (I)</vt:lpstr>
      <vt:lpstr>Key Findings</vt:lpstr>
      <vt:lpstr>Methodology (II)</vt:lpstr>
      <vt:lpstr>Methodology (III): Intervention Pilot</vt:lpstr>
      <vt:lpstr>Key Findings &amp; Conclusions</vt:lpstr>
      <vt:lpstr>Practical Implications (I)</vt:lpstr>
      <vt:lpstr>Practical Implications (II)</vt:lpstr>
      <vt:lpstr>Future research</vt:lpstr>
      <vt:lpstr>Research outputs</vt:lpstr>
      <vt:lpstr>Phase 2: Intervention Design Process</vt:lpstr>
      <vt:lpstr>Phase 3: Evaluation of OSH Behaviours</vt:lpstr>
      <vt:lpstr>Phase 3: Post-trial surveys</vt:lpstr>
    </vt:vector>
  </TitlesOfParts>
  <Company>Principle - Design Consultants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Judy</dc:creator>
  <cp:lastModifiedBy>Tracey O'Connor</cp:lastModifiedBy>
  <cp:revision>235</cp:revision>
  <cp:lastPrinted>2019-10-31T08:24:11Z</cp:lastPrinted>
  <dcterms:created xsi:type="dcterms:W3CDTF">2012-01-19T13:12:49Z</dcterms:created>
  <dcterms:modified xsi:type="dcterms:W3CDTF">2020-09-28T15:59:40Z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0x010100A0DAA4B903CCE6498DF5EA5D1496230E00B64BA623313E6346992C2BAC9F17D7BD</vt:lpwstr>
  </property>
</Properties>
</file>