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15"/>
  </p:notesMasterIdLst>
  <p:handoutMasterIdLst>
    <p:handoutMasterId r:id="rId16"/>
  </p:handoutMasterIdLst>
  <p:sldIdLst>
    <p:sldId id="258" r:id="rId3"/>
    <p:sldId id="320" r:id="rId4"/>
    <p:sldId id="280" r:id="rId5"/>
    <p:sldId id="332" r:id="rId6"/>
    <p:sldId id="321" r:id="rId7"/>
    <p:sldId id="339" r:id="rId8"/>
    <p:sldId id="331" r:id="rId9"/>
    <p:sldId id="279" r:id="rId10"/>
    <p:sldId id="336" r:id="rId11"/>
    <p:sldId id="335" r:id="rId12"/>
    <p:sldId id="337" r:id="rId13"/>
    <p:sldId id="319" r:id="rId14"/>
  </p:sldIdLst>
  <p:sldSz cx="9144000" cy="6858000" type="screen4x3"/>
  <p:notesSz cx="7102475" cy="9388475"/>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eredith" initials="dm" lastIdx="3" clrIdx="0">
    <p:extLst>
      <p:ext uri="{19B8F6BF-5375-455C-9EA6-DF929625EA0E}">
        <p15:presenceInfo xmlns:p15="http://schemas.microsoft.com/office/powerpoint/2012/main" userId="b33f0edb2d35f9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FF9933"/>
    <a:srgbClr val="CC00CC"/>
    <a:srgbClr val="6666FF"/>
    <a:srgbClr val="6C411F"/>
    <a:srgbClr val="DC6D36"/>
    <a:srgbClr val="9E743B"/>
    <a:srgbClr val="AFC124"/>
    <a:srgbClr val="007944"/>
    <a:srgbClr val="3598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87109" autoAdjust="0"/>
  </p:normalViewPr>
  <p:slideViewPr>
    <p:cSldViewPr snapToGrid="0">
      <p:cViewPr varScale="1">
        <p:scale>
          <a:sx n="61" d="100"/>
          <a:sy n="61" d="100"/>
        </p:scale>
        <p:origin x="2964" y="78"/>
      </p:cViewPr>
      <p:guideLst>
        <p:guide orient="horz" pos="2160"/>
        <p:guide pos="2880"/>
      </p:guideLst>
    </p:cSldViewPr>
  </p:slideViewPr>
  <p:notesTextViewPr>
    <p:cViewPr>
      <p:scale>
        <a:sx n="150" d="100"/>
        <a:sy n="150" d="100"/>
      </p:scale>
      <p:origin x="0" y="0"/>
    </p:cViewPr>
  </p:notesTextViewPr>
  <p:gridSpacing cx="1828800" cy="18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CA031-8F26-FC42-8419-B4DABEC70A87}" type="doc">
      <dgm:prSet loTypeId="urn:microsoft.com/office/officeart/2008/layout/RadialCluster" loCatId="" qsTypeId="urn:microsoft.com/office/officeart/2005/8/quickstyle/simple1" qsCatId="simple" csTypeId="urn:microsoft.com/office/officeart/2005/8/colors/colorful2" csCatId="colorful" phldr="1"/>
      <dgm:spPr/>
      <dgm:t>
        <a:bodyPr/>
        <a:lstStyle/>
        <a:p>
          <a:endParaRPr lang="en-GB"/>
        </a:p>
      </dgm:t>
    </dgm:pt>
    <dgm:pt modelId="{E95FA7FE-1DD1-CC45-96E2-5CDD0EDE6F50}">
      <dgm:prSet phldrT="[Text]"/>
      <dgm:spPr/>
      <dgm:t>
        <a:bodyPr/>
        <a:lstStyle/>
        <a:p>
          <a:r>
            <a:rPr lang="en-GB" dirty="0"/>
            <a:t>Farmers</a:t>
          </a:r>
        </a:p>
      </dgm:t>
    </dgm:pt>
    <dgm:pt modelId="{D3676F7A-C85C-2E42-B013-8020654794A2}" type="parTrans" cxnId="{E9ACCD4B-404F-FD4F-B156-F9266A1A85ED}">
      <dgm:prSet/>
      <dgm:spPr/>
      <dgm:t>
        <a:bodyPr/>
        <a:lstStyle/>
        <a:p>
          <a:endParaRPr lang="en-GB"/>
        </a:p>
      </dgm:t>
    </dgm:pt>
    <dgm:pt modelId="{B145B765-478F-DE42-9AF3-72A2E5C72EDD}" type="sibTrans" cxnId="{E9ACCD4B-404F-FD4F-B156-F9266A1A85ED}">
      <dgm:prSet/>
      <dgm:spPr/>
      <dgm:t>
        <a:bodyPr/>
        <a:lstStyle/>
        <a:p>
          <a:endParaRPr lang="en-GB"/>
        </a:p>
      </dgm:t>
    </dgm:pt>
    <dgm:pt modelId="{194CAE9F-0F71-614C-8A7B-8F7EF4190168}">
      <dgm:prSet phldrT="[Text]"/>
      <dgm:spPr/>
      <dgm:t>
        <a:bodyPr/>
        <a:lstStyle/>
        <a:p>
          <a:r>
            <a:rPr lang="en-GB" dirty="0"/>
            <a:t>Industry</a:t>
          </a:r>
        </a:p>
      </dgm:t>
    </dgm:pt>
    <dgm:pt modelId="{5DD7CE18-A43E-8147-9B7D-702375737DF2}" type="parTrans" cxnId="{0C210175-C97F-4A4E-8F1A-EAC5286D3076}">
      <dgm:prSet/>
      <dgm:spPr/>
      <dgm:t>
        <a:bodyPr/>
        <a:lstStyle/>
        <a:p>
          <a:endParaRPr lang="en-GB"/>
        </a:p>
      </dgm:t>
    </dgm:pt>
    <dgm:pt modelId="{9892DFEA-D5E3-2D45-9D4B-6D6E5563FC00}" type="sibTrans" cxnId="{0C210175-C97F-4A4E-8F1A-EAC5286D3076}">
      <dgm:prSet/>
      <dgm:spPr/>
      <dgm:t>
        <a:bodyPr/>
        <a:lstStyle/>
        <a:p>
          <a:endParaRPr lang="en-GB"/>
        </a:p>
      </dgm:t>
    </dgm:pt>
    <dgm:pt modelId="{1EE9DF56-7F52-7C4D-BA80-B13DD3F644D8}">
      <dgm:prSet phldrT="[Text]"/>
      <dgm:spPr/>
      <dgm:t>
        <a:bodyPr/>
        <a:lstStyle/>
        <a:p>
          <a:r>
            <a:rPr lang="en-GB" dirty="0"/>
            <a:t>Research</a:t>
          </a:r>
        </a:p>
      </dgm:t>
    </dgm:pt>
    <dgm:pt modelId="{9DD0AC4A-C7AB-FB41-B88E-4ECA7611FF06}" type="parTrans" cxnId="{397BB312-0644-D242-B669-2D2CCFC82176}">
      <dgm:prSet/>
      <dgm:spPr/>
      <dgm:t>
        <a:bodyPr/>
        <a:lstStyle/>
        <a:p>
          <a:endParaRPr lang="en-GB"/>
        </a:p>
      </dgm:t>
    </dgm:pt>
    <dgm:pt modelId="{2E958581-D0F3-6847-9897-A0E6DC63C86B}" type="sibTrans" cxnId="{397BB312-0644-D242-B669-2D2CCFC82176}">
      <dgm:prSet/>
      <dgm:spPr/>
      <dgm:t>
        <a:bodyPr/>
        <a:lstStyle/>
        <a:p>
          <a:endParaRPr lang="en-GB"/>
        </a:p>
      </dgm:t>
    </dgm:pt>
    <dgm:pt modelId="{EE9DA57F-AFDB-DE4B-8029-1B8D2C64AF0D}">
      <dgm:prSet phldrT="[Text]"/>
      <dgm:spPr/>
      <dgm:t>
        <a:bodyPr/>
        <a:lstStyle/>
        <a:p>
          <a:r>
            <a:rPr lang="en-GB" dirty="0"/>
            <a:t>Practitioners</a:t>
          </a:r>
        </a:p>
      </dgm:t>
    </dgm:pt>
    <dgm:pt modelId="{8500E58A-76AC-854D-A20A-09B8A468B6C5}" type="parTrans" cxnId="{CD8FF180-62D5-6E4C-BBAB-0220522C536D}">
      <dgm:prSet/>
      <dgm:spPr/>
      <dgm:t>
        <a:bodyPr/>
        <a:lstStyle/>
        <a:p>
          <a:endParaRPr lang="en-GB"/>
        </a:p>
      </dgm:t>
    </dgm:pt>
    <dgm:pt modelId="{E3DBEC7F-B59A-E343-8E04-E1CB8008C2CC}" type="sibTrans" cxnId="{CD8FF180-62D5-6E4C-BBAB-0220522C536D}">
      <dgm:prSet/>
      <dgm:spPr/>
      <dgm:t>
        <a:bodyPr/>
        <a:lstStyle/>
        <a:p>
          <a:endParaRPr lang="en-GB"/>
        </a:p>
      </dgm:t>
    </dgm:pt>
    <dgm:pt modelId="{A9F6D2D4-1252-194E-8623-7A04CC371EBB}">
      <dgm:prSet phldrT="[Text]"/>
      <dgm:spPr/>
      <dgm:t>
        <a:bodyPr/>
        <a:lstStyle/>
        <a:p>
          <a:r>
            <a:rPr lang="en-GB" dirty="0"/>
            <a:t>Policy Stakeholders</a:t>
          </a:r>
        </a:p>
      </dgm:t>
    </dgm:pt>
    <dgm:pt modelId="{9D6B5372-420C-CB46-B977-D5A3807FC1D3}" type="parTrans" cxnId="{CCB90BE4-6DEB-BF4A-A4D5-39F870B522C1}">
      <dgm:prSet/>
      <dgm:spPr/>
      <dgm:t>
        <a:bodyPr/>
        <a:lstStyle/>
        <a:p>
          <a:endParaRPr lang="en-GB"/>
        </a:p>
      </dgm:t>
    </dgm:pt>
    <dgm:pt modelId="{87A4B4E0-DCFA-5E40-B44A-57508A2F922A}" type="sibTrans" cxnId="{CCB90BE4-6DEB-BF4A-A4D5-39F870B522C1}">
      <dgm:prSet/>
      <dgm:spPr/>
      <dgm:t>
        <a:bodyPr/>
        <a:lstStyle/>
        <a:p>
          <a:endParaRPr lang="en-GB"/>
        </a:p>
      </dgm:t>
    </dgm:pt>
    <dgm:pt modelId="{C0945D38-754A-AD4B-B7B3-7F8F5D3AB00F}" type="pres">
      <dgm:prSet presAssocID="{45FCA031-8F26-FC42-8419-B4DABEC70A87}" presName="Name0" presStyleCnt="0">
        <dgm:presLayoutVars>
          <dgm:chMax val="1"/>
          <dgm:chPref val="1"/>
          <dgm:dir/>
          <dgm:animOne val="branch"/>
          <dgm:animLvl val="lvl"/>
        </dgm:presLayoutVars>
      </dgm:prSet>
      <dgm:spPr/>
      <dgm:t>
        <a:bodyPr/>
        <a:lstStyle/>
        <a:p>
          <a:endParaRPr lang="en-US"/>
        </a:p>
      </dgm:t>
    </dgm:pt>
    <dgm:pt modelId="{2FA9E09A-29A6-B449-8CA2-AB9169E89B5E}" type="pres">
      <dgm:prSet presAssocID="{E95FA7FE-1DD1-CC45-96E2-5CDD0EDE6F50}" presName="singleCycle" presStyleCnt="0"/>
      <dgm:spPr/>
    </dgm:pt>
    <dgm:pt modelId="{022DC5F8-B925-4940-85DD-2AFFCD330B44}" type="pres">
      <dgm:prSet presAssocID="{E95FA7FE-1DD1-CC45-96E2-5CDD0EDE6F50}" presName="singleCenter" presStyleLbl="node1" presStyleIdx="0" presStyleCnt="5">
        <dgm:presLayoutVars>
          <dgm:chMax val="7"/>
          <dgm:chPref val="7"/>
        </dgm:presLayoutVars>
      </dgm:prSet>
      <dgm:spPr/>
      <dgm:t>
        <a:bodyPr/>
        <a:lstStyle/>
        <a:p>
          <a:endParaRPr lang="en-US"/>
        </a:p>
      </dgm:t>
    </dgm:pt>
    <dgm:pt modelId="{9439CD7E-DA80-6A4C-A827-7CF604DC9495}" type="pres">
      <dgm:prSet presAssocID="{5DD7CE18-A43E-8147-9B7D-702375737DF2}" presName="Name56" presStyleLbl="parChTrans1D2" presStyleIdx="0" presStyleCnt="4"/>
      <dgm:spPr/>
      <dgm:t>
        <a:bodyPr/>
        <a:lstStyle/>
        <a:p>
          <a:endParaRPr lang="en-US"/>
        </a:p>
      </dgm:t>
    </dgm:pt>
    <dgm:pt modelId="{844C17E2-F4C4-9E4A-8E05-2D8512157D07}" type="pres">
      <dgm:prSet presAssocID="{194CAE9F-0F71-614C-8A7B-8F7EF4190168}" presName="text0" presStyleLbl="node1" presStyleIdx="1" presStyleCnt="5" custScaleX="122216">
        <dgm:presLayoutVars>
          <dgm:bulletEnabled val="1"/>
        </dgm:presLayoutVars>
      </dgm:prSet>
      <dgm:spPr/>
      <dgm:t>
        <a:bodyPr/>
        <a:lstStyle/>
        <a:p>
          <a:endParaRPr lang="en-US"/>
        </a:p>
      </dgm:t>
    </dgm:pt>
    <dgm:pt modelId="{2F599036-00C6-804F-93A1-47D9D0790EF2}" type="pres">
      <dgm:prSet presAssocID="{9DD0AC4A-C7AB-FB41-B88E-4ECA7611FF06}" presName="Name56" presStyleLbl="parChTrans1D2" presStyleIdx="1" presStyleCnt="4"/>
      <dgm:spPr/>
      <dgm:t>
        <a:bodyPr/>
        <a:lstStyle/>
        <a:p>
          <a:endParaRPr lang="en-US"/>
        </a:p>
      </dgm:t>
    </dgm:pt>
    <dgm:pt modelId="{A45DBA51-13BA-B449-A5B7-9729D49A917C}" type="pres">
      <dgm:prSet presAssocID="{1EE9DF56-7F52-7C4D-BA80-B13DD3F644D8}" presName="text0" presStyleLbl="node1" presStyleIdx="2" presStyleCnt="5" custScaleX="123177">
        <dgm:presLayoutVars>
          <dgm:bulletEnabled val="1"/>
        </dgm:presLayoutVars>
      </dgm:prSet>
      <dgm:spPr/>
      <dgm:t>
        <a:bodyPr/>
        <a:lstStyle/>
        <a:p>
          <a:endParaRPr lang="en-US"/>
        </a:p>
      </dgm:t>
    </dgm:pt>
    <dgm:pt modelId="{D11D04D4-26BE-BE40-885A-990808B2FC65}" type="pres">
      <dgm:prSet presAssocID="{8500E58A-76AC-854D-A20A-09B8A468B6C5}" presName="Name56" presStyleLbl="parChTrans1D2" presStyleIdx="2" presStyleCnt="4"/>
      <dgm:spPr/>
      <dgm:t>
        <a:bodyPr/>
        <a:lstStyle/>
        <a:p>
          <a:endParaRPr lang="en-US"/>
        </a:p>
      </dgm:t>
    </dgm:pt>
    <dgm:pt modelId="{20862C91-B088-B646-A1B4-8E0E7E9E0987}" type="pres">
      <dgm:prSet presAssocID="{EE9DA57F-AFDB-DE4B-8029-1B8D2C64AF0D}" presName="text0" presStyleLbl="node1" presStyleIdx="3" presStyleCnt="5" custScaleX="145556">
        <dgm:presLayoutVars>
          <dgm:bulletEnabled val="1"/>
        </dgm:presLayoutVars>
      </dgm:prSet>
      <dgm:spPr/>
      <dgm:t>
        <a:bodyPr/>
        <a:lstStyle/>
        <a:p>
          <a:endParaRPr lang="en-US"/>
        </a:p>
      </dgm:t>
    </dgm:pt>
    <dgm:pt modelId="{6E355807-9AE8-2645-BCBB-C46AE80EEFB6}" type="pres">
      <dgm:prSet presAssocID="{9D6B5372-420C-CB46-B977-D5A3807FC1D3}" presName="Name56" presStyleLbl="parChTrans1D2" presStyleIdx="3" presStyleCnt="4"/>
      <dgm:spPr/>
      <dgm:t>
        <a:bodyPr/>
        <a:lstStyle/>
        <a:p>
          <a:endParaRPr lang="en-US"/>
        </a:p>
      </dgm:t>
    </dgm:pt>
    <dgm:pt modelId="{C327812A-6FAF-A443-966A-A310CDDC163B}" type="pres">
      <dgm:prSet presAssocID="{A9F6D2D4-1252-194E-8623-7A04CC371EBB}" presName="text0" presStyleLbl="node1" presStyleIdx="4" presStyleCnt="5" custScaleX="122683" custRadScaleRad="92616" custRadScaleInc="0">
        <dgm:presLayoutVars>
          <dgm:bulletEnabled val="1"/>
        </dgm:presLayoutVars>
      </dgm:prSet>
      <dgm:spPr/>
      <dgm:t>
        <a:bodyPr/>
        <a:lstStyle/>
        <a:p>
          <a:endParaRPr lang="en-US"/>
        </a:p>
      </dgm:t>
    </dgm:pt>
  </dgm:ptLst>
  <dgm:cxnLst>
    <dgm:cxn modelId="{4D7113E1-8822-B841-91C3-F21CF9470FDB}" type="presOf" srcId="{EE9DA57F-AFDB-DE4B-8029-1B8D2C64AF0D}" destId="{20862C91-B088-B646-A1B4-8E0E7E9E0987}" srcOrd="0" destOrd="0" presId="urn:microsoft.com/office/officeart/2008/layout/RadialCluster"/>
    <dgm:cxn modelId="{397BB312-0644-D242-B669-2D2CCFC82176}" srcId="{E95FA7FE-1DD1-CC45-96E2-5CDD0EDE6F50}" destId="{1EE9DF56-7F52-7C4D-BA80-B13DD3F644D8}" srcOrd="1" destOrd="0" parTransId="{9DD0AC4A-C7AB-FB41-B88E-4ECA7611FF06}" sibTransId="{2E958581-D0F3-6847-9897-A0E6DC63C86B}"/>
    <dgm:cxn modelId="{CCB90BE4-6DEB-BF4A-A4D5-39F870B522C1}" srcId="{E95FA7FE-1DD1-CC45-96E2-5CDD0EDE6F50}" destId="{A9F6D2D4-1252-194E-8623-7A04CC371EBB}" srcOrd="3" destOrd="0" parTransId="{9D6B5372-420C-CB46-B977-D5A3807FC1D3}" sibTransId="{87A4B4E0-DCFA-5E40-B44A-57508A2F922A}"/>
    <dgm:cxn modelId="{9A4188F3-5EE6-5142-9D60-75F512BB63D1}" type="presOf" srcId="{9D6B5372-420C-CB46-B977-D5A3807FC1D3}" destId="{6E355807-9AE8-2645-BCBB-C46AE80EEFB6}" srcOrd="0" destOrd="0" presId="urn:microsoft.com/office/officeart/2008/layout/RadialCluster"/>
    <dgm:cxn modelId="{8E9CA8C3-B246-6543-8A42-F6BF1D7DCB37}" type="presOf" srcId="{45FCA031-8F26-FC42-8419-B4DABEC70A87}" destId="{C0945D38-754A-AD4B-B7B3-7F8F5D3AB00F}" srcOrd="0" destOrd="0" presId="urn:microsoft.com/office/officeart/2008/layout/RadialCluster"/>
    <dgm:cxn modelId="{1D83FE75-4915-2641-BAFC-35CD174C63CF}" type="presOf" srcId="{8500E58A-76AC-854D-A20A-09B8A468B6C5}" destId="{D11D04D4-26BE-BE40-885A-990808B2FC65}" srcOrd="0" destOrd="0" presId="urn:microsoft.com/office/officeart/2008/layout/RadialCluster"/>
    <dgm:cxn modelId="{EDB799D6-980E-6745-9E56-2A4D9E95C709}" type="presOf" srcId="{1EE9DF56-7F52-7C4D-BA80-B13DD3F644D8}" destId="{A45DBA51-13BA-B449-A5B7-9729D49A917C}" srcOrd="0" destOrd="0" presId="urn:microsoft.com/office/officeart/2008/layout/RadialCluster"/>
    <dgm:cxn modelId="{E9ACCD4B-404F-FD4F-B156-F9266A1A85ED}" srcId="{45FCA031-8F26-FC42-8419-B4DABEC70A87}" destId="{E95FA7FE-1DD1-CC45-96E2-5CDD0EDE6F50}" srcOrd="0" destOrd="0" parTransId="{D3676F7A-C85C-2E42-B013-8020654794A2}" sibTransId="{B145B765-478F-DE42-9AF3-72A2E5C72EDD}"/>
    <dgm:cxn modelId="{2EB85F9D-FE51-284D-ABC1-98928C943005}" type="presOf" srcId="{A9F6D2D4-1252-194E-8623-7A04CC371EBB}" destId="{C327812A-6FAF-A443-966A-A310CDDC163B}" srcOrd="0" destOrd="0" presId="urn:microsoft.com/office/officeart/2008/layout/RadialCluster"/>
    <dgm:cxn modelId="{40053522-0D36-0840-AB00-52F9F0468B58}" type="presOf" srcId="{5DD7CE18-A43E-8147-9B7D-702375737DF2}" destId="{9439CD7E-DA80-6A4C-A827-7CF604DC9495}" srcOrd="0" destOrd="0" presId="urn:microsoft.com/office/officeart/2008/layout/RadialCluster"/>
    <dgm:cxn modelId="{CD8FF180-62D5-6E4C-BBAB-0220522C536D}" srcId="{E95FA7FE-1DD1-CC45-96E2-5CDD0EDE6F50}" destId="{EE9DA57F-AFDB-DE4B-8029-1B8D2C64AF0D}" srcOrd="2" destOrd="0" parTransId="{8500E58A-76AC-854D-A20A-09B8A468B6C5}" sibTransId="{E3DBEC7F-B59A-E343-8E04-E1CB8008C2CC}"/>
    <dgm:cxn modelId="{0C210175-C97F-4A4E-8F1A-EAC5286D3076}" srcId="{E95FA7FE-1DD1-CC45-96E2-5CDD0EDE6F50}" destId="{194CAE9F-0F71-614C-8A7B-8F7EF4190168}" srcOrd="0" destOrd="0" parTransId="{5DD7CE18-A43E-8147-9B7D-702375737DF2}" sibTransId="{9892DFEA-D5E3-2D45-9D4B-6D6E5563FC00}"/>
    <dgm:cxn modelId="{8DBF2CBA-639D-154A-931F-A8086D133E05}" type="presOf" srcId="{E95FA7FE-1DD1-CC45-96E2-5CDD0EDE6F50}" destId="{022DC5F8-B925-4940-85DD-2AFFCD330B44}" srcOrd="0" destOrd="0" presId="urn:microsoft.com/office/officeart/2008/layout/RadialCluster"/>
    <dgm:cxn modelId="{770D816E-4012-9443-AA98-3F26885BE250}" type="presOf" srcId="{9DD0AC4A-C7AB-FB41-B88E-4ECA7611FF06}" destId="{2F599036-00C6-804F-93A1-47D9D0790EF2}" srcOrd="0" destOrd="0" presId="urn:microsoft.com/office/officeart/2008/layout/RadialCluster"/>
    <dgm:cxn modelId="{BED7CF5B-6548-5947-B1DC-9FB5541D7562}" type="presOf" srcId="{194CAE9F-0F71-614C-8A7B-8F7EF4190168}" destId="{844C17E2-F4C4-9E4A-8E05-2D8512157D07}" srcOrd="0" destOrd="0" presId="urn:microsoft.com/office/officeart/2008/layout/RadialCluster"/>
    <dgm:cxn modelId="{9B2F2420-6F21-B448-8977-FA8A6C1A9791}" type="presParOf" srcId="{C0945D38-754A-AD4B-B7B3-7F8F5D3AB00F}" destId="{2FA9E09A-29A6-B449-8CA2-AB9169E89B5E}" srcOrd="0" destOrd="0" presId="urn:microsoft.com/office/officeart/2008/layout/RadialCluster"/>
    <dgm:cxn modelId="{986219F4-19C7-4A46-8936-5EBBFA170DDA}" type="presParOf" srcId="{2FA9E09A-29A6-B449-8CA2-AB9169E89B5E}" destId="{022DC5F8-B925-4940-85DD-2AFFCD330B44}" srcOrd="0" destOrd="0" presId="urn:microsoft.com/office/officeart/2008/layout/RadialCluster"/>
    <dgm:cxn modelId="{D6DFD428-E2FE-6645-9457-7BD5B37A85C2}" type="presParOf" srcId="{2FA9E09A-29A6-B449-8CA2-AB9169E89B5E}" destId="{9439CD7E-DA80-6A4C-A827-7CF604DC9495}" srcOrd="1" destOrd="0" presId="urn:microsoft.com/office/officeart/2008/layout/RadialCluster"/>
    <dgm:cxn modelId="{986068EF-CB11-514B-B3CD-94B4579CFAE1}" type="presParOf" srcId="{2FA9E09A-29A6-B449-8CA2-AB9169E89B5E}" destId="{844C17E2-F4C4-9E4A-8E05-2D8512157D07}" srcOrd="2" destOrd="0" presId="urn:microsoft.com/office/officeart/2008/layout/RadialCluster"/>
    <dgm:cxn modelId="{5A84EE16-BD64-5A46-BF89-A62E69F189F5}" type="presParOf" srcId="{2FA9E09A-29A6-B449-8CA2-AB9169E89B5E}" destId="{2F599036-00C6-804F-93A1-47D9D0790EF2}" srcOrd="3" destOrd="0" presId="urn:microsoft.com/office/officeart/2008/layout/RadialCluster"/>
    <dgm:cxn modelId="{911401D1-ADF8-7D4D-A6AB-D58BB5142B36}" type="presParOf" srcId="{2FA9E09A-29A6-B449-8CA2-AB9169E89B5E}" destId="{A45DBA51-13BA-B449-A5B7-9729D49A917C}" srcOrd="4" destOrd="0" presId="urn:microsoft.com/office/officeart/2008/layout/RadialCluster"/>
    <dgm:cxn modelId="{5E592DF0-73A4-0240-BC24-F170E42C7EC9}" type="presParOf" srcId="{2FA9E09A-29A6-B449-8CA2-AB9169E89B5E}" destId="{D11D04D4-26BE-BE40-885A-990808B2FC65}" srcOrd="5" destOrd="0" presId="urn:microsoft.com/office/officeart/2008/layout/RadialCluster"/>
    <dgm:cxn modelId="{6D2E0FA6-48C1-794C-B530-CB751A4CAE74}" type="presParOf" srcId="{2FA9E09A-29A6-B449-8CA2-AB9169E89B5E}" destId="{20862C91-B088-B646-A1B4-8E0E7E9E0987}" srcOrd="6" destOrd="0" presId="urn:microsoft.com/office/officeart/2008/layout/RadialCluster"/>
    <dgm:cxn modelId="{68A49427-D0D7-2341-8BBD-74F246D9BCC4}" type="presParOf" srcId="{2FA9E09A-29A6-B449-8CA2-AB9169E89B5E}" destId="{6E355807-9AE8-2645-BCBB-C46AE80EEFB6}" srcOrd="7" destOrd="0" presId="urn:microsoft.com/office/officeart/2008/layout/RadialCluster"/>
    <dgm:cxn modelId="{D6E4BA35-7A65-904E-A2CC-E4FCE7171A63}" type="presParOf" srcId="{2FA9E09A-29A6-B449-8CA2-AB9169E89B5E}" destId="{C327812A-6FAF-A443-966A-A310CDDC163B}" srcOrd="8" destOrd="0" presId="urn:microsoft.com/office/officeart/2008/layout/Radial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DC5F8-B925-4940-85DD-2AFFCD330B44}">
      <dsp:nvSpPr>
        <dsp:cNvPr id="0" name=""/>
        <dsp:cNvSpPr/>
      </dsp:nvSpPr>
      <dsp:spPr>
        <a:xfrm>
          <a:off x="1316632" y="1365068"/>
          <a:ext cx="1129343" cy="112934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n-GB" sz="1900" kern="1200" dirty="0"/>
            <a:t>Farmers</a:t>
          </a:r>
        </a:p>
      </dsp:txBody>
      <dsp:txXfrm>
        <a:off x="1371762" y="1420198"/>
        <a:ext cx="1019083" cy="1019083"/>
      </dsp:txXfrm>
    </dsp:sp>
    <dsp:sp modelId="{9439CD7E-DA80-6A4C-A827-7CF604DC9495}">
      <dsp:nvSpPr>
        <dsp:cNvPr id="0" name=""/>
        <dsp:cNvSpPr/>
      </dsp:nvSpPr>
      <dsp:spPr>
        <a:xfrm rot="16200000">
          <a:off x="1601012" y="1084776"/>
          <a:ext cx="560583" cy="0"/>
        </a:xfrm>
        <a:custGeom>
          <a:avLst/>
          <a:gdLst/>
          <a:ahLst/>
          <a:cxnLst/>
          <a:rect l="0" t="0" r="0" b="0"/>
          <a:pathLst>
            <a:path>
              <a:moveTo>
                <a:pt x="0" y="0"/>
              </a:moveTo>
              <a:lnTo>
                <a:pt x="560583"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4C17E2-F4C4-9E4A-8E05-2D8512157D07}">
      <dsp:nvSpPr>
        <dsp:cNvPr id="0" name=""/>
        <dsp:cNvSpPr/>
      </dsp:nvSpPr>
      <dsp:spPr>
        <a:xfrm>
          <a:off x="1418924" y="47825"/>
          <a:ext cx="924759" cy="756660"/>
        </a:xfrm>
        <a:prstGeom prst="roundRect">
          <a:avLst/>
        </a:prstGeom>
        <a:solidFill>
          <a:schemeClr val="accent2">
            <a:hueOff val="-715845"/>
            <a:satOff val="-802"/>
            <a:lumOff val="12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GB" sz="1600" kern="1200" dirty="0"/>
            <a:t>Industry</a:t>
          </a:r>
        </a:p>
      </dsp:txBody>
      <dsp:txXfrm>
        <a:off x="1455861" y="84762"/>
        <a:ext cx="850885" cy="682786"/>
      </dsp:txXfrm>
    </dsp:sp>
    <dsp:sp modelId="{2F599036-00C6-804F-93A1-47D9D0790EF2}">
      <dsp:nvSpPr>
        <dsp:cNvPr id="0" name=""/>
        <dsp:cNvSpPr/>
      </dsp:nvSpPr>
      <dsp:spPr>
        <a:xfrm>
          <a:off x="2445976" y="1929740"/>
          <a:ext cx="472898" cy="0"/>
        </a:xfrm>
        <a:custGeom>
          <a:avLst/>
          <a:gdLst/>
          <a:ahLst/>
          <a:cxnLst/>
          <a:rect l="0" t="0" r="0" b="0"/>
          <a:pathLst>
            <a:path>
              <a:moveTo>
                <a:pt x="0" y="0"/>
              </a:moveTo>
              <a:lnTo>
                <a:pt x="472898"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DBA51-13BA-B449-A5B7-9729D49A917C}">
      <dsp:nvSpPr>
        <dsp:cNvPr id="0" name=""/>
        <dsp:cNvSpPr/>
      </dsp:nvSpPr>
      <dsp:spPr>
        <a:xfrm>
          <a:off x="2918874" y="1551410"/>
          <a:ext cx="932031" cy="756660"/>
        </a:xfrm>
        <a:prstGeom prst="roundRect">
          <a:avLst/>
        </a:prstGeom>
        <a:solidFill>
          <a:schemeClr val="accent2">
            <a:hueOff val="-1431691"/>
            <a:satOff val="-1605"/>
            <a:lumOff val="24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n-GB" sz="1400" kern="1200" dirty="0"/>
            <a:t>Research</a:t>
          </a:r>
        </a:p>
      </dsp:txBody>
      <dsp:txXfrm>
        <a:off x="2955811" y="1588347"/>
        <a:ext cx="858157" cy="682786"/>
      </dsp:txXfrm>
    </dsp:sp>
    <dsp:sp modelId="{D11D04D4-26BE-BE40-885A-990808B2FC65}">
      <dsp:nvSpPr>
        <dsp:cNvPr id="0" name=""/>
        <dsp:cNvSpPr/>
      </dsp:nvSpPr>
      <dsp:spPr>
        <a:xfrm rot="5400000">
          <a:off x="1601012" y="2774704"/>
          <a:ext cx="560583" cy="0"/>
        </a:xfrm>
        <a:custGeom>
          <a:avLst/>
          <a:gdLst/>
          <a:ahLst/>
          <a:cxnLst/>
          <a:rect l="0" t="0" r="0" b="0"/>
          <a:pathLst>
            <a:path>
              <a:moveTo>
                <a:pt x="0" y="0"/>
              </a:moveTo>
              <a:lnTo>
                <a:pt x="560583"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862C91-B088-B646-A1B4-8E0E7E9E0987}">
      <dsp:nvSpPr>
        <dsp:cNvPr id="0" name=""/>
        <dsp:cNvSpPr/>
      </dsp:nvSpPr>
      <dsp:spPr>
        <a:xfrm>
          <a:off x="1330622" y="3054995"/>
          <a:ext cx="1101364" cy="756660"/>
        </a:xfrm>
        <a:prstGeom prst="roundRect">
          <a:avLst/>
        </a:prstGeom>
        <a:solidFill>
          <a:schemeClr val="accent2">
            <a:hueOff val="-2147536"/>
            <a:satOff val="-2407"/>
            <a:lumOff val="36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GB" sz="1300" kern="1200" dirty="0"/>
            <a:t>Practitioners</a:t>
          </a:r>
        </a:p>
      </dsp:txBody>
      <dsp:txXfrm>
        <a:off x="1367559" y="3091932"/>
        <a:ext cx="1027490" cy="682786"/>
      </dsp:txXfrm>
    </dsp:sp>
    <dsp:sp modelId="{6E355807-9AE8-2645-BCBB-C46AE80EEFB6}">
      <dsp:nvSpPr>
        <dsp:cNvPr id="0" name=""/>
        <dsp:cNvSpPr/>
      </dsp:nvSpPr>
      <dsp:spPr>
        <a:xfrm rot="10800000">
          <a:off x="952890" y="1929740"/>
          <a:ext cx="363742" cy="0"/>
        </a:xfrm>
        <a:custGeom>
          <a:avLst/>
          <a:gdLst/>
          <a:ahLst/>
          <a:cxnLst/>
          <a:rect l="0" t="0" r="0" b="0"/>
          <a:pathLst>
            <a:path>
              <a:moveTo>
                <a:pt x="0" y="0"/>
              </a:moveTo>
              <a:lnTo>
                <a:pt x="363742"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27812A-6FAF-A443-966A-A310CDDC163B}">
      <dsp:nvSpPr>
        <dsp:cNvPr id="0" name=""/>
        <dsp:cNvSpPr/>
      </dsp:nvSpPr>
      <dsp:spPr>
        <a:xfrm>
          <a:off x="24597" y="1551410"/>
          <a:ext cx="928293" cy="756660"/>
        </a:xfrm>
        <a:prstGeom prst="roundRect">
          <a:avLst/>
        </a:prstGeom>
        <a:solidFill>
          <a:schemeClr val="accent2">
            <a:hueOff val="-2863381"/>
            <a:satOff val="-3209"/>
            <a:lumOff val="49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n-GB" sz="1000" kern="1200" dirty="0"/>
            <a:t>Policy Stakeholders</a:t>
          </a:r>
        </a:p>
      </dsp:txBody>
      <dsp:txXfrm>
        <a:off x="61534" y="1588347"/>
        <a:ext cx="854419" cy="68278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A59E6F28-5403-C44E-B9B5-A755E3CF887F}" type="datetimeFigureOut">
              <a:rPr lang="en-US" smtClean="0"/>
              <a:t>10/5/2020</a:t>
            </a:fld>
            <a:endParaRPr lang="en-US" dirty="0"/>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D42F26C6-DD7B-294B-B20F-11610BCBE5F7}" type="slidenum">
              <a:rPr lang="en-US" smtClean="0"/>
              <a:t>‹#›</a:t>
            </a:fld>
            <a:endParaRPr lang="en-US" dirty="0"/>
          </a:p>
        </p:txBody>
      </p:sp>
    </p:spTree>
    <p:extLst>
      <p:ext uri="{BB962C8B-B14F-4D97-AF65-F5344CB8AC3E}">
        <p14:creationId xmlns:p14="http://schemas.microsoft.com/office/powerpoint/2010/main" val="3331705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E00CD2C5-AFFC-3041-B27D-8EC66AE2BB44}" type="datetimeFigureOut">
              <a:rPr lang="en-US" smtClean="0"/>
              <a:t>10/5/2020</a:t>
            </a:fld>
            <a:endParaRPr lang="en-US" dirty="0"/>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8B5A549E-2C9D-9548-84BF-1F393579ABA5}" type="slidenum">
              <a:rPr lang="en-US" smtClean="0"/>
              <a:t>‹#›</a:t>
            </a:fld>
            <a:endParaRPr lang="en-US" dirty="0"/>
          </a:p>
        </p:txBody>
      </p:sp>
    </p:spTree>
    <p:extLst>
      <p:ext uri="{BB962C8B-B14F-4D97-AF65-F5344CB8AC3E}">
        <p14:creationId xmlns:p14="http://schemas.microsoft.com/office/powerpoint/2010/main" val="2629987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a:r>
              <a:rPr lang="en-US" dirty="0"/>
              <a:t>My presentation will outline factors underpinning farmers’ cardiovascular health; explain what the FHH-CHP is, briefly highlights the baseline results and then discuss engagement with and impact of the </a:t>
            </a:r>
            <a:r>
              <a:rPr lang="en-US" dirty="0" err="1"/>
              <a:t>programme</a:t>
            </a:r>
            <a:r>
              <a:rPr lang="en-US" dirty="0"/>
              <a:t>. </a:t>
            </a:r>
          </a:p>
          <a:p>
            <a:endParaRPr lang="en-US" dirty="0"/>
          </a:p>
        </p:txBody>
      </p:sp>
      <p:sp>
        <p:nvSpPr>
          <p:cNvPr id="4" name="Slide Number Placeholder 3"/>
          <p:cNvSpPr>
            <a:spLocks noGrp="1"/>
          </p:cNvSpPr>
          <p:nvPr>
            <p:ph type="sldNum" sz="quarter" idx="5"/>
          </p:nvPr>
        </p:nvSpPr>
        <p:spPr/>
        <p:txBody>
          <a:bodyPr/>
          <a:lstStyle/>
          <a:p>
            <a:fld id="{8B5A549E-2C9D-9548-84BF-1F393579ABA5}" type="slidenum">
              <a:rPr lang="en-US" smtClean="0"/>
              <a:t>1</a:t>
            </a:fld>
            <a:endParaRPr lang="en-US" dirty="0"/>
          </a:p>
        </p:txBody>
      </p:sp>
    </p:spTree>
    <p:extLst>
      <p:ext uri="{BB962C8B-B14F-4D97-AF65-F5344CB8AC3E}">
        <p14:creationId xmlns:p14="http://schemas.microsoft.com/office/powerpoint/2010/main" val="3961129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look at this picture: what do you see? Farmers at the cattle ring: are they selling, buying or just browsing? What are the prices that day? Was it a good or bad day for business? </a:t>
            </a:r>
          </a:p>
          <a:p>
            <a:pPr defTabSz="471145">
              <a:defRPr/>
            </a:pPr>
            <a:r>
              <a:rPr lang="en-US" dirty="0"/>
              <a:t>What I see is John. When I met John he had recently lost a younger brother, also a farmer, to heart disease, very unexpectedly. That was still very raw.</a:t>
            </a:r>
            <a:endParaRPr lang="en-IE" dirty="0"/>
          </a:p>
          <a:p>
            <a:endParaRPr lang="en-IE" dirty="0"/>
          </a:p>
          <a:p>
            <a:r>
              <a:rPr lang="en-IE" dirty="0"/>
              <a:t>Irish farmers are a high risk group for premature CVD mortality compared to those in salaried jobs.  </a:t>
            </a:r>
            <a:endParaRPr lang="en-US" dirty="0" smtClean="0"/>
          </a:p>
          <a:p>
            <a:pPr marL="294465" indent="-294465">
              <a:buFont typeface="Arial" panose="020B0604020202020204" pitchFamily="34" charset="0"/>
              <a:buChar char="•"/>
            </a:pPr>
            <a:r>
              <a:rPr lang="en-US" dirty="0" smtClean="0"/>
              <a:t>Lifestyle: 80% of CVD linked to unhealthy lifestyles such as … </a:t>
            </a:r>
            <a:r>
              <a:rPr lang="en-US" baseline="0" dirty="0" smtClean="0"/>
              <a:t> Although there’s an inclination to link unhealthy lifestyle choices to own responsibility, I think it is important to state lifestyle influenced by wider social, cultural and economic factors. </a:t>
            </a:r>
          </a:p>
          <a:p>
            <a:pPr marL="294465" lvl="1" indent="-294465" defTabSz="471145">
              <a:buFont typeface="Arial" panose="020B0604020202020204" pitchFamily="34" charset="0"/>
              <a:buChar char="•"/>
              <a:defRPr/>
            </a:pPr>
            <a:r>
              <a:rPr lang="en-US" dirty="0" smtClean="0"/>
              <a:t>Gendered: </a:t>
            </a:r>
            <a:r>
              <a:rPr lang="en-IE" dirty="0"/>
              <a:t>Premature mortality from CVD higher among men compared to women.</a:t>
            </a:r>
          </a:p>
          <a:p>
            <a:pPr marL="294465" lvl="1" indent="-294465" defTabSz="471145">
              <a:buFont typeface="Arial" panose="020B0604020202020204" pitchFamily="34" charset="0"/>
              <a:buChar char="•"/>
              <a:defRPr/>
            </a:pPr>
            <a:r>
              <a:rPr lang="en-IE" dirty="0"/>
              <a:t>Social gradient: higher among men in semi-skilled occupations</a:t>
            </a:r>
          </a:p>
          <a:p>
            <a:r>
              <a:rPr lang="en-US" dirty="0" smtClean="0"/>
              <a:t>Farmers </a:t>
            </a:r>
          </a:p>
          <a:p>
            <a:pPr marL="294465" indent="-294465">
              <a:buFont typeface="Arial" panose="020B0604020202020204" pitchFamily="34" charset="0"/>
              <a:buChar char="•"/>
            </a:pPr>
            <a:r>
              <a:rPr lang="en-US" dirty="0" smtClean="0"/>
              <a:t>Farming is predominantly</a:t>
            </a:r>
            <a:r>
              <a:rPr lang="en-US" baseline="0" dirty="0" smtClean="0"/>
              <a:t> a male occupation</a:t>
            </a:r>
          </a:p>
          <a:p>
            <a:pPr marL="294465" indent="-294465">
              <a:buFont typeface="Arial" panose="020B0604020202020204" pitchFamily="34" charset="0"/>
              <a:buChar char="•"/>
            </a:pPr>
            <a:r>
              <a:rPr lang="en-US" baseline="0" dirty="0" smtClean="0"/>
              <a:t>Lower socio-economic group based on income (variety in farming income between the different sectors)</a:t>
            </a:r>
          </a:p>
          <a:p>
            <a:pPr marL="294465" indent="-294465">
              <a:buFont typeface="Arial" panose="020B0604020202020204" pitchFamily="34" charset="0"/>
              <a:buChar char="•"/>
            </a:pPr>
            <a:r>
              <a:rPr lang="en-US" dirty="0" smtClean="0"/>
              <a:t>Farmers generally have a </a:t>
            </a:r>
            <a:r>
              <a:rPr lang="en-US" baseline="0" dirty="0" smtClean="0"/>
              <a:t>lower educational attainment compared to other occupation groups  </a:t>
            </a:r>
          </a:p>
          <a:p>
            <a:pPr marL="294465" indent="-294465">
              <a:buFont typeface="Arial" panose="020B0604020202020204" pitchFamily="34" charset="0"/>
              <a:buChar char="•"/>
            </a:pPr>
            <a:r>
              <a:rPr lang="en-US" baseline="0" dirty="0" smtClean="0"/>
              <a:t>Rural living – breakdown of rural IRL: younger people moving away; closure of social and health services; </a:t>
            </a:r>
          </a:p>
          <a:p>
            <a:pPr marL="294465" indent="-294465">
              <a:buFont typeface="Arial" panose="020B0604020202020204" pitchFamily="34" charset="0"/>
              <a:buChar char="•"/>
            </a:pPr>
            <a:r>
              <a:rPr lang="en-US" baseline="0" dirty="0" smtClean="0"/>
              <a:t>Farming occupation: unsociable hours; social exclusion’ regulations and administration; low job control (weather, animal disease); occupational stress</a:t>
            </a:r>
            <a:endParaRPr lang="en-US" dirty="0" smtClean="0"/>
          </a:p>
          <a:p>
            <a:pPr marL="294465" indent="-294465">
              <a:buFont typeface="Arial" panose="020B0604020202020204" pitchFamily="34" charset="0"/>
              <a:buChar char="•"/>
            </a:pPr>
            <a:r>
              <a:rPr lang="en-US" dirty="0" smtClean="0"/>
              <a:t>Farmers perceived to be hard to reach with health interventions based on geographical</a:t>
            </a:r>
            <a:r>
              <a:rPr lang="en-US" baseline="0" dirty="0" smtClean="0"/>
              <a:t>, economical and social situation. </a:t>
            </a:r>
          </a:p>
          <a:p>
            <a:endParaRPr lang="en-US" baseline="0" dirty="0" smtClean="0"/>
          </a:p>
          <a:p>
            <a:r>
              <a:rPr lang="en-US" baseline="0" dirty="0" smtClean="0"/>
              <a:t>Going back to the picture – I also see the setting of 50% of my research. Describe mart as research setting</a:t>
            </a:r>
            <a:endParaRPr lang="en-US" dirty="0" smtClean="0"/>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2</a:t>
            </a:fld>
            <a:endParaRPr lang="en-US" dirty="0"/>
          </a:p>
        </p:txBody>
      </p:sp>
    </p:spTree>
    <p:extLst>
      <p:ext uri="{BB962C8B-B14F-4D97-AF65-F5344CB8AC3E}">
        <p14:creationId xmlns:p14="http://schemas.microsoft.com/office/powerpoint/2010/main" val="336389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FHH-CHP </a:t>
            </a:r>
            <a:r>
              <a:rPr lang="en-US" dirty="0" err="1" smtClean="0"/>
              <a:t>programme</a:t>
            </a:r>
            <a:r>
              <a:rPr lang="en-US" dirty="0" smtClean="0"/>
              <a:t>? It’s a comprehensive health </a:t>
            </a:r>
            <a:r>
              <a:rPr lang="en-US" dirty="0" err="1" smtClean="0"/>
              <a:t>behaviour</a:t>
            </a:r>
            <a:r>
              <a:rPr lang="en-US" dirty="0" smtClean="0"/>
              <a:t> change </a:t>
            </a:r>
            <a:r>
              <a:rPr lang="en-US" dirty="0" err="1" smtClean="0"/>
              <a:t>programme</a:t>
            </a:r>
            <a:r>
              <a:rPr lang="en-US" dirty="0" smtClean="0"/>
              <a:t> targeted</a:t>
            </a:r>
            <a:r>
              <a:rPr lang="en-US" baseline="0" dirty="0" smtClean="0"/>
              <a:t> at male farmers. It consists of a baseline health check carried out by a nurse of the IHF. The health check measured … </a:t>
            </a:r>
          </a:p>
          <a:p>
            <a:r>
              <a:rPr lang="en-US" baseline="0" dirty="0" smtClean="0"/>
              <a:t>A health </a:t>
            </a:r>
            <a:r>
              <a:rPr lang="en-US" baseline="0" dirty="0" err="1" smtClean="0"/>
              <a:t>behaviour</a:t>
            </a:r>
            <a:r>
              <a:rPr lang="en-US" baseline="0" dirty="0" smtClean="0"/>
              <a:t> change intervention: health coach by phone or M-health by text messages, a combination of the two or a non-intervention group. And a follow-up health check at Week 52. Survey research was carried out face-to-face at baseline and Week 52 after the health check and at Week 26 by phone. </a:t>
            </a:r>
          </a:p>
          <a:p>
            <a:endParaRPr lang="en-US" baseline="0" dirty="0" smtClean="0"/>
          </a:p>
          <a:p>
            <a:r>
              <a:rPr lang="en-US" baseline="0" dirty="0" smtClean="0"/>
              <a:t>With this research we aimed to … </a:t>
            </a:r>
          </a:p>
          <a:p>
            <a:endParaRPr lang="en-US" dirty="0" smtClean="0"/>
          </a:p>
          <a:p>
            <a:r>
              <a:rPr lang="en-US" dirty="0"/>
              <a:t>I asked John if he wanted to take part in the health check with an Irish Heart Foundation nurse. Though he said that ‘doctors are for emergencies’ John agreed to take part. He came out relieved. The nurse had been very nice, had explained the risk factors for heart disease clearly and had provided good lifestyle advice. She also advised him to visit his GP for further medical examination. John </a:t>
            </a:r>
            <a:r>
              <a:rPr lang="en-US" baseline="0" dirty="0" smtClean="0"/>
              <a:t>signed up for the health coach in combination with the text messages</a:t>
            </a:r>
            <a:endParaRPr lang="en-IE" dirty="0"/>
          </a:p>
        </p:txBody>
      </p:sp>
      <p:sp>
        <p:nvSpPr>
          <p:cNvPr id="4" name="Slide Number Placeholder 3"/>
          <p:cNvSpPr>
            <a:spLocks noGrp="1"/>
          </p:cNvSpPr>
          <p:nvPr>
            <p:ph type="sldNum" sz="quarter" idx="10"/>
          </p:nvPr>
        </p:nvSpPr>
        <p:spPr/>
        <p:txBody>
          <a:bodyPr/>
          <a:lstStyle/>
          <a:p>
            <a:fld id="{2C7C54CF-C1AE-49A5-8210-05B30F56401E}" type="slidenum">
              <a:rPr lang="en-IE" smtClean="0"/>
              <a:t>3</a:t>
            </a:fld>
            <a:endParaRPr lang="en-IE" dirty="0"/>
          </a:p>
        </p:txBody>
      </p:sp>
    </p:spTree>
    <p:extLst>
      <p:ext uri="{BB962C8B-B14F-4D97-AF65-F5344CB8AC3E}">
        <p14:creationId xmlns:p14="http://schemas.microsoft.com/office/powerpoint/2010/main" val="3693994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important building stone of this study was the transdisciplinary collaboration from the outset between Teagasc, the NCMH at IT Carlow, Irish Heart Foundation, HSE, Glanbia Ireland and UCD. Where we started as stakeholders, this collaboration has grown over the past years into a close working partnership. We share knowledge and have adopted a strength-based</a:t>
            </a:r>
            <a:r>
              <a:rPr lang="en-US" baseline="0" dirty="0" smtClean="0"/>
              <a:t> approach by tapping into each others specific expertise. As a results we broadened the reach of the </a:t>
            </a:r>
            <a:r>
              <a:rPr lang="en-US" baseline="0" dirty="0" err="1" smtClean="0"/>
              <a:t>programme</a:t>
            </a:r>
            <a:r>
              <a:rPr lang="en-US" baseline="0" dirty="0" smtClean="0"/>
              <a:t> and we carried the </a:t>
            </a:r>
            <a:r>
              <a:rPr lang="en-US" dirty="0" smtClean="0"/>
              <a:t>research out in a ‘real-world’ situation which directly impacted the participating farmers. </a:t>
            </a:r>
          </a:p>
          <a:p>
            <a:endParaRPr lang="en-IE" dirty="0"/>
          </a:p>
        </p:txBody>
      </p:sp>
      <p:sp>
        <p:nvSpPr>
          <p:cNvPr id="4" name="Slide Number Placeholder 3"/>
          <p:cNvSpPr>
            <a:spLocks noGrp="1"/>
          </p:cNvSpPr>
          <p:nvPr>
            <p:ph type="sldNum" sz="quarter" idx="10"/>
          </p:nvPr>
        </p:nvSpPr>
        <p:spPr/>
        <p:txBody>
          <a:bodyPr/>
          <a:lstStyle/>
          <a:p>
            <a:fld id="{2C7C54CF-C1AE-49A5-8210-05B30F56401E}" type="slidenum">
              <a:rPr lang="en-IE" smtClean="0"/>
              <a:t>4</a:t>
            </a:fld>
            <a:endParaRPr lang="en-IE" dirty="0"/>
          </a:p>
        </p:txBody>
      </p:sp>
    </p:spTree>
    <p:extLst>
      <p:ext uri="{BB962C8B-B14F-4D97-AF65-F5344CB8AC3E}">
        <p14:creationId xmlns:p14="http://schemas.microsoft.com/office/powerpoint/2010/main" val="316327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FHH-CHP finished in March 2020. We have published the baseline findings in June 2020. I am working on the overall findings and they will be published next year. Today therefore I will focus on the baseline phase of the study. </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5</a:t>
            </a:fld>
            <a:endParaRPr lang="en-US" dirty="0"/>
          </a:p>
        </p:txBody>
      </p:sp>
    </p:spTree>
    <p:extLst>
      <p:ext uri="{BB962C8B-B14F-4D97-AF65-F5344CB8AC3E}">
        <p14:creationId xmlns:p14="http://schemas.microsoft.com/office/powerpoint/2010/main" val="3533551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Twice as many mart farmers reported being single compared to agri-branch farmers (19.8%; n=84 vs 9.0%; n=39). </a:t>
            </a:r>
          </a:p>
          <a:p>
            <a:endParaRPr lang="en-US" dirty="0" smtClean="0"/>
          </a:p>
          <a:p>
            <a:r>
              <a:rPr lang="en-IE" dirty="0"/>
              <a:t>More agri-branch farmers than mart farmers reported farming full-time (84.3%; 63.1%;). </a:t>
            </a:r>
          </a:p>
          <a:p>
            <a:r>
              <a:rPr lang="en-IE" dirty="0"/>
              <a:t>Agri-branch farmers reported working on average more hours on the farm compared to mart farmers (mean 60.4 vs 48.8 hours respectively)</a:t>
            </a:r>
          </a:p>
          <a:p>
            <a:endParaRPr lang="en-US" dirty="0"/>
          </a:p>
          <a:p>
            <a:pPr defTabSz="471145">
              <a:defRPr/>
            </a:pPr>
            <a:r>
              <a:rPr lang="en-IE" dirty="0"/>
              <a:t>Almost twice as many agri-branch than mart farmers reported farming ≥125 acres (60.4% vs 35.4%).</a:t>
            </a:r>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6</a:t>
            </a:fld>
            <a:endParaRPr lang="en-US" dirty="0"/>
          </a:p>
        </p:txBody>
      </p:sp>
    </p:spTree>
    <p:extLst>
      <p:ext uri="{BB962C8B-B14F-4D97-AF65-F5344CB8AC3E}">
        <p14:creationId xmlns:p14="http://schemas.microsoft.com/office/powerpoint/2010/main" val="3036002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7</a:t>
            </a:fld>
            <a:endParaRPr lang="en-US" dirty="0"/>
          </a:p>
        </p:txBody>
      </p:sp>
    </p:spTree>
    <p:extLst>
      <p:ext uri="{BB962C8B-B14F-4D97-AF65-F5344CB8AC3E}">
        <p14:creationId xmlns:p14="http://schemas.microsoft.com/office/powerpoint/2010/main" val="634754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In line with john’s experience: farmers described key factors were the locality, a personal approach, information provided in clear and easy language and the flexibility of the </a:t>
            </a:r>
            <a:r>
              <a:rPr lang="en-US" dirty="0" err="1"/>
              <a:t>programme</a:t>
            </a:r>
            <a:r>
              <a:rPr lang="en-US" dirty="0"/>
              <a:t>. </a:t>
            </a:r>
          </a:p>
          <a:p>
            <a:pPr lvl="1"/>
            <a:endParaRPr lang="en-IE" dirty="0"/>
          </a:p>
          <a:p>
            <a:pPr lvl="1"/>
            <a:r>
              <a:rPr lang="en-IE" dirty="0"/>
              <a:t>If we’re looking at the programme design which was designed for  maximal engagement important factors are:</a:t>
            </a:r>
          </a:p>
          <a:p>
            <a:pPr lvl="1"/>
            <a:r>
              <a:rPr lang="en-IE" dirty="0"/>
              <a:t>Transdisciplinary collaboration from outset</a:t>
            </a:r>
          </a:p>
          <a:p>
            <a:pPr lvl="1"/>
            <a:r>
              <a:rPr lang="en-IE" dirty="0"/>
              <a:t>Addressing Irish national health policies and ‘real world’ practice </a:t>
            </a:r>
          </a:p>
          <a:p>
            <a:pPr lvl="1"/>
            <a:r>
              <a:rPr lang="en-IE" dirty="0"/>
              <a:t>Adopted strengths-based and gender-sensitive approach (based on best evidence derived from previous research on farmers’ health and men’s health research):</a:t>
            </a:r>
          </a:p>
          <a:p>
            <a:pPr lvl="2"/>
            <a:r>
              <a:rPr lang="en-IE" dirty="0"/>
              <a:t>In workplace / community – ‘safe space’</a:t>
            </a:r>
          </a:p>
          <a:p>
            <a:pPr lvl="2"/>
            <a:r>
              <a:rPr lang="en-IE" dirty="0"/>
              <a:t>Building of rapport – nurses / research team, outreach approach, personal contact, appropriate use of language, working with respect to farming characteristics</a:t>
            </a:r>
          </a:p>
          <a:p>
            <a:pPr lvl="2"/>
            <a:r>
              <a:rPr lang="en-IE" dirty="0"/>
              <a:t>Flexible</a:t>
            </a:r>
          </a:p>
          <a:p>
            <a:pPr lvl="2"/>
            <a:r>
              <a:rPr lang="en-IE" dirty="0"/>
              <a:t>Practical: use farm and farming as setting for health behaviour change</a:t>
            </a:r>
          </a:p>
          <a:p>
            <a:pPr lvl="2"/>
            <a:r>
              <a:rPr lang="en-IE" dirty="0"/>
              <a:t>Based on choice – leading to increased feeling of autonomy </a:t>
            </a:r>
          </a:p>
          <a:p>
            <a:pPr lvl="2"/>
            <a:r>
              <a:rPr lang="en-IE" dirty="0"/>
              <a:t>Focus on enhancing health awareness, self-efficacy to encourage sustainable health behaviour change</a:t>
            </a:r>
          </a:p>
          <a:p>
            <a:endParaRPr lang="en-IE" dirty="0"/>
          </a:p>
        </p:txBody>
      </p:sp>
      <p:sp>
        <p:nvSpPr>
          <p:cNvPr id="4" name="Slide Number Placeholder 3"/>
          <p:cNvSpPr>
            <a:spLocks noGrp="1"/>
          </p:cNvSpPr>
          <p:nvPr>
            <p:ph type="sldNum" sz="quarter" idx="10"/>
          </p:nvPr>
        </p:nvSpPr>
        <p:spPr/>
        <p:txBody>
          <a:bodyPr/>
          <a:lstStyle/>
          <a:p>
            <a:fld id="{2C7C54CF-C1AE-49A5-8210-05B30F56401E}" type="slidenum">
              <a:rPr lang="en-IE" smtClean="0"/>
              <a:t>8</a:t>
            </a:fld>
            <a:endParaRPr lang="en-IE" dirty="0"/>
          </a:p>
        </p:txBody>
      </p:sp>
    </p:spTree>
    <p:extLst>
      <p:ext uri="{BB962C8B-B14F-4D97-AF65-F5344CB8AC3E}">
        <p14:creationId xmlns:p14="http://schemas.microsoft.com/office/powerpoint/2010/main" val="2508573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42289" lvl="2" defTabSz="471145">
              <a:defRPr/>
            </a:pPr>
            <a:r>
              <a:rPr lang="en-US" dirty="0"/>
              <a:t>I met John again at Week 52. He looked healthy, slimmer and happy. He told me that he had followed-up with his GP and is now using prescribed cholesterol medication. With the support of the interventions he made changes to his diet, he walks more and stopped smoking. </a:t>
            </a:r>
          </a:p>
          <a:p>
            <a:pPr marL="942289" lvl="2" defTabSz="471145">
              <a:defRPr/>
            </a:pPr>
            <a:endParaRPr lang="en-US" dirty="0"/>
          </a:p>
          <a:p>
            <a:pPr marL="942289" lvl="2" defTabSz="471145">
              <a:defRPr/>
            </a:pPr>
            <a:r>
              <a:rPr lang="en-US" dirty="0"/>
              <a:t>This </a:t>
            </a:r>
            <a:r>
              <a:rPr lang="en-US" dirty="0" err="1"/>
              <a:t>programme</a:t>
            </a:r>
            <a:r>
              <a:rPr lang="en-US" dirty="0"/>
              <a:t> directly impacted the health and well-being of farmers. Farmers said they [words in heart ]. </a:t>
            </a:r>
            <a:endParaRPr lang="en-IE" dirty="0"/>
          </a:p>
          <a:p>
            <a:pPr lvl="2"/>
            <a:endParaRPr lang="en-US" dirty="0" smtClean="0"/>
          </a:p>
          <a:p>
            <a:pPr lvl="2"/>
            <a:r>
              <a:rPr lang="en-US" dirty="0" smtClean="0"/>
              <a:t>Wider impact of the </a:t>
            </a:r>
            <a:r>
              <a:rPr lang="en-US" dirty="0" err="1" smtClean="0"/>
              <a:t>programme</a:t>
            </a:r>
            <a:r>
              <a:rPr lang="en-US" dirty="0" smtClean="0"/>
              <a:t>: </a:t>
            </a:r>
          </a:p>
          <a:p>
            <a:pPr lvl="2"/>
            <a:r>
              <a:rPr lang="en-US" dirty="0" smtClean="0"/>
              <a:t>a.	</a:t>
            </a:r>
            <a:r>
              <a:rPr lang="en-IE" dirty="0"/>
              <a:t>Successful in reaching those most at risk for cardiovascular disease and a group which would not engage in preventative health or health promotion programmes</a:t>
            </a:r>
          </a:p>
          <a:p>
            <a:r>
              <a:rPr lang="en-IE" dirty="0"/>
              <a:t> </a:t>
            </a:r>
          </a:p>
          <a:p>
            <a:pPr lvl="2"/>
            <a:r>
              <a:rPr lang="en-IE" dirty="0"/>
              <a:t>FHH-CHP directly impacted health and well-being of farmers by:</a:t>
            </a:r>
          </a:p>
          <a:p>
            <a:pPr lvl="2"/>
            <a:r>
              <a:rPr lang="en-IE" dirty="0"/>
              <a:t>Supporting healthy lifestyles by increased health knowledge, change in attitudes and health practice</a:t>
            </a:r>
          </a:p>
          <a:p>
            <a:pPr lvl="2"/>
            <a:r>
              <a:rPr lang="en-IE" dirty="0"/>
              <a:t>The programme is in line with primary cardiovascular prevention strategy of early detection and prevention</a:t>
            </a:r>
          </a:p>
          <a:p>
            <a:pPr lvl="2"/>
            <a:r>
              <a:rPr lang="en-US" dirty="0"/>
              <a:t>Rural development by improving farmers quality of life</a:t>
            </a:r>
          </a:p>
          <a:p>
            <a:pPr lvl="2"/>
            <a:endParaRPr lang="en-US" dirty="0"/>
          </a:p>
          <a:p>
            <a:pPr marL="942289" lvl="2" defTabSz="471145">
              <a:defRPr/>
            </a:pPr>
            <a:r>
              <a:rPr lang="en-US" dirty="0"/>
              <a:t>At the end of our </a:t>
            </a:r>
            <a:r>
              <a:rPr lang="en-US" dirty="0" err="1"/>
              <a:t>concersation</a:t>
            </a:r>
            <a:r>
              <a:rPr lang="en-US" dirty="0"/>
              <a:t> at Week 52, John said ‘you all showed interest in me and were concerned for my health. I realized this year, if others care about me, I should start taking more care of myself. What a shame </a:t>
            </a:r>
            <a:r>
              <a:rPr lang="en-IE" sz="900" dirty="0"/>
              <a:t> </a:t>
            </a:r>
            <a:r>
              <a:rPr lang="en-US" dirty="0"/>
              <a:t>the </a:t>
            </a:r>
            <a:r>
              <a:rPr lang="en-US" dirty="0" err="1"/>
              <a:t>programme</a:t>
            </a:r>
            <a:r>
              <a:rPr lang="en-US" dirty="0"/>
              <a:t> stops here.’ </a:t>
            </a:r>
            <a:endParaRPr lang="en-IE" sz="1100" dirty="0"/>
          </a:p>
          <a:p>
            <a:pPr lvl="2"/>
            <a:endParaRPr lang="en-IE" dirty="0"/>
          </a:p>
        </p:txBody>
      </p:sp>
      <p:sp>
        <p:nvSpPr>
          <p:cNvPr id="4" name="Slide Number Placeholder 3"/>
          <p:cNvSpPr>
            <a:spLocks noGrp="1"/>
          </p:cNvSpPr>
          <p:nvPr>
            <p:ph type="sldNum" sz="quarter" idx="10"/>
          </p:nvPr>
        </p:nvSpPr>
        <p:spPr/>
        <p:txBody>
          <a:bodyPr/>
          <a:lstStyle/>
          <a:p>
            <a:fld id="{2C7C54CF-C1AE-49A5-8210-05B30F56401E}" type="slidenum">
              <a:rPr lang="en-IE" smtClean="0"/>
              <a:t>9</a:t>
            </a:fld>
            <a:endParaRPr lang="en-IE" dirty="0"/>
          </a:p>
        </p:txBody>
      </p:sp>
    </p:spTree>
    <p:extLst>
      <p:ext uri="{BB962C8B-B14F-4D97-AF65-F5344CB8AC3E}">
        <p14:creationId xmlns:p14="http://schemas.microsoft.com/office/powerpoint/2010/main" val="1622923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Adoption</a:t>
            </a:r>
            <a:br>
              <a:rPr lang="en-IE" dirty="0"/>
            </a:br>
            <a:r>
              <a:rPr lang="en-IE" dirty="0"/>
              <a:t>Up-scaling of the FHH-CHP programme including other farming sectors</a:t>
            </a:r>
            <a:br>
              <a:rPr lang="en-IE" dirty="0"/>
            </a:br>
            <a:r>
              <a:rPr lang="en-IE" dirty="0"/>
              <a:t>Based on a multi-actor approach</a:t>
            </a:r>
            <a:br>
              <a:rPr lang="en-IE" dirty="0"/>
            </a:br>
            <a:r>
              <a:rPr lang="en-IE" dirty="0"/>
              <a:t>Nation-wide roll-out</a:t>
            </a:r>
            <a:br>
              <a:rPr lang="en-IE" dirty="0"/>
            </a:br>
            <a:endParaRPr lang="en-IE" dirty="0"/>
          </a:p>
          <a:p>
            <a:r>
              <a:rPr lang="en-IE" dirty="0"/>
              <a:t>Implementation</a:t>
            </a:r>
            <a:br>
              <a:rPr lang="en-IE" dirty="0"/>
            </a:br>
            <a:r>
              <a:rPr lang="en-IE" dirty="0"/>
              <a:t>FHH-CHP evidence to inform policy in relation to Agricultural Occupational Health and Safety policies, Public Health Policy and Health Promotion Framework</a:t>
            </a:r>
            <a:br>
              <a:rPr lang="en-IE" dirty="0"/>
            </a:br>
            <a:r>
              <a:rPr lang="en-IE" dirty="0"/>
              <a:t>Acknowledgement of a more holistic approach to occupation health and safety in farming by translation of FHH-CHP learning into to farming health &amp; safety campaigns </a:t>
            </a:r>
            <a:br>
              <a:rPr lang="en-IE" dirty="0"/>
            </a:br>
            <a:endParaRPr lang="en-IE" dirty="0"/>
          </a:p>
          <a:p>
            <a:r>
              <a:rPr lang="en-IE" dirty="0"/>
              <a:t>Maintenance </a:t>
            </a:r>
            <a:br>
              <a:rPr lang="en-IE" dirty="0"/>
            </a:br>
            <a:r>
              <a:rPr lang="en-IE" dirty="0"/>
              <a:t>Facilitation of follow-up research to evaluate the implementation of FHH-CHP </a:t>
            </a:r>
          </a:p>
          <a:p>
            <a:endParaRPr lang="en-IE" dirty="0"/>
          </a:p>
          <a:p>
            <a:r>
              <a:rPr lang="en-IE" dirty="0"/>
              <a:t>Farmers health research continuation</a:t>
            </a:r>
            <a:br>
              <a:rPr lang="en-IE" dirty="0"/>
            </a:br>
            <a:r>
              <a:rPr lang="en-IE" dirty="0"/>
              <a:t>Creating an effective working network between farming organisations, policy makers, industry, health organisations and academic institutes to promote further research, adoption and implementation of research, knowledge dissemination and transfer to promote farmers’ (occupational) health and wellbeing, enhance quality of life in rural Ireland, impact health and agricultural policies and inform agricultural and health education. </a:t>
            </a:r>
          </a:p>
          <a:p>
            <a:endParaRPr lang="en-US" dirty="0" smtClean="0"/>
          </a:p>
          <a:p>
            <a:r>
              <a:rPr lang="en-US" dirty="0" smtClean="0"/>
              <a:t>John said: you all showed an interest in me and cared for my health. I realized that I should start taking care of myself as well. I’m sorry the </a:t>
            </a:r>
            <a:r>
              <a:rPr lang="en-US" dirty="0" err="1" smtClean="0"/>
              <a:t>programme</a:t>
            </a:r>
            <a:r>
              <a:rPr lang="en-US" dirty="0" smtClean="0"/>
              <a:t> stops here. </a:t>
            </a:r>
            <a:endParaRPr lang="en-IE" dirty="0"/>
          </a:p>
        </p:txBody>
      </p:sp>
      <p:sp>
        <p:nvSpPr>
          <p:cNvPr id="4" name="Slide Number Placeholder 3"/>
          <p:cNvSpPr>
            <a:spLocks noGrp="1"/>
          </p:cNvSpPr>
          <p:nvPr>
            <p:ph type="sldNum" sz="quarter" idx="10"/>
          </p:nvPr>
        </p:nvSpPr>
        <p:spPr/>
        <p:txBody>
          <a:bodyPr/>
          <a:lstStyle/>
          <a:p>
            <a:fld id="{2C7C54CF-C1AE-49A5-8210-05B30F56401E}" type="slidenum">
              <a:rPr lang="en-IE" smtClean="0"/>
              <a:t>10</a:t>
            </a:fld>
            <a:endParaRPr lang="en-IE" dirty="0"/>
          </a:p>
        </p:txBody>
      </p:sp>
    </p:spTree>
    <p:extLst>
      <p:ext uri="{BB962C8B-B14F-4D97-AF65-F5344CB8AC3E}">
        <p14:creationId xmlns:p14="http://schemas.microsoft.com/office/powerpoint/2010/main" val="2973203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wonder how you look at this picture now. Do you also see John? John’s story is a compilation of various reactions we gathered from farmers on the </a:t>
            </a:r>
            <a:r>
              <a:rPr lang="en-US" baseline="0" dirty="0" err="1" smtClean="0"/>
              <a:t>programme</a:t>
            </a:r>
            <a:r>
              <a:rPr lang="en-US" baseline="0" dirty="0" smtClean="0"/>
              <a:t>. For me, these i</a:t>
            </a:r>
            <a:r>
              <a:rPr lang="en-US" dirty="0"/>
              <a:t>llustrate the power of the FHH-CHP. We connect with farmers and offer them positive, </a:t>
            </a:r>
            <a:r>
              <a:rPr lang="en-US" dirty="0" err="1"/>
              <a:t>non-judgemental</a:t>
            </a:r>
            <a:r>
              <a:rPr lang="en-US" dirty="0"/>
              <a:t> tailored support with health </a:t>
            </a:r>
            <a:r>
              <a:rPr lang="en-US" dirty="0" err="1"/>
              <a:t>behaviour</a:t>
            </a:r>
            <a:r>
              <a:rPr lang="en-US" dirty="0"/>
              <a:t> change. We target something that is, or should be at the core of any sustainable farming business model – the FARMERS’ HEALTH. For all John’s out there, my hope for the future is that this </a:t>
            </a:r>
            <a:r>
              <a:rPr lang="en-US" dirty="0" err="1"/>
              <a:t>programme</a:t>
            </a:r>
            <a:r>
              <a:rPr lang="en-US" dirty="0"/>
              <a:t> will grow from strength to strength. </a:t>
            </a:r>
            <a:endParaRPr lang="en-IE" dirty="0"/>
          </a:p>
          <a:p>
            <a:pPr defTabSz="471145">
              <a:defRPr/>
            </a:pP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11</a:t>
            </a:fld>
            <a:endParaRPr lang="en-US" dirty="0"/>
          </a:p>
        </p:txBody>
      </p:sp>
    </p:spTree>
    <p:extLst>
      <p:ext uri="{BB962C8B-B14F-4D97-AF65-F5344CB8AC3E}">
        <p14:creationId xmlns:p14="http://schemas.microsoft.com/office/powerpoint/2010/main" val="1951555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12</a:t>
            </a:fld>
            <a:endParaRPr lang="en-US" dirty="0"/>
          </a:p>
        </p:txBody>
      </p:sp>
    </p:spTree>
    <p:extLst>
      <p:ext uri="{BB962C8B-B14F-4D97-AF65-F5344CB8AC3E}">
        <p14:creationId xmlns:p14="http://schemas.microsoft.com/office/powerpoint/2010/main" val="2491576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0" y="0"/>
            <a:ext cx="9161463" cy="5791200"/>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8" name="Title 7"/>
          <p:cNvSpPr>
            <a:spLocks noGrp="1"/>
          </p:cNvSpPr>
          <p:nvPr>
            <p:ph type="title"/>
          </p:nvPr>
        </p:nvSpPr>
        <p:spPr>
          <a:xfrm>
            <a:off x="0" y="1714500"/>
            <a:ext cx="65532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a:t>Click to edit Master title style</a:t>
            </a:r>
            <a:endParaRPr lang="en-GB" dirty="0"/>
          </a:p>
        </p:txBody>
      </p:sp>
    </p:spTree>
    <p:extLst>
      <p:ext uri="{BB962C8B-B14F-4D97-AF65-F5344CB8AC3E}">
        <p14:creationId xmlns:p14="http://schemas.microsoft.com/office/powerpoint/2010/main" val="215335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a:t>Click to edit Master title style</a:t>
            </a:r>
            <a:endParaRPr lang="en-GB" dirty="0"/>
          </a:p>
        </p:txBody>
      </p:sp>
    </p:spTree>
    <p:extLst>
      <p:ext uri="{BB962C8B-B14F-4D97-AF65-F5344CB8AC3E}">
        <p14:creationId xmlns:p14="http://schemas.microsoft.com/office/powerpoint/2010/main" val="130492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7701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3" name="Content Placeholder 2"/>
          <p:cNvSpPr>
            <a:spLocks noGrp="1"/>
          </p:cNvSpPr>
          <p:nvPr>
            <p:ph idx="1"/>
          </p:nvPr>
        </p:nvSpPr>
        <p:spPr/>
        <p:txBody>
          <a:bodyPr>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86772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8"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9"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50610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7825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1" name="Footer Placeholder 1"/>
          <p:cNvSpPr>
            <a:spLocks noGrp="1"/>
          </p:cNvSpPr>
          <p:nvPr>
            <p:ph type="ftr" sz="quarter" idx="10"/>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2" name="Slide Number Placeholder 2"/>
          <p:cNvSpPr>
            <a:spLocks noGrp="1"/>
          </p:cNvSpPr>
          <p:nvPr>
            <p:ph type="sldNum" sz="quarter" idx="11"/>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148474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2270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7"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07066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425541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1571187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26814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4299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a:t>Click to edit Master title style</a:t>
            </a:r>
            <a:endParaRPr lang="en-GB" dirty="0"/>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4188594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76" r:id="rId1"/>
    <p:sldLayoutId id="2147483877" r:id="rId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pitchFamily="100" charset="-128"/>
          <a:cs typeface="ヒラギノ角ゴ Pro W3" pitchFamily="100" charset="-128"/>
        </a:defRPr>
      </a:lvl1pPr>
      <a:lvl2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2pPr>
      <a:lvl3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3pPr>
      <a:lvl4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4pPr>
      <a:lvl5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5pPr>
      <a:lvl6pPr marL="4572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6pPr>
      <a:lvl7pPr marL="9144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7pPr>
      <a:lvl8pPr marL="13716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8pPr>
      <a:lvl9pPr marL="18288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pitchFamily="100" charset="-128"/>
          <a:cs typeface="ヒラギノ角ゴ Pro W3" pitchFamily="100"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pitchFamily="100"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56" charset="-128"/>
          <a:cs typeface="ＭＳ Ｐゴシック"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title style</a:t>
            </a:r>
            <a:endParaRPr lang="en-US"/>
          </a:p>
        </p:txBody>
      </p:sp>
      <p:sp>
        <p:nvSpPr>
          <p:cNvPr id="4099"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Footer Placeholder 1"/>
          <p:cNvSpPr>
            <a:spLocks noGrp="1"/>
          </p:cNvSpPr>
          <p:nvPr>
            <p:ph type="ftr" sz="quarter" idx="3"/>
          </p:nvPr>
        </p:nvSpPr>
        <p:spPr>
          <a:xfrm>
            <a:off x="914400" y="6189662"/>
            <a:ext cx="6566340" cy="531813"/>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189662"/>
            <a:ext cx="531147" cy="531813"/>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pic>
        <p:nvPicPr>
          <p:cNvPr id="7" name="Picture 2"/>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7334451" y="6189662"/>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6.png"/><Relationship Id="rId1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diagramColors" Target="../diagrams/colors1.xml"/><Relationship Id="rId12" Type="http://schemas.openxmlformats.org/officeDocument/2006/relationships/image" Target="../media/image8.png"/><Relationship Id="rId17" Type="http://schemas.openxmlformats.org/officeDocument/2006/relationships/image" Target="../media/image18.jpeg"/><Relationship Id="rId2" Type="http://schemas.openxmlformats.org/officeDocument/2006/relationships/notesSlide" Target="../notesSlides/notesSlide4.xml"/><Relationship Id="rId16"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image" Target="../media/image7.jpeg"/><Relationship Id="rId5" Type="http://schemas.openxmlformats.org/officeDocument/2006/relationships/diagramLayout" Target="../diagrams/layout1.xml"/><Relationship Id="rId15" Type="http://schemas.openxmlformats.org/officeDocument/2006/relationships/image" Target="../media/image16.jpeg"/><Relationship Id="rId10" Type="http://schemas.openxmlformats.org/officeDocument/2006/relationships/image" Target="../media/image5.jpeg"/><Relationship Id="rId19" Type="http://schemas.openxmlformats.org/officeDocument/2006/relationships/image" Target="../media/image20.jpeg"/><Relationship Id="rId4" Type="http://schemas.openxmlformats.org/officeDocument/2006/relationships/diagramData" Target="../diagrams/data1.xml"/><Relationship Id="rId9" Type="http://schemas.openxmlformats.org/officeDocument/2006/relationships/image" Target="../media/image4.jpeg"/><Relationship Id="rId1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1.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2.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7.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8.png"/><Relationship Id="rId11" Type="http://schemas.openxmlformats.org/officeDocument/2006/relationships/image" Target="../media/image26.png"/><Relationship Id="rId5" Type="http://schemas.openxmlformats.org/officeDocument/2006/relationships/image" Target="../media/image7.jpeg"/><Relationship Id="rId10" Type="http://schemas.openxmlformats.org/officeDocument/2006/relationships/image" Target="../media/image25.png"/><Relationship Id="rId4" Type="http://schemas.openxmlformats.org/officeDocument/2006/relationships/image" Target="../media/image5.jpe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7.jpe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able&#10;&#10;Description automatically generated">
            <a:extLst>
              <a:ext uri="{FF2B5EF4-FFF2-40B4-BE49-F238E27FC236}">
                <a16:creationId xmlns:a16="http://schemas.microsoft.com/office/drawing/2014/main" id="{054FE8F1-B8DA-6E40-B31B-30421AD222F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28186" y="5671419"/>
            <a:ext cx="1591927" cy="920339"/>
          </a:xfrm>
          <a:prstGeom prst="rect">
            <a:avLst/>
          </a:prstGeom>
        </p:spPr>
      </p:pic>
      <p:sp>
        <p:nvSpPr>
          <p:cNvPr id="6145" name="Title 10"/>
          <p:cNvSpPr>
            <a:spLocks noGrp="1"/>
          </p:cNvSpPr>
          <p:nvPr>
            <p:ph type="title"/>
          </p:nvPr>
        </p:nvSpPr>
        <p:spPr bwMode="auto">
          <a:xfrm>
            <a:off x="0" y="1694688"/>
            <a:ext cx="6578930" cy="3803586"/>
          </a:xfrm>
          <a:solidFill>
            <a:schemeClr val="tx1">
              <a:alpha val="59999"/>
            </a:schemeClr>
          </a:solidFill>
          <a:ln>
            <a:miter lim="800000"/>
            <a:headEnd/>
            <a:tailEnd/>
          </a:ln>
          <a:extLst>
            <a:ext uri="{FAA26D3D-D897-4be2-8F04-BA451C77F1D7}">
              <ma14:placeholderFlag xmlns="" xmlns:ma14="http://schemas.microsoft.com/office/mac/drawingml/2011/main" val="1"/>
            </a:ext>
          </a:extLst>
        </p:spPr>
        <p:txBody>
          <a:bodyPr wrap="square" lIns="91440" tIns="45720" bIns="45720" numCol="1" compatLnSpc="1">
            <a:prstTxWarp prst="textNoShape">
              <a:avLst/>
            </a:prstTxWarp>
          </a:bodyPr>
          <a:lstStyle/>
          <a:p>
            <a:r>
              <a:rPr lang="en-IE" b="1" dirty="0" smtClean="0"/>
              <a:t/>
            </a:r>
            <a:br>
              <a:rPr lang="en-IE" b="1" dirty="0" smtClean="0"/>
            </a:br>
            <a:r>
              <a:rPr lang="en-IE" b="1" dirty="0" smtClean="0"/>
              <a:t/>
            </a:r>
            <a:br>
              <a:rPr lang="en-IE" b="1" dirty="0" smtClean="0"/>
            </a:br>
            <a:r>
              <a:rPr lang="en-IE" b="1" dirty="0" smtClean="0"/>
              <a:t>The </a:t>
            </a:r>
            <a:r>
              <a:rPr lang="en-IE" b="1" dirty="0"/>
              <a:t>Farmers Have </a:t>
            </a:r>
            <a:r>
              <a:rPr lang="en-IE" b="1" dirty="0" smtClean="0"/>
              <a:t>Hearts -</a:t>
            </a:r>
            <a:br>
              <a:rPr lang="en-IE" b="1" dirty="0" smtClean="0"/>
            </a:br>
            <a:r>
              <a:rPr lang="en-IE" b="1" dirty="0" smtClean="0"/>
              <a:t>Cardiovascular </a:t>
            </a:r>
            <a:r>
              <a:rPr lang="en-IE" b="1" dirty="0"/>
              <a:t>Health </a:t>
            </a:r>
            <a:r>
              <a:rPr lang="en-IE" b="1" dirty="0" smtClean="0"/>
              <a:t>Programme</a:t>
            </a:r>
            <a:br>
              <a:rPr lang="en-IE" b="1" dirty="0" smtClean="0"/>
            </a:br>
            <a:r>
              <a:rPr lang="en-IE" b="1" dirty="0" smtClean="0"/>
              <a:t/>
            </a:r>
            <a:br>
              <a:rPr lang="en-IE" b="1" dirty="0" smtClean="0"/>
            </a:br>
            <a:r>
              <a:rPr lang="en-IE" b="1" dirty="0" smtClean="0"/>
              <a:t>An </a:t>
            </a:r>
            <a:r>
              <a:rPr lang="en-IE" b="1" dirty="0"/>
              <a:t>outreach approach </a:t>
            </a:r>
            <a:r>
              <a:rPr lang="en-IE" b="1" dirty="0" smtClean="0"/>
              <a:t/>
            </a:r>
            <a:br>
              <a:rPr lang="en-IE" b="1" dirty="0" smtClean="0"/>
            </a:br>
            <a:r>
              <a:rPr lang="en-IE" b="1" dirty="0" smtClean="0"/>
              <a:t>to </a:t>
            </a:r>
            <a:r>
              <a:rPr lang="en-IE" b="1" dirty="0"/>
              <a:t>engage farmers in cardiovascular health</a:t>
            </a:r>
            <a:r>
              <a:rPr lang="en-IE" dirty="0"/>
              <a:t/>
            </a:r>
            <a:br>
              <a:rPr lang="en-IE" dirty="0"/>
            </a:br>
            <a:r>
              <a:rPr lang="en-IE" dirty="0"/>
              <a:t/>
            </a:r>
            <a:br>
              <a:rPr lang="en-IE" dirty="0"/>
            </a:br>
            <a:r>
              <a:rPr lang="en-IE" dirty="0"/>
              <a:t/>
            </a:r>
            <a:br>
              <a:rPr lang="en-IE" dirty="0"/>
            </a:br>
            <a:endParaRPr lang="en-US" dirty="0">
              <a:latin typeface="Arial" charset="0"/>
              <a:ea typeface="ヒラギノ角ゴ Pro W3" charset="0"/>
              <a:cs typeface="ヒラギノ角ゴ Pro W3" charset="0"/>
            </a:endParaRPr>
          </a:p>
        </p:txBody>
      </p:sp>
      <p:sp>
        <p:nvSpPr>
          <p:cNvPr id="2" name="TextBox 1">
            <a:extLst>
              <a:ext uri="{FF2B5EF4-FFF2-40B4-BE49-F238E27FC236}">
                <a16:creationId xmlns:a16="http://schemas.microsoft.com/office/drawing/2014/main" id="{520B1BF9-D832-9341-A9EF-A4CD2EC648AD}"/>
              </a:ext>
            </a:extLst>
          </p:cNvPr>
          <p:cNvSpPr txBox="1"/>
          <p:nvPr/>
        </p:nvSpPr>
        <p:spPr>
          <a:xfrm>
            <a:off x="6638306" y="3029184"/>
            <a:ext cx="2505694" cy="2308324"/>
          </a:xfrm>
          <a:prstGeom prst="rect">
            <a:avLst/>
          </a:prstGeom>
          <a:noFill/>
        </p:spPr>
        <p:txBody>
          <a:bodyPr wrap="square" rtlCol="0">
            <a:spAutoFit/>
          </a:bodyPr>
          <a:lstStyle/>
          <a:p>
            <a:r>
              <a:rPr lang="en-US" b="1" dirty="0"/>
              <a:t>Diana van Doorn</a:t>
            </a:r>
          </a:p>
          <a:p>
            <a:endParaRPr lang="en-US" b="1" dirty="0"/>
          </a:p>
          <a:p>
            <a:r>
              <a:rPr lang="en-US" b="1" dirty="0"/>
              <a:t>Dr Noel Richardson</a:t>
            </a:r>
          </a:p>
          <a:p>
            <a:endParaRPr lang="en-US" b="1" dirty="0"/>
          </a:p>
          <a:p>
            <a:r>
              <a:rPr lang="en-US" b="1" dirty="0"/>
              <a:t>Dr David Meredith</a:t>
            </a:r>
          </a:p>
          <a:p>
            <a:endParaRPr lang="en-US" b="1" dirty="0"/>
          </a:p>
          <a:p>
            <a:r>
              <a:rPr lang="en-US" b="1" dirty="0"/>
              <a:t>Dr John McNamara</a:t>
            </a:r>
          </a:p>
          <a:p>
            <a:endParaRPr lang="en-US" b="1" dirty="0"/>
          </a:p>
        </p:txBody>
      </p:sp>
      <p:pic>
        <p:nvPicPr>
          <p:cNvPr id="4" name="Picture 3" descr="A picture containing drawing&#10;&#10;Description automatically generated">
            <a:extLst>
              <a:ext uri="{FF2B5EF4-FFF2-40B4-BE49-F238E27FC236}">
                <a16:creationId xmlns:a16="http://schemas.microsoft.com/office/drawing/2014/main" id="{77EA67B7-E78F-B842-89DB-438AAE91AA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6221" y="5837676"/>
            <a:ext cx="842798" cy="754082"/>
          </a:xfrm>
          <a:prstGeom prst="rect">
            <a:avLst/>
          </a:prstGeom>
        </p:spPr>
      </p:pic>
      <p:pic>
        <p:nvPicPr>
          <p:cNvPr id="7" name="Picture 6" descr="A picture containing food, drawing&#10;&#10;Description automatically generated">
            <a:extLst>
              <a:ext uri="{FF2B5EF4-FFF2-40B4-BE49-F238E27FC236}">
                <a16:creationId xmlns:a16="http://schemas.microsoft.com/office/drawing/2014/main" id="{874C9DA1-D6E3-874F-881E-6804678DA2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34080" y="5337508"/>
            <a:ext cx="2749924" cy="1941123"/>
          </a:xfrm>
          <a:prstGeom prst="rect">
            <a:avLst/>
          </a:prstGeom>
        </p:spPr>
      </p:pic>
      <p:pic>
        <p:nvPicPr>
          <p:cNvPr id="11" name="Picture 10" descr="A close up of a sign&#10;&#10;Description automatically generated">
            <a:extLst>
              <a:ext uri="{FF2B5EF4-FFF2-40B4-BE49-F238E27FC236}">
                <a16:creationId xmlns:a16="http://schemas.microsoft.com/office/drawing/2014/main" id="{80B817AB-3E79-BA49-A049-DB6BBAC08B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61910" y="5837676"/>
            <a:ext cx="513597" cy="754082"/>
          </a:xfrm>
          <a:prstGeom prst="rect">
            <a:avLst/>
          </a:prstGeom>
        </p:spPr>
      </p:pic>
      <p:pic>
        <p:nvPicPr>
          <p:cNvPr id="14" name="Picture 3">
            <a:extLst>
              <a:ext uri="{FF2B5EF4-FFF2-40B4-BE49-F238E27FC236}">
                <a16:creationId xmlns:a16="http://schemas.microsoft.com/office/drawing/2014/main" id="{5952CA16-3690-874B-AFC8-4B8335580ED5}"/>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2791948" y="5798792"/>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807D-5188-8641-87AF-800F975439FA}"/>
              </a:ext>
            </a:extLst>
          </p:cNvPr>
          <p:cNvSpPr>
            <a:spLocks noGrp="1"/>
          </p:cNvSpPr>
          <p:nvPr>
            <p:ph type="title"/>
          </p:nvPr>
        </p:nvSpPr>
        <p:spPr>
          <a:xfrm>
            <a:off x="302307" y="296886"/>
            <a:ext cx="8722940" cy="568484"/>
          </a:xfrm>
        </p:spPr>
        <p:txBody>
          <a:bodyPr wrap="square" anchor="t">
            <a:normAutofit/>
          </a:bodyPr>
          <a:lstStyle/>
          <a:p>
            <a:pPr>
              <a:lnSpc>
                <a:spcPct val="90000"/>
              </a:lnSpc>
            </a:pPr>
            <a:r>
              <a:rPr lang="en-US" sz="2500" dirty="0" smtClean="0"/>
              <a:t>Farmers' Cardiovascular Health in Context</a:t>
            </a:r>
            <a:endParaRPr lang="en-US" sz="2500" dirty="0"/>
          </a:p>
        </p:txBody>
      </p:sp>
      <p:sp>
        <p:nvSpPr>
          <p:cNvPr id="14" name="Slide Number Placeholder 4">
            <a:extLst>
              <a:ext uri="{FF2B5EF4-FFF2-40B4-BE49-F238E27FC236}">
                <a16:creationId xmlns:a16="http://schemas.microsoft.com/office/drawing/2014/main" id="{D75620EC-2793-2E40-A427-FF9DDE5E9D10}"/>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2</a:t>
            </a:fld>
            <a:endParaRPr lang="en-US" dirty="0"/>
          </a:p>
        </p:txBody>
      </p:sp>
      <p:pic>
        <p:nvPicPr>
          <p:cNvPr id="15" name="Picture 14" descr="A picture containing table&#10;&#10;Description automatically generated">
            <a:extLst>
              <a:ext uri="{FF2B5EF4-FFF2-40B4-BE49-F238E27FC236}">
                <a16:creationId xmlns:a16="http://schemas.microsoft.com/office/drawing/2014/main" id="{657EF812-0847-D24D-BF70-835BBDD253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78F7AE49-A069-C044-B41B-4B15F72C4F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7" name="Picture 16" descr="A close up of a sign&#10;&#10;Description automatically generated">
            <a:extLst>
              <a:ext uri="{FF2B5EF4-FFF2-40B4-BE49-F238E27FC236}">
                <a16:creationId xmlns:a16="http://schemas.microsoft.com/office/drawing/2014/main" id="{4C8214DD-1613-664C-A2EC-6E7D819915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8" name="Picture 3">
            <a:extLst>
              <a:ext uri="{FF2B5EF4-FFF2-40B4-BE49-F238E27FC236}">
                <a16:creationId xmlns:a16="http://schemas.microsoft.com/office/drawing/2014/main" id="{81AF4E83-152E-354A-A0A3-8F896438F913}"/>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 picture containing food, drawing&#10;&#10;Description automatically generated">
            <a:extLst>
              <a:ext uri="{FF2B5EF4-FFF2-40B4-BE49-F238E27FC236}">
                <a16:creationId xmlns:a16="http://schemas.microsoft.com/office/drawing/2014/main" id="{C8079B3A-56B7-324E-A840-DA7839A970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
        <p:nvSpPr>
          <p:cNvPr id="7" name="Rectangle 6">
            <a:extLst>
              <a:ext uri="{FF2B5EF4-FFF2-40B4-BE49-F238E27FC236}">
                <a16:creationId xmlns:a16="http://schemas.microsoft.com/office/drawing/2014/main" id="{88DAA0D9-E358-014F-BC41-357C8ACB430C}"/>
              </a:ext>
            </a:extLst>
          </p:cNvPr>
          <p:cNvSpPr/>
          <p:nvPr/>
        </p:nvSpPr>
        <p:spPr>
          <a:xfrm>
            <a:off x="308212" y="1924198"/>
            <a:ext cx="4603801" cy="2585323"/>
          </a:xfrm>
          <a:prstGeom prst="rect">
            <a:avLst/>
          </a:prstGeom>
        </p:spPr>
        <p:txBody>
          <a:bodyPr wrap="square">
            <a:spAutoFit/>
          </a:bodyPr>
          <a:lstStyle/>
          <a:p>
            <a:pPr>
              <a:lnSpc>
                <a:spcPct val="150000"/>
              </a:lnSpc>
            </a:pPr>
            <a:r>
              <a:rPr lang="en-US" dirty="0" smtClean="0"/>
              <a:t>Factors underpinning farmers</a:t>
            </a:r>
            <a:r>
              <a:rPr lang="en-US" dirty="0"/>
              <a:t>’ </a:t>
            </a:r>
            <a:r>
              <a:rPr lang="en-US" dirty="0" smtClean="0"/>
              <a:t>health </a:t>
            </a:r>
            <a:endParaRPr lang="en-US" dirty="0"/>
          </a:p>
          <a:p>
            <a:pPr marL="285750" indent="-285750">
              <a:lnSpc>
                <a:spcPct val="150000"/>
              </a:lnSpc>
              <a:buClr>
                <a:schemeClr val="tx2"/>
              </a:buClr>
              <a:buFont typeface="Arial" panose="020B0604020202020204" pitchFamily="34" charset="0"/>
              <a:buChar char="•"/>
            </a:pPr>
            <a:r>
              <a:rPr lang="en-US" dirty="0" smtClean="0"/>
              <a:t>Gender</a:t>
            </a:r>
            <a:endParaRPr lang="en-US" dirty="0"/>
          </a:p>
          <a:p>
            <a:pPr marL="285750" indent="-285750">
              <a:lnSpc>
                <a:spcPct val="150000"/>
              </a:lnSpc>
              <a:buClr>
                <a:schemeClr val="tx2"/>
              </a:buClr>
              <a:buFont typeface="Arial" panose="020B0604020202020204" pitchFamily="34" charset="0"/>
              <a:buChar char="•"/>
            </a:pPr>
            <a:r>
              <a:rPr lang="en-US" dirty="0" smtClean="0"/>
              <a:t>Socio-economic status </a:t>
            </a:r>
          </a:p>
          <a:p>
            <a:pPr marL="285750" indent="-285750">
              <a:lnSpc>
                <a:spcPct val="150000"/>
              </a:lnSpc>
              <a:buClr>
                <a:schemeClr val="tx2"/>
              </a:buClr>
              <a:buFont typeface="Arial" panose="020B0604020202020204" pitchFamily="34" charset="0"/>
              <a:buChar char="•"/>
            </a:pPr>
            <a:r>
              <a:rPr lang="en-US" dirty="0" smtClean="0"/>
              <a:t>Educational attainment</a:t>
            </a:r>
          </a:p>
          <a:p>
            <a:pPr marL="285750" indent="-285750">
              <a:lnSpc>
                <a:spcPct val="150000"/>
              </a:lnSpc>
              <a:buClr>
                <a:schemeClr val="tx2"/>
              </a:buClr>
              <a:buFont typeface="Arial" panose="020B0604020202020204" pitchFamily="34" charset="0"/>
              <a:buChar char="•"/>
            </a:pPr>
            <a:r>
              <a:rPr lang="en-US" dirty="0" smtClean="0"/>
              <a:t>Rural living and farming occupation</a:t>
            </a:r>
            <a:endParaRPr lang="en-US" dirty="0"/>
          </a:p>
          <a:p>
            <a:pPr marL="285750" indent="-285750">
              <a:lnSpc>
                <a:spcPct val="150000"/>
              </a:lnSpc>
              <a:buClr>
                <a:schemeClr val="tx2"/>
              </a:buClr>
              <a:buFont typeface="Arial" panose="020B0604020202020204" pitchFamily="34" charset="0"/>
              <a:buChar char="•"/>
            </a:pPr>
            <a:r>
              <a:rPr lang="en-US" dirty="0" smtClean="0"/>
              <a:t>‘Hard to reach’ group</a:t>
            </a:r>
            <a:endParaRPr lang="en-US" dirty="0"/>
          </a:p>
        </p:txBody>
      </p:sp>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829800" y="-15773400"/>
            <a:ext cx="1620000" cy="2160000"/>
          </a:xfrm>
          <a:prstGeom prst="rect">
            <a:avLst/>
          </a:prstGeom>
        </p:spPr>
      </p:pic>
      <p:pic>
        <p:nvPicPr>
          <p:cNvPr id="8" name="Picture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829800" y="-15773400"/>
            <a:ext cx="4503600" cy="6004800"/>
          </a:xfrm>
          <a:prstGeom prst="rect">
            <a:avLst/>
          </a:prstGeom>
        </p:spPr>
      </p:pic>
      <p:pic>
        <p:nvPicPr>
          <p:cNvPr id="3" name="Picture 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39014" y="-12858750"/>
            <a:ext cx="2159160" cy="2880000"/>
          </a:xfrm>
          <a:prstGeom prst="rect">
            <a:avLst/>
          </a:prstGeom>
        </p:spPr>
      </p:pic>
      <p:pic>
        <p:nvPicPr>
          <p:cNvPr id="5" name="Picture 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118905" y="1229321"/>
            <a:ext cx="3465615" cy="4623652"/>
          </a:xfrm>
          <a:prstGeom prst="rect">
            <a:avLst/>
          </a:prstGeom>
        </p:spPr>
      </p:pic>
    </p:spTree>
    <p:extLst>
      <p:ext uri="{BB962C8B-B14F-4D97-AF65-F5344CB8AC3E}">
        <p14:creationId xmlns:p14="http://schemas.microsoft.com/office/powerpoint/2010/main" val="221273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56627" y="-21061"/>
            <a:ext cx="8883404" cy="5589411"/>
          </a:xfrm>
          <a:prstGeom prst="rect">
            <a:avLst/>
          </a:prstGeom>
        </p:spPr>
      </p:pic>
      <p:sp>
        <p:nvSpPr>
          <p:cNvPr id="13" name="Slide Number Placeholder 4">
            <a:extLst>
              <a:ext uri="{FF2B5EF4-FFF2-40B4-BE49-F238E27FC236}">
                <a16:creationId xmlns:a16="http://schemas.microsoft.com/office/drawing/2014/main" id="{F46ABB68-9D5E-E94D-A533-74C1224CEA78}"/>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3</a:t>
            </a:fld>
            <a:endParaRPr lang="en-US" dirty="0"/>
          </a:p>
        </p:txBody>
      </p:sp>
      <p:pic>
        <p:nvPicPr>
          <p:cNvPr id="14" name="Picture 13" descr="A picture containing table&#10;&#10;Description automatically generated">
            <a:extLst>
              <a:ext uri="{FF2B5EF4-FFF2-40B4-BE49-F238E27FC236}">
                <a16:creationId xmlns:a16="http://schemas.microsoft.com/office/drawing/2014/main" id="{E70F87E7-0B90-2F48-9638-595CE9C924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6F0BA01D-D432-8C4E-A9C0-8C1209FE0A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6" name="Picture 15" descr="A close up of a sign&#10;&#10;Description automatically generated">
            <a:extLst>
              <a:ext uri="{FF2B5EF4-FFF2-40B4-BE49-F238E27FC236}">
                <a16:creationId xmlns:a16="http://schemas.microsoft.com/office/drawing/2014/main" id="{1E55BADC-05E8-074D-989C-4DB0B090AB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7" name="Picture 3">
            <a:extLst>
              <a:ext uri="{FF2B5EF4-FFF2-40B4-BE49-F238E27FC236}">
                <a16:creationId xmlns:a16="http://schemas.microsoft.com/office/drawing/2014/main" id="{1681F322-6C8D-DE4C-BE32-EEF17A050B49}"/>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 picture containing food, drawing&#10;&#10;Description automatically generated">
            <a:extLst>
              <a:ext uri="{FF2B5EF4-FFF2-40B4-BE49-F238E27FC236}">
                <a16:creationId xmlns:a16="http://schemas.microsoft.com/office/drawing/2014/main" id="{0CCBA11B-C5D1-C04A-B37F-7D27FCDA924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
        <p:nvSpPr>
          <p:cNvPr id="24" name="Title 1">
            <a:extLst>
              <a:ext uri="{FF2B5EF4-FFF2-40B4-BE49-F238E27FC236}">
                <a16:creationId xmlns:a16="http://schemas.microsoft.com/office/drawing/2014/main" id="{1EA1D974-E10D-CA47-8995-1CFB43AEF9C9}"/>
              </a:ext>
            </a:extLst>
          </p:cNvPr>
          <p:cNvSpPr>
            <a:spLocks noGrp="1"/>
          </p:cNvSpPr>
          <p:nvPr>
            <p:ph type="title"/>
          </p:nvPr>
        </p:nvSpPr>
        <p:spPr>
          <a:xfrm>
            <a:off x="137786" y="150007"/>
            <a:ext cx="8643043" cy="731838"/>
          </a:xfrm>
        </p:spPr>
        <p:txBody>
          <a:bodyPr/>
          <a:lstStyle/>
          <a:p>
            <a:r>
              <a:rPr lang="en-US" sz="2400" dirty="0" smtClean="0"/>
              <a:t>Farmers Have Hearts Cardiovascular Health Programme</a:t>
            </a:r>
            <a:endParaRPr lang="en-US" sz="2400" dirty="0"/>
          </a:p>
        </p:txBody>
      </p:sp>
      <p:sp>
        <p:nvSpPr>
          <p:cNvPr id="2" name="TextBox 1"/>
          <p:cNvSpPr txBox="1"/>
          <p:nvPr/>
        </p:nvSpPr>
        <p:spPr>
          <a:xfrm>
            <a:off x="439517" y="4976491"/>
            <a:ext cx="8164286" cy="923330"/>
          </a:xfrm>
          <a:prstGeom prst="rect">
            <a:avLst/>
          </a:prstGeom>
          <a:noFill/>
        </p:spPr>
        <p:txBody>
          <a:bodyPr wrap="square" rtlCol="0">
            <a:spAutoFit/>
          </a:bodyPr>
          <a:lstStyle/>
          <a:p>
            <a:r>
              <a:rPr lang="en-IE" dirty="0"/>
              <a:t>The FHH-CHP aims to examine whether participation in the programme results in (i) effective follow-up use of GP services; (ii) health behaviour change and (iii) reduced CVD risk. </a:t>
            </a:r>
          </a:p>
        </p:txBody>
      </p:sp>
    </p:spTree>
    <p:extLst>
      <p:ext uri="{BB962C8B-B14F-4D97-AF65-F5344CB8AC3E}">
        <p14:creationId xmlns:p14="http://schemas.microsoft.com/office/powerpoint/2010/main" val="329388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a:extLst>
              <a:ext uri="{FF2B5EF4-FFF2-40B4-BE49-F238E27FC236}">
                <a16:creationId xmlns:a16="http://schemas.microsoft.com/office/drawing/2014/main" id="{162FA0D7-6B83-5846-85F7-A3148BD1370B}"/>
              </a:ext>
            </a:extLst>
          </p:cNvPr>
          <p:cNvSpPr/>
          <p:nvPr/>
        </p:nvSpPr>
        <p:spPr>
          <a:xfrm>
            <a:off x="5207506" y="676894"/>
            <a:ext cx="3936494" cy="4701267"/>
          </a:xfrm>
          <a:prstGeom prst="roundRect">
            <a:avLst/>
          </a:prstGeom>
          <a:noFill/>
          <a:ln w="3175" cap="rnd">
            <a:solidFill>
              <a:schemeClr val="accent1">
                <a:alpha val="29000"/>
              </a:schemeClr>
            </a:solidFill>
            <a:beve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770042"/>
            <a:ext cx="5132132" cy="4798308"/>
          </a:xfrm>
          <a:prstGeom prst="rect">
            <a:avLst/>
          </a:prstGeom>
        </p:spPr>
      </p:pic>
      <p:graphicFrame>
        <p:nvGraphicFramePr>
          <p:cNvPr id="2" name="Diagram 1">
            <a:extLst>
              <a:ext uri="{FF2B5EF4-FFF2-40B4-BE49-F238E27FC236}">
                <a16:creationId xmlns:a16="http://schemas.microsoft.com/office/drawing/2014/main" id="{25D8ADCD-13F6-8B46-A370-99C3E1080189}"/>
              </a:ext>
            </a:extLst>
          </p:cNvPr>
          <p:cNvGraphicFramePr/>
          <p:nvPr>
            <p:extLst>
              <p:ext uri="{D42A27DB-BD31-4B8C-83A1-F6EECF244321}">
                <p14:modId xmlns:p14="http://schemas.microsoft.com/office/powerpoint/2010/main" val="1660016270"/>
              </p:ext>
            </p:extLst>
          </p:nvPr>
        </p:nvGraphicFramePr>
        <p:xfrm>
          <a:off x="5207506" y="1342858"/>
          <a:ext cx="3764478" cy="38594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Slide Number Placeholder 4">
            <a:extLst>
              <a:ext uri="{FF2B5EF4-FFF2-40B4-BE49-F238E27FC236}">
                <a16:creationId xmlns:a16="http://schemas.microsoft.com/office/drawing/2014/main" id="{F46ABB68-9D5E-E94D-A533-74C1224CEA78}"/>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4</a:t>
            </a:fld>
            <a:endParaRPr lang="en-US" dirty="0"/>
          </a:p>
        </p:txBody>
      </p:sp>
      <p:pic>
        <p:nvPicPr>
          <p:cNvPr id="14" name="Picture 13" descr="A picture containing table&#10;&#10;Description automatically generated">
            <a:extLst>
              <a:ext uri="{FF2B5EF4-FFF2-40B4-BE49-F238E27FC236}">
                <a16:creationId xmlns:a16="http://schemas.microsoft.com/office/drawing/2014/main" id="{E70F87E7-0B90-2F48-9638-595CE9C9245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6F0BA01D-D432-8C4E-A9C0-8C1209FE0A8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6" name="Picture 15" descr="A close up of a sign&#10;&#10;Description automatically generated">
            <a:extLst>
              <a:ext uri="{FF2B5EF4-FFF2-40B4-BE49-F238E27FC236}">
                <a16:creationId xmlns:a16="http://schemas.microsoft.com/office/drawing/2014/main" id="{1E55BADC-05E8-074D-989C-4DB0B090AB2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7" name="Picture 3">
            <a:extLst>
              <a:ext uri="{FF2B5EF4-FFF2-40B4-BE49-F238E27FC236}">
                <a16:creationId xmlns:a16="http://schemas.microsoft.com/office/drawing/2014/main" id="{1681F322-6C8D-DE4C-BE32-EEF17A050B49}"/>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 picture containing food, drawing&#10;&#10;Description automatically generated">
            <a:extLst>
              <a:ext uri="{FF2B5EF4-FFF2-40B4-BE49-F238E27FC236}">
                <a16:creationId xmlns:a16="http://schemas.microsoft.com/office/drawing/2014/main" id="{0CCBA11B-C5D1-C04A-B37F-7D27FCDA924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pic>
        <p:nvPicPr>
          <p:cNvPr id="19" name="Picture 18" descr="A picture containing table&#10;&#10;Description automatically generated">
            <a:extLst>
              <a:ext uri="{FF2B5EF4-FFF2-40B4-BE49-F238E27FC236}">
                <a16:creationId xmlns:a16="http://schemas.microsoft.com/office/drawing/2014/main" id="{86F78604-BB2D-B64A-996A-6813DCD8AD5D}"/>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557680" y="770042"/>
            <a:ext cx="1064130" cy="615204"/>
          </a:xfrm>
          <a:prstGeom prst="rect">
            <a:avLst/>
          </a:prstGeom>
        </p:spPr>
      </p:pic>
      <p:pic>
        <p:nvPicPr>
          <p:cNvPr id="20" name="Picture 19" descr="A close up of a sign&#10;&#10;Description automatically generated">
            <a:extLst>
              <a:ext uri="{FF2B5EF4-FFF2-40B4-BE49-F238E27FC236}">
                <a16:creationId xmlns:a16="http://schemas.microsoft.com/office/drawing/2014/main" id="{A451A5AF-F3EA-6F43-9335-AE7BB767137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80829" y="3662566"/>
            <a:ext cx="320144" cy="470047"/>
          </a:xfrm>
          <a:prstGeom prst="rect">
            <a:avLst/>
          </a:prstGeom>
        </p:spPr>
      </p:pic>
      <p:pic>
        <p:nvPicPr>
          <p:cNvPr id="21" name="Picture 3">
            <a:extLst>
              <a:ext uri="{FF2B5EF4-FFF2-40B4-BE49-F238E27FC236}">
                <a16:creationId xmlns:a16="http://schemas.microsoft.com/office/drawing/2014/main" id="{2C69976B-7894-DD48-8941-F2E5EE4940AA}"/>
              </a:ext>
            </a:extLst>
          </p:cNvPr>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8030078" y="3662566"/>
            <a:ext cx="702378" cy="470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drawing&#10;&#10;Description automatically generated">
            <a:extLst>
              <a:ext uri="{FF2B5EF4-FFF2-40B4-BE49-F238E27FC236}">
                <a16:creationId xmlns:a16="http://schemas.microsoft.com/office/drawing/2014/main" id="{01AB0D5E-7773-D840-B78D-A8240C7911EF}"/>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098971" y="2544333"/>
            <a:ext cx="921386" cy="321824"/>
          </a:xfrm>
          <a:prstGeom prst="rect">
            <a:avLst/>
          </a:prstGeom>
        </p:spPr>
      </p:pic>
      <p:pic>
        <p:nvPicPr>
          <p:cNvPr id="22" name="Picture 21" descr="A picture containing food, drawing&#10;&#10;Description automatically generated">
            <a:extLst>
              <a:ext uri="{FF2B5EF4-FFF2-40B4-BE49-F238E27FC236}">
                <a16:creationId xmlns:a16="http://schemas.microsoft.com/office/drawing/2014/main" id="{18898ED3-635B-1446-B92F-47B36A61B243}"/>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458863" y="4555962"/>
            <a:ext cx="1040377" cy="442372"/>
          </a:xfrm>
          <a:prstGeom prst="rect">
            <a:avLst/>
          </a:prstGeom>
        </p:spPr>
      </p:pic>
      <p:pic>
        <p:nvPicPr>
          <p:cNvPr id="23" name="Picture 22" descr="A picture containing drawing&#10;&#10;Description automatically generated">
            <a:extLst>
              <a:ext uri="{FF2B5EF4-FFF2-40B4-BE49-F238E27FC236}">
                <a16:creationId xmlns:a16="http://schemas.microsoft.com/office/drawing/2014/main" id="{17D8CE34-2353-CF40-B060-B7F4C167B3C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458863" y="2494475"/>
            <a:ext cx="421399" cy="377041"/>
          </a:xfrm>
          <a:prstGeom prst="rect">
            <a:avLst/>
          </a:prstGeom>
        </p:spPr>
      </p:pic>
      <p:sp>
        <p:nvSpPr>
          <p:cNvPr id="24" name="Title 1">
            <a:extLst>
              <a:ext uri="{FF2B5EF4-FFF2-40B4-BE49-F238E27FC236}">
                <a16:creationId xmlns:a16="http://schemas.microsoft.com/office/drawing/2014/main" id="{1EA1D974-E10D-CA47-8995-1CFB43AEF9C9}"/>
              </a:ext>
            </a:extLst>
          </p:cNvPr>
          <p:cNvSpPr>
            <a:spLocks noGrp="1"/>
          </p:cNvSpPr>
          <p:nvPr>
            <p:ph type="title"/>
          </p:nvPr>
        </p:nvSpPr>
        <p:spPr>
          <a:xfrm>
            <a:off x="137786" y="150007"/>
            <a:ext cx="8643043" cy="731838"/>
          </a:xfrm>
        </p:spPr>
        <p:txBody>
          <a:bodyPr/>
          <a:lstStyle/>
          <a:p>
            <a:r>
              <a:rPr lang="en-US" sz="2400" dirty="0" smtClean="0"/>
              <a:t>Transdisciplinary collaboration</a:t>
            </a:r>
            <a:endParaRPr lang="en-US" sz="2400" dirty="0"/>
          </a:p>
        </p:txBody>
      </p:sp>
      <p:sp>
        <p:nvSpPr>
          <p:cNvPr id="26" name="TextBox 25">
            <a:extLst>
              <a:ext uri="{FF2B5EF4-FFF2-40B4-BE49-F238E27FC236}">
                <a16:creationId xmlns:a16="http://schemas.microsoft.com/office/drawing/2014/main" id="{4C395D54-3163-944F-A814-EAE769B35D1D}"/>
              </a:ext>
            </a:extLst>
          </p:cNvPr>
          <p:cNvSpPr txBox="1"/>
          <p:nvPr/>
        </p:nvSpPr>
        <p:spPr>
          <a:xfrm>
            <a:off x="6829898" y="3418181"/>
            <a:ext cx="519694" cy="292388"/>
          </a:xfrm>
          <a:prstGeom prst="rect">
            <a:avLst/>
          </a:prstGeom>
          <a:noFill/>
        </p:spPr>
        <p:txBody>
          <a:bodyPr wrap="none" rtlCol="0">
            <a:spAutoFit/>
          </a:bodyPr>
          <a:lstStyle/>
          <a:p>
            <a:r>
              <a:rPr lang="en-US" sz="1300" dirty="0"/>
              <a:t>Mart</a:t>
            </a:r>
          </a:p>
        </p:txBody>
      </p:sp>
      <p:sp>
        <p:nvSpPr>
          <p:cNvPr id="27" name="TextBox 26">
            <a:extLst>
              <a:ext uri="{FF2B5EF4-FFF2-40B4-BE49-F238E27FC236}">
                <a16:creationId xmlns:a16="http://schemas.microsoft.com/office/drawing/2014/main" id="{27E3CFFB-2B51-0F40-BD86-E3221532597A}"/>
              </a:ext>
            </a:extLst>
          </p:cNvPr>
          <p:cNvSpPr txBox="1"/>
          <p:nvPr/>
        </p:nvSpPr>
        <p:spPr>
          <a:xfrm>
            <a:off x="6601470" y="2797102"/>
            <a:ext cx="1048685" cy="292388"/>
          </a:xfrm>
          <a:prstGeom prst="rect">
            <a:avLst/>
          </a:prstGeom>
          <a:noFill/>
        </p:spPr>
        <p:txBody>
          <a:bodyPr wrap="none" rtlCol="0">
            <a:spAutoFit/>
          </a:bodyPr>
          <a:lstStyle/>
          <a:p>
            <a:r>
              <a:rPr lang="en-US" sz="1300" dirty="0"/>
              <a:t>Agri-branch</a:t>
            </a:r>
          </a:p>
        </p:txBody>
      </p:sp>
    </p:spTree>
    <p:extLst>
      <p:ext uri="{BB962C8B-B14F-4D97-AF65-F5344CB8AC3E}">
        <p14:creationId xmlns:p14="http://schemas.microsoft.com/office/powerpoint/2010/main" val="894331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61F7-F7EA-5D46-8089-D6B8A7A3D07D}"/>
              </a:ext>
            </a:extLst>
          </p:cNvPr>
          <p:cNvSpPr>
            <a:spLocks noGrp="1"/>
          </p:cNvSpPr>
          <p:nvPr>
            <p:ph type="title"/>
          </p:nvPr>
        </p:nvSpPr>
        <p:spPr>
          <a:xfrm>
            <a:off x="236696" y="173910"/>
            <a:ext cx="7315200" cy="731838"/>
          </a:xfrm>
        </p:spPr>
        <p:txBody>
          <a:bodyPr/>
          <a:lstStyle/>
          <a:p>
            <a:r>
              <a:rPr lang="en-US" sz="3000" dirty="0"/>
              <a:t>Research Overview</a:t>
            </a:r>
          </a:p>
        </p:txBody>
      </p:sp>
      <p:sp>
        <p:nvSpPr>
          <p:cNvPr id="3" name="Content Placeholder 2">
            <a:extLst>
              <a:ext uri="{FF2B5EF4-FFF2-40B4-BE49-F238E27FC236}">
                <a16:creationId xmlns:a16="http://schemas.microsoft.com/office/drawing/2014/main" id="{8F1C9FE0-6015-9D44-AB27-2BC5AB891451}"/>
              </a:ext>
            </a:extLst>
          </p:cNvPr>
          <p:cNvSpPr>
            <a:spLocks noGrp="1"/>
          </p:cNvSpPr>
          <p:nvPr>
            <p:ph idx="1"/>
          </p:nvPr>
        </p:nvSpPr>
        <p:spPr>
          <a:xfrm>
            <a:off x="4156164" y="974010"/>
            <a:ext cx="4488872" cy="4788241"/>
          </a:xfrm>
        </p:spPr>
        <p:txBody>
          <a:bodyPr>
            <a:normAutofit fontScale="62500" lnSpcReduction="20000"/>
          </a:bodyPr>
          <a:lstStyle/>
          <a:p>
            <a:pPr>
              <a:lnSpc>
                <a:spcPct val="150000"/>
              </a:lnSpc>
              <a:buFont typeface="Wingdings" panose="05000000000000000000" pitchFamily="2" charset="2"/>
              <a:buChar char="v"/>
            </a:pPr>
            <a:r>
              <a:rPr lang="en-US" dirty="0" smtClean="0">
                <a:solidFill>
                  <a:prstClr val="black"/>
                </a:solidFill>
              </a:rPr>
              <a:t>12 </a:t>
            </a:r>
            <a:r>
              <a:rPr lang="en-US" dirty="0">
                <a:solidFill>
                  <a:prstClr val="black"/>
                </a:solidFill>
              </a:rPr>
              <a:t>Counties – 32 marts / agri-branches </a:t>
            </a:r>
            <a:endParaRPr lang="en-US" b="1" dirty="0">
              <a:solidFill>
                <a:prstClr val="black"/>
              </a:solidFill>
            </a:endParaRPr>
          </a:p>
          <a:p>
            <a:pPr lvl="0">
              <a:lnSpc>
                <a:spcPct val="150000"/>
              </a:lnSpc>
              <a:buFont typeface="Wingdings" pitchFamily="2" charset="2"/>
              <a:buChar char="v"/>
            </a:pPr>
            <a:r>
              <a:rPr lang="en-US" b="1" dirty="0" smtClean="0">
                <a:solidFill>
                  <a:prstClr val="black"/>
                </a:solidFill>
              </a:rPr>
              <a:t>2 </a:t>
            </a:r>
            <a:r>
              <a:rPr lang="en-US" b="1" dirty="0">
                <a:solidFill>
                  <a:prstClr val="black"/>
                </a:solidFill>
              </a:rPr>
              <a:t>sub-groups of  livestock farmers</a:t>
            </a:r>
            <a:endParaRPr lang="en-US" dirty="0">
              <a:solidFill>
                <a:prstClr val="black"/>
              </a:solidFill>
            </a:endParaRPr>
          </a:p>
          <a:p>
            <a:pPr lvl="1">
              <a:lnSpc>
                <a:spcPct val="150000"/>
              </a:lnSpc>
              <a:buClr>
                <a:schemeClr val="tx2"/>
              </a:buClr>
            </a:pPr>
            <a:r>
              <a:rPr lang="en-US" dirty="0">
                <a:solidFill>
                  <a:prstClr val="black"/>
                </a:solidFill>
              </a:rPr>
              <a:t>Marts – Cattle (49.4%; n=429)</a:t>
            </a:r>
          </a:p>
          <a:p>
            <a:pPr lvl="1">
              <a:lnSpc>
                <a:spcPct val="150000"/>
              </a:lnSpc>
              <a:buClr>
                <a:schemeClr val="tx2"/>
              </a:buClr>
            </a:pPr>
            <a:r>
              <a:rPr lang="en-US" dirty="0">
                <a:solidFill>
                  <a:prstClr val="black"/>
                </a:solidFill>
              </a:rPr>
              <a:t>Agri-branches – Dairy (50.6%; n=439)</a:t>
            </a:r>
          </a:p>
          <a:p>
            <a:pPr>
              <a:lnSpc>
                <a:spcPct val="150000"/>
              </a:lnSpc>
              <a:buFont typeface="Wingdings" pitchFamily="2" charset="2"/>
              <a:buChar char="v"/>
            </a:pPr>
            <a:r>
              <a:rPr lang="en-US" b="1" dirty="0">
                <a:solidFill>
                  <a:prstClr val="black"/>
                </a:solidFill>
              </a:rPr>
              <a:t>Participation rate</a:t>
            </a:r>
            <a:r>
              <a:rPr lang="en-US" dirty="0">
                <a:solidFill>
                  <a:prstClr val="black"/>
                </a:solidFill>
              </a:rPr>
              <a:t>: 86.4% (868/1005</a:t>
            </a:r>
            <a:r>
              <a:rPr lang="en-US" dirty="0" smtClean="0">
                <a:solidFill>
                  <a:prstClr val="black"/>
                </a:solidFill>
              </a:rPr>
              <a:t>)</a:t>
            </a:r>
          </a:p>
          <a:p>
            <a:pPr>
              <a:lnSpc>
                <a:spcPct val="150000"/>
              </a:lnSpc>
              <a:buFont typeface="Wingdings" pitchFamily="2" charset="2"/>
              <a:buChar char="v"/>
            </a:pPr>
            <a:r>
              <a:rPr lang="en-US" sz="3300" b="1" dirty="0" smtClean="0">
                <a:solidFill>
                  <a:prstClr val="black"/>
                </a:solidFill>
              </a:rPr>
              <a:t>Study drop-out rate </a:t>
            </a:r>
            <a:r>
              <a:rPr lang="en-US" sz="3300" dirty="0" smtClean="0">
                <a:solidFill>
                  <a:prstClr val="black"/>
                </a:solidFill>
              </a:rPr>
              <a:t>1.3% (n=11)</a:t>
            </a:r>
            <a:endParaRPr lang="en-US" sz="3300" dirty="0">
              <a:solidFill>
                <a:prstClr val="black"/>
              </a:solidFill>
            </a:endParaRPr>
          </a:p>
          <a:p>
            <a:pPr marL="214313" lvl="0" indent="-214313">
              <a:lnSpc>
                <a:spcPct val="150000"/>
              </a:lnSpc>
              <a:buFontTx/>
              <a:buChar char="-"/>
            </a:pPr>
            <a:endParaRPr lang="en-US" dirty="0">
              <a:solidFill>
                <a:prstClr val="black"/>
              </a:solidFill>
            </a:endParaRPr>
          </a:p>
          <a:p>
            <a:endParaRPr lang="en-US" dirty="0"/>
          </a:p>
        </p:txBody>
      </p:sp>
      <p:pic>
        <p:nvPicPr>
          <p:cNvPr id="11" name="Picture 10">
            <a:extLst>
              <a:ext uri="{FF2B5EF4-FFF2-40B4-BE49-F238E27FC236}">
                <a16:creationId xmlns:a16="http://schemas.microsoft.com/office/drawing/2014/main" id="{7C478B60-5DE4-B149-A8D0-8E0AE1B72E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6696" y="974010"/>
            <a:ext cx="3533638" cy="4788242"/>
          </a:xfrm>
          <a:prstGeom prst="rect">
            <a:avLst/>
          </a:prstGeom>
        </p:spPr>
      </p:pic>
      <p:sp>
        <p:nvSpPr>
          <p:cNvPr id="12" name="Slide Number Placeholder 4">
            <a:extLst>
              <a:ext uri="{FF2B5EF4-FFF2-40B4-BE49-F238E27FC236}">
                <a16:creationId xmlns:a16="http://schemas.microsoft.com/office/drawing/2014/main" id="{865A2582-61A8-E44B-91BB-87BC8F8A40C5}"/>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5</a:t>
            </a:fld>
            <a:endParaRPr lang="en-US" dirty="0"/>
          </a:p>
        </p:txBody>
      </p:sp>
      <p:pic>
        <p:nvPicPr>
          <p:cNvPr id="13" name="Picture 12" descr="A picture containing table&#10;&#10;Description automatically generated">
            <a:extLst>
              <a:ext uri="{FF2B5EF4-FFF2-40B4-BE49-F238E27FC236}">
                <a16:creationId xmlns:a16="http://schemas.microsoft.com/office/drawing/2014/main" id="{02ECFE24-189E-764D-A00B-DBB24A8004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FC91D101-7E44-D541-849A-7AA71A0968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5" name="Picture 14" descr="A close up of a sign&#10;&#10;Description automatically generated">
            <a:extLst>
              <a:ext uri="{FF2B5EF4-FFF2-40B4-BE49-F238E27FC236}">
                <a16:creationId xmlns:a16="http://schemas.microsoft.com/office/drawing/2014/main" id="{C37B0E86-8554-0D48-B2AF-B961F9B141E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6" name="Picture 3">
            <a:extLst>
              <a:ext uri="{FF2B5EF4-FFF2-40B4-BE49-F238E27FC236}">
                <a16:creationId xmlns:a16="http://schemas.microsoft.com/office/drawing/2014/main" id="{2DD19421-D323-8341-8010-CFE1BCDAAD58}"/>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A picture containing food, drawing&#10;&#10;Description automatically generated">
            <a:extLst>
              <a:ext uri="{FF2B5EF4-FFF2-40B4-BE49-F238E27FC236}">
                <a16:creationId xmlns:a16="http://schemas.microsoft.com/office/drawing/2014/main" id="{3B39F648-C3AB-474D-80E2-0349C939FA7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Tree>
    <p:extLst>
      <p:ext uri="{BB962C8B-B14F-4D97-AF65-F5344CB8AC3E}">
        <p14:creationId xmlns:p14="http://schemas.microsoft.com/office/powerpoint/2010/main" val="1053768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0843DCC7-6CB7-9C49-9F2C-74C632F0F8A6}"/>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6</a:t>
            </a:fld>
            <a:endParaRPr lang="en-US" dirty="0"/>
          </a:p>
        </p:txBody>
      </p:sp>
      <p:pic>
        <p:nvPicPr>
          <p:cNvPr id="14" name="Picture 13" descr="A picture containing table&#10;&#10;Description automatically generated">
            <a:extLst>
              <a:ext uri="{FF2B5EF4-FFF2-40B4-BE49-F238E27FC236}">
                <a16:creationId xmlns:a16="http://schemas.microsoft.com/office/drawing/2014/main" id="{950C036C-244D-C34C-B777-17FAD078340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50529A5B-476D-EE48-BCFF-18C57E393D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6" name="Picture 15" descr="A close up of a sign&#10;&#10;Description automatically generated">
            <a:extLst>
              <a:ext uri="{FF2B5EF4-FFF2-40B4-BE49-F238E27FC236}">
                <a16:creationId xmlns:a16="http://schemas.microsoft.com/office/drawing/2014/main" id="{9CF1FA53-1B1D-8747-86FA-8E754BF1D0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7" name="Picture 3">
            <a:extLst>
              <a:ext uri="{FF2B5EF4-FFF2-40B4-BE49-F238E27FC236}">
                <a16:creationId xmlns:a16="http://schemas.microsoft.com/office/drawing/2014/main" id="{4FA161B5-290C-5B4B-9E9D-ED0FCA06B0A7}"/>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 picture containing food, drawing&#10;&#10;Description automatically generated">
            <a:extLst>
              <a:ext uri="{FF2B5EF4-FFF2-40B4-BE49-F238E27FC236}">
                <a16:creationId xmlns:a16="http://schemas.microsoft.com/office/drawing/2014/main" id="{B4975434-F67B-944E-A4DE-F59AB328E26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graphicFrame>
        <p:nvGraphicFramePr>
          <p:cNvPr id="19" name="Content Placeholder 5"/>
          <p:cNvGraphicFramePr>
            <a:graphicFrameLocks noGrp="1"/>
          </p:cNvGraphicFramePr>
          <p:nvPr>
            <p:ph idx="1"/>
            <p:extLst>
              <p:ext uri="{D42A27DB-BD31-4B8C-83A1-F6EECF244321}">
                <p14:modId xmlns:p14="http://schemas.microsoft.com/office/powerpoint/2010/main" val="1291269265"/>
              </p:ext>
            </p:extLst>
          </p:nvPr>
        </p:nvGraphicFramePr>
        <p:xfrm>
          <a:off x="302306" y="208984"/>
          <a:ext cx="8613093" cy="5570286"/>
        </p:xfrm>
        <a:graphic>
          <a:graphicData uri="http://schemas.openxmlformats.org/drawingml/2006/table">
            <a:tbl>
              <a:tblPr firstRow="1" firstCol="1" bandRow="1">
                <a:tableStyleId>{0660B408-B3CF-4A94-85FC-2B1E0A45F4A2}</a:tableStyleId>
              </a:tblPr>
              <a:tblGrid>
                <a:gridCol w="5333106">
                  <a:extLst>
                    <a:ext uri="{9D8B030D-6E8A-4147-A177-3AD203B41FA5}">
                      <a16:colId xmlns:a16="http://schemas.microsoft.com/office/drawing/2014/main" val="18259959"/>
                    </a:ext>
                  </a:extLst>
                </a:gridCol>
                <a:gridCol w="1104960">
                  <a:extLst>
                    <a:ext uri="{9D8B030D-6E8A-4147-A177-3AD203B41FA5}">
                      <a16:colId xmlns:a16="http://schemas.microsoft.com/office/drawing/2014/main" val="1181354257"/>
                    </a:ext>
                  </a:extLst>
                </a:gridCol>
                <a:gridCol w="2175027">
                  <a:extLst>
                    <a:ext uri="{9D8B030D-6E8A-4147-A177-3AD203B41FA5}">
                      <a16:colId xmlns:a16="http://schemas.microsoft.com/office/drawing/2014/main" val="13608845"/>
                    </a:ext>
                  </a:extLst>
                </a:gridCol>
              </a:tblGrid>
              <a:tr h="305036">
                <a:tc gridSpan="3">
                  <a:txBody>
                    <a:bodyPr/>
                    <a:lstStyle/>
                    <a:p>
                      <a:pPr marL="107950" marR="71755" algn="just">
                        <a:lnSpc>
                          <a:spcPct val="150000"/>
                        </a:lnSpc>
                        <a:spcBef>
                          <a:spcPts val="1000"/>
                        </a:spcBef>
                        <a:spcAft>
                          <a:spcPts val="0"/>
                        </a:spcAft>
                      </a:pPr>
                      <a:r>
                        <a:rPr lang="en-IE" sz="1600" dirty="0" smtClean="0">
                          <a:effectLst/>
                        </a:rPr>
                        <a:t>Prevalence </a:t>
                      </a:r>
                      <a:r>
                        <a:rPr lang="en-IE" sz="1600" dirty="0">
                          <a:effectLst/>
                        </a:rPr>
                        <a:t>of risk factors for CVD (based on ESC guidelines</a:t>
                      </a:r>
                      <a:r>
                        <a:rPr lang="en-IE" sz="1500" dirty="0">
                          <a:effectLst/>
                        </a:rPr>
                        <a:t>)</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2307581138"/>
                  </a:ext>
                </a:extLst>
              </a:tr>
              <a:tr h="488303">
                <a:tc>
                  <a:txBody>
                    <a:bodyPr/>
                    <a:lstStyle/>
                    <a:p>
                      <a:pPr marL="107950" marR="71755" algn="just">
                        <a:lnSpc>
                          <a:spcPct val="150000"/>
                        </a:lnSpc>
                        <a:spcBef>
                          <a:spcPts val="1000"/>
                        </a:spcBef>
                        <a:spcAft>
                          <a:spcPts val="0"/>
                        </a:spcAft>
                      </a:pPr>
                      <a:r>
                        <a:rPr lang="en-IE" sz="1500" dirty="0">
                          <a:effectLst/>
                        </a:rPr>
                        <a:t>Risk factors for cardiovascular health* </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l">
                        <a:lnSpc>
                          <a:spcPct val="100000"/>
                        </a:lnSpc>
                        <a:spcBef>
                          <a:spcPts val="1000"/>
                        </a:spcBef>
                        <a:spcAft>
                          <a:spcPts val="0"/>
                        </a:spcAft>
                      </a:pPr>
                      <a:r>
                        <a:rPr lang="en-IE" sz="1500" dirty="0">
                          <a:effectLst/>
                        </a:rPr>
                        <a:t>All farmers</a:t>
                      </a:r>
                    </a:p>
                    <a:p>
                      <a:pPr marL="21590" marR="71755" algn="l">
                        <a:lnSpc>
                          <a:spcPct val="100000"/>
                        </a:lnSpc>
                        <a:spcBef>
                          <a:spcPts val="1000"/>
                        </a:spcBef>
                        <a:spcAft>
                          <a:spcPts val="0"/>
                        </a:spcAft>
                      </a:pPr>
                      <a:r>
                        <a:rPr lang="en-IE" sz="1500" dirty="0">
                          <a:effectLst/>
                        </a:rPr>
                        <a:t>   n</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l">
                        <a:lnSpc>
                          <a:spcPct val="100000"/>
                        </a:lnSpc>
                        <a:spcBef>
                          <a:spcPts val="1000"/>
                        </a:spcBef>
                        <a:spcAft>
                          <a:spcPts val="0"/>
                        </a:spcAft>
                      </a:pPr>
                      <a:r>
                        <a:rPr lang="en-IE" sz="1500" dirty="0" smtClean="0">
                          <a:effectLst/>
                        </a:rPr>
                        <a:t>Risk factor </a:t>
                      </a:r>
                      <a:r>
                        <a:rPr lang="en-IE" sz="1500" dirty="0">
                          <a:effectLst/>
                        </a:rPr>
                        <a:t>prevalence</a:t>
                      </a:r>
                    </a:p>
                    <a:p>
                      <a:pPr marL="21590" marR="71755" algn="l">
                        <a:lnSpc>
                          <a:spcPct val="100000"/>
                        </a:lnSpc>
                        <a:spcBef>
                          <a:spcPts val="1000"/>
                        </a:spcBef>
                        <a:spcAft>
                          <a:spcPts val="0"/>
                        </a:spcAft>
                      </a:pPr>
                      <a:r>
                        <a:rPr lang="en-IE" sz="1500" dirty="0">
                          <a:effectLst/>
                        </a:rPr>
                        <a:t>       n (%)</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383911278"/>
                  </a:ext>
                </a:extLst>
              </a:tr>
              <a:tr h="305036">
                <a:tc>
                  <a:txBody>
                    <a:bodyPr/>
                    <a:lstStyle/>
                    <a:p>
                      <a:pPr marL="107950" marR="71755" algn="just">
                        <a:lnSpc>
                          <a:spcPct val="150000"/>
                        </a:lnSpc>
                        <a:spcBef>
                          <a:spcPts val="1000"/>
                        </a:spcBef>
                        <a:spcAft>
                          <a:spcPts val="0"/>
                        </a:spcAft>
                      </a:pPr>
                      <a:r>
                        <a:rPr lang="en-IE" sz="1500" dirty="0">
                          <a:effectLst/>
                        </a:rPr>
                        <a:t>Blood pressure ≥ 140/90 mmHg*/**</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860</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430 (50.0)</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761066878"/>
                  </a:ext>
                </a:extLst>
              </a:tr>
              <a:tr h="731119">
                <a:tc>
                  <a:txBody>
                    <a:bodyPr/>
                    <a:lstStyle/>
                    <a:p>
                      <a:pPr marL="107950" marR="71755" algn="just">
                        <a:lnSpc>
                          <a:spcPct val="150000"/>
                        </a:lnSpc>
                        <a:spcBef>
                          <a:spcPts val="1000"/>
                        </a:spcBef>
                        <a:spcAft>
                          <a:spcPts val="0"/>
                        </a:spcAft>
                      </a:pPr>
                      <a:r>
                        <a:rPr lang="en-IE" sz="1500" dirty="0">
                          <a:effectLst/>
                        </a:rPr>
                        <a:t>HDL cholesterol ≤1.0 </a:t>
                      </a:r>
                      <a:r>
                        <a:rPr lang="en-IE" sz="1500" dirty="0" err="1">
                          <a:effectLst/>
                        </a:rPr>
                        <a:t>mmol</a:t>
                      </a:r>
                      <a:r>
                        <a:rPr lang="en-IE" sz="1500" dirty="0">
                          <a:effectLst/>
                        </a:rPr>
                        <a:t>/L</a:t>
                      </a:r>
                    </a:p>
                    <a:p>
                      <a:pPr marL="107950" marR="71755" algn="just">
                        <a:lnSpc>
                          <a:spcPct val="150000"/>
                        </a:lnSpc>
                        <a:spcBef>
                          <a:spcPts val="1000"/>
                        </a:spcBef>
                        <a:spcAft>
                          <a:spcPts val="0"/>
                        </a:spcAft>
                      </a:pPr>
                      <a:r>
                        <a:rPr lang="en-IE" sz="1500" dirty="0">
                          <a:effectLst/>
                        </a:rPr>
                        <a:t>LDL cholesterol ≥3.0 </a:t>
                      </a:r>
                      <a:r>
                        <a:rPr lang="en-IE" sz="1500" dirty="0" err="1">
                          <a:effectLst/>
                        </a:rPr>
                        <a:t>mmol</a:t>
                      </a:r>
                      <a:r>
                        <a:rPr lang="en-IE" sz="1500" dirty="0">
                          <a:effectLst/>
                        </a:rPr>
                        <a:t>/L**</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859</a:t>
                      </a:r>
                    </a:p>
                    <a:p>
                      <a:pPr marL="21590" marR="71755" algn="just">
                        <a:lnSpc>
                          <a:spcPct val="150000"/>
                        </a:lnSpc>
                        <a:spcBef>
                          <a:spcPts val="1000"/>
                        </a:spcBef>
                        <a:spcAft>
                          <a:spcPts val="0"/>
                        </a:spcAft>
                      </a:pPr>
                      <a:r>
                        <a:rPr lang="en-IE" sz="1500">
                          <a:effectLst/>
                        </a:rPr>
                        <a:t>822</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264 (30.7)</a:t>
                      </a:r>
                    </a:p>
                    <a:p>
                      <a:pPr marL="21590" marR="71755" algn="just">
                        <a:lnSpc>
                          <a:spcPct val="150000"/>
                        </a:lnSpc>
                        <a:spcBef>
                          <a:spcPts val="1000"/>
                        </a:spcBef>
                        <a:spcAft>
                          <a:spcPts val="0"/>
                        </a:spcAft>
                      </a:pPr>
                      <a:r>
                        <a:rPr lang="en-IE" sz="1500">
                          <a:effectLst/>
                        </a:rPr>
                        <a:t>501 (60.9)</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225426986"/>
                  </a:ext>
                </a:extLst>
              </a:tr>
              <a:tr h="305036">
                <a:tc>
                  <a:txBody>
                    <a:bodyPr/>
                    <a:lstStyle/>
                    <a:p>
                      <a:pPr marL="107950" marR="71755" algn="just">
                        <a:lnSpc>
                          <a:spcPct val="150000"/>
                        </a:lnSpc>
                        <a:spcBef>
                          <a:spcPts val="1000"/>
                        </a:spcBef>
                        <a:spcAft>
                          <a:spcPts val="0"/>
                        </a:spcAft>
                      </a:pPr>
                      <a:r>
                        <a:rPr lang="en-IE" sz="1500" dirty="0">
                          <a:effectLst/>
                        </a:rPr>
                        <a:t>Blood glucose levels ≥7.0 </a:t>
                      </a:r>
                      <a:r>
                        <a:rPr lang="en-IE" sz="1500" dirty="0" err="1">
                          <a:effectLst/>
                        </a:rPr>
                        <a:t>mmol</a:t>
                      </a:r>
                      <a:r>
                        <a:rPr lang="en-IE" sz="1500" dirty="0">
                          <a:effectLst/>
                        </a:rPr>
                        <a:t>/L/**/***</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861</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205 (23.8)</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2375785206"/>
                  </a:ext>
                </a:extLst>
              </a:tr>
              <a:tr h="1036155">
                <a:tc>
                  <a:txBody>
                    <a:bodyPr/>
                    <a:lstStyle/>
                    <a:p>
                      <a:pPr marL="107950" marR="71755" algn="just">
                        <a:lnSpc>
                          <a:spcPct val="150000"/>
                        </a:lnSpc>
                        <a:spcBef>
                          <a:spcPts val="1000"/>
                        </a:spcBef>
                        <a:spcAft>
                          <a:spcPts val="0"/>
                        </a:spcAft>
                      </a:pPr>
                      <a:r>
                        <a:rPr lang="en-IE" sz="1500" dirty="0">
                          <a:effectLst/>
                        </a:rPr>
                        <a:t>BMI kg/m</a:t>
                      </a:r>
                      <a:r>
                        <a:rPr lang="en-IE" sz="1500" baseline="30000" dirty="0">
                          <a:effectLst/>
                        </a:rPr>
                        <a:t>2</a:t>
                      </a:r>
                      <a:r>
                        <a:rPr lang="en-IE" sz="1500" dirty="0">
                          <a:effectLst/>
                        </a:rPr>
                        <a:t> ≥ 25.0  </a:t>
                      </a:r>
                      <a:r>
                        <a:rPr lang="en-IE" sz="1500" dirty="0" smtClean="0">
                          <a:effectLst/>
                        </a:rPr>
                        <a:t>Or</a:t>
                      </a:r>
                      <a:endParaRPr lang="en-IE" sz="1500" dirty="0">
                        <a:effectLst/>
                      </a:endParaRPr>
                    </a:p>
                    <a:p>
                      <a:pPr marL="107950" marR="71755" algn="just">
                        <a:lnSpc>
                          <a:spcPct val="150000"/>
                        </a:lnSpc>
                        <a:spcBef>
                          <a:spcPts val="1000"/>
                        </a:spcBef>
                        <a:spcAft>
                          <a:spcPts val="0"/>
                        </a:spcAft>
                      </a:pPr>
                      <a:r>
                        <a:rPr lang="en-IE" sz="1500" dirty="0">
                          <a:effectLst/>
                        </a:rPr>
                        <a:t>Waist circumference &gt;102 centimetres (in case of a BMI kg/m</a:t>
                      </a:r>
                      <a:r>
                        <a:rPr lang="en-IE" sz="1500" baseline="30000" dirty="0">
                          <a:effectLst/>
                        </a:rPr>
                        <a:t>2</a:t>
                      </a:r>
                      <a:r>
                        <a:rPr lang="en-IE" sz="1500" dirty="0">
                          <a:effectLst/>
                        </a:rPr>
                        <a:t> &lt;25.0)</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859</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755 (87.9)</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1011995924"/>
                  </a:ext>
                </a:extLst>
              </a:tr>
              <a:tr h="305036">
                <a:tc>
                  <a:txBody>
                    <a:bodyPr/>
                    <a:lstStyle/>
                    <a:p>
                      <a:pPr marL="107950" marR="71755" algn="just">
                        <a:lnSpc>
                          <a:spcPct val="150000"/>
                        </a:lnSpc>
                        <a:spcBef>
                          <a:spcPts val="1000"/>
                        </a:spcBef>
                        <a:spcAft>
                          <a:spcPts val="0"/>
                        </a:spcAft>
                      </a:pPr>
                      <a:r>
                        <a:rPr lang="en-IE" sz="1500" dirty="0">
                          <a:effectLst/>
                        </a:rPr>
                        <a:t>Family history of heart disease, stroke or diabetes</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799</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 514 (64.3)</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3216565748"/>
                  </a:ext>
                </a:extLst>
              </a:tr>
              <a:tr h="305036">
                <a:tc>
                  <a:txBody>
                    <a:bodyPr/>
                    <a:lstStyle/>
                    <a:p>
                      <a:pPr marL="107950" marR="71755" algn="just">
                        <a:lnSpc>
                          <a:spcPct val="150000"/>
                        </a:lnSpc>
                        <a:spcBef>
                          <a:spcPts val="1000"/>
                        </a:spcBef>
                        <a:spcAft>
                          <a:spcPts val="0"/>
                        </a:spcAft>
                      </a:pPr>
                      <a:r>
                        <a:rPr lang="en-IE" sz="1500" dirty="0">
                          <a:effectLst/>
                        </a:rPr>
                        <a:t>Tobacco use </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848</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     79 (9.3)</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1496139884"/>
                  </a:ext>
                </a:extLst>
              </a:tr>
              <a:tr h="305036">
                <a:tc>
                  <a:txBody>
                    <a:bodyPr/>
                    <a:lstStyle/>
                    <a:p>
                      <a:pPr marL="107950" marR="71755" algn="just">
                        <a:lnSpc>
                          <a:spcPct val="150000"/>
                        </a:lnSpc>
                        <a:spcBef>
                          <a:spcPts val="1000"/>
                        </a:spcBef>
                        <a:spcAft>
                          <a:spcPts val="0"/>
                        </a:spcAft>
                      </a:pPr>
                      <a:r>
                        <a:rPr lang="en-IE" sz="1500">
                          <a:effectLst/>
                        </a:rPr>
                        <a:t>Standard drinks per week &gt;17****</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455</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   47 (10.3)</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193789867"/>
                  </a:ext>
                </a:extLst>
              </a:tr>
              <a:tr h="610072">
                <a:tc>
                  <a:txBody>
                    <a:bodyPr/>
                    <a:lstStyle/>
                    <a:p>
                      <a:pPr marL="107950" marR="71755" algn="just">
                        <a:lnSpc>
                          <a:spcPct val="150000"/>
                        </a:lnSpc>
                        <a:spcBef>
                          <a:spcPts val="1000"/>
                        </a:spcBef>
                        <a:spcAft>
                          <a:spcPts val="0"/>
                        </a:spcAft>
                      </a:pPr>
                      <a:r>
                        <a:rPr lang="en-IE" sz="1500">
                          <a:effectLst/>
                        </a:rPr>
                        <a:t>Physically inactive - active on less than 5 days a week AND for less than 30 minutes on active days</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704</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 231 (32.8)</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2531214010"/>
                  </a:ext>
                </a:extLst>
              </a:tr>
              <a:tr h="305036">
                <a:tc>
                  <a:txBody>
                    <a:bodyPr/>
                    <a:lstStyle/>
                    <a:p>
                      <a:pPr marL="107950" marR="71755" algn="just">
                        <a:lnSpc>
                          <a:spcPct val="150000"/>
                        </a:lnSpc>
                        <a:spcBef>
                          <a:spcPts val="1000"/>
                        </a:spcBef>
                        <a:spcAft>
                          <a:spcPts val="0"/>
                        </a:spcAft>
                      </a:pPr>
                      <a:r>
                        <a:rPr lang="en-IE" sz="1500">
                          <a:effectLst/>
                        </a:rPr>
                        <a:t>Stressed ‘often’/’all of the time’</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800</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104 (13.0)</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2842578504"/>
                  </a:ext>
                </a:extLst>
              </a:tr>
              <a:tr h="305036">
                <a:tc>
                  <a:txBody>
                    <a:bodyPr/>
                    <a:lstStyle/>
                    <a:p>
                      <a:pPr marL="107950" marR="71755" algn="just">
                        <a:lnSpc>
                          <a:spcPct val="150000"/>
                        </a:lnSpc>
                        <a:spcBef>
                          <a:spcPts val="1000"/>
                        </a:spcBef>
                        <a:spcAft>
                          <a:spcPts val="0"/>
                        </a:spcAft>
                      </a:pPr>
                      <a:r>
                        <a:rPr lang="en-IE" sz="1500">
                          <a:effectLst/>
                        </a:rPr>
                        <a:t>Consumption of fruit and vegetables &lt;5 per day</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a:effectLst/>
                        </a:rPr>
                        <a:t>822</a:t>
                      </a:r>
                      <a:endParaRPr lang="en-IE" sz="150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tc>
                  <a:txBody>
                    <a:bodyPr/>
                    <a:lstStyle/>
                    <a:p>
                      <a:pPr marL="21590" marR="71755" algn="just">
                        <a:lnSpc>
                          <a:spcPct val="150000"/>
                        </a:lnSpc>
                        <a:spcBef>
                          <a:spcPts val="1000"/>
                        </a:spcBef>
                        <a:spcAft>
                          <a:spcPts val="0"/>
                        </a:spcAft>
                      </a:pPr>
                      <a:r>
                        <a:rPr lang="en-IE" sz="1500" dirty="0">
                          <a:effectLst/>
                        </a:rPr>
                        <a:t>652 (79.3)</a:t>
                      </a:r>
                      <a:endParaRPr lang="en-IE" sz="1500" dirty="0">
                        <a:effectLst/>
                        <a:latin typeface="Times New Roman" panose="02020603050405020304" pitchFamily="18" charset="0"/>
                        <a:ea typeface="Yu Gothic Light" panose="020B0300000000000000" pitchFamily="34" charset="-128"/>
                        <a:cs typeface="Times New Roman" panose="02020603050405020304" pitchFamily="18" charset="0"/>
                      </a:endParaRPr>
                    </a:p>
                  </a:txBody>
                  <a:tcPr marL="46795" marR="46795" marT="0" marB="0"/>
                </a:tc>
                <a:extLst>
                  <a:ext uri="{0D108BD9-81ED-4DB2-BD59-A6C34878D82A}">
                    <a16:rowId xmlns:a16="http://schemas.microsoft.com/office/drawing/2014/main" val="2130520066"/>
                  </a:ext>
                </a:extLst>
              </a:tr>
            </a:tbl>
          </a:graphicData>
        </a:graphic>
      </p:graphicFrame>
    </p:spTree>
    <p:extLst>
      <p:ext uri="{BB962C8B-B14F-4D97-AF65-F5344CB8AC3E}">
        <p14:creationId xmlns:p14="http://schemas.microsoft.com/office/powerpoint/2010/main" val="2415868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3E627-EBFE-F84D-91F5-22AFF5F290D9}"/>
              </a:ext>
            </a:extLst>
          </p:cNvPr>
          <p:cNvSpPr>
            <a:spLocks noGrp="1"/>
          </p:cNvSpPr>
          <p:nvPr>
            <p:ph type="title"/>
          </p:nvPr>
        </p:nvSpPr>
        <p:spPr>
          <a:xfrm>
            <a:off x="326604" y="111053"/>
            <a:ext cx="5486400" cy="566738"/>
          </a:xfrm>
        </p:spPr>
        <p:txBody>
          <a:bodyPr/>
          <a:lstStyle/>
          <a:p>
            <a:r>
              <a:rPr lang="en-US" sz="3000" dirty="0"/>
              <a:t>Multiple risk factors for CVD</a:t>
            </a:r>
          </a:p>
        </p:txBody>
      </p:sp>
      <p:sp>
        <p:nvSpPr>
          <p:cNvPr id="6" name="Slide Number Placeholder 5">
            <a:extLst>
              <a:ext uri="{FF2B5EF4-FFF2-40B4-BE49-F238E27FC236}">
                <a16:creationId xmlns:a16="http://schemas.microsoft.com/office/drawing/2014/main" id="{EC7DD90E-8863-904E-9C86-89AFEB33A22B}"/>
              </a:ext>
            </a:extLst>
          </p:cNvPr>
          <p:cNvSpPr>
            <a:spLocks noGrp="1"/>
          </p:cNvSpPr>
          <p:nvPr>
            <p:ph type="sldNum" sz="quarter" idx="4"/>
          </p:nvPr>
        </p:nvSpPr>
        <p:spPr/>
        <p:txBody>
          <a:bodyPr/>
          <a:lstStyle/>
          <a:p>
            <a:fld id="{34368562-B963-D14D-B6B0-C53B94E906B8}" type="slidenum">
              <a:rPr lang="en-US" smtClean="0"/>
              <a:pPr/>
              <a:t>7</a:t>
            </a:fld>
            <a:endParaRPr lang="en-US" dirty="0"/>
          </a:p>
        </p:txBody>
      </p:sp>
      <p:pic>
        <p:nvPicPr>
          <p:cNvPr id="7" name="Picture Placeholder 6">
            <a:extLst>
              <a:ext uri="{FF2B5EF4-FFF2-40B4-BE49-F238E27FC236}">
                <a16:creationId xmlns:a16="http://schemas.microsoft.com/office/drawing/2014/main" id="{D1B19988-EDE7-7D4C-AB93-7FD875B91EF8}"/>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a:stretch/>
        </p:blipFill>
        <p:spPr>
          <a:xfrm>
            <a:off x="3440431" y="1268905"/>
            <a:ext cx="5486400" cy="4114800"/>
          </a:xfrm>
          <a:prstGeom prst="rect">
            <a:avLst/>
          </a:prstGeom>
          <a:noFill/>
        </p:spPr>
      </p:pic>
      <p:sp>
        <p:nvSpPr>
          <p:cNvPr id="10" name="Slide Number Placeholder 4">
            <a:extLst>
              <a:ext uri="{FF2B5EF4-FFF2-40B4-BE49-F238E27FC236}">
                <a16:creationId xmlns:a16="http://schemas.microsoft.com/office/drawing/2014/main" id="{5E9CEEC5-FD0E-5A43-8874-670AECFB4C3E}"/>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7</a:t>
            </a:fld>
            <a:endParaRPr lang="en-US" dirty="0"/>
          </a:p>
        </p:txBody>
      </p:sp>
      <p:pic>
        <p:nvPicPr>
          <p:cNvPr id="11" name="Picture 10" descr="A picture containing table&#10;&#10;Description automatically generated">
            <a:extLst>
              <a:ext uri="{FF2B5EF4-FFF2-40B4-BE49-F238E27FC236}">
                <a16:creationId xmlns:a16="http://schemas.microsoft.com/office/drawing/2014/main" id="{B53E3A08-0B7C-DC4B-AB30-EE67D96CC7F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82D1CE9-437F-AC46-B459-9A029CF408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3" name="Picture 12" descr="A close up of a sign&#10;&#10;Description automatically generated">
            <a:extLst>
              <a:ext uri="{FF2B5EF4-FFF2-40B4-BE49-F238E27FC236}">
                <a16:creationId xmlns:a16="http://schemas.microsoft.com/office/drawing/2014/main" id="{39FD4A1D-A500-B445-ADA3-D79105B341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4" name="Picture 3">
            <a:extLst>
              <a:ext uri="{FF2B5EF4-FFF2-40B4-BE49-F238E27FC236}">
                <a16:creationId xmlns:a16="http://schemas.microsoft.com/office/drawing/2014/main" id="{7400365A-CDBA-5C4B-9774-D46F18A194A3}"/>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 picture containing food, drawing&#10;&#10;Description automatically generated">
            <a:extLst>
              <a:ext uri="{FF2B5EF4-FFF2-40B4-BE49-F238E27FC236}">
                <a16:creationId xmlns:a16="http://schemas.microsoft.com/office/drawing/2014/main" id="{77E97EB7-427B-3D44-B623-E9B3544641C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
        <p:nvSpPr>
          <p:cNvPr id="16" name="Rectangle 15">
            <a:extLst>
              <a:ext uri="{FF2B5EF4-FFF2-40B4-BE49-F238E27FC236}">
                <a16:creationId xmlns:a16="http://schemas.microsoft.com/office/drawing/2014/main" id="{8C625B9B-AD81-7D4D-85C8-ACE5F7857B3C}"/>
              </a:ext>
            </a:extLst>
          </p:cNvPr>
          <p:cNvSpPr/>
          <p:nvPr/>
        </p:nvSpPr>
        <p:spPr>
          <a:xfrm>
            <a:off x="326604" y="2199740"/>
            <a:ext cx="2817429" cy="923330"/>
          </a:xfrm>
          <a:prstGeom prst="rect">
            <a:avLst/>
          </a:prstGeom>
        </p:spPr>
        <p:txBody>
          <a:bodyPr wrap="square">
            <a:spAutoFit/>
          </a:bodyPr>
          <a:lstStyle/>
          <a:p>
            <a:r>
              <a:rPr lang="en-IE" b="1" dirty="0">
                <a:latin typeface="+mn-lt"/>
                <a:ea typeface="Calibri" panose="020F0502020204030204" pitchFamily="34" charset="0"/>
                <a:cs typeface="Times New Roman" panose="02020603050405020304" pitchFamily="18" charset="0"/>
              </a:rPr>
              <a:t>73.9%</a:t>
            </a:r>
            <a:r>
              <a:rPr lang="en-IE" dirty="0">
                <a:latin typeface="+mn-lt"/>
                <a:ea typeface="Calibri" panose="020F0502020204030204" pitchFamily="34" charset="0"/>
                <a:cs typeface="Times New Roman" panose="02020603050405020304" pitchFamily="18" charset="0"/>
              </a:rPr>
              <a:t> of farmers (n=642) had </a:t>
            </a:r>
            <a:r>
              <a:rPr lang="en-IE" b="1" dirty="0">
                <a:latin typeface="+mn-lt"/>
                <a:ea typeface="Calibri" panose="020F0502020204030204" pitchFamily="34" charset="0"/>
                <a:cs typeface="Times New Roman" panose="02020603050405020304" pitchFamily="18" charset="0"/>
              </a:rPr>
              <a:t>four or more</a:t>
            </a:r>
            <a:r>
              <a:rPr lang="en-IE" dirty="0">
                <a:latin typeface="+mn-lt"/>
                <a:ea typeface="Calibri" panose="020F0502020204030204" pitchFamily="34" charset="0"/>
                <a:cs typeface="Times New Roman" panose="02020603050405020304" pitchFamily="18" charset="0"/>
              </a:rPr>
              <a:t> risk factors for CVD.</a:t>
            </a:r>
            <a:r>
              <a:rPr lang="en-IE" dirty="0">
                <a:latin typeface="+mn-lt"/>
              </a:rPr>
              <a:t> </a:t>
            </a:r>
            <a:endParaRPr lang="en-US" dirty="0">
              <a:latin typeface="+mn-lt"/>
            </a:endParaRPr>
          </a:p>
        </p:txBody>
      </p:sp>
    </p:spTree>
    <p:extLst>
      <p:ext uri="{BB962C8B-B14F-4D97-AF65-F5344CB8AC3E}">
        <p14:creationId xmlns:p14="http://schemas.microsoft.com/office/powerpoint/2010/main" val="333039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170860" y="195651"/>
            <a:ext cx="54864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rtlCol="0" anchor="b" anchorCtr="0" compatLnSpc="1">
            <a:prstTxWarp prst="textNoShape">
              <a:avLst/>
            </a:prstTxWarp>
            <a:normAutofit/>
          </a:bodyPr>
          <a:lstStyle/>
          <a:p>
            <a:pPr eaLnBrk="0" hangingPunct="0">
              <a:spcAft>
                <a:spcPts val="600"/>
              </a:spcAft>
            </a:pPr>
            <a:r>
              <a:rPr lang="en-US" sz="2700" b="1" dirty="0">
                <a:solidFill>
                  <a:srgbClr val="359828"/>
                </a:solidFill>
                <a:latin typeface="Arial"/>
                <a:ea typeface="ヒラギノ角ゴ Pro W3" pitchFamily="100" charset="-128"/>
                <a:cs typeface="Arial"/>
              </a:rPr>
              <a:t>Key </a:t>
            </a:r>
            <a:r>
              <a:rPr lang="en-US" sz="2700" b="1" dirty="0" smtClean="0">
                <a:solidFill>
                  <a:srgbClr val="359828"/>
                </a:solidFill>
                <a:latin typeface="Arial"/>
                <a:ea typeface="ヒラギノ角ゴ Pro W3" pitchFamily="100" charset="-128"/>
                <a:cs typeface="Arial"/>
              </a:rPr>
              <a:t>factors for engagement </a:t>
            </a:r>
            <a:endParaRPr lang="en-IE" sz="2700" b="1" dirty="0">
              <a:solidFill>
                <a:srgbClr val="359828"/>
              </a:solidFill>
              <a:latin typeface="Arial"/>
              <a:ea typeface="ヒラギノ角ゴ Pro W3" pitchFamily="100" charset="-128"/>
              <a:cs typeface="Arial"/>
            </a:endParaRPr>
          </a:p>
        </p:txBody>
      </p:sp>
      <p:sp>
        <p:nvSpPr>
          <p:cNvPr id="13" name="Slide Number Placeholder 5">
            <a:extLst>
              <a:ext uri="{FF2B5EF4-FFF2-40B4-BE49-F238E27FC236}">
                <a16:creationId xmlns:a16="http://schemas.microsoft.com/office/drawing/2014/main" id="{A0E9B271-EA67-4433-91DF-42EBAE4209C7}"/>
              </a:ext>
            </a:extLst>
          </p:cNvPr>
          <p:cNvSpPr>
            <a:spLocks noGrp="1"/>
          </p:cNvSpPr>
          <p:nvPr>
            <p:ph type="sldNum" sz="quarter" idx="4"/>
          </p:nvPr>
        </p:nvSpPr>
        <p:spPr>
          <a:xfrm>
            <a:off x="302306" y="6356350"/>
            <a:ext cx="531147" cy="365125"/>
          </a:xfrm>
        </p:spPr>
        <p:txBody>
          <a:bodyPr/>
          <a:lstStyle/>
          <a:p>
            <a:pPr>
              <a:spcAft>
                <a:spcPts val="600"/>
              </a:spcAft>
            </a:pPr>
            <a:fld id="{34368562-B963-D14D-B6B0-C53B94E906B8}" type="slidenum">
              <a:rPr lang="en-US" smtClean="0"/>
              <a:pPr>
                <a:spcAft>
                  <a:spcPts val="600"/>
                </a:spcAft>
              </a:pPr>
              <a:t>8</a:t>
            </a:fld>
            <a:endParaRPr lang="en-US" dirty="0"/>
          </a:p>
        </p:txBody>
      </p:sp>
      <p:sp>
        <p:nvSpPr>
          <p:cNvPr id="7" name="Slide Number Placeholder 5">
            <a:extLst>
              <a:ext uri="{FF2B5EF4-FFF2-40B4-BE49-F238E27FC236}">
                <a16:creationId xmlns:a16="http://schemas.microsoft.com/office/drawing/2014/main" id="{2F739360-1013-CB44-A309-DD90C5E18B57}"/>
              </a:ext>
            </a:extLst>
          </p:cNvPr>
          <p:cNvSpPr txBox="1">
            <a:spLocks/>
          </p:cNvSpPr>
          <p:nvPr/>
        </p:nvSpPr>
        <p:spPr>
          <a:xfrm>
            <a:off x="302306" y="6356350"/>
            <a:ext cx="531147" cy="365125"/>
          </a:xfrm>
          <a:prstGeom prst="rect">
            <a:avLst/>
          </a:prstGeom>
        </p:spPr>
        <p:txBody>
          <a:bodyPr vert="horz" lIns="91440" tIns="45720" rIns="91440" bIns="45720" rtlCol="0" anchor="ctr">
            <a:normAutofit/>
          </a:bodyP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spcAft>
                <a:spcPts val="600"/>
              </a:spcAft>
            </a:pPr>
            <a:fld id="{34368562-B963-D14D-B6B0-C53B94E906B8}" type="slidenum">
              <a:rPr lang="en-US" smtClean="0"/>
              <a:pPr>
                <a:spcAft>
                  <a:spcPts val="600"/>
                </a:spcAft>
              </a:pPr>
              <a:t>8</a:t>
            </a:fld>
            <a:endParaRPr lang="en-US" dirty="0"/>
          </a:p>
        </p:txBody>
      </p:sp>
      <p:sp>
        <p:nvSpPr>
          <p:cNvPr id="8" name="Slide Number Placeholder 4">
            <a:extLst>
              <a:ext uri="{FF2B5EF4-FFF2-40B4-BE49-F238E27FC236}">
                <a16:creationId xmlns:a16="http://schemas.microsoft.com/office/drawing/2014/main" id="{D08683FB-6B62-8442-95BF-FF551B7ABC9C}"/>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8</a:t>
            </a:fld>
            <a:endParaRPr lang="en-US" dirty="0"/>
          </a:p>
        </p:txBody>
      </p:sp>
      <p:pic>
        <p:nvPicPr>
          <p:cNvPr id="10" name="Picture 9" descr="A picture containing table&#10;&#10;Description automatically generated">
            <a:extLst>
              <a:ext uri="{FF2B5EF4-FFF2-40B4-BE49-F238E27FC236}">
                <a16:creationId xmlns:a16="http://schemas.microsoft.com/office/drawing/2014/main" id="{EFEA5523-2176-2A45-82F2-CDF3D4C714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2DEF2488-3B16-7E4C-828B-2BAB3D203D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4" name="Picture 13" descr="A close up of a sign&#10;&#10;Description automatically generated">
            <a:extLst>
              <a:ext uri="{FF2B5EF4-FFF2-40B4-BE49-F238E27FC236}">
                <a16:creationId xmlns:a16="http://schemas.microsoft.com/office/drawing/2014/main" id="{C50325CA-8C61-6847-87E5-45E5EC914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5" name="Picture 3">
            <a:extLst>
              <a:ext uri="{FF2B5EF4-FFF2-40B4-BE49-F238E27FC236}">
                <a16:creationId xmlns:a16="http://schemas.microsoft.com/office/drawing/2014/main" id="{79DA6CF5-0750-0C49-A30D-A6B359F2F297}"/>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 picture containing food, drawing&#10;&#10;Description automatically generated">
            <a:extLst>
              <a:ext uri="{FF2B5EF4-FFF2-40B4-BE49-F238E27FC236}">
                <a16:creationId xmlns:a16="http://schemas.microsoft.com/office/drawing/2014/main" id="{AE29D8F5-75DB-2C44-AB22-8A62B78E89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grpSp>
        <p:nvGrpSpPr>
          <p:cNvPr id="5" name="Group 4"/>
          <p:cNvGrpSpPr/>
          <p:nvPr/>
        </p:nvGrpSpPr>
        <p:grpSpPr>
          <a:xfrm>
            <a:off x="448254" y="1589768"/>
            <a:ext cx="2909989" cy="1245353"/>
            <a:chOff x="456203" y="1609086"/>
            <a:chExt cx="3203696" cy="1663348"/>
          </a:xfrm>
          <a:solidFill>
            <a:schemeClr val="accent2">
              <a:lumMod val="20000"/>
              <a:lumOff val="80000"/>
            </a:schemeClr>
          </a:solidFill>
        </p:grpSpPr>
        <p:grpSp>
          <p:nvGrpSpPr>
            <p:cNvPr id="2" name="Group 1"/>
            <p:cNvGrpSpPr/>
            <p:nvPr/>
          </p:nvGrpSpPr>
          <p:grpSpPr>
            <a:xfrm>
              <a:off x="456203" y="1609086"/>
              <a:ext cx="3105253" cy="1406602"/>
              <a:chOff x="456203" y="1609086"/>
              <a:chExt cx="3105253" cy="1406602"/>
            </a:xfrm>
            <a:grpFill/>
          </p:grpSpPr>
          <p:sp>
            <p:nvSpPr>
              <p:cNvPr id="19" name="Rectangle 18"/>
              <p:cNvSpPr/>
              <p:nvPr/>
            </p:nvSpPr>
            <p:spPr>
              <a:xfrm rot="250810">
                <a:off x="484264" y="2092358"/>
                <a:ext cx="3077192" cy="923330"/>
              </a:xfrm>
              <a:prstGeom prst="rect">
                <a:avLst/>
              </a:prstGeom>
              <a:grpFill/>
            </p:spPr>
            <p:txBody>
              <a:bodyPr wrap="square">
                <a:spAutoFit/>
              </a:bodyPr>
              <a:lstStyle/>
              <a:p>
                <a:r>
                  <a:rPr lang="en-US" i="1" dirty="0">
                    <a:solidFill>
                      <a:srgbClr val="000000"/>
                    </a:solidFill>
                    <a:latin typeface="+mn-lt"/>
                  </a:rPr>
                  <a:t>The locality and </a:t>
                </a:r>
                <a:r>
                  <a:rPr lang="en-US" i="1" dirty="0" smtClean="0">
                    <a:solidFill>
                      <a:srgbClr val="000000"/>
                    </a:solidFill>
                    <a:latin typeface="+mn-lt"/>
                  </a:rPr>
                  <a:t>flexibility:  </a:t>
                </a:r>
              </a:p>
              <a:p>
                <a:r>
                  <a:rPr lang="en-US" i="1" dirty="0" smtClean="0">
                    <a:solidFill>
                      <a:srgbClr val="000000"/>
                    </a:solidFill>
                    <a:latin typeface="+mn-lt"/>
                  </a:rPr>
                  <a:t>no preparation </a:t>
                </a:r>
                <a:r>
                  <a:rPr lang="en-US" i="1" dirty="0">
                    <a:solidFill>
                      <a:srgbClr val="000000"/>
                    </a:solidFill>
                    <a:latin typeface="+mn-lt"/>
                  </a:rPr>
                  <a:t>required </a:t>
                </a:r>
                <a:endParaRPr lang="en-IE" i="1" dirty="0">
                  <a:latin typeface="+mn-lt"/>
                </a:endParaRPr>
              </a:p>
            </p:txBody>
          </p:sp>
          <p:pic>
            <p:nvPicPr>
              <p:cNvPr id="21" name="Picture 2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6203" y="1609086"/>
                <a:ext cx="402329" cy="361030"/>
              </a:xfrm>
              <a:prstGeom prst="rect">
                <a:avLst/>
              </a:prstGeom>
              <a:grpFill/>
            </p:spPr>
          </p:pic>
        </p:grpSp>
        <p:pic>
          <p:nvPicPr>
            <p:cNvPr id="23" name="Picture 2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48115" y="2862480"/>
              <a:ext cx="411784" cy="409954"/>
            </a:xfrm>
            <a:prstGeom prst="rect">
              <a:avLst/>
            </a:prstGeom>
            <a:grpFill/>
          </p:spPr>
        </p:pic>
      </p:grpSp>
      <p:sp>
        <p:nvSpPr>
          <p:cNvPr id="28" name="Rectangle 27"/>
          <p:cNvSpPr/>
          <p:nvPr/>
        </p:nvSpPr>
        <p:spPr>
          <a:xfrm>
            <a:off x="4199150" y="1749242"/>
            <a:ext cx="4402900" cy="3000821"/>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smtClean="0"/>
              <a:t>Transdisciplinary </a:t>
            </a:r>
            <a:r>
              <a:rPr lang="en-US" dirty="0"/>
              <a:t>collaboration </a:t>
            </a:r>
            <a:endParaRPr lang="en-US" dirty="0" smtClean="0"/>
          </a:p>
          <a:p>
            <a:pPr marL="285750" indent="-285750">
              <a:lnSpc>
                <a:spcPct val="150000"/>
              </a:lnSpc>
              <a:buFont typeface="Arial" panose="020B0604020202020204" pitchFamily="34" charset="0"/>
              <a:buChar char="•"/>
            </a:pPr>
            <a:r>
              <a:rPr lang="en-US" dirty="0" smtClean="0"/>
              <a:t>Strengths-based and gender-sensitive</a:t>
            </a:r>
          </a:p>
          <a:p>
            <a:pPr marL="742950" lvl="1" indent="-285750">
              <a:lnSpc>
                <a:spcPct val="150000"/>
              </a:lnSpc>
              <a:buClr>
                <a:schemeClr val="tx2"/>
              </a:buClr>
              <a:buFont typeface="Wingdings" panose="05000000000000000000" pitchFamily="2" charset="2"/>
              <a:buChar char="ü"/>
            </a:pPr>
            <a:r>
              <a:rPr lang="en-US" dirty="0" smtClean="0"/>
              <a:t>	‘Safe </a:t>
            </a:r>
            <a:r>
              <a:rPr lang="en-US" dirty="0"/>
              <a:t>space’</a:t>
            </a:r>
          </a:p>
          <a:p>
            <a:pPr marL="742950" lvl="1" indent="-285750">
              <a:lnSpc>
                <a:spcPct val="150000"/>
              </a:lnSpc>
              <a:buClr>
                <a:schemeClr val="tx2"/>
              </a:buClr>
              <a:buFont typeface="Wingdings" panose="05000000000000000000" pitchFamily="2" charset="2"/>
              <a:buChar char="ü"/>
            </a:pPr>
            <a:r>
              <a:rPr lang="en-US" dirty="0" smtClean="0"/>
              <a:t>	Building relationships  </a:t>
            </a:r>
          </a:p>
          <a:p>
            <a:pPr marL="742950" lvl="1" indent="-285750">
              <a:lnSpc>
                <a:spcPct val="150000"/>
              </a:lnSpc>
              <a:buClr>
                <a:schemeClr val="tx2"/>
              </a:buClr>
              <a:buFont typeface="Wingdings" panose="05000000000000000000" pitchFamily="2" charset="2"/>
              <a:buChar char="ü"/>
            </a:pPr>
            <a:r>
              <a:rPr lang="en-US" dirty="0" smtClean="0"/>
              <a:t> 	Flexible</a:t>
            </a:r>
            <a:endParaRPr lang="en-US" dirty="0"/>
          </a:p>
          <a:p>
            <a:pPr marL="742950" lvl="1" indent="-285750">
              <a:lnSpc>
                <a:spcPct val="150000"/>
              </a:lnSpc>
              <a:buClr>
                <a:schemeClr val="tx2"/>
              </a:buClr>
              <a:buFont typeface="Wingdings" panose="05000000000000000000" pitchFamily="2" charset="2"/>
              <a:buChar char="ü"/>
            </a:pPr>
            <a:r>
              <a:rPr lang="en-US" dirty="0" smtClean="0"/>
              <a:t>	Practical </a:t>
            </a:r>
          </a:p>
          <a:p>
            <a:pPr marL="742950" lvl="1" indent="-285750">
              <a:lnSpc>
                <a:spcPct val="150000"/>
              </a:lnSpc>
              <a:buClr>
                <a:schemeClr val="tx2"/>
              </a:buClr>
              <a:buFont typeface="Wingdings" panose="05000000000000000000" pitchFamily="2" charset="2"/>
              <a:buChar char="ü"/>
            </a:pPr>
            <a:r>
              <a:rPr lang="en-US" dirty="0" smtClean="0"/>
              <a:t> 	Choice </a:t>
            </a:r>
            <a:endParaRPr lang="en-IE" dirty="0"/>
          </a:p>
        </p:txBody>
      </p:sp>
      <p:grpSp>
        <p:nvGrpSpPr>
          <p:cNvPr id="18" name="Group 17"/>
          <p:cNvGrpSpPr/>
          <p:nvPr/>
        </p:nvGrpSpPr>
        <p:grpSpPr>
          <a:xfrm>
            <a:off x="302306" y="3408830"/>
            <a:ext cx="3044215" cy="1512561"/>
            <a:chOff x="302306" y="2431883"/>
            <a:chExt cx="3044215" cy="1512561"/>
          </a:xfrm>
          <a:solidFill>
            <a:schemeClr val="accent2">
              <a:lumMod val="20000"/>
              <a:lumOff val="80000"/>
            </a:schemeClr>
          </a:solidFill>
        </p:grpSpPr>
        <p:grpSp>
          <p:nvGrpSpPr>
            <p:cNvPr id="4" name="Group 3"/>
            <p:cNvGrpSpPr/>
            <p:nvPr/>
          </p:nvGrpSpPr>
          <p:grpSpPr>
            <a:xfrm>
              <a:off x="302306" y="2431883"/>
              <a:ext cx="2889624" cy="1512561"/>
              <a:chOff x="485908" y="3610147"/>
              <a:chExt cx="3077192" cy="1464761"/>
            </a:xfrm>
            <a:grpFill/>
          </p:grpSpPr>
          <p:grpSp>
            <p:nvGrpSpPr>
              <p:cNvPr id="20" name="Group 19"/>
              <p:cNvGrpSpPr/>
              <p:nvPr/>
            </p:nvGrpSpPr>
            <p:grpSpPr>
              <a:xfrm>
                <a:off x="485908" y="3610147"/>
                <a:ext cx="3077192" cy="1113920"/>
                <a:chOff x="484264" y="1624769"/>
                <a:chExt cx="3077192" cy="1113920"/>
              </a:xfrm>
              <a:grpFill/>
            </p:grpSpPr>
            <p:sp>
              <p:nvSpPr>
                <p:cNvPr id="24" name="Rectangle 23"/>
                <p:cNvSpPr/>
                <p:nvPr/>
              </p:nvSpPr>
              <p:spPr>
                <a:xfrm rot="250810">
                  <a:off x="484264" y="2369357"/>
                  <a:ext cx="3077192" cy="369332"/>
                </a:xfrm>
                <a:prstGeom prst="rect">
                  <a:avLst/>
                </a:prstGeom>
                <a:grpFill/>
              </p:spPr>
              <p:txBody>
                <a:bodyPr wrap="square">
                  <a:spAutoFit/>
                </a:bodyPr>
                <a:lstStyle/>
                <a:p>
                  <a:endParaRPr lang="en-IE" i="1" dirty="0">
                    <a:latin typeface="+mn-lt"/>
                  </a:endParaRPr>
                </a:p>
              </p:txBody>
            </p:sp>
            <p:pic>
              <p:nvPicPr>
                <p:cNvPr id="25" name="Picture 2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2786" y="1624769"/>
                  <a:ext cx="333213" cy="299009"/>
                </a:xfrm>
                <a:prstGeom prst="rect">
                  <a:avLst/>
                </a:prstGeom>
                <a:grpFill/>
              </p:spPr>
            </p:pic>
          </p:grpSp>
          <p:pic>
            <p:nvPicPr>
              <p:cNvPr id="26" name="Picture 2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141837" y="4743082"/>
                <a:ext cx="333308" cy="331826"/>
              </a:xfrm>
              <a:prstGeom prst="rect">
                <a:avLst/>
              </a:prstGeom>
              <a:grpFill/>
            </p:spPr>
          </p:pic>
        </p:grpSp>
        <p:sp>
          <p:nvSpPr>
            <p:cNvPr id="33" name="Rectangle 32"/>
            <p:cNvSpPr/>
            <p:nvPr/>
          </p:nvSpPr>
          <p:spPr>
            <a:xfrm rot="21064406">
              <a:off x="370560" y="2763124"/>
              <a:ext cx="2975961" cy="923330"/>
            </a:xfrm>
            <a:prstGeom prst="rect">
              <a:avLst/>
            </a:prstGeom>
            <a:grpFill/>
          </p:spPr>
          <p:txBody>
            <a:bodyPr wrap="square">
              <a:spAutoFit/>
            </a:bodyPr>
            <a:lstStyle/>
            <a:p>
              <a:r>
                <a:rPr lang="en-US" i="1" dirty="0"/>
                <a:t>It was friendly and informative and not as dull and gloomy as doctors </a:t>
              </a:r>
            </a:p>
          </p:txBody>
        </p:sp>
      </p:grpSp>
    </p:spTree>
    <p:extLst>
      <p:ext uri="{BB962C8B-B14F-4D97-AF65-F5344CB8AC3E}">
        <p14:creationId xmlns:p14="http://schemas.microsoft.com/office/powerpoint/2010/main" val="412122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475303" y="154391"/>
            <a:ext cx="5486400" cy="50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rtlCol="0" anchor="b" anchorCtr="0" compatLnSpc="1">
            <a:prstTxWarp prst="textNoShape">
              <a:avLst/>
            </a:prstTxWarp>
            <a:normAutofit/>
          </a:bodyPr>
          <a:lstStyle/>
          <a:p>
            <a:pPr eaLnBrk="0" hangingPunct="0">
              <a:spcAft>
                <a:spcPts val="600"/>
              </a:spcAft>
            </a:pPr>
            <a:r>
              <a:rPr lang="en-US" sz="2700" b="1" dirty="0" smtClean="0">
                <a:solidFill>
                  <a:srgbClr val="359828"/>
                </a:solidFill>
                <a:latin typeface="Arial"/>
                <a:ea typeface="ヒラギノ角ゴ Pro W3" pitchFamily="100" charset="-128"/>
                <a:cs typeface="Arial"/>
              </a:rPr>
              <a:t>Research Impact</a:t>
            </a:r>
            <a:endParaRPr lang="en-IE" sz="2700" b="1" dirty="0">
              <a:solidFill>
                <a:srgbClr val="359828"/>
              </a:solidFill>
              <a:latin typeface="Arial"/>
              <a:ea typeface="ヒラギノ角ゴ Pro W3" pitchFamily="100" charset="-128"/>
              <a:cs typeface="Arial"/>
            </a:endParaRPr>
          </a:p>
        </p:txBody>
      </p:sp>
      <p:sp>
        <p:nvSpPr>
          <p:cNvPr id="13" name="Slide Number Placeholder 5">
            <a:extLst>
              <a:ext uri="{FF2B5EF4-FFF2-40B4-BE49-F238E27FC236}">
                <a16:creationId xmlns:a16="http://schemas.microsoft.com/office/drawing/2014/main" id="{A0E9B271-EA67-4433-91DF-42EBAE4209C7}"/>
              </a:ext>
            </a:extLst>
          </p:cNvPr>
          <p:cNvSpPr>
            <a:spLocks noGrp="1"/>
          </p:cNvSpPr>
          <p:nvPr>
            <p:ph type="sldNum" sz="quarter" idx="4"/>
          </p:nvPr>
        </p:nvSpPr>
        <p:spPr>
          <a:xfrm>
            <a:off x="302306" y="6356350"/>
            <a:ext cx="531147" cy="365125"/>
          </a:xfrm>
        </p:spPr>
        <p:txBody>
          <a:bodyPr/>
          <a:lstStyle/>
          <a:p>
            <a:pPr>
              <a:spcAft>
                <a:spcPts val="600"/>
              </a:spcAft>
            </a:pPr>
            <a:fld id="{34368562-B963-D14D-B6B0-C53B94E906B8}" type="slidenum">
              <a:rPr lang="en-US" smtClean="0"/>
              <a:pPr>
                <a:spcAft>
                  <a:spcPts val="600"/>
                </a:spcAft>
              </a:pPr>
              <a:t>9</a:t>
            </a:fld>
            <a:endParaRPr lang="en-US" dirty="0"/>
          </a:p>
        </p:txBody>
      </p:sp>
      <p:sp>
        <p:nvSpPr>
          <p:cNvPr id="7" name="Slide Number Placeholder 5">
            <a:extLst>
              <a:ext uri="{FF2B5EF4-FFF2-40B4-BE49-F238E27FC236}">
                <a16:creationId xmlns:a16="http://schemas.microsoft.com/office/drawing/2014/main" id="{2F739360-1013-CB44-A309-DD90C5E18B57}"/>
              </a:ext>
            </a:extLst>
          </p:cNvPr>
          <p:cNvSpPr txBox="1">
            <a:spLocks/>
          </p:cNvSpPr>
          <p:nvPr/>
        </p:nvSpPr>
        <p:spPr>
          <a:xfrm>
            <a:off x="302306" y="6356350"/>
            <a:ext cx="531147" cy="365125"/>
          </a:xfrm>
          <a:prstGeom prst="rect">
            <a:avLst/>
          </a:prstGeom>
        </p:spPr>
        <p:txBody>
          <a:bodyPr vert="horz" lIns="91440" tIns="45720" rIns="91440" bIns="45720" rtlCol="0" anchor="ctr">
            <a:normAutofit/>
          </a:bodyP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spcAft>
                <a:spcPts val="600"/>
              </a:spcAft>
            </a:pPr>
            <a:fld id="{34368562-B963-D14D-B6B0-C53B94E906B8}" type="slidenum">
              <a:rPr lang="en-US" smtClean="0"/>
              <a:pPr>
                <a:spcAft>
                  <a:spcPts val="600"/>
                </a:spcAft>
              </a:pPr>
              <a:t>9</a:t>
            </a:fld>
            <a:endParaRPr lang="en-US" dirty="0"/>
          </a:p>
        </p:txBody>
      </p:sp>
      <p:sp>
        <p:nvSpPr>
          <p:cNvPr id="8" name="Slide Number Placeholder 4">
            <a:extLst>
              <a:ext uri="{FF2B5EF4-FFF2-40B4-BE49-F238E27FC236}">
                <a16:creationId xmlns:a16="http://schemas.microsoft.com/office/drawing/2014/main" id="{D08683FB-6B62-8442-95BF-FF551B7ABC9C}"/>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9</a:t>
            </a:fld>
            <a:endParaRPr lang="en-US" dirty="0"/>
          </a:p>
        </p:txBody>
      </p:sp>
      <p:pic>
        <p:nvPicPr>
          <p:cNvPr id="10" name="Picture 9" descr="A picture containing table&#10;&#10;Description automatically generated">
            <a:extLst>
              <a:ext uri="{FF2B5EF4-FFF2-40B4-BE49-F238E27FC236}">
                <a16:creationId xmlns:a16="http://schemas.microsoft.com/office/drawing/2014/main" id="{EFEA5523-2176-2A45-82F2-CDF3D4C714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2DEF2488-3B16-7E4C-828B-2BAB3D203D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4" name="Picture 13" descr="A close up of a sign&#10;&#10;Description automatically generated">
            <a:extLst>
              <a:ext uri="{FF2B5EF4-FFF2-40B4-BE49-F238E27FC236}">
                <a16:creationId xmlns:a16="http://schemas.microsoft.com/office/drawing/2014/main" id="{C50325CA-8C61-6847-87E5-45E5EC914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5" name="Picture 3">
            <a:extLst>
              <a:ext uri="{FF2B5EF4-FFF2-40B4-BE49-F238E27FC236}">
                <a16:creationId xmlns:a16="http://schemas.microsoft.com/office/drawing/2014/main" id="{79DA6CF5-0750-0C49-A30D-A6B359F2F297}"/>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 picture containing food, drawing&#10;&#10;Description automatically generated">
            <a:extLst>
              <a:ext uri="{FF2B5EF4-FFF2-40B4-BE49-F238E27FC236}">
                <a16:creationId xmlns:a16="http://schemas.microsoft.com/office/drawing/2014/main" id="{AE29D8F5-75DB-2C44-AB22-8A62B78E89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
        <p:nvSpPr>
          <p:cNvPr id="4" name="Rectangle 3"/>
          <p:cNvSpPr/>
          <p:nvPr/>
        </p:nvSpPr>
        <p:spPr>
          <a:xfrm>
            <a:off x="4403053" y="1847714"/>
            <a:ext cx="4319798" cy="2169825"/>
          </a:xfrm>
          <a:prstGeom prst="rect">
            <a:avLst/>
          </a:prstGeom>
        </p:spPr>
        <p:txBody>
          <a:bodyPr wrap="square">
            <a:spAutoFit/>
          </a:bodyPr>
          <a:lstStyle/>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Health and well-being farmers</a:t>
            </a: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Reach</a:t>
            </a:r>
            <a:endParaRPr lang="en-IE" dirty="0" smtClean="0">
              <a:latin typeface="+mn-lt"/>
              <a:ea typeface="Calibri" panose="020F0502020204030204" pitchFamily="34" charset="0"/>
              <a:cs typeface="Times New Roman" panose="02020603050405020304" pitchFamily="18" charset="0"/>
            </a:endParaRPr>
          </a:p>
          <a:p>
            <a:pPr marL="684213" lvl="2" indent="-285750">
              <a:lnSpc>
                <a:spcPct val="150000"/>
              </a:lnSpc>
              <a:spcAft>
                <a:spcPts val="0"/>
              </a:spcAft>
              <a:buClr>
                <a:schemeClr val="tx2"/>
              </a:buClr>
              <a:buFont typeface="Wingdings" panose="05000000000000000000" pitchFamily="2" charset="2"/>
              <a:buChar char="ü"/>
            </a:pPr>
            <a:r>
              <a:rPr lang="en-US" dirty="0" smtClean="0"/>
              <a:t>Knowledge </a:t>
            </a:r>
            <a:r>
              <a:rPr lang="en-US" dirty="0"/>
              <a:t>– attitude – practice</a:t>
            </a:r>
          </a:p>
          <a:p>
            <a:pPr marL="684213" lvl="2" indent="-285750">
              <a:lnSpc>
                <a:spcPct val="150000"/>
              </a:lnSpc>
              <a:spcAft>
                <a:spcPts val="0"/>
              </a:spcAft>
              <a:buClr>
                <a:schemeClr val="tx2"/>
              </a:buClr>
              <a:buFont typeface="Wingdings" panose="05000000000000000000" pitchFamily="2" charset="2"/>
              <a:buChar char="ü"/>
            </a:pPr>
            <a:r>
              <a:rPr lang="en-IE" dirty="0" smtClean="0">
                <a:latin typeface="+mn-lt"/>
                <a:ea typeface="Calibri" panose="020F0502020204030204" pitchFamily="34" charset="0"/>
                <a:cs typeface="Times New Roman" panose="02020603050405020304" pitchFamily="18" charset="0"/>
              </a:rPr>
              <a:t>Public health prevention </a:t>
            </a: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Rural development</a:t>
            </a:r>
            <a:endParaRPr lang="en-IE" dirty="0">
              <a:effectLst/>
              <a:latin typeface="+mn-lt"/>
              <a:ea typeface="Calibri" panose="020F0502020204030204" pitchFamily="34" charset="0"/>
              <a:cs typeface="Times New Roman" panose="02020603050405020304" pitchFamily="18" charset="0"/>
            </a:endParaRPr>
          </a:p>
        </p:txBody>
      </p:sp>
      <p:sp>
        <p:nvSpPr>
          <p:cNvPr id="2" name="Heart 1"/>
          <p:cNvSpPr/>
          <p:nvPr/>
        </p:nvSpPr>
        <p:spPr>
          <a:xfrm>
            <a:off x="178798" y="1116263"/>
            <a:ext cx="4244643" cy="4133589"/>
          </a:xfrm>
          <a:prstGeom prst="heart">
            <a:avLst/>
          </a:prstGeom>
          <a:solidFill>
            <a:schemeClr val="accent3">
              <a:lumMod val="20000"/>
              <a:lumOff val="80000"/>
            </a:scheme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sz="3200" cap="small" dirty="0">
              <a:solidFill>
                <a:schemeClr val="accent1">
                  <a:lumMod val="75000"/>
                </a:schemeClr>
              </a:solidFill>
            </a:endParaRPr>
          </a:p>
        </p:txBody>
      </p:sp>
      <p:sp>
        <p:nvSpPr>
          <p:cNvPr id="24" name="TextBox 23"/>
          <p:cNvSpPr txBox="1"/>
          <p:nvPr/>
        </p:nvSpPr>
        <p:spPr>
          <a:xfrm>
            <a:off x="2843075" y="1285920"/>
            <a:ext cx="1281695" cy="523220"/>
          </a:xfrm>
          <a:prstGeom prst="rect">
            <a:avLst/>
          </a:prstGeom>
          <a:noFill/>
        </p:spPr>
        <p:txBody>
          <a:bodyPr wrap="square" rtlCol="0">
            <a:spAutoFit/>
          </a:bodyPr>
          <a:lstStyle/>
          <a:p>
            <a:r>
              <a:rPr lang="en-US" sz="2800" b="1" cap="small" dirty="0">
                <a:solidFill>
                  <a:schemeClr val="accent1">
                    <a:lumMod val="75000"/>
                  </a:schemeClr>
                </a:solidFill>
              </a:rPr>
              <a:t>Fitter</a:t>
            </a:r>
            <a:endParaRPr lang="en-IE" sz="2800" b="1" dirty="0"/>
          </a:p>
        </p:txBody>
      </p:sp>
      <p:sp>
        <p:nvSpPr>
          <p:cNvPr id="6" name="TextBox 5"/>
          <p:cNvSpPr txBox="1"/>
          <p:nvPr/>
        </p:nvSpPr>
        <p:spPr>
          <a:xfrm>
            <a:off x="711367" y="3002402"/>
            <a:ext cx="3344449" cy="584775"/>
          </a:xfrm>
          <a:prstGeom prst="rect">
            <a:avLst/>
          </a:prstGeom>
          <a:noFill/>
        </p:spPr>
        <p:txBody>
          <a:bodyPr wrap="square" rtlCol="0">
            <a:spAutoFit/>
          </a:bodyPr>
          <a:lstStyle/>
          <a:p>
            <a:r>
              <a:rPr lang="en-US" sz="3200" b="1" cap="small" dirty="0">
                <a:solidFill>
                  <a:srgbClr val="6666FF"/>
                </a:solidFill>
              </a:rPr>
              <a:t>positive mindset</a:t>
            </a:r>
          </a:p>
        </p:txBody>
      </p:sp>
      <p:sp>
        <p:nvSpPr>
          <p:cNvPr id="9" name="Rectangle 8"/>
          <p:cNvSpPr/>
          <p:nvPr/>
        </p:nvSpPr>
        <p:spPr>
          <a:xfrm>
            <a:off x="1172307" y="3510340"/>
            <a:ext cx="2536272" cy="584775"/>
          </a:xfrm>
          <a:prstGeom prst="rect">
            <a:avLst/>
          </a:prstGeom>
        </p:spPr>
        <p:txBody>
          <a:bodyPr wrap="none">
            <a:spAutoFit/>
          </a:bodyPr>
          <a:lstStyle/>
          <a:p>
            <a:pPr lvl="0"/>
            <a:r>
              <a:rPr lang="en-US" sz="3200" b="1" cap="small" dirty="0" smtClean="0">
                <a:solidFill>
                  <a:schemeClr val="bg1">
                    <a:lumMod val="50000"/>
                  </a:schemeClr>
                </a:solidFill>
              </a:rPr>
              <a:t>Lost weight</a:t>
            </a:r>
            <a:endParaRPr lang="en-US" sz="3200" b="1" cap="small" dirty="0">
              <a:solidFill>
                <a:schemeClr val="bg1">
                  <a:lumMod val="50000"/>
                </a:schemeClr>
              </a:solidFill>
            </a:endParaRPr>
          </a:p>
        </p:txBody>
      </p:sp>
      <p:sp>
        <p:nvSpPr>
          <p:cNvPr id="11" name="Rectangle 10"/>
          <p:cNvSpPr/>
          <p:nvPr/>
        </p:nvSpPr>
        <p:spPr>
          <a:xfrm>
            <a:off x="578288" y="2141945"/>
            <a:ext cx="3563796" cy="523220"/>
          </a:xfrm>
          <a:prstGeom prst="rect">
            <a:avLst/>
          </a:prstGeom>
        </p:spPr>
        <p:txBody>
          <a:bodyPr wrap="none">
            <a:spAutoFit/>
          </a:bodyPr>
          <a:lstStyle/>
          <a:p>
            <a:r>
              <a:rPr lang="en-US" sz="2800" b="1" cap="small" dirty="0" smtClean="0">
                <a:solidFill>
                  <a:schemeClr val="accent4">
                    <a:lumMod val="60000"/>
                    <a:lumOff val="40000"/>
                  </a:schemeClr>
                </a:solidFill>
              </a:rPr>
              <a:t>Lower cholesterol</a:t>
            </a:r>
            <a:endParaRPr lang="en-US" sz="2800" b="1" cap="small" dirty="0">
              <a:solidFill>
                <a:schemeClr val="accent4">
                  <a:lumMod val="60000"/>
                  <a:lumOff val="40000"/>
                </a:schemeClr>
              </a:solidFill>
            </a:endParaRPr>
          </a:p>
        </p:txBody>
      </p:sp>
      <p:sp>
        <p:nvSpPr>
          <p:cNvPr id="27" name="Rectangle 26"/>
          <p:cNvSpPr/>
          <p:nvPr/>
        </p:nvSpPr>
        <p:spPr>
          <a:xfrm>
            <a:off x="622669" y="1276921"/>
            <a:ext cx="1286644" cy="461665"/>
          </a:xfrm>
          <a:prstGeom prst="rect">
            <a:avLst/>
          </a:prstGeom>
        </p:spPr>
        <p:txBody>
          <a:bodyPr wrap="square">
            <a:spAutoFit/>
          </a:bodyPr>
          <a:lstStyle/>
          <a:p>
            <a:pPr lvl="0"/>
            <a:r>
              <a:rPr lang="en-US" sz="2400" b="1" cap="small" dirty="0" smtClean="0">
                <a:solidFill>
                  <a:srgbClr val="FFC000"/>
                </a:solidFill>
              </a:rPr>
              <a:t>energy</a:t>
            </a:r>
            <a:endParaRPr lang="en-US" sz="2400" b="1" cap="small" dirty="0">
              <a:solidFill>
                <a:srgbClr val="FFC000"/>
              </a:solidFill>
            </a:endParaRPr>
          </a:p>
        </p:txBody>
      </p:sp>
      <p:sp>
        <p:nvSpPr>
          <p:cNvPr id="28" name="Rectangle 27"/>
          <p:cNvSpPr/>
          <p:nvPr/>
        </p:nvSpPr>
        <p:spPr>
          <a:xfrm>
            <a:off x="365191" y="1760856"/>
            <a:ext cx="1742785" cy="400110"/>
          </a:xfrm>
          <a:prstGeom prst="rect">
            <a:avLst/>
          </a:prstGeom>
        </p:spPr>
        <p:txBody>
          <a:bodyPr wrap="none">
            <a:spAutoFit/>
          </a:bodyPr>
          <a:lstStyle/>
          <a:p>
            <a:r>
              <a:rPr lang="en-US" sz="2000" b="1" cap="small" dirty="0" smtClean="0">
                <a:solidFill>
                  <a:srgbClr val="7030A0"/>
                </a:solidFill>
              </a:rPr>
              <a:t>better sleep</a:t>
            </a:r>
            <a:endParaRPr lang="en-US" sz="2000" b="1" cap="small" dirty="0">
              <a:solidFill>
                <a:srgbClr val="7030A0"/>
              </a:solidFill>
            </a:endParaRPr>
          </a:p>
        </p:txBody>
      </p:sp>
      <p:sp>
        <p:nvSpPr>
          <p:cNvPr id="29" name="Rectangle 28"/>
          <p:cNvSpPr/>
          <p:nvPr/>
        </p:nvSpPr>
        <p:spPr>
          <a:xfrm>
            <a:off x="1546751" y="3987176"/>
            <a:ext cx="1697901" cy="400110"/>
          </a:xfrm>
          <a:prstGeom prst="rect">
            <a:avLst/>
          </a:prstGeom>
        </p:spPr>
        <p:txBody>
          <a:bodyPr wrap="none">
            <a:spAutoFit/>
          </a:bodyPr>
          <a:lstStyle/>
          <a:p>
            <a:pPr lvl="0"/>
            <a:r>
              <a:rPr lang="en-US" sz="2000" b="1" cap="small" dirty="0" smtClean="0">
                <a:solidFill>
                  <a:schemeClr val="tx2">
                    <a:lumMod val="60000"/>
                    <a:lumOff val="40000"/>
                  </a:schemeClr>
                </a:solidFill>
              </a:rPr>
              <a:t>Look better</a:t>
            </a:r>
            <a:endParaRPr lang="en-US" sz="2000" b="1" cap="small" dirty="0">
              <a:solidFill>
                <a:schemeClr val="tx2">
                  <a:lumMod val="60000"/>
                  <a:lumOff val="40000"/>
                </a:schemeClr>
              </a:solidFill>
            </a:endParaRPr>
          </a:p>
        </p:txBody>
      </p:sp>
      <p:sp>
        <p:nvSpPr>
          <p:cNvPr id="30" name="Rectangle 29"/>
          <p:cNvSpPr/>
          <p:nvPr/>
        </p:nvSpPr>
        <p:spPr>
          <a:xfrm>
            <a:off x="428222" y="2509319"/>
            <a:ext cx="3896964" cy="646331"/>
          </a:xfrm>
          <a:prstGeom prst="rect">
            <a:avLst/>
          </a:prstGeom>
        </p:spPr>
        <p:txBody>
          <a:bodyPr wrap="none">
            <a:spAutoFit/>
          </a:bodyPr>
          <a:lstStyle/>
          <a:p>
            <a:r>
              <a:rPr lang="en-US" sz="3600" b="1" cap="small" dirty="0" smtClean="0">
                <a:solidFill>
                  <a:srgbClr val="00B050"/>
                </a:solidFill>
              </a:rPr>
              <a:t>Stopped smoking</a:t>
            </a:r>
            <a:endParaRPr lang="en-US" sz="3600" b="1" cap="small" dirty="0">
              <a:solidFill>
                <a:srgbClr val="00B050"/>
              </a:solidFill>
            </a:endParaRPr>
          </a:p>
        </p:txBody>
      </p:sp>
      <p:sp>
        <p:nvSpPr>
          <p:cNvPr id="31" name="Rectangle 30"/>
          <p:cNvSpPr/>
          <p:nvPr/>
        </p:nvSpPr>
        <p:spPr>
          <a:xfrm>
            <a:off x="2032455" y="4702954"/>
            <a:ext cx="537327" cy="400110"/>
          </a:xfrm>
          <a:prstGeom prst="rect">
            <a:avLst/>
          </a:prstGeom>
        </p:spPr>
        <p:txBody>
          <a:bodyPr wrap="none">
            <a:spAutoFit/>
          </a:bodyPr>
          <a:lstStyle/>
          <a:p>
            <a:pPr lvl="0"/>
            <a:r>
              <a:rPr lang="en-US" sz="2000" b="1" cap="small" dirty="0" smtClean="0">
                <a:solidFill>
                  <a:srgbClr val="CC00CC"/>
                </a:solidFill>
              </a:rPr>
              <a:t>air</a:t>
            </a:r>
            <a:endParaRPr lang="en-US" sz="2000" b="1" cap="small" dirty="0">
              <a:solidFill>
                <a:srgbClr val="CC00CC"/>
              </a:solidFill>
            </a:endParaRPr>
          </a:p>
        </p:txBody>
      </p:sp>
      <p:sp>
        <p:nvSpPr>
          <p:cNvPr id="32" name="Rectangle 31"/>
          <p:cNvSpPr/>
          <p:nvPr/>
        </p:nvSpPr>
        <p:spPr>
          <a:xfrm>
            <a:off x="1707047" y="4235408"/>
            <a:ext cx="1188146" cy="584775"/>
          </a:xfrm>
          <a:prstGeom prst="rect">
            <a:avLst/>
          </a:prstGeom>
        </p:spPr>
        <p:txBody>
          <a:bodyPr wrap="none">
            <a:spAutoFit/>
          </a:bodyPr>
          <a:lstStyle/>
          <a:p>
            <a:pPr lvl="0"/>
            <a:r>
              <a:rPr lang="en-US" sz="3200" b="1" cap="small" dirty="0" smtClean="0">
                <a:solidFill>
                  <a:srgbClr val="FF9933"/>
                </a:solidFill>
              </a:rPr>
              <a:t>agile</a:t>
            </a:r>
            <a:endParaRPr lang="en-US" sz="3200" b="1" cap="small" dirty="0">
              <a:solidFill>
                <a:srgbClr val="FF9933"/>
              </a:solidFill>
            </a:endParaRPr>
          </a:p>
        </p:txBody>
      </p:sp>
      <p:sp>
        <p:nvSpPr>
          <p:cNvPr id="33" name="Rectangle 32"/>
          <p:cNvSpPr/>
          <p:nvPr/>
        </p:nvSpPr>
        <p:spPr>
          <a:xfrm>
            <a:off x="2954182" y="1709543"/>
            <a:ext cx="1281569" cy="461665"/>
          </a:xfrm>
          <a:prstGeom prst="rect">
            <a:avLst/>
          </a:prstGeom>
        </p:spPr>
        <p:txBody>
          <a:bodyPr wrap="none">
            <a:spAutoFit/>
          </a:bodyPr>
          <a:lstStyle/>
          <a:p>
            <a:pPr lvl="0"/>
            <a:r>
              <a:rPr lang="en-US" sz="2400" b="1" cap="small" dirty="0" smtClean="0">
                <a:solidFill>
                  <a:srgbClr val="0099CC"/>
                </a:solidFill>
              </a:rPr>
              <a:t>memory</a:t>
            </a:r>
            <a:endParaRPr lang="en-US" sz="2400" b="1" cap="small" dirty="0">
              <a:solidFill>
                <a:srgbClr val="0099CC"/>
              </a:solidFill>
            </a:endParaRPr>
          </a:p>
        </p:txBody>
      </p:sp>
    </p:spTree>
    <p:extLst>
      <p:ext uri="{BB962C8B-B14F-4D97-AF65-F5344CB8AC3E}">
        <p14:creationId xmlns:p14="http://schemas.microsoft.com/office/powerpoint/2010/main" val="57906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697231" y="117586"/>
            <a:ext cx="54864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rtlCol="0" anchor="b" anchorCtr="0" compatLnSpc="1">
            <a:prstTxWarp prst="textNoShape">
              <a:avLst/>
            </a:prstTxWarp>
            <a:normAutofit/>
          </a:bodyPr>
          <a:lstStyle/>
          <a:p>
            <a:pPr eaLnBrk="0" hangingPunct="0">
              <a:spcAft>
                <a:spcPts val="600"/>
              </a:spcAft>
            </a:pPr>
            <a:r>
              <a:rPr lang="en-US" sz="2700" b="1" dirty="0" smtClean="0">
                <a:solidFill>
                  <a:srgbClr val="359828"/>
                </a:solidFill>
                <a:latin typeface="Arial"/>
                <a:ea typeface="ヒラギノ角ゴ Pro W3" pitchFamily="100" charset="-128"/>
                <a:cs typeface="Arial"/>
              </a:rPr>
              <a:t>Research Application </a:t>
            </a:r>
            <a:endParaRPr lang="en-IE" sz="2700" b="1" dirty="0">
              <a:solidFill>
                <a:srgbClr val="359828"/>
              </a:solidFill>
              <a:latin typeface="Arial"/>
              <a:ea typeface="ヒラギノ角ゴ Pro W3" pitchFamily="100" charset="-128"/>
              <a:cs typeface="Arial"/>
            </a:endParaRPr>
          </a:p>
        </p:txBody>
      </p:sp>
      <p:sp>
        <p:nvSpPr>
          <p:cNvPr id="13" name="Slide Number Placeholder 5">
            <a:extLst>
              <a:ext uri="{FF2B5EF4-FFF2-40B4-BE49-F238E27FC236}">
                <a16:creationId xmlns:a16="http://schemas.microsoft.com/office/drawing/2014/main" id="{A0E9B271-EA67-4433-91DF-42EBAE4209C7}"/>
              </a:ext>
            </a:extLst>
          </p:cNvPr>
          <p:cNvSpPr>
            <a:spLocks noGrp="1"/>
          </p:cNvSpPr>
          <p:nvPr>
            <p:ph type="sldNum" sz="quarter" idx="4"/>
          </p:nvPr>
        </p:nvSpPr>
        <p:spPr>
          <a:xfrm>
            <a:off x="302306" y="6356350"/>
            <a:ext cx="531147" cy="365125"/>
          </a:xfrm>
        </p:spPr>
        <p:txBody>
          <a:bodyPr/>
          <a:lstStyle/>
          <a:p>
            <a:pPr>
              <a:spcAft>
                <a:spcPts val="600"/>
              </a:spcAft>
            </a:pPr>
            <a:fld id="{34368562-B963-D14D-B6B0-C53B94E906B8}" type="slidenum">
              <a:rPr lang="en-US" smtClean="0"/>
              <a:pPr>
                <a:spcAft>
                  <a:spcPts val="600"/>
                </a:spcAft>
              </a:pPr>
              <a:t>10</a:t>
            </a:fld>
            <a:endParaRPr lang="en-US" dirty="0"/>
          </a:p>
        </p:txBody>
      </p:sp>
      <p:sp>
        <p:nvSpPr>
          <p:cNvPr id="7" name="Slide Number Placeholder 5">
            <a:extLst>
              <a:ext uri="{FF2B5EF4-FFF2-40B4-BE49-F238E27FC236}">
                <a16:creationId xmlns:a16="http://schemas.microsoft.com/office/drawing/2014/main" id="{2F739360-1013-CB44-A309-DD90C5E18B57}"/>
              </a:ext>
            </a:extLst>
          </p:cNvPr>
          <p:cNvSpPr txBox="1">
            <a:spLocks/>
          </p:cNvSpPr>
          <p:nvPr/>
        </p:nvSpPr>
        <p:spPr>
          <a:xfrm>
            <a:off x="302306" y="6356350"/>
            <a:ext cx="531147" cy="365125"/>
          </a:xfrm>
          <a:prstGeom prst="rect">
            <a:avLst/>
          </a:prstGeom>
        </p:spPr>
        <p:txBody>
          <a:bodyPr vert="horz" lIns="91440" tIns="45720" rIns="91440" bIns="45720" rtlCol="0" anchor="ctr">
            <a:normAutofit/>
          </a:bodyP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spcAft>
                <a:spcPts val="600"/>
              </a:spcAft>
            </a:pPr>
            <a:fld id="{34368562-B963-D14D-B6B0-C53B94E906B8}" type="slidenum">
              <a:rPr lang="en-US" smtClean="0"/>
              <a:pPr>
                <a:spcAft>
                  <a:spcPts val="600"/>
                </a:spcAft>
              </a:pPr>
              <a:t>10</a:t>
            </a:fld>
            <a:endParaRPr lang="en-US" dirty="0"/>
          </a:p>
        </p:txBody>
      </p:sp>
      <p:sp>
        <p:nvSpPr>
          <p:cNvPr id="8" name="Slide Number Placeholder 4">
            <a:extLst>
              <a:ext uri="{FF2B5EF4-FFF2-40B4-BE49-F238E27FC236}">
                <a16:creationId xmlns:a16="http://schemas.microsoft.com/office/drawing/2014/main" id="{D08683FB-6B62-8442-95BF-FF551B7ABC9C}"/>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10</a:t>
            </a:fld>
            <a:endParaRPr lang="en-US" dirty="0"/>
          </a:p>
        </p:txBody>
      </p:sp>
      <p:pic>
        <p:nvPicPr>
          <p:cNvPr id="10" name="Picture 9" descr="A picture containing table&#10;&#10;Description automatically generated">
            <a:extLst>
              <a:ext uri="{FF2B5EF4-FFF2-40B4-BE49-F238E27FC236}">
                <a16:creationId xmlns:a16="http://schemas.microsoft.com/office/drawing/2014/main" id="{EFEA5523-2176-2A45-82F2-CDF3D4C714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2DEF2488-3B16-7E4C-828B-2BAB3D203D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4" name="Picture 13" descr="A close up of a sign&#10;&#10;Description automatically generated">
            <a:extLst>
              <a:ext uri="{FF2B5EF4-FFF2-40B4-BE49-F238E27FC236}">
                <a16:creationId xmlns:a16="http://schemas.microsoft.com/office/drawing/2014/main" id="{C50325CA-8C61-6847-87E5-45E5EC914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5" name="Picture 3">
            <a:extLst>
              <a:ext uri="{FF2B5EF4-FFF2-40B4-BE49-F238E27FC236}">
                <a16:creationId xmlns:a16="http://schemas.microsoft.com/office/drawing/2014/main" id="{79DA6CF5-0750-0C49-A30D-A6B359F2F297}"/>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 picture containing food, drawing&#10;&#10;Description automatically generated">
            <a:extLst>
              <a:ext uri="{FF2B5EF4-FFF2-40B4-BE49-F238E27FC236}">
                <a16:creationId xmlns:a16="http://schemas.microsoft.com/office/drawing/2014/main" id="{AE29D8F5-75DB-2C44-AB22-8A62B78E89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
        <p:nvSpPr>
          <p:cNvPr id="4" name="Rectangle 3"/>
          <p:cNvSpPr/>
          <p:nvPr/>
        </p:nvSpPr>
        <p:spPr>
          <a:xfrm>
            <a:off x="302306" y="752394"/>
            <a:ext cx="8954429" cy="5078313"/>
          </a:xfrm>
          <a:prstGeom prst="rect">
            <a:avLst/>
          </a:prstGeom>
        </p:spPr>
        <p:txBody>
          <a:bodyPr wrap="square">
            <a:spAutoFit/>
          </a:bodyPr>
          <a:lstStyle/>
          <a:p>
            <a:pPr marL="398463" lvl="2">
              <a:lnSpc>
                <a:spcPct val="150000"/>
              </a:lnSpc>
              <a:spcAft>
                <a:spcPts val="0"/>
              </a:spcAft>
            </a:pPr>
            <a:r>
              <a:rPr lang="en-US" b="1" dirty="0" smtClean="0">
                <a:latin typeface="+mn-lt"/>
                <a:ea typeface="Calibri" panose="020F0502020204030204" pitchFamily="34" charset="0"/>
                <a:cs typeface="Times New Roman" panose="02020603050405020304" pitchFamily="18" charset="0"/>
              </a:rPr>
              <a:t>Adoption</a:t>
            </a: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Up-scaling </a:t>
            </a:r>
            <a:r>
              <a:rPr lang="en-US" dirty="0">
                <a:latin typeface="+mn-lt"/>
                <a:ea typeface="Calibri" panose="020F0502020204030204" pitchFamily="34" charset="0"/>
                <a:cs typeface="Times New Roman" panose="02020603050405020304" pitchFamily="18" charset="0"/>
              </a:rPr>
              <a:t>of the FHH-CHP </a:t>
            </a:r>
            <a:r>
              <a:rPr lang="en-US" dirty="0" err="1">
                <a:latin typeface="+mn-lt"/>
                <a:ea typeface="Calibri" panose="020F0502020204030204" pitchFamily="34" charset="0"/>
                <a:cs typeface="Times New Roman" panose="02020603050405020304" pitchFamily="18" charset="0"/>
              </a:rPr>
              <a:t>programme</a:t>
            </a:r>
            <a:r>
              <a:rPr lang="en-US" dirty="0">
                <a:latin typeface="+mn-lt"/>
                <a:ea typeface="Calibri" panose="020F0502020204030204" pitchFamily="34" charset="0"/>
                <a:cs typeface="Times New Roman" panose="02020603050405020304" pitchFamily="18" charset="0"/>
              </a:rPr>
              <a:t> </a:t>
            </a:r>
            <a:endParaRPr lang="en-US" dirty="0" smtClean="0">
              <a:latin typeface="+mn-lt"/>
              <a:ea typeface="Calibri" panose="020F0502020204030204" pitchFamily="34" charset="0"/>
              <a:cs typeface="Times New Roman" panose="02020603050405020304" pitchFamily="18" charset="0"/>
            </a:endParaRP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Multi-actor approach</a:t>
            </a: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Nation-wide roll-out</a:t>
            </a:r>
          </a:p>
          <a:p>
            <a:pPr marL="741363" lvl="2" indent="-342900">
              <a:lnSpc>
                <a:spcPct val="150000"/>
              </a:lnSpc>
              <a:spcAft>
                <a:spcPts val="0"/>
              </a:spcAft>
              <a:buAutoNum type="arabicPeriod" startAt="3"/>
            </a:pPr>
            <a:endParaRPr lang="en-US" dirty="0">
              <a:latin typeface="+mn-lt"/>
              <a:ea typeface="Calibri" panose="020F0502020204030204" pitchFamily="34" charset="0"/>
              <a:cs typeface="Times New Roman" panose="02020603050405020304" pitchFamily="18" charset="0"/>
            </a:endParaRPr>
          </a:p>
          <a:p>
            <a:pPr marL="398463" lvl="2">
              <a:lnSpc>
                <a:spcPct val="150000"/>
              </a:lnSpc>
              <a:spcAft>
                <a:spcPts val="0"/>
              </a:spcAft>
            </a:pPr>
            <a:r>
              <a:rPr lang="en-IE" b="1" dirty="0"/>
              <a:t>Implementation</a:t>
            </a:r>
          </a:p>
          <a:p>
            <a:pPr marL="684213" lvl="2" indent="-285750">
              <a:lnSpc>
                <a:spcPct val="150000"/>
              </a:lnSpc>
              <a:spcAft>
                <a:spcPts val="0"/>
              </a:spcAft>
              <a:buClr>
                <a:schemeClr val="tx2"/>
              </a:buClr>
              <a:buFont typeface="Wingdings" panose="05000000000000000000" pitchFamily="2" charset="2"/>
              <a:buChar char="ü"/>
            </a:pPr>
            <a:r>
              <a:rPr lang="en-US" dirty="0" smtClean="0">
                <a:latin typeface="+mn-lt"/>
                <a:ea typeface="Calibri" panose="020F0502020204030204" pitchFamily="34" charset="0"/>
                <a:cs typeface="Times New Roman" panose="02020603050405020304" pitchFamily="18" charset="0"/>
              </a:rPr>
              <a:t>Use of FHH-CHP learning to influence</a:t>
            </a:r>
          </a:p>
          <a:p>
            <a:pPr marL="684213" lvl="2" indent="-285750">
              <a:lnSpc>
                <a:spcPct val="150000"/>
              </a:lnSpc>
              <a:spcAft>
                <a:spcPts val="0"/>
              </a:spcAft>
              <a:buClr>
                <a:schemeClr val="tx2"/>
              </a:buClr>
              <a:buFont typeface="Wingdings" panose="05000000000000000000" pitchFamily="2" charset="2"/>
              <a:buChar char="ü"/>
            </a:pPr>
            <a:endParaRPr lang="en-US" dirty="0" smtClean="0">
              <a:latin typeface="+mn-lt"/>
              <a:ea typeface="Calibri" panose="020F0502020204030204" pitchFamily="34" charset="0"/>
              <a:cs typeface="Times New Roman" panose="02020603050405020304" pitchFamily="18" charset="0"/>
            </a:endParaRPr>
          </a:p>
          <a:p>
            <a:pPr marL="398463" lvl="2">
              <a:lnSpc>
                <a:spcPct val="150000"/>
              </a:lnSpc>
              <a:spcAft>
                <a:spcPts val="0"/>
              </a:spcAft>
            </a:pPr>
            <a:r>
              <a:rPr lang="en-US" b="1" dirty="0" smtClean="0">
                <a:latin typeface="+mn-lt"/>
                <a:ea typeface="Calibri" panose="020F0502020204030204" pitchFamily="34" charset="0"/>
                <a:cs typeface="Times New Roman" panose="02020603050405020304" pitchFamily="18" charset="0"/>
              </a:rPr>
              <a:t>Maintenance </a:t>
            </a:r>
          </a:p>
          <a:p>
            <a:pPr marL="684213" lvl="2" indent="-285750">
              <a:lnSpc>
                <a:spcPct val="150000"/>
              </a:lnSpc>
              <a:spcAft>
                <a:spcPts val="0"/>
              </a:spcAft>
              <a:buClr>
                <a:schemeClr val="tx2"/>
              </a:buClr>
              <a:buFont typeface="Wingdings" panose="05000000000000000000" pitchFamily="2" charset="2"/>
              <a:buChar char="ü"/>
            </a:pPr>
            <a:r>
              <a:rPr lang="en-IE" dirty="0"/>
              <a:t>Facilitation of follow-up research to evaluate the implementation of FHH-CHP </a:t>
            </a:r>
          </a:p>
          <a:p>
            <a:pPr marL="398463" lvl="2">
              <a:lnSpc>
                <a:spcPct val="150000"/>
              </a:lnSpc>
              <a:spcAft>
                <a:spcPts val="0"/>
              </a:spcAft>
            </a:pPr>
            <a:endParaRPr lang="en-US" dirty="0" smtClean="0">
              <a:effectLst/>
              <a:latin typeface="+mn-lt"/>
              <a:ea typeface="Calibri" panose="020F0502020204030204" pitchFamily="34" charset="0"/>
              <a:cs typeface="Times New Roman" panose="02020603050405020304" pitchFamily="18" charset="0"/>
            </a:endParaRPr>
          </a:p>
          <a:p>
            <a:pPr marL="398463" lvl="2">
              <a:lnSpc>
                <a:spcPct val="150000"/>
              </a:lnSpc>
              <a:spcAft>
                <a:spcPts val="0"/>
              </a:spcAft>
            </a:pPr>
            <a:r>
              <a:rPr lang="en-IE" b="1" dirty="0"/>
              <a:t>Farmers health research </a:t>
            </a:r>
            <a:r>
              <a:rPr lang="en-IE" b="1" dirty="0" smtClean="0"/>
              <a:t>network </a:t>
            </a:r>
            <a:endParaRPr lang="en-IE" b="1"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0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807D-5188-8641-87AF-800F975439FA}"/>
              </a:ext>
            </a:extLst>
          </p:cNvPr>
          <p:cNvSpPr>
            <a:spLocks noGrp="1"/>
          </p:cNvSpPr>
          <p:nvPr>
            <p:ph type="title"/>
          </p:nvPr>
        </p:nvSpPr>
        <p:spPr>
          <a:xfrm>
            <a:off x="302307" y="296886"/>
            <a:ext cx="8722940" cy="568484"/>
          </a:xfrm>
        </p:spPr>
        <p:txBody>
          <a:bodyPr wrap="square" anchor="t">
            <a:normAutofit/>
          </a:bodyPr>
          <a:lstStyle/>
          <a:p>
            <a:pPr>
              <a:lnSpc>
                <a:spcPct val="90000"/>
              </a:lnSpc>
            </a:pPr>
            <a:r>
              <a:rPr lang="en-US" sz="2500" dirty="0" smtClean="0"/>
              <a:t>Farmers Have Hearts Cardiovascular Health </a:t>
            </a:r>
            <a:r>
              <a:rPr lang="en-US" sz="2500" dirty="0" err="1" smtClean="0"/>
              <a:t>Programme</a:t>
            </a:r>
            <a:endParaRPr lang="en-US" sz="2500" dirty="0"/>
          </a:p>
        </p:txBody>
      </p:sp>
      <p:sp>
        <p:nvSpPr>
          <p:cNvPr id="14" name="Slide Number Placeholder 4">
            <a:extLst>
              <a:ext uri="{FF2B5EF4-FFF2-40B4-BE49-F238E27FC236}">
                <a16:creationId xmlns:a16="http://schemas.microsoft.com/office/drawing/2014/main" id="{D75620EC-2793-2E40-A427-FF9DDE5E9D10}"/>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11</a:t>
            </a:fld>
            <a:endParaRPr lang="en-US" dirty="0"/>
          </a:p>
        </p:txBody>
      </p:sp>
      <p:pic>
        <p:nvPicPr>
          <p:cNvPr id="15" name="Picture 14" descr="A picture containing table&#10;&#10;Description automatically generated">
            <a:extLst>
              <a:ext uri="{FF2B5EF4-FFF2-40B4-BE49-F238E27FC236}">
                <a16:creationId xmlns:a16="http://schemas.microsoft.com/office/drawing/2014/main" id="{657EF812-0847-D24D-BF70-835BBDD253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78F7AE49-A069-C044-B41B-4B15F72C4F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7" name="Picture 16" descr="A close up of a sign&#10;&#10;Description automatically generated">
            <a:extLst>
              <a:ext uri="{FF2B5EF4-FFF2-40B4-BE49-F238E27FC236}">
                <a16:creationId xmlns:a16="http://schemas.microsoft.com/office/drawing/2014/main" id="{4C8214DD-1613-664C-A2EC-6E7D819915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8" name="Picture 3">
            <a:extLst>
              <a:ext uri="{FF2B5EF4-FFF2-40B4-BE49-F238E27FC236}">
                <a16:creationId xmlns:a16="http://schemas.microsoft.com/office/drawing/2014/main" id="{81AF4E83-152E-354A-A0A3-8F896438F913}"/>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 picture containing food, drawing&#10;&#10;Description automatically generated">
            <a:extLst>
              <a:ext uri="{FF2B5EF4-FFF2-40B4-BE49-F238E27FC236}">
                <a16:creationId xmlns:a16="http://schemas.microsoft.com/office/drawing/2014/main" id="{C8079B3A-56B7-324E-A840-DA7839A970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829800" y="-15773400"/>
            <a:ext cx="1620000" cy="2160000"/>
          </a:xfrm>
          <a:prstGeom prst="rect">
            <a:avLst/>
          </a:prstGeom>
        </p:spPr>
      </p:pic>
      <p:pic>
        <p:nvPicPr>
          <p:cNvPr id="8" name="Picture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829800" y="-15773400"/>
            <a:ext cx="4503600" cy="6004800"/>
          </a:xfrm>
          <a:prstGeom prst="rect">
            <a:avLst/>
          </a:prstGeom>
        </p:spPr>
      </p:pic>
      <p:pic>
        <p:nvPicPr>
          <p:cNvPr id="3" name="Picture 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39014" y="-12858750"/>
            <a:ext cx="2159160" cy="2880000"/>
          </a:xfrm>
          <a:prstGeom prst="rect">
            <a:avLst/>
          </a:prstGeom>
        </p:spPr>
      </p:pic>
      <p:pic>
        <p:nvPicPr>
          <p:cNvPr id="5" name="Picture 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713214" y="982750"/>
            <a:ext cx="3465615" cy="4623652"/>
          </a:xfrm>
          <a:prstGeom prst="rect">
            <a:avLst/>
          </a:prstGeom>
        </p:spPr>
      </p:pic>
    </p:spTree>
    <p:extLst>
      <p:ext uri="{BB962C8B-B14F-4D97-AF65-F5344CB8AC3E}">
        <p14:creationId xmlns:p14="http://schemas.microsoft.com/office/powerpoint/2010/main" val="3038921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66028FD-4527-304F-B00D-2A112FD0490A}"/>
              </a:ext>
            </a:extLst>
          </p:cNvPr>
          <p:cNvSpPr>
            <a:spLocks noGrp="1"/>
          </p:cNvSpPr>
          <p:nvPr>
            <p:ph type="body" idx="1"/>
          </p:nvPr>
        </p:nvSpPr>
        <p:spPr>
          <a:xfrm>
            <a:off x="1752599" y="0"/>
            <a:ext cx="7391401" cy="914400"/>
          </a:xfrm>
        </p:spPr>
        <p:txBody>
          <a:bodyPr/>
          <a:lstStyle/>
          <a:p>
            <a:r>
              <a:rPr lang="en-US" sz="3000" b="1" dirty="0">
                <a:solidFill>
                  <a:srgbClr val="00B050"/>
                </a:solidFill>
              </a:rPr>
              <a:t>Thank you for listening</a:t>
            </a:r>
            <a:r>
              <a:rPr lang="en-US" sz="3000" dirty="0"/>
              <a:t>. </a:t>
            </a:r>
          </a:p>
        </p:txBody>
      </p:sp>
      <p:sp>
        <p:nvSpPr>
          <p:cNvPr id="5" name="Slide Number Placeholder 4">
            <a:extLst>
              <a:ext uri="{FF2B5EF4-FFF2-40B4-BE49-F238E27FC236}">
                <a16:creationId xmlns:a16="http://schemas.microsoft.com/office/drawing/2014/main" id="{D7ED3D8A-34AD-7C4C-A93F-D9AFA4CBD323}"/>
              </a:ext>
            </a:extLst>
          </p:cNvPr>
          <p:cNvSpPr>
            <a:spLocks noGrp="1"/>
          </p:cNvSpPr>
          <p:nvPr>
            <p:ph type="sldNum" sz="quarter" idx="4"/>
          </p:nvPr>
        </p:nvSpPr>
        <p:spPr/>
        <p:txBody>
          <a:bodyPr/>
          <a:lstStyle/>
          <a:p>
            <a:fld id="{34368562-B963-D14D-B6B0-C53B94E906B8}" type="slidenum">
              <a:rPr lang="en-US" smtClean="0"/>
              <a:pPr/>
              <a:t>12</a:t>
            </a:fld>
            <a:endParaRPr lang="en-US" dirty="0"/>
          </a:p>
        </p:txBody>
      </p:sp>
      <p:pic>
        <p:nvPicPr>
          <p:cNvPr id="4" name="Picture 3">
            <a:extLst>
              <a:ext uri="{FF2B5EF4-FFF2-40B4-BE49-F238E27FC236}">
                <a16:creationId xmlns:a16="http://schemas.microsoft.com/office/drawing/2014/main" id="{8C07B0A3-57CC-7042-9D16-31A930CEF4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0032" y="1244828"/>
            <a:ext cx="5437590" cy="4080086"/>
          </a:xfrm>
          <a:prstGeom prst="rect">
            <a:avLst/>
          </a:prstGeom>
        </p:spPr>
      </p:pic>
      <p:sp>
        <p:nvSpPr>
          <p:cNvPr id="6" name="Slide Number Placeholder 5">
            <a:extLst>
              <a:ext uri="{FF2B5EF4-FFF2-40B4-BE49-F238E27FC236}">
                <a16:creationId xmlns:a16="http://schemas.microsoft.com/office/drawing/2014/main" id="{93F50197-B1D7-FE49-9583-29B999C30E38}"/>
              </a:ext>
            </a:extLst>
          </p:cNvPr>
          <p:cNvSpPr txBox="1">
            <a:spLocks/>
          </p:cNvSpPr>
          <p:nvPr/>
        </p:nvSpPr>
        <p:spPr>
          <a:xfrm>
            <a:off x="302306" y="6356350"/>
            <a:ext cx="531147" cy="365125"/>
          </a:xfrm>
          <a:prstGeom prst="rect">
            <a:avLst/>
          </a:prstGeom>
        </p:spPr>
        <p:txBody>
          <a:bodyPr vert="horz" lIns="91440" tIns="45720" rIns="91440" bIns="45720" rtlCol="0" anchor="ctr">
            <a:normAutofit/>
          </a:bodyP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spcAft>
                <a:spcPts val="600"/>
              </a:spcAft>
            </a:pPr>
            <a:fld id="{34368562-B963-D14D-B6B0-C53B94E906B8}" type="slidenum">
              <a:rPr lang="en-US" smtClean="0"/>
              <a:pPr>
                <a:spcAft>
                  <a:spcPts val="600"/>
                </a:spcAft>
              </a:pPr>
              <a:t>12</a:t>
            </a:fld>
            <a:endParaRPr lang="en-US" dirty="0"/>
          </a:p>
        </p:txBody>
      </p:sp>
      <p:sp>
        <p:nvSpPr>
          <p:cNvPr id="8" name="Slide Number Placeholder 4">
            <a:extLst>
              <a:ext uri="{FF2B5EF4-FFF2-40B4-BE49-F238E27FC236}">
                <a16:creationId xmlns:a16="http://schemas.microsoft.com/office/drawing/2014/main" id="{D26DBB04-5DE2-1D46-AB24-973F7BD8BFC4}"/>
              </a:ext>
            </a:extLst>
          </p:cNvPr>
          <p:cNvSpPr txBox="1">
            <a:spLocks/>
          </p:cNvSpPr>
          <p:nvPr/>
        </p:nvSpPr>
        <p:spPr>
          <a:xfrm>
            <a:off x="302306" y="6356350"/>
            <a:ext cx="531147" cy="365125"/>
          </a:xfrm>
          <a:prstGeom prst="rect">
            <a:avLst/>
          </a:prstGeom>
        </p:spPr>
        <p:txBody>
          <a:bodyPr vert="horz" lIns="91440" tIns="45720" rIns="91440" bIns="45720" rtlCol="0" anchor="ctr"/>
          <a:lstStyle>
            <a:defPPr>
              <a:defRPr lang="en-US"/>
            </a:defPPr>
            <a:lvl1pPr algn="l" defTabSz="457200" rtl="0" fontAlgn="base">
              <a:spcBef>
                <a:spcPct val="0"/>
              </a:spcBef>
              <a:spcAft>
                <a:spcPct val="0"/>
              </a:spcAft>
              <a:defRPr sz="800" kern="1200">
                <a:solidFill>
                  <a:schemeClr val="tx2"/>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fld id="{34368562-B963-D14D-B6B0-C53B94E906B8}" type="slidenum">
              <a:rPr lang="en-US" smtClean="0"/>
              <a:pPr/>
              <a:t>12</a:t>
            </a:fld>
            <a:endParaRPr lang="en-US" dirty="0"/>
          </a:p>
        </p:txBody>
      </p:sp>
      <p:pic>
        <p:nvPicPr>
          <p:cNvPr id="9" name="Picture 8" descr="A picture containing table&#10;&#10;Description automatically generated">
            <a:extLst>
              <a:ext uri="{FF2B5EF4-FFF2-40B4-BE49-F238E27FC236}">
                <a16:creationId xmlns:a16="http://schemas.microsoft.com/office/drawing/2014/main" id="{2FAC0CB3-AA7D-4A40-BB57-31CC0FC1AE2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40431" y="5898777"/>
            <a:ext cx="1591927" cy="92033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D9C212F8-6329-A644-890C-477C3BFA90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18905" y="6073772"/>
            <a:ext cx="842798" cy="754082"/>
          </a:xfrm>
          <a:prstGeom prst="rect">
            <a:avLst/>
          </a:prstGeom>
        </p:spPr>
      </p:pic>
      <p:pic>
        <p:nvPicPr>
          <p:cNvPr id="11" name="Picture 10" descr="A close up of a sign&#10;&#10;Description automatically generated">
            <a:extLst>
              <a:ext uri="{FF2B5EF4-FFF2-40B4-BE49-F238E27FC236}">
                <a16:creationId xmlns:a16="http://schemas.microsoft.com/office/drawing/2014/main" id="{5305BBBB-BDF2-1248-8784-CC85E0FC43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00600" y="6065034"/>
            <a:ext cx="513597" cy="754082"/>
          </a:xfrm>
          <a:prstGeom prst="rect">
            <a:avLst/>
          </a:prstGeom>
        </p:spPr>
      </p:pic>
      <p:pic>
        <p:nvPicPr>
          <p:cNvPr id="12" name="Picture 3">
            <a:extLst>
              <a:ext uri="{FF2B5EF4-FFF2-40B4-BE49-F238E27FC236}">
                <a16:creationId xmlns:a16="http://schemas.microsoft.com/office/drawing/2014/main" id="{AB440472-D03A-D24F-8A0A-469EA127DAEE}"/>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02306" y="6030664"/>
            <a:ext cx="124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picture containing food, drawing&#10;&#10;Description automatically generated">
            <a:extLst>
              <a:ext uri="{FF2B5EF4-FFF2-40B4-BE49-F238E27FC236}">
                <a16:creationId xmlns:a16="http://schemas.microsoft.com/office/drawing/2014/main" id="{E30A7A7F-C3AC-B043-BA89-2DC5DCE3CF3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5151" y="5568350"/>
            <a:ext cx="2749924" cy="1941123"/>
          </a:xfrm>
          <a:prstGeom prst="rect">
            <a:avLst/>
          </a:prstGeom>
        </p:spPr>
      </p:pic>
    </p:spTree>
    <p:extLst>
      <p:ext uri="{BB962C8B-B14F-4D97-AF65-F5344CB8AC3E}">
        <p14:creationId xmlns:p14="http://schemas.microsoft.com/office/powerpoint/2010/main" val="427593795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agasc PPT option 3">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1654</TotalTime>
  <Words>1923</Words>
  <Application>Microsoft Office PowerPoint</Application>
  <PresentationFormat>On-screen Show (4:3)</PresentationFormat>
  <Paragraphs>213</Paragraphs>
  <Slides>12</Slides>
  <Notes>12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ＭＳ Ｐゴシック</vt:lpstr>
      <vt:lpstr>Yu Gothic Light</vt:lpstr>
      <vt:lpstr>Arial</vt:lpstr>
      <vt:lpstr>Calibri</vt:lpstr>
      <vt:lpstr>Lucida Grande</vt:lpstr>
      <vt:lpstr>Times New Roman</vt:lpstr>
      <vt:lpstr>Wingdings</vt:lpstr>
      <vt:lpstr>ヒラギノ角ゴ Pro W3</vt:lpstr>
      <vt:lpstr>Teagasc PPT option 3</vt:lpstr>
      <vt:lpstr>1_Office Theme</vt:lpstr>
      <vt:lpstr>  The Farmers Have Hearts - Cardiovascular Health Programme  An outreach approach  to engage farmers in cardiovascular health   </vt:lpstr>
      <vt:lpstr>Farmers' Cardiovascular Health in Context</vt:lpstr>
      <vt:lpstr>Farmers Have Hearts Cardiovascular Health Programme</vt:lpstr>
      <vt:lpstr>Transdisciplinary collaboration</vt:lpstr>
      <vt:lpstr>Research Overview</vt:lpstr>
      <vt:lpstr>PowerPoint Presentation</vt:lpstr>
      <vt:lpstr>Multiple risk factors for CVD</vt:lpstr>
      <vt:lpstr>PowerPoint Presentation</vt:lpstr>
      <vt:lpstr>PowerPoint Presentation</vt:lpstr>
      <vt:lpstr>PowerPoint Presentation</vt:lpstr>
      <vt:lpstr>Farmers Have Hearts Cardiovascular Health Programme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Farmers Have Hearts  Cardiovascular Health Programme   Baseline results  June 2020</dc:title>
  <dc:creator>david meredith</dc:creator>
  <cp:lastModifiedBy>David Meredith</cp:lastModifiedBy>
  <cp:revision>81</cp:revision>
  <cp:lastPrinted>2020-09-28T08:57:20Z</cp:lastPrinted>
  <dcterms:created xsi:type="dcterms:W3CDTF">2020-06-16T18:59:18Z</dcterms:created>
  <dcterms:modified xsi:type="dcterms:W3CDTF">2020-10-05T08:36:59Z</dcterms:modified>
</cp:coreProperties>
</file>