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25"/>
  </p:notesMasterIdLst>
  <p:handoutMasterIdLst>
    <p:handoutMasterId r:id="rId26"/>
  </p:handoutMasterIdLst>
  <p:sldIdLst>
    <p:sldId id="376" r:id="rId3"/>
    <p:sldId id="285" r:id="rId4"/>
    <p:sldId id="377" r:id="rId5"/>
    <p:sldId id="354" r:id="rId6"/>
    <p:sldId id="347" r:id="rId7"/>
    <p:sldId id="340" r:id="rId8"/>
    <p:sldId id="344" r:id="rId9"/>
    <p:sldId id="319" r:id="rId10"/>
    <p:sldId id="277" r:id="rId11"/>
    <p:sldId id="318" r:id="rId12"/>
    <p:sldId id="303" r:id="rId13"/>
    <p:sldId id="306" r:id="rId14"/>
    <p:sldId id="310" r:id="rId15"/>
    <p:sldId id="355" r:id="rId16"/>
    <p:sldId id="307" r:id="rId17"/>
    <p:sldId id="309" r:id="rId18"/>
    <p:sldId id="371" r:id="rId19"/>
    <p:sldId id="370" r:id="rId20"/>
    <p:sldId id="372" r:id="rId21"/>
    <p:sldId id="373" r:id="rId22"/>
    <p:sldId id="378" r:id="rId23"/>
    <p:sldId id="379" r:id="rId24"/>
  </p:sldIdLst>
  <p:sldSz cx="9144000" cy="6858000" type="screen4x3"/>
  <p:notesSz cx="6794500" cy="9931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43D"/>
    <a:srgbClr val="626262"/>
    <a:srgbClr val="FFFFFF"/>
    <a:srgbClr val="4B4B4B"/>
    <a:srgbClr val="F9E449"/>
    <a:srgbClr val="FFFF66"/>
    <a:srgbClr val="FEFDF0"/>
    <a:srgbClr val="008000"/>
    <a:srgbClr val="3366CC"/>
    <a:srgbClr val="75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7869" autoAdjust="0"/>
  </p:normalViewPr>
  <p:slideViewPr>
    <p:cSldViewPr snapToGrid="0">
      <p:cViewPr varScale="1">
        <p:scale>
          <a:sx n="72" d="100"/>
          <a:sy n="72" d="100"/>
        </p:scale>
        <p:origin x="1393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1828800" cy="18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IE"/>
              <a:t>Animals Exiting</a:t>
            </a:r>
            <a:r>
              <a:rPr lang="en-IE" baseline="0"/>
              <a:t> on a Walk</a:t>
            </a:r>
            <a:endParaRPr lang="en-IE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820374015748032"/>
          <c:y val="2.1822222222222229E-2"/>
          <c:w val="0.69728148648379817"/>
          <c:h val="0.840570138888888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Graphs_ExT!$C$3</c:f>
              <c:strCache>
                <c:ptCount val="1"/>
                <c:pt idx="0">
                  <c:v>Coerced</c:v>
                </c:pt>
              </c:strCache>
            </c:strRef>
          </c:tx>
          <c:spPr>
            <a:solidFill>
              <a:srgbClr val="33CC33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3B-4BCF-B11A-63BCD4A35596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3B-4BCF-B11A-63BCD4A35596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3B-4BCF-B11A-63BCD4A35596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3B-4BCF-B11A-63BCD4A35596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3B-4BCF-B11A-63BCD4A3559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Graphs_ExT!$D$2:$H$2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Graphs_ExT!$D$3:$H$3</c:f>
              <c:numCache>
                <c:formatCode>General</c:formatCode>
                <c:ptCount val="5"/>
                <c:pt idx="0">
                  <c:v>26.49</c:v>
                </c:pt>
                <c:pt idx="1">
                  <c:v>9.4600000000000009</c:v>
                </c:pt>
                <c:pt idx="2">
                  <c:v>6.04</c:v>
                </c:pt>
                <c:pt idx="3">
                  <c:v>3.42</c:v>
                </c:pt>
                <c:pt idx="4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93B-4BCF-B11A-63BCD4A35596}"/>
            </c:ext>
          </c:extLst>
        </c:ser>
        <c:ser>
          <c:idx val="1"/>
          <c:order val="1"/>
          <c:tx>
            <c:strRef>
              <c:f>Graphs_ExT!$C$4</c:f>
              <c:strCache>
                <c:ptCount val="1"/>
                <c:pt idx="0">
                  <c:v>Not Coerced</c:v>
                </c:pt>
              </c:strCache>
            </c:strRef>
          </c:tx>
          <c:spPr>
            <a:solidFill>
              <a:srgbClr val="4F81B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0"/>
              <c:layout>
                <c:manualLayout>
                  <c:x val="3.2051282051281465E-3"/>
                  <c:y val="-4.07051282051282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93B-4BCF-B11A-63BCD4A35596}"/>
                </c:ext>
              </c:extLst>
            </c:dLbl>
            <c:dLbl>
              <c:idx val="1"/>
              <c:layout>
                <c:manualLayout>
                  <c:x val="1.4423076923076924E-2"/>
                  <c:y val="-2.4423076923076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93B-4BCF-B11A-63BCD4A35596}"/>
                </c:ext>
              </c:extLst>
            </c:dLbl>
            <c:dLbl>
              <c:idx val="2"/>
              <c:layout>
                <c:manualLayout>
                  <c:x val="4.807692307692249E-3"/>
                  <c:y val="-2.4423076923076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93B-4BCF-B11A-63BCD4A35596}"/>
                </c:ext>
              </c:extLst>
            </c:dLbl>
            <c:dLbl>
              <c:idx val="3"/>
              <c:layout>
                <c:manualLayout>
                  <c:x val="4.807692307692308E-3"/>
                  <c:y val="-2.4423076923076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93B-4BCF-B11A-63BCD4A35596}"/>
                </c:ext>
              </c:extLst>
            </c:dLbl>
            <c:dLbl>
              <c:idx val="4"/>
              <c:layout>
                <c:manualLayout>
                  <c:x val="0"/>
                  <c:y val="-2.9850427350427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3B-4BCF-B11A-63BCD4A3559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anchor="b" anchorCtr="1"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Graphs_ExT!$D$2:$H$2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Graphs_ExT!$D$4:$H$4</c:f>
              <c:numCache>
                <c:formatCode>General</c:formatCode>
                <c:ptCount val="5"/>
                <c:pt idx="0">
                  <c:v>52.32</c:v>
                </c:pt>
                <c:pt idx="1">
                  <c:v>66.22</c:v>
                </c:pt>
                <c:pt idx="2">
                  <c:v>65.77</c:v>
                </c:pt>
                <c:pt idx="3">
                  <c:v>67.81</c:v>
                </c:pt>
                <c:pt idx="4">
                  <c:v>78.319999999999993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3B-4BCF-B11A-63BCD4A35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gapDepth val="9"/>
        <c:shape val="box"/>
        <c:axId val="177350144"/>
        <c:axId val="99321536"/>
        <c:axId val="0"/>
      </c:bar3DChart>
      <c:catAx>
        <c:axId val="177350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IE" sz="1600"/>
                  <a:t>Days Post Arrival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99321536"/>
        <c:crosses val="autoZero"/>
        <c:auto val="1"/>
        <c:lblAlgn val="ctr"/>
        <c:lblOffset val="100"/>
        <c:noMultiLvlLbl val="0"/>
      </c:catAx>
      <c:valAx>
        <c:axId val="99321536"/>
        <c:scaling>
          <c:orientation val="minMax"/>
          <c:max val="8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IE" sz="2000"/>
                  <a:t>Percentage (%)</a:t>
                </a:r>
              </a:p>
            </c:rich>
          </c:tx>
          <c:layout>
            <c:manualLayout>
              <c:xMode val="edge"/>
              <c:yMode val="edge"/>
              <c:x val="6.6370601456168535E-2"/>
              <c:y val="0.33004166666666668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77350144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81297975974157077"/>
          <c:y val="9.219722222222225E-2"/>
          <c:w val="0.18702027777777777"/>
          <c:h val="0.13750000000000001"/>
        </c:manualLayout>
      </c:layout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IE"/>
              <a:t>Animals Exiting on a Trot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820378573013031"/>
          <c:y val="4.8959027777777775E-2"/>
          <c:w val="0.69728148648379817"/>
          <c:h val="0.7917239316239315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Graphs_ExT!$C$33</c:f>
              <c:strCache>
                <c:ptCount val="1"/>
                <c:pt idx="0">
                  <c:v>Coerced</c:v>
                </c:pt>
              </c:strCache>
            </c:strRef>
          </c:tx>
          <c:spPr>
            <a:solidFill>
              <a:srgbClr val="33CC33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2A-4407-B427-5CC9F3577829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2A-4407-B427-5CC9F3577829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92A-4407-B427-5CC9F3577829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2A-4407-B427-5CC9F3577829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92A-4407-B427-5CC9F3577829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Graphs_ExT!$D$32:$H$32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Graphs_ExT!$D$33:$H$33</c:f>
              <c:numCache>
                <c:formatCode>General</c:formatCode>
                <c:ptCount val="5"/>
                <c:pt idx="0">
                  <c:v>5.96</c:v>
                </c:pt>
                <c:pt idx="1">
                  <c:v>4.7300000000000004</c:v>
                </c:pt>
                <c:pt idx="2">
                  <c:v>4.7</c:v>
                </c:pt>
                <c:pt idx="3">
                  <c:v>2.74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2A-4407-B427-5CC9F3577829}"/>
            </c:ext>
          </c:extLst>
        </c:ser>
        <c:ser>
          <c:idx val="1"/>
          <c:order val="1"/>
          <c:tx>
            <c:strRef>
              <c:f>Graphs_ExT!$C$34</c:f>
              <c:strCache>
                <c:ptCount val="1"/>
                <c:pt idx="0">
                  <c:v>Not Coerced</c:v>
                </c:pt>
              </c:strCache>
            </c:strRef>
          </c:tx>
          <c:spPr>
            <a:solidFill>
              <a:srgbClr val="4F81B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1"/>
              <c:layout>
                <c:manualLayout>
                  <c:x val="0"/>
                  <c:y val="-2.44230769230770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92A-4407-B427-5CC9F3577829}"/>
                </c:ext>
              </c:extLst>
            </c:dLbl>
            <c:dLbl>
              <c:idx val="2"/>
              <c:layout>
                <c:manualLayout>
                  <c:x val="7.0555555555555554E-3"/>
                  <c:y val="-1.89957264957265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92A-4407-B427-5CC9F3577829}"/>
                </c:ext>
              </c:extLst>
            </c:dLbl>
            <c:dLbl>
              <c:idx val="3"/>
              <c:layout>
                <c:manualLayout>
                  <c:x val="8.8194444444443156E-3"/>
                  <c:y val="-2.44230769230769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92A-4407-B427-5CC9F3577829}"/>
                </c:ext>
              </c:extLst>
            </c:dLbl>
            <c:dLbl>
              <c:idx val="4"/>
              <c:layout>
                <c:manualLayout>
                  <c:x val="5.2916666666666667E-3"/>
                  <c:y val="-2.1709401709401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92A-4407-B427-5CC9F3577829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anchor="b" anchorCtr="1"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Graphs_ExT!$D$32:$H$32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Graphs_ExT!$D$34:$H$34</c:f>
              <c:numCache>
                <c:formatCode>General</c:formatCode>
                <c:ptCount val="5"/>
                <c:pt idx="0">
                  <c:v>9.93</c:v>
                </c:pt>
                <c:pt idx="1">
                  <c:v>12.84</c:v>
                </c:pt>
                <c:pt idx="2">
                  <c:v>18.79</c:v>
                </c:pt>
                <c:pt idx="3">
                  <c:v>25.34</c:v>
                </c:pt>
                <c:pt idx="4">
                  <c:v>18.88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92A-4407-B427-5CC9F3577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gapDepth val="0"/>
        <c:shape val="box"/>
        <c:axId val="41451520"/>
        <c:axId val="141394496"/>
        <c:axId val="0"/>
      </c:bar3DChart>
      <c:catAx>
        <c:axId val="414515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IE" sz="1600"/>
                  <a:t>Days Post Arrival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141394496"/>
        <c:crosses val="autoZero"/>
        <c:auto val="1"/>
        <c:lblAlgn val="ctr"/>
        <c:lblOffset val="100"/>
        <c:noMultiLvlLbl val="0"/>
      </c:catAx>
      <c:valAx>
        <c:axId val="141394496"/>
        <c:scaling>
          <c:orientation val="minMax"/>
          <c:max val="4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IE" sz="1600"/>
                  <a:t>Percentage (%)</a:t>
                </a:r>
              </a:p>
            </c:rich>
          </c:tx>
          <c:layout>
            <c:manualLayout>
              <c:xMode val="edge"/>
              <c:yMode val="edge"/>
              <c:x val="6.6370601456168535E-2"/>
              <c:y val="0.33004166666666668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1451520"/>
        <c:crosses val="autoZero"/>
        <c:crossBetween val="between"/>
        <c:majorUnit val="10"/>
      </c:valAx>
    </c:plotArea>
    <c:legend>
      <c:legendPos val="tr"/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IE"/>
              <a:t>Animals</a:t>
            </a:r>
            <a:r>
              <a:rPr lang="en-IE" baseline="0"/>
              <a:t> Exiting on a Run</a:t>
            </a:r>
            <a:endParaRPr lang="en-IE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820378573013031"/>
          <c:y val="4.8959027777777775E-2"/>
          <c:w val="0.69728148648379817"/>
          <c:h val="0.8107196581196580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Graphs_ExT!$C$65</c:f>
              <c:strCache>
                <c:ptCount val="1"/>
                <c:pt idx="0">
                  <c:v>Coerced</c:v>
                </c:pt>
              </c:strCache>
            </c:strRef>
          </c:tx>
          <c:spPr>
            <a:solidFill>
              <a:srgbClr val="33CC33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44-4BF8-86C9-78B3F5A73413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44-4BF8-86C9-78B3F5A73413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44-4BF8-86C9-78B3F5A73413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44-4BF8-86C9-78B3F5A73413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44-4BF8-86C9-78B3F5A7341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Graphs_ExT!$D$64:$H$64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Graphs_ExT!$D$65:$H$65</c:f>
              <c:numCache>
                <c:formatCode>General</c:formatCode>
                <c:ptCount val="5"/>
                <c:pt idx="0">
                  <c:v>1.99</c:v>
                </c:pt>
                <c:pt idx="1">
                  <c:v>2.0299999999999998</c:v>
                </c:pt>
                <c:pt idx="2">
                  <c:v>2.0099999999999998</c:v>
                </c:pt>
                <c:pt idx="3">
                  <c:v>0</c:v>
                </c:pt>
                <c:pt idx="4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44-4BF8-86C9-78B3F5A73413}"/>
            </c:ext>
          </c:extLst>
        </c:ser>
        <c:ser>
          <c:idx val="1"/>
          <c:order val="1"/>
          <c:tx>
            <c:strRef>
              <c:f>Graphs_ExT!$C$66</c:f>
              <c:strCache>
                <c:ptCount val="1"/>
                <c:pt idx="0">
                  <c:v>Not Coerced</c:v>
                </c:pt>
              </c:strCache>
            </c:strRef>
          </c:tx>
          <c:spPr>
            <a:solidFill>
              <a:srgbClr val="4F81B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anchor="b" anchorCtr="1"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Graphs_ExT!$D$64:$H$64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Graphs_ExT!$D$66:$H$66</c:f>
              <c:numCache>
                <c:formatCode>General</c:formatCode>
                <c:ptCount val="5"/>
                <c:pt idx="0">
                  <c:v>3.31</c:v>
                </c:pt>
                <c:pt idx="1">
                  <c:v>4.7300000000000004</c:v>
                </c:pt>
                <c:pt idx="2">
                  <c:v>2.68</c:v>
                </c:pt>
                <c:pt idx="3">
                  <c:v>0.68</c:v>
                </c:pt>
                <c:pt idx="4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44-4BF8-86C9-78B3F5A73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gapDepth val="0"/>
        <c:shape val="box"/>
        <c:axId val="42409472"/>
        <c:axId val="44393600"/>
        <c:axId val="0"/>
      </c:bar3DChart>
      <c:catAx>
        <c:axId val="42409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IE" sz="1600"/>
                  <a:t>Days Post Arrival</a:t>
                </a:r>
              </a:p>
            </c:rich>
          </c:tx>
          <c:layout>
            <c:manualLayout>
              <c:xMode val="edge"/>
              <c:yMode val="edge"/>
              <c:x val="0.39706861111111114"/>
              <c:y val="0.936352136752136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44393600"/>
        <c:crosses val="autoZero"/>
        <c:auto val="1"/>
        <c:lblAlgn val="ctr"/>
        <c:lblOffset val="100"/>
        <c:noMultiLvlLbl val="0"/>
      </c:catAx>
      <c:valAx>
        <c:axId val="44393600"/>
        <c:scaling>
          <c:orientation val="minMax"/>
          <c:max val="8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IE" sz="1600"/>
                  <a:t>Percentage (%)</a:t>
                </a:r>
              </a:p>
            </c:rich>
          </c:tx>
          <c:layout>
            <c:manualLayout>
              <c:xMode val="edge"/>
              <c:yMode val="edge"/>
              <c:x val="6.6370601456168535E-2"/>
              <c:y val="0.33004166666666668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42409472"/>
        <c:crosses val="autoZero"/>
        <c:crossBetween val="between"/>
      </c:valAx>
    </c:plotArea>
    <c:legend>
      <c:legendPos val="tr"/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E6F28-5403-C44E-B9B5-A755E3CF887F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F26C6-DD7B-294B-B20F-11610BCBE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058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CD2C5-AFFC-3041-B27D-8EC66AE2BB44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A549E-2C9D-9548-84BF-1F393579A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878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0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Latency is a time interval between the stimulation and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Latency is a time interval between the stimulation and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23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Mean AD to the unfamiliar human was greater for beef than dairy-origin heifers on d 51 (P=0.01), but did not differ between the breed types on d 99 (P&gt;0.05) (Figure 3). In contrast, on d 51 AD to the familiar human was similar for both beef and dairy origin heifers (P&gt;0.05) whereas on d 99 it was lower in beef than dairy-origin heifers (P=0.02). </a:t>
            </a:r>
          </a:p>
          <a:p>
            <a:endParaRPr lang="en-IE" dirty="0" smtClean="0"/>
          </a:p>
          <a:p>
            <a:r>
              <a:rPr lang="en-IE" dirty="0" smtClean="0"/>
              <a:t>From the three investigated tests, AD proved to be a more sensitive measure of the HAR and how cattle perceive humans, whether they are familiar or unfamiliar. </a:t>
            </a:r>
          </a:p>
          <a:p>
            <a:endParaRPr lang="en-I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8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A549E-2C9D-9548-84BF-1F393579ABA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6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5172075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3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61463" cy="579120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/>
              <a:t>Drag picture to placeholder or click icon to add</a:t>
            </a:r>
            <a:endParaRPr lang="en-GB" noProof="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714500"/>
            <a:ext cx="6553200" cy="1714500"/>
          </a:xfrm>
          <a:prstGeom prst="rect">
            <a:avLst/>
          </a:prstGeom>
          <a:solidFill>
            <a:srgbClr val="000000">
              <a:alpha val="60000"/>
            </a:srgbClr>
          </a:solidFill>
          <a:ln w="0"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ga-IE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359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561013"/>
            <a:ext cx="9144000" cy="1587"/>
          </a:xfrm>
          <a:prstGeom prst="line">
            <a:avLst/>
          </a:prstGeom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943600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3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5508624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ga-IE" noProof="0"/>
              <a:t>Drag picture to placeholder or click icon to add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14500"/>
            <a:ext cx="6552000" cy="17145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solidFill>
              <a:schemeClr val="bg1">
                <a:alpha val="0"/>
              </a:schemeClr>
            </a:solidFill>
          </a:ln>
        </p:spPr>
        <p:txBody>
          <a:bodyPr vert="horz" rIns="360000" anchor="ctr" anchorCtr="0">
            <a:noAutofit/>
          </a:bodyPr>
          <a:lstStyle>
            <a:lvl1pPr algn="r">
              <a:defRPr sz="3000">
                <a:solidFill>
                  <a:schemeClr val="bg1"/>
                </a:solidFill>
              </a:defRPr>
            </a:lvl1pPr>
          </a:lstStyle>
          <a:p>
            <a:r>
              <a:rPr lang="ga-IE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92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57A2FD-B9FA-4104-9E97-3ECD6AE05E3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5646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15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23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0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5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46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8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67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6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87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98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59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pitchFamily="100" charset="-128"/>
          <a:cs typeface="ヒラギノ角ゴ Pro W3" pitchFamily="100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100" charset="0"/>
          <a:ea typeface="ヒラギノ角ゴ Pro W3" pitchFamily="100" charset="-128"/>
          <a:cs typeface="ヒラギノ角ゴ Pro W3" pitchFamily="10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pitchFamily="10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pitchFamily="100" charset="-128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56" charset="-128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Teagasc</a:t>
            </a:r>
            <a:r>
              <a:rPr lang="en-US" dirty="0"/>
              <a:t> Presentation Footer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41"/>
          <p:cNvSpPr>
            <a:spLocks noGrp="1"/>
          </p:cNvSpPr>
          <p:nvPr>
            <p:ph type="title"/>
          </p:nvPr>
        </p:nvSpPr>
        <p:spPr bwMode="auto">
          <a:solidFill>
            <a:srgbClr val="000000">
              <a:alpha val="59999"/>
            </a:srgbClr>
          </a:solidFill>
          <a:ln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lIns="91440" tIns="45720" bIns="45720" numCol="1" compatLnSpc="1">
            <a:prstTxWarp prst="textNoShape">
              <a:avLst/>
            </a:prstTxWarp>
          </a:bodyPr>
          <a:lstStyle/>
          <a:p>
            <a:pPr algn="ctr"/>
            <a:r>
              <a:rPr lang="en-IE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E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E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Human-animal </a:t>
            </a:r>
            <a:r>
              <a:rPr lang="en-IE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interactions with implications for farmer safety during cattle handling</a:t>
            </a:r>
            <a:r>
              <a:rPr lang="en-I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latin typeface="Arial" charset="0"/>
              <a:ea typeface="ヒラギノ角ゴ Pro W3" charset="0"/>
              <a:cs typeface="Arial" charset="0"/>
            </a:endParaRPr>
          </a:p>
        </p:txBody>
      </p:sp>
      <p:pic>
        <p:nvPicPr>
          <p:cNvPr id="512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5172075"/>
            <a:ext cx="917892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6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3"/>
            <a:ext cx="65532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3811" y="5678225"/>
            <a:ext cx="1000189" cy="110224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42939" y="3532187"/>
            <a:ext cx="8286750" cy="1755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IE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Niamh Woods</a:t>
            </a:r>
            <a:r>
              <a:rPr lang="en-IE" sz="20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1, 2</a:t>
            </a: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E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 McGee</a:t>
            </a:r>
            <a:r>
              <a:rPr lang="en-IE" sz="20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E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Marijke Beltman</a:t>
            </a:r>
            <a:r>
              <a:rPr lang="en-IE" sz="20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E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David Meredith</a:t>
            </a:r>
            <a:r>
              <a:rPr lang="en-IE" sz="20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en-IE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IE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John </a:t>
            </a:r>
            <a:r>
              <a:rPr lang="en-IE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McNamara</a:t>
            </a:r>
            <a:r>
              <a:rPr lang="en-IE" sz="20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IE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Bernadette Earley</a:t>
            </a:r>
            <a:r>
              <a:rPr lang="en-IE" sz="20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IE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AGRIC,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Teagasc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Grange, Dunsany, Co. Meath, </a:t>
            </a:r>
            <a:r>
              <a:rPr lang="en-IE" b="1" baseline="30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School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Veterinary Medicine, </a:t>
            </a:r>
            <a:r>
              <a:rPr lang="en-I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UCD, </a:t>
            </a:r>
            <a:r>
              <a:rPr lang="en-IE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Teagasc, Rural Economy Development Programme,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Ashtown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Dublin and </a:t>
            </a:r>
            <a:endParaRPr lang="en-IE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IE" b="1" baseline="30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I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Teagasc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Kildalton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Piltown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Co. </a:t>
            </a:r>
            <a:r>
              <a:rPr lang="en-I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Kilkenny.</a:t>
            </a:r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99671"/>
            <a:ext cx="6600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 smtClean="0"/>
              <a:t>Farm Safety and Farmer Health seminar </a:t>
            </a:r>
          </a:p>
          <a:p>
            <a:pPr algn="ctr"/>
            <a:r>
              <a:rPr lang="en-IE" sz="2400" b="1" dirty="0" smtClean="0"/>
              <a:t>September 29</a:t>
            </a:r>
            <a:r>
              <a:rPr lang="en-IE" sz="2400" b="1" baseline="30000" dirty="0" smtClean="0"/>
              <a:t>th</a:t>
            </a:r>
            <a:r>
              <a:rPr lang="en-IE" sz="2400" b="1" dirty="0" smtClean="0"/>
              <a:t> 2020 </a:t>
            </a:r>
            <a:endParaRPr lang="en-IE" sz="2400" b="1" dirty="0"/>
          </a:p>
        </p:txBody>
      </p:sp>
      <p:pic>
        <p:nvPicPr>
          <p:cNvPr id="9" name="Picture 2" descr="DAFM Logo 20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6" y="5953124"/>
            <a:ext cx="2395766" cy="82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23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20200" cy="900000"/>
          </a:xfrm>
        </p:spPr>
        <p:txBody>
          <a:bodyPr anchor="b"/>
          <a:lstStyle/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BeSafe Task Objectives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198" y="1339702"/>
            <a:ext cx="8272131" cy="4727723"/>
          </a:xfrm>
        </p:spPr>
        <p:txBody>
          <a:bodyPr anchor="ctr"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IE" sz="2800" dirty="0">
                <a:latin typeface="Calibri" pitchFamily="34" charset="0"/>
              </a:rPr>
              <a:t>Describe the factors that contribute to farmers' adoption of recommended farm safety management </a:t>
            </a:r>
            <a:r>
              <a:rPr lang="en-IE" sz="2800" dirty="0" smtClean="0">
                <a:latin typeface="Calibri" pitchFamily="34" charset="0"/>
              </a:rPr>
              <a:t>strategies</a:t>
            </a:r>
          </a:p>
          <a:p>
            <a:pPr algn="just">
              <a:buFont typeface="Wingdings" pitchFamily="2" charset="2"/>
              <a:buChar char="§"/>
            </a:pPr>
            <a:endParaRPr lang="en-IE" sz="2800" dirty="0">
              <a:latin typeface="Calibri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IE" sz="2800" dirty="0">
                <a:latin typeface="Calibri" pitchFamily="34" charset="0"/>
              </a:rPr>
              <a:t>Develop safer work systems on farms for livestock handling and management of </a:t>
            </a:r>
            <a:r>
              <a:rPr lang="en-IE" sz="2800" dirty="0" smtClean="0">
                <a:latin typeface="Calibri" pitchFamily="34" charset="0"/>
              </a:rPr>
              <a:t>facilities</a:t>
            </a:r>
          </a:p>
          <a:p>
            <a:pPr algn="just">
              <a:buFont typeface="Wingdings" pitchFamily="2" charset="2"/>
              <a:buChar char="§"/>
            </a:pPr>
            <a:endParaRPr lang="en-IE" sz="2800" dirty="0">
              <a:latin typeface="Calibri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IE" sz="2800" dirty="0">
                <a:latin typeface="Calibri" pitchFamily="34" charset="0"/>
              </a:rPr>
              <a:t>Promote the adoption of safer systems for handling livestock on </a:t>
            </a:r>
            <a:r>
              <a:rPr lang="en-IE" sz="2800" dirty="0" smtClean="0">
                <a:latin typeface="Calibri" pitchFamily="34" charset="0"/>
              </a:rPr>
              <a:t>farms</a:t>
            </a:r>
            <a:endParaRPr lang="en-IE" sz="2800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27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330700" cy="1143000"/>
          </a:xfrm>
          <a:solidFill>
            <a:srgbClr val="FFFF99"/>
          </a:solidFill>
        </p:spPr>
        <p:txBody>
          <a:bodyPr/>
          <a:lstStyle/>
          <a:p>
            <a:pPr eaLnBrk="0" hangingPunct="0"/>
            <a:r>
              <a:rPr lang="en-IE" altLang="en-US" sz="4800" b="1" dirty="0">
                <a:solidFill>
                  <a:srgbClr val="00843D"/>
                </a:solidFill>
                <a:latin typeface="Calibri" pitchFamily="34" charset="0"/>
                <a:cs typeface="Arial"/>
              </a:rPr>
              <a:t>Communication</a:t>
            </a:r>
            <a:endParaRPr lang="en-GB" altLang="en-US" sz="4800" b="1" dirty="0">
              <a:solidFill>
                <a:srgbClr val="00843D"/>
              </a:solidFill>
              <a:latin typeface="Calibri" pitchFamily="34" charset="0"/>
              <a:cs typeface="Arial"/>
            </a:endParaRP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915" y="1639887"/>
            <a:ext cx="3684196" cy="4525963"/>
          </a:xfrm>
        </p:spPr>
        <p:txBody>
          <a:bodyPr/>
          <a:lstStyle/>
          <a:p>
            <a:r>
              <a:rPr lang="en-IE" altLang="en-US" sz="2800" dirty="0">
                <a:latin typeface="Verdana" panose="020B0604030504040204" pitchFamily="34" charset="0"/>
              </a:rPr>
              <a:t>Postures</a:t>
            </a:r>
          </a:p>
          <a:p>
            <a:r>
              <a:rPr lang="en-IE" altLang="en-US" sz="2800" dirty="0">
                <a:latin typeface="Verdana" panose="020B0604030504040204" pitchFamily="34" charset="0"/>
              </a:rPr>
              <a:t>Odours</a:t>
            </a:r>
          </a:p>
          <a:p>
            <a:r>
              <a:rPr lang="en-IE" altLang="en-US" sz="2800" dirty="0">
                <a:latin typeface="Verdana" panose="020B0604030504040204" pitchFamily="34" charset="0"/>
              </a:rPr>
              <a:t>Sounds</a:t>
            </a:r>
          </a:p>
          <a:p>
            <a:r>
              <a:rPr lang="en-IE" altLang="en-US" sz="2800" dirty="0">
                <a:latin typeface="Verdana" panose="020B0604030504040204" pitchFamily="34" charset="0"/>
              </a:rPr>
              <a:t>Touch</a:t>
            </a:r>
          </a:p>
          <a:p>
            <a:endParaRPr lang="en-IE" altLang="en-US" dirty="0">
              <a:latin typeface="Verdana" panose="020B0604030504040204" pitchFamily="34" charset="0"/>
            </a:endParaRPr>
          </a:p>
        </p:txBody>
      </p:sp>
      <p:sp>
        <p:nvSpPr>
          <p:cNvPr id="163846" name="AutoShape 6"/>
          <p:cNvSpPr>
            <a:spLocks noChangeAspect="1" noChangeArrowheads="1"/>
          </p:cNvSpPr>
          <p:nvPr/>
        </p:nvSpPr>
        <p:spPr bwMode="auto">
          <a:xfrm>
            <a:off x="4391025" y="3933825"/>
            <a:ext cx="47529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E"/>
          </a:p>
        </p:txBody>
      </p:sp>
      <p:sp>
        <p:nvSpPr>
          <p:cNvPr id="163849" name="Rectangle 9"/>
          <p:cNvSpPr>
            <a:spLocks noChangeArrowheads="1"/>
          </p:cNvSpPr>
          <p:nvPr/>
        </p:nvSpPr>
        <p:spPr bwMode="auto">
          <a:xfrm>
            <a:off x="7473950" y="5927725"/>
            <a:ext cx="666750" cy="2857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IE"/>
          </a:p>
        </p:txBody>
      </p:sp>
      <p:sp>
        <p:nvSpPr>
          <p:cNvPr id="163852" name="Rectangle 12"/>
          <p:cNvSpPr>
            <a:spLocks noChangeArrowheads="1"/>
          </p:cNvSpPr>
          <p:nvPr/>
        </p:nvSpPr>
        <p:spPr bwMode="auto">
          <a:xfrm>
            <a:off x="4500563" y="6165850"/>
            <a:ext cx="604837" cy="2857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IE"/>
          </a:p>
        </p:txBody>
      </p:sp>
      <p:pic>
        <p:nvPicPr>
          <p:cNvPr id="163853" name="Picture 1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0" y="276939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55" name="Picture 15" descr="Cow with calv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22" y="4292600"/>
            <a:ext cx="2592388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56" name="Rectangle 16"/>
          <p:cNvSpPr>
            <a:spLocks noChangeArrowheads="1"/>
          </p:cNvSpPr>
          <p:nvPr/>
        </p:nvSpPr>
        <p:spPr bwMode="auto">
          <a:xfrm>
            <a:off x="7524750" y="5805488"/>
            <a:ext cx="6477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en-IE"/>
          </a:p>
        </p:txBody>
      </p:sp>
      <p:sp>
        <p:nvSpPr>
          <p:cNvPr id="23" name="Rectangle 22"/>
          <p:cNvSpPr/>
          <p:nvPr/>
        </p:nvSpPr>
        <p:spPr>
          <a:xfrm>
            <a:off x="4223946" y="3305077"/>
            <a:ext cx="450639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b="1" dirty="0" smtClean="0"/>
              <a:t>Body postures of threats &amp; aggression in animals</a:t>
            </a:r>
          </a:p>
          <a:p>
            <a:pPr lvl="0"/>
            <a:endParaRPr lang="en-GB" sz="2400" b="1" dirty="0" smtClean="0"/>
          </a:p>
          <a:p>
            <a:pPr marL="342900" lvl="0" indent="-342900">
              <a:buFont typeface="+mj-lt"/>
              <a:buAutoNum type="arabicPeriod"/>
            </a:pPr>
            <a:r>
              <a:rPr lang="en-GB" sz="2400" dirty="0" smtClean="0"/>
              <a:t>Neutral </a:t>
            </a:r>
            <a:endParaRPr lang="en-IE" sz="2400" dirty="0"/>
          </a:p>
          <a:p>
            <a:pPr marL="342900" lvl="0" indent="-342900">
              <a:buFont typeface="+mj-lt"/>
              <a:buAutoNum type="arabicPeriod"/>
            </a:pPr>
            <a:r>
              <a:rPr lang="en-GB" sz="2400" dirty="0"/>
              <a:t>Slightly antagonistic </a:t>
            </a:r>
            <a:endParaRPr lang="en-GB" sz="2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en-GB" sz="2400" b="1" dirty="0" smtClean="0">
                <a:solidFill>
                  <a:srgbClr val="FF0000"/>
                </a:solidFill>
              </a:rPr>
              <a:t>Highly </a:t>
            </a:r>
            <a:r>
              <a:rPr lang="en-GB" sz="2400" b="1" dirty="0">
                <a:solidFill>
                  <a:srgbClr val="FF0000"/>
                </a:solidFill>
              </a:rPr>
              <a:t>antagonistic </a:t>
            </a:r>
            <a:endParaRPr lang="en-IE" sz="2400" b="1" dirty="0">
              <a:solidFill>
                <a:srgbClr val="FF0000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2400" dirty="0"/>
              <a:t>Confident approach</a:t>
            </a:r>
            <a:endParaRPr lang="en-IE" sz="2400" dirty="0"/>
          </a:p>
          <a:p>
            <a:pPr marL="342900" lvl="0" indent="-342900">
              <a:buFont typeface="+mj-lt"/>
              <a:buAutoNum type="arabicPeriod"/>
            </a:pPr>
            <a:r>
              <a:rPr lang="en-GB" sz="2400" dirty="0"/>
              <a:t>Submissive approach</a:t>
            </a:r>
            <a:endParaRPr lang="en-IE" sz="2400" dirty="0"/>
          </a:p>
          <a:p>
            <a:pPr marL="342900" lvl="0" indent="-342900">
              <a:buFont typeface="+mj-lt"/>
              <a:buAutoNum type="arabicPeriod"/>
            </a:pPr>
            <a:r>
              <a:rPr lang="en-GB" sz="2400" dirty="0"/>
              <a:t>Alert before flight </a:t>
            </a:r>
            <a:endParaRPr lang="en-IE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2737789" y="1269325"/>
            <a:ext cx="6264696" cy="1338510"/>
            <a:chOff x="2737789" y="1269325"/>
            <a:chExt cx="6264696" cy="1338510"/>
          </a:xfrm>
        </p:grpSpPr>
        <p:pic>
          <p:nvPicPr>
            <p:cNvPr id="22" name="Picture 2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2737789" y="1269325"/>
              <a:ext cx="6264696" cy="133851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" name="TextBox 1"/>
            <p:cNvSpPr txBox="1"/>
            <p:nvPr/>
          </p:nvSpPr>
          <p:spPr>
            <a:xfrm>
              <a:off x="2889024" y="1273050"/>
              <a:ext cx="25037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IE" b="1" dirty="0" smtClean="0"/>
                <a:t>1</a:t>
              </a:r>
              <a:endParaRPr lang="en-IE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974111" y="1269325"/>
              <a:ext cx="27642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IE" b="1" dirty="0" smtClean="0"/>
                <a:t>2</a:t>
              </a:r>
              <a:endParaRPr lang="en-IE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939135" y="1321814"/>
              <a:ext cx="25037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IE" b="1" dirty="0" smtClean="0">
                  <a:solidFill>
                    <a:srgbClr val="FF0000"/>
                  </a:solidFill>
                </a:rPr>
                <a:t>3</a:t>
              </a:r>
              <a:endParaRPr lang="en-IE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75811" y="1269325"/>
              <a:ext cx="33077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IE" b="1" dirty="0"/>
                <a:t>4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85402" y="1273050"/>
              <a:ext cx="25037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IE" b="1" dirty="0" smtClean="0"/>
                <a:t>5</a:t>
              </a:r>
              <a:endParaRPr lang="en-IE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922078" y="1273050"/>
              <a:ext cx="25037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IE" b="1" dirty="0" smtClean="0"/>
                <a:t>6</a:t>
              </a:r>
              <a:endParaRPr lang="en-IE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7124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3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3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629" fill="hold"/>
                                        <p:tgtEl>
                                          <p:spTgt spid="1638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3853"/>
                </p:tgtEl>
              </p:cMediaNode>
            </p:audio>
          </p:childTnLst>
        </p:cTn>
      </p:par>
    </p:tnLst>
    <p:bldLst>
      <p:bldP spid="16384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392432"/>
            <a:ext cx="9144000" cy="668773"/>
          </a:xfrm>
        </p:spPr>
        <p:txBody>
          <a:bodyPr anchor="b">
            <a:noAutofit/>
          </a:bodyPr>
          <a:lstStyle/>
          <a:p>
            <a:pPr algn="ctr"/>
            <a:r>
              <a:rPr lang="en-IE" sz="3200" dirty="0" smtClean="0">
                <a:solidFill>
                  <a:srgbClr val="00843D"/>
                </a:solidFill>
                <a:latin typeface="Calibri" pitchFamily="34" charset="0"/>
              </a:rPr>
              <a:t>Objective</a:t>
            </a:r>
            <a:endParaRPr lang="en-IE" sz="3200" dirty="0">
              <a:solidFill>
                <a:srgbClr val="00843D"/>
              </a:solidFill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25467" y="6541541"/>
            <a:ext cx="428046" cy="23555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4368562-B963-D14D-B6B0-C53B94E906B8}" type="slidenum">
              <a:rPr lang="en-US" sz="825">
                <a:solidFill>
                  <a:srgbClr val="008000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sz="825" dirty="0">
              <a:solidFill>
                <a:srgbClr val="008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65E424-9F14-405F-81CA-BFB566A908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31" t="57562" r="53130" b="17923"/>
          <a:stretch/>
        </p:blipFill>
        <p:spPr>
          <a:xfrm>
            <a:off x="7291345" y="6172682"/>
            <a:ext cx="1727187" cy="671326"/>
          </a:xfrm>
          <a:prstGeom prst="rect">
            <a:avLst/>
          </a:prstGeom>
        </p:spPr>
      </p:pic>
      <p:sp>
        <p:nvSpPr>
          <p:cNvPr id="4" name="AutoShape 5" descr="Image result for free cow ic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8" name="AutoShape 7" descr="Image result for free cow icon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3" name="TextBox 2"/>
          <p:cNvSpPr txBox="1"/>
          <p:nvPr/>
        </p:nvSpPr>
        <p:spPr>
          <a:xfrm>
            <a:off x="612775" y="3201080"/>
            <a:ext cx="80492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E" sz="2400" dirty="0" smtClean="0">
                <a:latin typeface="Calibri" pitchFamily="34" charset="0"/>
              </a:rPr>
              <a:t>To </a:t>
            </a:r>
            <a:r>
              <a:rPr lang="en-IE" sz="2400" dirty="0">
                <a:latin typeface="Calibri" pitchFamily="34" charset="0"/>
              </a:rPr>
              <a:t>assess the </a:t>
            </a:r>
            <a:r>
              <a:rPr lang="en-IE" sz="2400" b="1" dirty="0">
                <a:latin typeface="Calibri" pitchFamily="34" charset="0"/>
              </a:rPr>
              <a:t>fear/HAR</a:t>
            </a:r>
            <a:r>
              <a:rPr lang="en-IE" sz="2400" dirty="0">
                <a:latin typeface="Calibri" pitchFamily="34" charset="0"/>
              </a:rPr>
              <a:t> responses </a:t>
            </a:r>
            <a:r>
              <a:rPr lang="en-IE" sz="2400" b="1" dirty="0">
                <a:latin typeface="Calibri" pitchFamily="34" charset="0"/>
              </a:rPr>
              <a:t>over time </a:t>
            </a:r>
            <a:r>
              <a:rPr lang="en-IE" sz="2400" dirty="0">
                <a:latin typeface="Calibri" pitchFamily="34" charset="0"/>
              </a:rPr>
              <a:t>in </a:t>
            </a:r>
            <a:r>
              <a:rPr lang="en-IE" sz="2400" dirty="0" smtClean="0">
                <a:latin typeface="Calibri" pitchFamily="34" charset="0"/>
              </a:rPr>
              <a:t>housed pregnant </a:t>
            </a:r>
            <a:r>
              <a:rPr lang="en-IE" sz="2400" dirty="0">
                <a:latin typeface="Calibri" pitchFamily="34" charset="0"/>
              </a:rPr>
              <a:t>dairy and beef origin heifers using three behavioural tests; </a:t>
            </a:r>
            <a:r>
              <a:rPr lang="en-IE" sz="2400" b="1" dirty="0">
                <a:latin typeface="Calibri" pitchFamily="34" charset="0"/>
              </a:rPr>
              <a:t>crush agitation </a:t>
            </a:r>
            <a:r>
              <a:rPr lang="en-IE" sz="2400" dirty="0">
                <a:latin typeface="Calibri" pitchFamily="34" charset="0"/>
              </a:rPr>
              <a:t>(CA</a:t>
            </a:r>
            <a:r>
              <a:rPr lang="en-IE" sz="2400" dirty="0" smtClean="0">
                <a:latin typeface="Calibri" pitchFamily="34" charset="0"/>
              </a:rPr>
              <a:t>), </a:t>
            </a:r>
            <a:r>
              <a:rPr lang="en-IE" sz="2400" b="1" dirty="0" smtClean="0">
                <a:latin typeface="Calibri" pitchFamily="34" charset="0"/>
              </a:rPr>
              <a:t>exit </a:t>
            </a:r>
            <a:r>
              <a:rPr lang="en-IE" sz="2400" b="1" dirty="0">
                <a:latin typeface="Calibri" pitchFamily="34" charset="0"/>
              </a:rPr>
              <a:t>speed </a:t>
            </a:r>
            <a:r>
              <a:rPr lang="en-IE" sz="2400" dirty="0">
                <a:latin typeface="Calibri" pitchFamily="34" charset="0"/>
              </a:rPr>
              <a:t>from the crush (ES) and </a:t>
            </a:r>
            <a:r>
              <a:rPr lang="en-IE" sz="2400" b="1" dirty="0">
                <a:latin typeface="Calibri" pitchFamily="34" charset="0"/>
              </a:rPr>
              <a:t>avoidance distance </a:t>
            </a:r>
            <a:r>
              <a:rPr lang="en-IE" sz="2400" dirty="0">
                <a:latin typeface="Calibri" pitchFamily="34" charset="0"/>
              </a:rPr>
              <a:t>at the feed face (AD</a:t>
            </a:r>
            <a:r>
              <a:rPr lang="en-IE" sz="2400" dirty="0" smtClean="0">
                <a:latin typeface="Calibri" pitchFamily="34" charset="0"/>
              </a:rPr>
              <a:t>) to both a </a:t>
            </a:r>
            <a:r>
              <a:rPr lang="en-IE" sz="2400" b="1" dirty="0" smtClean="0">
                <a:latin typeface="Calibri" pitchFamily="34" charset="0"/>
              </a:rPr>
              <a:t>familiar </a:t>
            </a:r>
            <a:r>
              <a:rPr lang="en-IE" sz="2400" dirty="0" smtClean="0">
                <a:latin typeface="Calibri" pitchFamily="34" charset="0"/>
              </a:rPr>
              <a:t>and an </a:t>
            </a:r>
            <a:r>
              <a:rPr lang="en-IE" sz="2400" b="1" dirty="0" smtClean="0">
                <a:latin typeface="Calibri" pitchFamily="34" charset="0"/>
              </a:rPr>
              <a:t>unfamiliar</a:t>
            </a:r>
            <a:r>
              <a:rPr lang="en-IE" sz="2400" dirty="0" smtClean="0">
                <a:latin typeface="Calibri" pitchFamily="34" charset="0"/>
              </a:rPr>
              <a:t> person</a:t>
            </a:r>
            <a:endParaRPr lang="en-IE" sz="2400" dirty="0"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60375" y="312738"/>
            <a:ext cx="820168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3600" i="1" dirty="0" smtClean="0">
                <a:solidFill>
                  <a:srgbClr val="00843D"/>
                </a:solidFill>
                <a:latin typeface="Calibri" pitchFamily="34" charset="0"/>
              </a:rPr>
              <a:t>An investigation of the human-animal relationship (HAR) using housed pregnant dairy and beef origin heifers</a:t>
            </a:r>
            <a:endParaRPr lang="en-IE" sz="3600" i="1" dirty="0">
              <a:solidFill>
                <a:srgbClr val="00843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22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25467" y="6541541"/>
            <a:ext cx="428046" cy="23555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4368562-B963-D14D-B6B0-C53B94E906B8}" type="slidenum">
              <a:rPr lang="en-US" sz="825">
                <a:solidFill>
                  <a:srgbClr val="008000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825" dirty="0">
              <a:solidFill>
                <a:srgbClr val="008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65E424-9F14-405F-81CA-BFB566A908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31" t="57562" r="53130" b="17923"/>
          <a:stretch/>
        </p:blipFill>
        <p:spPr>
          <a:xfrm>
            <a:off x="7291345" y="6172682"/>
            <a:ext cx="1727187" cy="671326"/>
          </a:xfrm>
          <a:prstGeom prst="rect">
            <a:avLst/>
          </a:prstGeom>
        </p:spPr>
      </p:pic>
      <p:sp>
        <p:nvSpPr>
          <p:cNvPr id="4" name="AutoShape 5" descr="Image result for free cow ic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8" name="AutoShape 7" descr="Image result for free cow icon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708848" y="1385675"/>
            <a:ext cx="7912638" cy="445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marL="342900" indent="-342900" algn="just">
              <a:buClr>
                <a:srgbClr val="00843D"/>
              </a:buClr>
              <a:buFont typeface="Arial" pitchFamily="34" charset="0"/>
              <a:buChar char="•"/>
            </a:pPr>
            <a:r>
              <a:rPr lang="en-IE" sz="2400" dirty="0" smtClean="0">
                <a:solidFill>
                  <a:schemeClr val="tx1"/>
                </a:solidFill>
                <a:latin typeface="Calibri" pitchFamily="34" charset="0"/>
              </a:rPr>
              <a:t>HAR</a:t>
            </a:r>
            <a:r>
              <a:rPr lang="en-IE" sz="2400" b="0" dirty="0" smtClean="0">
                <a:solidFill>
                  <a:schemeClr val="tx1"/>
                </a:solidFill>
                <a:latin typeface="Calibri" pitchFamily="34" charset="0"/>
              </a:rPr>
              <a:t>: the perception between the human and the animal, which develops and expresses itself through their mutual behaviour </a:t>
            </a:r>
            <a:r>
              <a:rPr lang="en-IE" sz="1600" b="0" dirty="0">
                <a:solidFill>
                  <a:schemeClr val="tx1"/>
                </a:solidFill>
                <a:latin typeface="Calibri" pitchFamily="34" charset="0"/>
              </a:rPr>
              <a:t>(Estep, 1992, Waiblinger et al., </a:t>
            </a:r>
            <a:r>
              <a:rPr lang="en-IE" sz="1600" b="0" dirty="0" smtClean="0">
                <a:solidFill>
                  <a:schemeClr val="tx1"/>
                </a:solidFill>
                <a:latin typeface="Calibri" pitchFamily="34" charset="0"/>
              </a:rPr>
              <a:t>2006)</a:t>
            </a:r>
          </a:p>
          <a:p>
            <a:pPr marL="342900" indent="-342900" algn="just">
              <a:buClr>
                <a:srgbClr val="00843D"/>
              </a:buClr>
              <a:buFont typeface="Arial" pitchFamily="34" charset="0"/>
              <a:buChar char="•"/>
            </a:pPr>
            <a:endParaRPr lang="en-IE" sz="1600" b="0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342900" indent="-342900" algn="just">
              <a:buClr>
                <a:srgbClr val="00843D"/>
              </a:buClr>
              <a:buFont typeface="Arial" pitchFamily="34" charset="0"/>
              <a:buChar char="•"/>
            </a:pPr>
            <a:r>
              <a:rPr lang="en-IE" sz="2400" dirty="0">
                <a:solidFill>
                  <a:schemeClr val="tx1"/>
                </a:solidFill>
                <a:latin typeface="Calibri" pitchFamily="34" charset="0"/>
              </a:rPr>
              <a:t>Ireland</a:t>
            </a:r>
            <a:r>
              <a:rPr lang="en-IE" sz="2400" b="0" dirty="0">
                <a:solidFill>
                  <a:schemeClr val="tx1"/>
                </a:solidFill>
                <a:latin typeface="Calibri" pitchFamily="34" charset="0"/>
              </a:rPr>
              <a:t>: </a:t>
            </a:r>
            <a:r>
              <a:rPr lang="en-IE" sz="2400" b="0" dirty="0" smtClean="0">
                <a:solidFill>
                  <a:schemeClr val="tx1"/>
                </a:solidFill>
                <a:latin typeface="Calibri" pitchFamily="34" charset="0"/>
              </a:rPr>
              <a:t>Two </a:t>
            </a:r>
            <a:r>
              <a:rPr lang="en-IE" sz="2400" b="0" dirty="0">
                <a:solidFill>
                  <a:schemeClr val="tx1"/>
                </a:solidFill>
                <a:latin typeface="Calibri" pitchFamily="34" charset="0"/>
              </a:rPr>
              <a:t>replacement strategies used by suckler farmers to select replacement females</a:t>
            </a:r>
          </a:p>
          <a:p>
            <a:pPr marL="800100" lvl="1" indent="-342900" algn="just">
              <a:buClr>
                <a:srgbClr val="7FBA30"/>
              </a:buClr>
              <a:buFont typeface="Arial" pitchFamily="34" charset="0"/>
              <a:buChar char="•"/>
            </a:pPr>
            <a:r>
              <a:rPr lang="en-IE" sz="2400" b="0" dirty="0">
                <a:solidFill>
                  <a:schemeClr val="tx1"/>
                </a:solidFill>
                <a:latin typeface="Calibri" pitchFamily="34" charset="0"/>
              </a:rPr>
              <a:t>Animals sourced within the suckler beef herd (SB)</a:t>
            </a:r>
          </a:p>
          <a:p>
            <a:pPr marL="800100" lvl="1" indent="-342900" algn="just">
              <a:buClr>
                <a:srgbClr val="7FBA30"/>
              </a:buClr>
              <a:buFont typeface="Arial" pitchFamily="34" charset="0"/>
              <a:buChar char="•"/>
            </a:pPr>
            <a:r>
              <a:rPr lang="en-IE" sz="2400" b="0" dirty="0">
                <a:solidFill>
                  <a:schemeClr val="tx1"/>
                </a:solidFill>
                <a:latin typeface="Calibri" pitchFamily="34" charset="0"/>
              </a:rPr>
              <a:t>Animals sourced from the dairy herd (BDX</a:t>
            </a:r>
            <a:r>
              <a:rPr lang="en-IE" sz="2400" b="0" dirty="0" smtClean="0">
                <a:solidFill>
                  <a:schemeClr val="tx1"/>
                </a:solidFill>
                <a:latin typeface="Calibri" pitchFamily="34" charset="0"/>
              </a:rPr>
              <a:t>)</a:t>
            </a:r>
          </a:p>
          <a:p>
            <a:pPr marL="800100" lvl="1" indent="-342900">
              <a:buClr>
                <a:srgbClr val="7FBA30"/>
              </a:buClr>
              <a:buFont typeface="Arial" pitchFamily="34" charset="0"/>
              <a:buChar char="•"/>
            </a:pPr>
            <a:endParaRPr lang="en-IE" sz="2400" b="0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342900" indent="-342900">
              <a:buClr>
                <a:srgbClr val="00843D"/>
              </a:buClr>
              <a:buFont typeface="Arial" pitchFamily="34" charset="0"/>
              <a:buChar char="•"/>
            </a:pPr>
            <a:r>
              <a:rPr lang="en-IE" sz="2400" b="0" dirty="0" smtClean="0">
                <a:solidFill>
                  <a:schemeClr val="tx1"/>
                </a:solidFill>
                <a:latin typeface="Calibri" pitchFamily="34" charset="0"/>
              </a:rPr>
              <a:t>No </a:t>
            </a:r>
            <a:r>
              <a:rPr lang="en-IE" sz="2400" b="0" dirty="0">
                <a:solidFill>
                  <a:schemeClr val="tx1"/>
                </a:solidFill>
                <a:latin typeface="Calibri" pitchFamily="34" charset="0"/>
              </a:rPr>
              <a:t>study to </a:t>
            </a:r>
            <a:r>
              <a:rPr lang="en-IE" sz="2400" b="0" dirty="0" smtClean="0">
                <a:solidFill>
                  <a:schemeClr val="tx1"/>
                </a:solidFill>
                <a:latin typeface="Calibri" pitchFamily="34" charset="0"/>
              </a:rPr>
              <a:t>date </a:t>
            </a:r>
            <a:r>
              <a:rPr lang="en-IE" sz="2400" dirty="0">
                <a:solidFill>
                  <a:schemeClr val="tx1"/>
                </a:solidFill>
                <a:latin typeface="Calibri" pitchFamily="34" charset="0"/>
              </a:rPr>
              <a:t>has evaluated the HAR/fear responses</a:t>
            </a:r>
            <a:r>
              <a:rPr lang="en-IE" sz="2400" b="0" dirty="0">
                <a:solidFill>
                  <a:schemeClr val="tx1"/>
                </a:solidFill>
                <a:latin typeface="Calibri" pitchFamily="34" charset="0"/>
              </a:rPr>
              <a:t> of primiparous suckler cows of diverse genetic merit </a:t>
            </a:r>
            <a:r>
              <a:rPr lang="en-IE" sz="2400" b="0" dirty="0" smtClean="0">
                <a:solidFill>
                  <a:schemeClr val="tx1"/>
                </a:solidFill>
                <a:latin typeface="Calibri" pitchFamily="34" charset="0"/>
              </a:rPr>
              <a:t>(GM) using standardised </a:t>
            </a:r>
            <a:r>
              <a:rPr lang="en-IE" sz="2400" b="0" dirty="0">
                <a:solidFill>
                  <a:schemeClr val="tx1"/>
                </a:solidFill>
                <a:latin typeface="Calibri" pitchFamily="34" charset="0"/>
              </a:rPr>
              <a:t>behavioural </a:t>
            </a:r>
            <a:r>
              <a:rPr lang="en-IE" sz="2400" b="0" dirty="0" smtClean="0">
                <a:solidFill>
                  <a:schemeClr val="tx1"/>
                </a:solidFill>
                <a:latin typeface="Calibri" pitchFamily="34" charset="0"/>
              </a:rPr>
              <a:t>tests</a:t>
            </a:r>
            <a:br>
              <a:rPr lang="en-IE" sz="2400" b="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en-IE" sz="2400" b="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IE" sz="2400" b="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en-IE" sz="1600" b="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IE" sz="1600" b="0" dirty="0" smtClean="0">
                <a:solidFill>
                  <a:schemeClr val="tx1"/>
                </a:solidFill>
                <a:latin typeface="Calibri" pitchFamily="34" charset="0"/>
              </a:rPr>
            </a:br>
            <a:endParaRPr lang="en-IE" sz="1600" b="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Introduction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26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8213" y="1301707"/>
            <a:ext cx="7315200" cy="41624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IE" sz="2800" b="1" dirty="0" smtClean="0">
                <a:latin typeface="Calibri" pitchFamily="34" charset="0"/>
              </a:rPr>
              <a:t>63 first-calving heifers</a:t>
            </a:r>
          </a:p>
          <a:p>
            <a:pPr lvl="1">
              <a:buClr>
                <a:srgbClr val="7FBA30"/>
              </a:buClr>
              <a:buFont typeface="Arial" pitchFamily="34" charset="0"/>
              <a:buChar char="•"/>
            </a:pPr>
            <a:r>
              <a:rPr lang="en-IE" sz="2600" dirty="0" smtClean="0">
                <a:latin typeface="Calibri" pitchFamily="34" charset="0"/>
              </a:rPr>
              <a:t>43 </a:t>
            </a:r>
            <a:r>
              <a:rPr lang="en-IE" sz="2600" dirty="0">
                <a:latin typeface="Calibri" pitchFamily="34" charset="0"/>
              </a:rPr>
              <a:t>s</a:t>
            </a:r>
            <a:r>
              <a:rPr lang="en-IE" sz="2600" dirty="0" smtClean="0">
                <a:latin typeface="Calibri" pitchFamily="34" charset="0"/>
              </a:rPr>
              <a:t>uckler herd (SB) origin</a:t>
            </a:r>
          </a:p>
          <a:p>
            <a:pPr lvl="1">
              <a:buClr>
                <a:srgbClr val="7FBA30"/>
              </a:buClr>
              <a:buFont typeface="Arial" pitchFamily="34" charset="0"/>
              <a:buChar char="•"/>
            </a:pPr>
            <a:r>
              <a:rPr lang="en-IE" sz="2600" dirty="0" smtClean="0">
                <a:latin typeface="Calibri" pitchFamily="34" charset="0"/>
              </a:rPr>
              <a:t>20 dairy herd (DBX) origin</a:t>
            </a:r>
          </a:p>
          <a:p>
            <a:pPr lvl="1">
              <a:buClr>
                <a:srgbClr val="F9E449"/>
              </a:buClr>
              <a:buFont typeface="Arial" pitchFamily="34" charset="0"/>
              <a:buChar char="•"/>
            </a:pPr>
            <a:endParaRPr lang="en-IE" sz="1600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en-IE" sz="2800" b="1" dirty="0" smtClean="0">
                <a:latin typeface="Calibri" pitchFamily="34" charset="0"/>
              </a:rPr>
              <a:t>Observations and assessments</a:t>
            </a:r>
          </a:p>
          <a:p>
            <a:pPr lvl="2">
              <a:buClr>
                <a:srgbClr val="7FBA30"/>
              </a:buClr>
              <a:buFont typeface="Arial" pitchFamily="34" charset="0"/>
              <a:buChar char="•"/>
            </a:pPr>
            <a:r>
              <a:rPr lang="en-IE" sz="2600" dirty="0" smtClean="0">
                <a:latin typeface="Calibri" pitchFamily="34" charset="0"/>
              </a:rPr>
              <a:t>Crush agitation (</a:t>
            </a:r>
            <a:r>
              <a:rPr lang="en-IE" sz="2600" b="1" dirty="0" smtClean="0">
                <a:latin typeface="Calibri" pitchFamily="34" charset="0"/>
              </a:rPr>
              <a:t>CA</a:t>
            </a:r>
            <a:r>
              <a:rPr lang="en-IE" sz="2600" dirty="0" smtClean="0">
                <a:latin typeface="Calibri" pitchFamily="34" charset="0"/>
              </a:rPr>
              <a:t>)</a:t>
            </a:r>
          </a:p>
          <a:p>
            <a:pPr lvl="2">
              <a:buClr>
                <a:srgbClr val="7FBA30"/>
              </a:buClr>
              <a:buFont typeface="Arial" pitchFamily="34" charset="0"/>
              <a:buChar char="•"/>
            </a:pPr>
            <a:r>
              <a:rPr lang="en-IE" sz="2600" dirty="0" smtClean="0">
                <a:latin typeface="Calibri" pitchFamily="34" charset="0"/>
              </a:rPr>
              <a:t>Exit Speed (</a:t>
            </a:r>
            <a:r>
              <a:rPr lang="en-IE" sz="2600" b="1" dirty="0" smtClean="0">
                <a:latin typeface="Calibri" pitchFamily="34" charset="0"/>
              </a:rPr>
              <a:t>ES</a:t>
            </a:r>
            <a:r>
              <a:rPr lang="en-IE" sz="2600" dirty="0" smtClean="0">
                <a:latin typeface="Calibri" pitchFamily="34" charset="0"/>
              </a:rPr>
              <a:t>)</a:t>
            </a:r>
          </a:p>
          <a:p>
            <a:pPr lvl="2">
              <a:buClr>
                <a:srgbClr val="7FBA30"/>
              </a:buClr>
              <a:buFont typeface="Arial" pitchFamily="34" charset="0"/>
              <a:buChar char="•"/>
            </a:pPr>
            <a:r>
              <a:rPr lang="en-IE" sz="2600" dirty="0" smtClean="0">
                <a:latin typeface="Calibri" pitchFamily="34" charset="0"/>
              </a:rPr>
              <a:t>Avoidance Distance (</a:t>
            </a:r>
            <a:r>
              <a:rPr lang="en-IE" sz="2600" b="1" dirty="0" smtClean="0">
                <a:latin typeface="Calibri" pitchFamily="34" charset="0"/>
              </a:rPr>
              <a:t>AD</a:t>
            </a:r>
            <a:r>
              <a:rPr lang="en-IE" sz="2600" dirty="0" smtClean="0">
                <a:latin typeface="Calibri" pitchFamily="34" charset="0"/>
              </a:rPr>
              <a:t>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59617" y="4175738"/>
            <a:ext cx="355282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IE" i="1" dirty="0" smtClean="0">
                <a:latin typeface="Calibri" pitchFamily="34" charset="0"/>
              </a:rPr>
              <a:t>Days 43 &amp; 86 post-housing</a:t>
            </a:r>
            <a:endParaRPr lang="en-IE" i="1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67163" y="4970328"/>
            <a:ext cx="2982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i="1" dirty="0" smtClean="0">
                <a:latin typeface="Calibri" pitchFamily="34" charset="0"/>
              </a:rPr>
              <a:t>Days 51 </a:t>
            </a:r>
            <a:r>
              <a:rPr lang="en-IE" i="1" dirty="0">
                <a:latin typeface="Calibri" pitchFamily="34" charset="0"/>
              </a:rPr>
              <a:t>&amp; 99 post-housing </a:t>
            </a:r>
          </a:p>
        </p:txBody>
      </p:sp>
      <p:pic>
        <p:nvPicPr>
          <p:cNvPr id="16" name="Picture 4" descr="C:\Users\niamh.woods\AppData\Local\Microsoft\Windows\Temporary Internet Files\Content.IE5\RZ9VDL90\Arrow_left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443" y="4253959"/>
            <a:ext cx="638174" cy="21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niamh.woods\AppData\Local\Microsoft\Windows\Temporary Internet Files\Content.IE5\RZ9VDL90\Arrow_left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989" y="5048549"/>
            <a:ext cx="638174" cy="21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Materials and Methods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86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-152400" y="19050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Materials and Methods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1066491"/>
            <a:ext cx="5934075" cy="5067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686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76" y="1133475"/>
            <a:ext cx="8619724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Crush Agitation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68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450" y="1095375"/>
            <a:ext cx="7315200" cy="2162175"/>
          </a:xfrm>
        </p:spPr>
        <p:txBody>
          <a:bodyPr>
            <a:normAutofit/>
          </a:bodyPr>
          <a:lstStyle/>
          <a:p>
            <a:r>
              <a:rPr lang="en-IE" sz="2800" b="1" dirty="0">
                <a:latin typeface="Calibri" pitchFamily="34" charset="0"/>
              </a:rPr>
              <a:t>Crush Exit</a:t>
            </a:r>
          </a:p>
          <a:p>
            <a:r>
              <a:rPr lang="en-IE" sz="2800" dirty="0">
                <a:latin typeface="Calibri" pitchFamily="34" charset="0"/>
              </a:rPr>
              <a:t>Distance reached (</a:t>
            </a:r>
            <a:r>
              <a:rPr lang="en-IE" sz="2800" b="1" dirty="0">
                <a:latin typeface="Calibri" pitchFamily="34" charset="0"/>
              </a:rPr>
              <a:t>meters</a:t>
            </a:r>
            <a:r>
              <a:rPr lang="en-IE" sz="2800" dirty="0">
                <a:latin typeface="Calibri" pitchFamily="34" charset="0"/>
              </a:rPr>
              <a:t>) and time spent travelling to that distance (</a:t>
            </a:r>
            <a:r>
              <a:rPr lang="en-IE" sz="2800" b="1" dirty="0">
                <a:latin typeface="Calibri" pitchFamily="34" charset="0"/>
              </a:rPr>
              <a:t>seconds</a:t>
            </a:r>
            <a:r>
              <a:rPr lang="en-IE" sz="2800" dirty="0">
                <a:latin typeface="Calibri" pitchFamily="34" charset="0"/>
              </a:rPr>
              <a:t>) were recorded</a:t>
            </a:r>
          </a:p>
          <a:p>
            <a:pPr marL="0" indent="0">
              <a:buNone/>
            </a:pPr>
            <a:endParaRPr lang="en-IE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053120"/>
              </p:ext>
            </p:extLst>
          </p:nvPr>
        </p:nvGraphicFramePr>
        <p:xfrm>
          <a:off x="380999" y="3406412"/>
          <a:ext cx="8429625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0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5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19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4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65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37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6162">
                <a:tc gridSpan="7">
                  <a:txBody>
                    <a:bodyPr/>
                    <a:lstStyle/>
                    <a:p>
                      <a:pPr algn="ctr"/>
                      <a:r>
                        <a:rPr lang="en-IE" sz="2000" b="1" dirty="0">
                          <a:latin typeface="Calibri" pitchFamily="34" charset="0"/>
                        </a:rPr>
                        <a:t>Assignment</a:t>
                      </a:r>
                      <a:r>
                        <a:rPr lang="en-IE" sz="2000" b="1" baseline="0" dirty="0">
                          <a:latin typeface="Calibri" pitchFamily="34" charset="0"/>
                        </a:rPr>
                        <a:t> of scores to the measurements of the test variables</a:t>
                      </a:r>
                    </a:p>
                    <a:p>
                      <a:pPr algn="ctr"/>
                      <a:r>
                        <a:rPr lang="en-IE" sz="1600" b="0" baseline="0" dirty="0">
                          <a:latin typeface="Calibri" pitchFamily="34" charset="0"/>
                        </a:rPr>
                        <a:t> </a:t>
                      </a:r>
                      <a:r>
                        <a:rPr lang="en-IE" sz="1600" b="0" dirty="0">
                          <a:latin typeface="Calibri" pitchFamily="34" charset="0"/>
                        </a:rPr>
                        <a:t>(Mazurek et al.,</a:t>
                      </a:r>
                      <a:r>
                        <a:rPr lang="en-IE" sz="1600" b="0" baseline="0" dirty="0">
                          <a:latin typeface="Calibri" pitchFamily="34" charset="0"/>
                        </a:rPr>
                        <a:t> </a:t>
                      </a:r>
                      <a:r>
                        <a:rPr lang="en-IE" sz="1600" b="0" dirty="0">
                          <a:latin typeface="Calibri" pitchFamily="34" charset="0"/>
                        </a:rPr>
                        <a:t>2011)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840">
                <a:tc rowSpan="2">
                  <a:txBody>
                    <a:bodyPr/>
                    <a:lstStyle/>
                    <a:p>
                      <a:pPr algn="ctr"/>
                      <a:endParaRPr lang="en-IE" sz="1400" dirty="0">
                        <a:latin typeface="Calibri" pitchFamily="34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IE" sz="2000" b="1" dirty="0">
                          <a:latin typeface="Calibri" pitchFamily="34" charset="0"/>
                        </a:rPr>
                        <a:t>Score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840">
                <a:tc v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013"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Latency</a:t>
                      </a:r>
                      <a:r>
                        <a:rPr lang="en-IE" sz="1800" b="1" baseline="0" dirty="0">
                          <a:latin typeface="Calibri" pitchFamily="34" charset="0"/>
                        </a:rPr>
                        <a:t> T</a:t>
                      </a:r>
                      <a:r>
                        <a:rPr lang="en-IE" sz="1800" b="1" dirty="0">
                          <a:latin typeface="Calibri" pitchFamily="34" charset="0"/>
                        </a:rPr>
                        <a:t>ime</a:t>
                      </a:r>
                      <a:r>
                        <a:rPr lang="en-IE" sz="1800" b="1" baseline="0" dirty="0">
                          <a:latin typeface="Calibri" pitchFamily="34" charset="0"/>
                        </a:rPr>
                        <a:t> (s)</a:t>
                      </a:r>
                      <a:endParaRPr lang="en-IE" sz="18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0.1-5.0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5.1-10.0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10.1-15.0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15.1-20.0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20.1-25.0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25.1+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Distance (m)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21+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16-20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11-15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6-10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>
                          <a:latin typeface="Calibri" pitchFamily="34" charset="0"/>
                        </a:rPr>
                        <a:t>1-5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Materials and Methods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07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1" y="1241422"/>
            <a:ext cx="7877175" cy="446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Crush Exit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18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3490721" cy="2049193"/>
          </a:xfrm>
          <a:noFill/>
          <a:ln w="19050"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en-IE" sz="3600" dirty="0">
                <a:ln w="12700">
                  <a:solidFill>
                    <a:schemeClr val="bg1">
                      <a:alpha val="50000"/>
                    </a:schemeClr>
                  </a:solidFill>
                </a:ln>
                <a:solidFill>
                  <a:srgbClr val="00843D"/>
                </a:solidFill>
                <a:latin typeface="Calibri" pitchFamily="34" charset="0"/>
              </a:rPr>
              <a:t>Materials and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38238"/>
            <a:ext cx="3490722" cy="1324112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IE" b="1" dirty="0" smtClean="0">
                <a:solidFill>
                  <a:schemeClr val="bg1"/>
                </a:solidFill>
                <a:latin typeface="Calibri" pitchFamily="34" charset="0"/>
              </a:rPr>
              <a:t>Avoidance </a:t>
            </a:r>
          </a:p>
          <a:p>
            <a:pPr marL="0" indent="0" algn="ctr">
              <a:buNone/>
            </a:pPr>
            <a:r>
              <a:rPr lang="en-IE" b="1" dirty="0" smtClean="0">
                <a:solidFill>
                  <a:schemeClr val="bg1"/>
                </a:solidFill>
                <a:latin typeface="Calibri" pitchFamily="34" charset="0"/>
              </a:rPr>
              <a:t>Distance</a:t>
            </a:r>
          </a:p>
        </p:txBody>
      </p:sp>
      <p:sp>
        <p:nvSpPr>
          <p:cNvPr id="7" name="Slide Number Placeholder 4"/>
          <p:cNvSpPr txBox="1">
            <a:spLocks/>
          </p:cNvSpPr>
          <p:nvPr/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2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34368562-B963-D14D-B6B0-C53B94E906B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7325"/>
            <a:ext cx="3389313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512427" y="2479675"/>
            <a:ext cx="2105247" cy="461665"/>
          </a:xfrm>
          <a:prstGeom prst="rect">
            <a:avLst/>
          </a:prstGeom>
          <a:solidFill>
            <a:srgbClr val="00843D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2400" dirty="0">
                <a:latin typeface="Calibri" pitchFamily="34" charset="0"/>
              </a:rPr>
              <a:t>Familiar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2425" y="5574006"/>
            <a:ext cx="2105247" cy="461665"/>
          </a:xfrm>
          <a:prstGeom prst="rect">
            <a:avLst/>
          </a:prstGeom>
          <a:solidFill>
            <a:srgbClr val="00843D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2400" dirty="0" smtClean="0">
                <a:latin typeface="Calibri" pitchFamily="34" charset="0"/>
              </a:rPr>
              <a:t>Unfamiliar</a:t>
            </a:r>
            <a:endParaRPr lang="en-IE" sz="2400" dirty="0">
              <a:latin typeface="Calibri" pitchFamily="34" charset="0"/>
            </a:endParaRPr>
          </a:p>
        </p:txBody>
      </p:sp>
      <p:pic>
        <p:nvPicPr>
          <p:cNvPr id="14" name="Picture 2" descr="C:\Users\niamh.woods\AppData\Local\Microsoft\Windows\Temporary Internet Files\Content.Outlook\SF4KTLXL\IMG_009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3" t="13143" r="32050"/>
          <a:stretch/>
        </p:blipFill>
        <p:spPr bwMode="auto">
          <a:xfrm>
            <a:off x="4870393" y="3223924"/>
            <a:ext cx="3389312" cy="2350082"/>
          </a:xfrm>
          <a:prstGeom prst="rect">
            <a:avLst/>
          </a:prstGeom>
          <a:noFill/>
          <a:ln w="254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niamh.woods\AppData\Local\Microsoft\Windows\Temporary Internet Files\Content.Outlook\SF4KTLXL\IMG_0091 (3)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0" t="19860" r="31181" b="18453"/>
          <a:stretch/>
        </p:blipFill>
        <p:spPr bwMode="auto">
          <a:xfrm>
            <a:off x="1100838" y="3695700"/>
            <a:ext cx="1289045" cy="2843212"/>
          </a:xfrm>
          <a:prstGeom prst="rect">
            <a:avLst/>
          </a:prstGeom>
          <a:noFill/>
          <a:ln w="3175">
            <a:solidFill>
              <a:srgbClr val="3F3F3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86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400" y="1327067"/>
            <a:ext cx="7315200" cy="4419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altLang="en-US" sz="2600" b="1" dirty="0" smtClean="0">
                <a:latin typeface="Calibri" pitchFamily="34" charset="0"/>
              </a:rPr>
              <a:t>Crush Agitation and Exit Speed</a:t>
            </a:r>
          </a:p>
          <a:p>
            <a:pPr lvl="1" algn="just">
              <a:buClr>
                <a:srgbClr val="7FBA30"/>
              </a:buClr>
            </a:pPr>
            <a:r>
              <a:rPr lang="en-IE" altLang="en-US" sz="2600" b="1" dirty="0">
                <a:latin typeface="Calibri" pitchFamily="34" charset="0"/>
              </a:rPr>
              <a:t>No difference </a:t>
            </a:r>
            <a:r>
              <a:rPr lang="en-IE" altLang="en-US" sz="2600" dirty="0" smtClean="0">
                <a:latin typeface="Calibri" pitchFamily="34" charset="0"/>
              </a:rPr>
              <a:t>was </a:t>
            </a:r>
            <a:r>
              <a:rPr lang="en-IE" altLang="en-US" sz="2600" dirty="0">
                <a:latin typeface="Calibri" pitchFamily="34" charset="0"/>
              </a:rPr>
              <a:t>found between dairy and beef origin suckler heifers </a:t>
            </a:r>
            <a:r>
              <a:rPr lang="en-IE" altLang="en-US" sz="2600" b="1" dirty="0" smtClean="0">
                <a:latin typeface="Calibri" pitchFamily="34" charset="0"/>
              </a:rPr>
              <a:t>at </a:t>
            </a:r>
            <a:r>
              <a:rPr lang="en-IE" altLang="en-US" sz="2600" b="1" dirty="0">
                <a:latin typeface="Calibri" pitchFamily="34" charset="0"/>
              </a:rPr>
              <a:t>either time </a:t>
            </a:r>
            <a:r>
              <a:rPr lang="en-IE" altLang="en-US" sz="2600" b="1" dirty="0" smtClean="0">
                <a:latin typeface="Calibri" pitchFamily="34" charset="0"/>
              </a:rPr>
              <a:t>point</a:t>
            </a:r>
            <a:endParaRPr lang="en-IE" altLang="en-US" sz="2600" b="1" dirty="0">
              <a:latin typeface="Calibri" pitchFamily="34" charset="0"/>
            </a:endParaRPr>
          </a:p>
          <a:p>
            <a:pPr lvl="1">
              <a:buClr>
                <a:srgbClr val="F9E449"/>
              </a:buClr>
            </a:pPr>
            <a:endParaRPr lang="en-IE" altLang="en-US" sz="2400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en-IE" altLang="en-US" sz="2600" b="1" dirty="0" smtClean="0">
                <a:latin typeface="Calibri" pitchFamily="34" charset="0"/>
              </a:rPr>
              <a:t>Avoidance Distance</a:t>
            </a:r>
          </a:p>
          <a:p>
            <a:pPr lvl="1" algn="just">
              <a:buClr>
                <a:srgbClr val="7FBA30"/>
              </a:buClr>
            </a:pPr>
            <a:r>
              <a:rPr lang="en-IE" sz="2600" dirty="0">
                <a:latin typeface="Calibri" pitchFamily="34" charset="0"/>
              </a:rPr>
              <a:t>Mean </a:t>
            </a:r>
            <a:r>
              <a:rPr lang="en-IE" sz="2600" b="1" dirty="0">
                <a:latin typeface="Calibri" pitchFamily="34" charset="0"/>
              </a:rPr>
              <a:t>AD</a:t>
            </a:r>
            <a:r>
              <a:rPr lang="en-IE" sz="2600" dirty="0">
                <a:latin typeface="Calibri" pitchFamily="34" charset="0"/>
              </a:rPr>
              <a:t> to </a:t>
            </a:r>
            <a:r>
              <a:rPr lang="en-IE" sz="2600" b="1" dirty="0" smtClean="0">
                <a:latin typeface="Calibri" pitchFamily="34" charset="0"/>
              </a:rPr>
              <a:t>unfamiliar</a:t>
            </a:r>
            <a:r>
              <a:rPr lang="en-IE" sz="2600" dirty="0" smtClean="0">
                <a:latin typeface="Calibri" pitchFamily="34" charset="0"/>
              </a:rPr>
              <a:t> was </a:t>
            </a:r>
            <a:r>
              <a:rPr lang="en-IE" sz="2600" b="1" dirty="0">
                <a:latin typeface="Calibri" pitchFamily="34" charset="0"/>
              </a:rPr>
              <a:t>greater</a:t>
            </a:r>
            <a:r>
              <a:rPr lang="en-IE" sz="2600" dirty="0">
                <a:latin typeface="Calibri" pitchFamily="34" charset="0"/>
              </a:rPr>
              <a:t> for </a:t>
            </a:r>
            <a:r>
              <a:rPr lang="en-IE" sz="2600" b="1" dirty="0">
                <a:latin typeface="Calibri" pitchFamily="34" charset="0"/>
              </a:rPr>
              <a:t>beef</a:t>
            </a:r>
            <a:r>
              <a:rPr lang="en-IE" sz="2600" dirty="0">
                <a:latin typeface="Calibri" pitchFamily="34" charset="0"/>
              </a:rPr>
              <a:t> than dairy-origin heifers on </a:t>
            </a:r>
            <a:r>
              <a:rPr lang="en-IE" sz="2600" b="1" dirty="0" smtClean="0">
                <a:latin typeface="Calibri" pitchFamily="34" charset="0"/>
              </a:rPr>
              <a:t>day 51</a:t>
            </a:r>
            <a:r>
              <a:rPr lang="en-IE" sz="2600" dirty="0" smtClean="0">
                <a:latin typeface="Calibri" pitchFamily="34" charset="0"/>
              </a:rPr>
              <a:t>(P=0.01), but </a:t>
            </a:r>
            <a:r>
              <a:rPr lang="en-IE" sz="2600" dirty="0">
                <a:latin typeface="Calibri" pitchFamily="34" charset="0"/>
              </a:rPr>
              <a:t>did not differ between the breed types on </a:t>
            </a:r>
            <a:r>
              <a:rPr lang="en-IE" sz="2600" dirty="0" smtClean="0">
                <a:latin typeface="Calibri" pitchFamily="34" charset="0"/>
              </a:rPr>
              <a:t>day 99</a:t>
            </a:r>
          </a:p>
          <a:p>
            <a:pPr lvl="1" algn="just">
              <a:buClr>
                <a:srgbClr val="7FBA30"/>
              </a:buClr>
            </a:pPr>
            <a:r>
              <a:rPr lang="en-IE" sz="2600" dirty="0" smtClean="0">
                <a:latin typeface="Calibri" pitchFamily="34" charset="0"/>
              </a:rPr>
              <a:t>On </a:t>
            </a:r>
            <a:r>
              <a:rPr lang="en-IE" sz="2600" b="1" dirty="0" smtClean="0">
                <a:latin typeface="Calibri" pitchFamily="34" charset="0"/>
              </a:rPr>
              <a:t>day 51, </a:t>
            </a:r>
            <a:r>
              <a:rPr lang="en-IE" sz="2600" b="1" dirty="0">
                <a:latin typeface="Calibri" pitchFamily="34" charset="0"/>
              </a:rPr>
              <a:t>AD</a:t>
            </a:r>
            <a:r>
              <a:rPr lang="en-IE" sz="2600" dirty="0">
                <a:latin typeface="Calibri" pitchFamily="34" charset="0"/>
              </a:rPr>
              <a:t> to the </a:t>
            </a:r>
            <a:r>
              <a:rPr lang="en-IE" sz="2600" b="1" dirty="0">
                <a:latin typeface="Calibri" pitchFamily="34" charset="0"/>
              </a:rPr>
              <a:t>familiar </a:t>
            </a:r>
            <a:r>
              <a:rPr lang="en-IE" sz="2600" dirty="0">
                <a:latin typeface="Calibri" pitchFamily="34" charset="0"/>
              </a:rPr>
              <a:t>human was </a:t>
            </a:r>
            <a:r>
              <a:rPr lang="en-IE" sz="2600" b="1" dirty="0">
                <a:latin typeface="Calibri" pitchFamily="34" charset="0"/>
              </a:rPr>
              <a:t>similar</a:t>
            </a:r>
            <a:r>
              <a:rPr lang="en-IE" sz="2600" dirty="0">
                <a:latin typeface="Calibri" pitchFamily="34" charset="0"/>
              </a:rPr>
              <a:t> for both beef and dairy origin heifers </a:t>
            </a:r>
            <a:r>
              <a:rPr lang="en-IE" sz="2600" dirty="0" smtClean="0">
                <a:latin typeface="Calibri" pitchFamily="34" charset="0"/>
              </a:rPr>
              <a:t>whereas </a:t>
            </a:r>
            <a:r>
              <a:rPr lang="en-IE" sz="2600" dirty="0">
                <a:latin typeface="Calibri" pitchFamily="34" charset="0"/>
              </a:rPr>
              <a:t>on </a:t>
            </a:r>
            <a:r>
              <a:rPr lang="en-IE" sz="2600" b="1" dirty="0" smtClean="0">
                <a:latin typeface="Calibri" pitchFamily="34" charset="0"/>
              </a:rPr>
              <a:t>day 99 </a:t>
            </a:r>
            <a:r>
              <a:rPr lang="en-IE" sz="2600" dirty="0">
                <a:latin typeface="Calibri" pitchFamily="34" charset="0"/>
              </a:rPr>
              <a:t>it was </a:t>
            </a:r>
            <a:r>
              <a:rPr lang="en-IE" sz="2600" b="1" dirty="0">
                <a:latin typeface="Calibri" pitchFamily="34" charset="0"/>
              </a:rPr>
              <a:t>lower</a:t>
            </a:r>
            <a:r>
              <a:rPr lang="en-IE" sz="2600" dirty="0">
                <a:latin typeface="Calibri" pitchFamily="34" charset="0"/>
              </a:rPr>
              <a:t> in </a:t>
            </a:r>
            <a:r>
              <a:rPr lang="en-IE" sz="2600" b="1" dirty="0">
                <a:latin typeface="Calibri" pitchFamily="34" charset="0"/>
              </a:rPr>
              <a:t>beef</a:t>
            </a:r>
            <a:r>
              <a:rPr lang="en-IE" sz="2600" dirty="0">
                <a:latin typeface="Calibri" pitchFamily="34" charset="0"/>
              </a:rPr>
              <a:t> than dairy-origin heifers (P=0.02</a:t>
            </a:r>
            <a:r>
              <a:rPr lang="en-IE" sz="2600" dirty="0" smtClean="0">
                <a:latin typeface="Calibri" pitchFamily="34" charset="0"/>
              </a:rPr>
              <a:t>) </a:t>
            </a:r>
            <a:endParaRPr lang="en-IE" sz="2600" dirty="0">
              <a:latin typeface="Calibri" pitchFamily="34" charset="0"/>
            </a:endParaRPr>
          </a:p>
          <a:p>
            <a:pPr lvl="1" algn="just">
              <a:buClr>
                <a:srgbClr val="F9E449"/>
              </a:buClr>
            </a:pPr>
            <a:endParaRPr lang="en-IE" altLang="en-US" sz="2600" dirty="0" smtClean="0"/>
          </a:p>
          <a:p>
            <a:pPr marL="0" indent="0">
              <a:buNone/>
            </a:pPr>
            <a:endParaRPr lang="en-IE" altLang="en-US" sz="2800" dirty="0" smtClean="0"/>
          </a:p>
          <a:p>
            <a:endParaRPr lang="en-IE" altLang="en-US" sz="2800" dirty="0"/>
          </a:p>
          <a:p>
            <a:endParaRPr lang="en-IE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Results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08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13" y="1159226"/>
            <a:ext cx="7748573" cy="4558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Results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37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25467" y="6541541"/>
            <a:ext cx="428046" cy="23555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4368562-B963-D14D-B6B0-C53B94E906B8}" type="slidenum">
              <a:rPr lang="en-US" sz="825">
                <a:solidFill>
                  <a:srgbClr val="008000"/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 sz="825" dirty="0">
              <a:solidFill>
                <a:srgbClr val="008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65E424-9F14-405F-81CA-BFB566A908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31" t="57562" r="53130" b="17923"/>
          <a:stretch/>
        </p:blipFill>
        <p:spPr>
          <a:xfrm>
            <a:off x="7291345" y="6172682"/>
            <a:ext cx="1727187" cy="671326"/>
          </a:xfrm>
          <a:prstGeom prst="rect">
            <a:avLst/>
          </a:prstGeom>
        </p:spPr>
      </p:pic>
      <p:sp>
        <p:nvSpPr>
          <p:cNvPr id="4" name="AutoShape 5" descr="Image result for free cow ic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8" name="AutoShape 7" descr="Image result for free cow icon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60375" y="811602"/>
            <a:ext cx="8187332" cy="180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3200" i="1" dirty="0" smtClean="0">
                <a:solidFill>
                  <a:srgbClr val="00843D"/>
                </a:solidFill>
                <a:latin typeface="Calibri" pitchFamily="34" charset="0"/>
              </a:rPr>
              <a:t>An </a:t>
            </a:r>
            <a:r>
              <a:rPr lang="en-IE" sz="3200" i="1" dirty="0">
                <a:solidFill>
                  <a:srgbClr val="00843D"/>
                </a:solidFill>
                <a:latin typeface="Calibri" pitchFamily="34" charset="0"/>
              </a:rPr>
              <a:t>assessment of </a:t>
            </a:r>
            <a:r>
              <a:rPr lang="en-IE" sz="3200" i="1" dirty="0" smtClean="0">
                <a:solidFill>
                  <a:srgbClr val="00843D"/>
                </a:solidFill>
                <a:latin typeface="Calibri" pitchFamily="34" charset="0"/>
              </a:rPr>
              <a:t>purchased suckler bred cattle </a:t>
            </a:r>
            <a:r>
              <a:rPr lang="en-IE" sz="3200" i="1" dirty="0">
                <a:solidFill>
                  <a:srgbClr val="00843D"/>
                </a:solidFill>
                <a:latin typeface="Calibri" pitchFamily="34" charset="0"/>
              </a:rPr>
              <a:t>during routine handling procedures </a:t>
            </a:r>
          </a:p>
        </p:txBody>
      </p:sp>
      <p:pic>
        <p:nvPicPr>
          <p:cNvPr id="15" name="Picture 5" descr="C:\Users\niamh.woods\Downloads\Untitled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1" t="17765" r="9375" b="21382"/>
          <a:stretch/>
        </p:blipFill>
        <p:spPr bwMode="auto">
          <a:xfrm flipH="1">
            <a:off x="2313080" y="2802250"/>
            <a:ext cx="4158074" cy="266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9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900153" y="1265056"/>
            <a:ext cx="7343694" cy="479136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>
            <a:lvl1pPr marL="360363" indent="-360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007944"/>
              </a:buClr>
              <a:buFont typeface="Wingdings" charset="0"/>
              <a:buChar char="§"/>
              <a:defRPr sz="32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marL="627063" indent="-2667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AFC124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2pPr>
            <a:lvl3pPr marL="893763" indent="-2667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6C411F"/>
              </a:buClr>
              <a:buFont typeface="Lucida Grande" charset="0"/>
              <a:buChar char="»"/>
              <a:defRPr sz="24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3pPr>
            <a:lvl4pPr marL="1168400" indent="-274638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9E743B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4pPr>
            <a:lvl5pPr marL="1347788" indent="-2730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DC6D36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ヒラギノ角ゴ Pro W3" pitchFamily="100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en-US" sz="2400" b="1" dirty="0">
                <a:latin typeface="Calibri" pitchFamily="34" charset="0"/>
              </a:rPr>
              <a:t>Suckler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</a:rPr>
              <a:t>Bred (n=153)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Calibri" pitchFamily="34" charset="0"/>
              </a:rPr>
              <a:t>Early Maturing </a:t>
            </a:r>
            <a:r>
              <a:rPr lang="en-US" sz="2400" dirty="0" smtClean="0">
                <a:latin typeface="Calibri" pitchFamily="34" charset="0"/>
              </a:rPr>
              <a:t>(n= 47)</a:t>
            </a:r>
            <a:r>
              <a:rPr lang="en-US" sz="2400" dirty="0">
                <a:latin typeface="Calibri" pitchFamily="34" charset="0"/>
              </a:rPr>
              <a:t>,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b="1" dirty="0" smtClean="0">
                <a:latin typeface="Calibri" pitchFamily="34" charset="0"/>
              </a:rPr>
              <a:t>Late Maturing </a:t>
            </a:r>
            <a:r>
              <a:rPr lang="en-US" sz="2400" dirty="0" smtClean="0">
                <a:latin typeface="Calibri" pitchFamily="34" charset="0"/>
              </a:rPr>
              <a:t>(n=106)</a:t>
            </a:r>
            <a:r>
              <a:rPr lang="en-US" sz="2400" dirty="0">
                <a:latin typeface="Calibri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Calibri" pitchFamily="34" charset="0"/>
              </a:rPr>
              <a:t>Female </a:t>
            </a:r>
            <a:r>
              <a:rPr lang="en-US" sz="2400" dirty="0" smtClean="0">
                <a:latin typeface="Calibri" pitchFamily="34" charset="0"/>
              </a:rPr>
              <a:t>(n=74), </a:t>
            </a:r>
            <a:r>
              <a:rPr lang="en-US" sz="2400" b="1" dirty="0" smtClean="0">
                <a:latin typeface="Calibri" pitchFamily="34" charset="0"/>
              </a:rPr>
              <a:t>Male </a:t>
            </a:r>
            <a:r>
              <a:rPr lang="en-US" sz="2400" dirty="0" smtClean="0">
                <a:latin typeface="Calibri" pitchFamily="34" charset="0"/>
              </a:rPr>
              <a:t>(n=79)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Calibri" pitchFamily="34" charset="0"/>
              </a:rPr>
              <a:t>Purchased</a:t>
            </a:r>
            <a:r>
              <a:rPr lang="en-US" sz="2400" dirty="0" smtClean="0">
                <a:latin typeface="Calibri" pitchFamily="34" charset="0"/>
              </a:rPr>
              <a:t> 30/10/19 – 06/11/19</a:t>
            </a:r>
            <a:endParaRPr lang="en-US" sz="2400" dirty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IE" sz="2400" b="1" dirty="0">
                <a:latin typeface="Calibri" pitchFamily="34" charset="0"/>
              </a:rPr>
              <a:t>Mean </a:t>
            </a:r>
            <a:r>
              <a:rPr lang="en-IE" sz="2400" b="1" dirty="0" smtClean="0">
                <a:latin typeface="Calibri" pitchFamily="34" charset="0"/>
              </a:rPr>
              <a:t>Live Weight </a:t>
            </a:r>
            <a:r>
              <a:rPr lang="en-IE" sz="2400" dirty="0" smtClean="0">
                <a:latin typeface="Calibri" pitchFamily="34" charset="0"/>
              </a:rPr>
              <a:t>and </a:t>
            </a:r>
            <a:r>
              <a:rPr lang="en-IE" sz="2400" b="1" dirty="0" smtClean="0">
                <a:latin typeface="Calibri" pitchFamily="34" charset="0"/>
              </a:rPr>
              <a:t>Age </a:t>
            </a:r>
            <a:r>
              <a:rPr lang="en-IE" sz="2400" dirty="0" smtClean="0">
                <a:latin typeface="Calibri" pitchFamily="34" charset="0"/>
              </a:rPr>
              <a:t>(on arrival)</a:t>
            </a:r>
          </a:p>
          <a:p>
            <a:pPr lvl="1">
              <a:buFont typeface="Arial" pitchFamily="34" charset="0"/>
              <a:buChar char="•"/>
            </a:pPr>
            <a:r>
              <a:rPr lang="en-IE" sz="2400" dirty="0" smtClean="0">
                <a:latin typeface="Calibri" pitchFamily="34" charset="0"/>
              </a:rPr>
              <a:t>307 (SD; 26) kg</a:t>
            </a:r>
          </a:p>
          <a:p>
            <a:pPr lvl="1">
              <a:buFont typeface="Arial" pitchFamily="34" charset="0"/>
              <a:buChar char="•"/>
            </a:pPr>
            <a:r>
              <a:rPr lang="en-IE" sz="2400" dirty="0" smtClean="0">
                <a:latin typeface="Calibri" pitchFamily="34" charset="0"/>
              </a:rPr>
              <a:t>7.0 (SD; 1.2) months</a:t>
            </a:r>
          </a:p>
          <a:p>
            <a:pPr marL="0" indent="0" algn="ctr">
              <a:buNone/>
            </a:pPr>
            <a:endParaRPr lang="en-US" sz="2200" dirty="0" smtClean="0">
              <a:latin typeface="Calibri" pitchFamily="34" charset="0"/>
            </a:endParaRPr>
          </a:p>
        </p:txBody>
      </p:sp>
      <p:sp>
        <p:nvSpPr>
          <p:cNvPr id="6" name="AutoShape 6" descr="Image result for teagasc grange weanling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7" name="AutoShape 8" descr="Image result for teagasc grange weanlings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Materials and Methods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89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384" y="1029783"/>
            <a:ext cx="7455638" cy="2847976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</a:rPr>
              <a:t>Crush agitation </a:t>
            </a:r>
            <a:r>
              <a:rPr lang="en-US" sz="2400" dirty="0">
                <a:latin typeface="Calibri" pitchFamily="34" charset="0"/>
              </a:rPr>
              <a:t>s</a:t>
            </a:r>
            <a:r>
              <a:rPr lang="en-US" sz="2400" dirty="0" smtClean="0">
                <a:latin typeface="Calibri" pitchFamily="34" charset="0"/>
              </a:rPr>
              <a:t>core </a:t>
            </a:r>
            <a:r>
              <a:rPr lang="en-US" sz="1600" dirty="0" smtClean="0">
                <a:latin typeface="Calibri" pitchFamily="34" charset="0"/>
              </a:rPr>
              <a:t>(Stockman et al., 2012)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</a:rPr>
              <a:t>Exit score </a:t>
            </a:r>
            <a:r>
              <a:rPr lang="en-US" sz="1600" dirty="0" smtClean="0">
                <a:latin typeface="Calibri" pitchFamily="34" charset="0"/>
              </a:rPr>
              <a:t>(Modified Lanier and Grandin, 2002)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</a:rPr>
              <a:t>Exit speed (CCTV recordings)</a:t>
            </a:r>
            <a:endParaRPr lang="en-IE" sz="2400" dirty="0"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E" sz="2400" dirty="0" smtClean="0">
                <a:latin typeface="Calibri" pitchFamily="34" charset="0"/>
              </a:rPr>
              <a:t>Avoidance distance </a:t>
            </a:r>
            <a:r>
              <a:rPr lang="en-IE" sz="1600" dirty="0" smtClean="0">
                <a:latin typeface="Calibri" pitchFamily="34" charset="0"/>
              </a:rPr>
              <a:t>(Modified </a:t>
            </a:r>
            <a:r>
              <a:rPr lang="en-IE" sz="1600" dirty="0" err="1" smtClean="0">
                <a:latin typeface="Calibri" pitchFamily="34" charset="0"/>
              </a:rPr>
              <a:t>Mazurek</a:t>
            </a:r>
            <a:r>
              <a:rPr lang="en-IE" sz="1600" dirty="0" smtClean="0">
                <a:latin typeface="Calibri" pitchFamily="34" charset="0"/>
              </a:rPr>
              <a:t> et al., 2011)</a:t>
            </a:r>
            <a:endParaRPr lang="en-US" sz="1600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4" t="4744" r="7312" b="4065"/>
          <a:stretch/>
        </p:blipFill>
        <p:spPr bwMode="auto">
          <a:xfrm>
            <a:off x="5797064" y="4160392"/>
            <a:ext cx="2574100" cy="1828660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59" y="3753744"/>
            <a:ext cx="4750129" cy="26026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Materials and Methods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  <p:pic>
        <p:nvPicPr>
          <p:cNvPr id="7" name="Picture 3" descr="Crus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1314593"/>
            <a:ext cx="2485883" cy="189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87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450" y="1095375"/>
            <a:ext cx="7315200" cy="2162175"/>
          </a:xfrm>
        </p:spPr>
        <p:txBody>
          <a:bodyPr>
            <a:normAutofit lnSpcReduction="10000"/>
          </a:bodyPr>
          <a:lstStyle/>
          <a:p>
            <a:r>
              <a:rPr lang="en-IE" sz="2800" b="1" dirty="0" smtClean="0">
                <a:latin typeface="Calibri" pitchFamily="34" charset="0"/>
              </a:rPr>
              <a:t>Exit Score</a:t>
            </a:r>
          </a:p>
          <a:p>
            <a:pPr algn="just"/>
            <a:r>
              <a:rPr lang="en-IE" sz="2800" dirty="0" smtClean="0">
                <a:latin typeface="Calibri" pitchFamily="34" charset="0"/>
              </a:rPr>
              <a:t>Scores were divided depending on whether each animal exited the crush freely or whether gentle persuasion was required to encourage the exit</a:t>
            </a:r>
            <a:endParaRPr lang="en-IE" sz="2800" dirty="0">
              <a:latin typeface="Calibri" pitchFamily="34" charset="0"/>
            </a:endParaRPr>
          </a:p>
          <a:p>
            <a:pPr marL="0" indent="0">
              <a:buNone/>
            </a:pPr>
            <a:endParaRPr lang="en-IE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</p:spPr>
        <p:txBody>
          <a:bodyPr/>
          <a:lstStyle/>
          <a:p>
            <a:fld id="{34368562-B963-D14D-B6B0-C53B94E906B8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759245"/>
              </p:ext>
            </p:extLst>
          </p:nvPr>
        </p:nvGraphicFramePr>
        <p:xfrm>
          <a:off x="973777" y="3810169"/>
          <a:ext cx="7208322" cy="1830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1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1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1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13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13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13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15304">
                <a:tc gridSpan="3"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latin typeface="Calibri" pitchFamily="34" charset="0"/>
                        </a:rPr>
                        <a:t>Not Coerced</a:t>
                      </a:r>
                      <a:endParaRPr lang="en-IE" sz="24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dirty="0"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dirty="0">
                        <a:latin typeface="Calibri" pitchFamily="34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latin typeface="Calibri" pitchFamily="34" charset="0"/>
                        </a:rPr>
                        <a:t>Coerced</a:t>
                      </a:r>
                      <a:endParaRPr lang="en-IE" sz="24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dirty="0"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E" sz="2400" dirty="0"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5304"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latin typeface="Calibri" pitchFamily="34" charset="0"/>
                        </a:rPr>
                        <a:t>Walk</a:t>
                      </a:r>
                      <a:endParaRPr lang="en-IE" sz="24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latin typeface="Calibri" pitchFamily="34" charset="0"/>
                        </a:rPr>
                        <a:t>Trot</a:t>
                      </a:r>
                      <a:endParaRPr lang="en-IE" sz="24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latin typeface="Calibri" pitchFamily="34" charset="0"/>
                        </a:rPr>
                        <a:t>Run</a:t>
                      </a:r>
                      <a:endParaRPr lang="en-IE" sz="24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latin typeface="Calibri" pitchFamily="34" charset="0"/>
                        </a:rPr>
                        <a:t>Walk</a:t>
                      </a:r>
                      <a:endParaRPr lang="en-IE" sz="24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latin typeface="Calibri" pitchFamily="34" charset="0"/>
                        </a:rPr>
                        <a:t>Trot</a:t>
                      </a:r>
                      <a:endParaRPr lang="en-IE" sz="24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latin typeface="Calibri" pitchFamily="34" charset="0"/>
                        </a:rPr>
                        <a:t>Run</a:t>
                      </a:r>
                      <a:endParaRPr lang="en-IE" sz="24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Materials and Methods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79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Results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  <p:graphicFrame>
        <p:nvGraphicFramePr>
          <p:cNvPr id="10" name="Chart 9" title="Walk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700466"/>
              </p:ext>
            </p:extLst>
          </p:nvPr>
        </p:nvGraphicFramePr>
        <p:xfrm>
          <a:off x="628650" y="1089000"/>
          <a:ext cx="79248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118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Results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  <p:graphicFrame>
        <p:nvGraphicFramePr>
          <p:cNvPr id="6" name="Chart 5" title="Walk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7995625"/>
              </p:ext>
            </p:extLst>
          </p:nvPr>
        </p:nvGraphicFramePr>
        <p:xfrm>
          <a:off x="972000" y="1089000"/>
          <a:ext cx="72000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7643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Results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  <p:graphicFrame>
        <p:nvGraphicFramePr>
          <p:cNvPr id="6" name="Chart 5" title="Walk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5630109"/>
              </p:ext>
            </p:extLst>
          </p:nvPr>
        </p:nvGraphicFramePr>
        <p:xfrm>
          <a:off x="972000" y="1089000"/>
          <a:ext cx="72000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521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755650" y="1254125"/>
            <a:ext cx="7777163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FF3300"/>
              </a:buClr>
              <a:buSzPct val="130000"/>
              <a:buFontTx/>
              <a:buChar char="•"/>
            </a:pPr>
            <a:r>
              <a:rPr lang="en-IE" altLang="en-US" sz="2800" dirty="0"/>
              <a:t>  Most animals respond to calm, gentle, and consistent handling. </a:t>
            </a:r>
          </a:p>
          <a:p>
            <a:pPr algn="just">
              <a:spcBef>
                <a:spcPct val="50000"/>
              </a:spcBef>
              <a:buClr>
                <a:srgbClr val="FF3300"/>
              </a:buClr>
              <a:buSzPct val="130000"/>
              <a:buFontTx/>
              <a:buChar char="•"/>
            </a:pPr>
            <a:r>
              <a:rPr lang="en-IE" altLang="en-US" sz="2800" dirty="0"/>
              <a:t>  Livestock become “flighty” when their ordinary routines or familiar surrounding change. </a:t>
            </a:r>
          </a:p>
          <a:p>
            <a:pPr algn="just">
              <a:spcBef>
                <a:spcPct val="50000"/>
              </a:spcBef>
              <a:buClr>
                <a:srgbClr val="FF3300"/>
              </a:buClr>
              <a:buSzPct val="130000"/>
              <a:buFontTx/>
              <a:buChar char="•"/>
            </a:pPr>
            <a:r>
              <a:rPr lang="en-IE" altLang="en-US" sz="2800" dirty="0"/>
              <a:t> </a:t>
            </a:r>
            <a:r>
              <a:rPr lang="en-IE" altLang="en-US" sz="2800" dirty="0">
                <a:latin typeface="Arial" panose="020B0604020202020204" pitchFamily="34" charset="0"/>
              </a:rPr>
              <a:t>Understanding the behaviour of cattle and working with them slowly and quietly will reduce injuries on farm.</a:t>
            </a:r>
            <a:r>
              <a:rPr lang="en-IE" altLang="en-US" sz="2400" dirty="0" smtClean="0"/>
              <a:t>  </a:t>
            </a:r>
            <a:endParaRPr lang="en-IE" altLang="en-US" sz="2400" dirty="0"/>
          </a:p>
        </p:txBody>
      </p:sp>
      <p:sp>
        <p:nvSpPr>
          <p:cNvPr id="153604" name="Rectangle 4"/>
          <p:cNvSpPr>
            <a:spLocks noChangeArrowheads="1"/>
          </p:cNvSpPr>
          <p:nvPr/>
        </p:nvSpPr>
        <p:spPr bwMode="auto">
          <a:xfrm>
            <a:off x="2484438" y="377825"/>
            <a:ext cx="42291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IE" altLang="en-US" sz="4000" dirty="0">
                <a:solidFill>
                  <a:schemeClr val="bg1"/>
                </a:solidFill>
              </a:rPr>
              <a:t>Animal Behaviour</a:t>
            </a:r>
            <a:r>
              <a:rPr lang="en-IE" altLang="en-US" sz="1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7937"/>
            <a:ext cx="91440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359828"/>
                </a:solidFill>
                <a:latin typeface="Arial"/>
                <a:ea typeface="ヒラギノ角ゴ Pro W3" pitchFamily="100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59828"/>
                </a:solidFill>
                <a:latin typeface="Arial" pitchFamily="100" charset="0"/>
                <a:ea typeface="ヒラギノ角ゴ Pro W3" pitchFamily="100" charset="-128"/>
              </a:defRPr>
            </a:lvl9pPr>
          </a:lstStyle>
          <a:p>
            <a:pPr algn="ctr"/>
            <a:r>
              <a:rPr lang="en-IE" sz="4800" dirty="0" smtClean="0">
                <a:solidFill>
                  <a:srgbClr val="00843D"/>
                </a:solidFill>
                <a:latin typeface="Calibri" pitchFamily="34" charset="0"/>
              </a:rPr>
              <a:t>Conclusions</a:t>
            </a:r>
            <a:endParaRPr lang="en-IE" sz="4800" dirty="0">
              <a:solidFill>
                <a:srgbClr val="00843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49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368562-B963-D14D-B6B0-C53B94E906B8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24151" y="594922"/>
            <a:ext cx="646611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IE" altLang="en-US" sz="4800" b="1" dirty="0" smtClean="0">
                <a:solidFill>
                  <a:srgbClr val="00843D"/>
                </a:solidFill>
                <a:latin typeface="Calibri" pitchFamily="34" charset="0"/>
                <a:ea typeface="ヒラギノ角ゴ Pro W3" pitchFamily="100" charset="-128"/>
                <a:cs typeface="Arial"/>
              </a:rPr>
              <a:t>Acknowledgements</a:t>
            </a:r>
            <a:endParaRPr lang="en-IE" altLang="en-US" sz="4800" b="1" dirty="0">
              <a:solidFill>
                <a:srgbClr val="00843D"/>
              </a:solidFill>
              <a:latin typeface="Calibri" pitchFamily="34" charset="0"/>
              <a:ea typeface="ヒラギノ角ゴ Pro W3" pitchFamily="100" charset="-128"/>
              <a:cs typeface="Arial"/>
            </a:endParaRPr>
          </a:p>
          <a:p>
            <a:pPr algn="ctr"/>
            <a:endParaRPr lang="en-IE" altLang="en-US" sz="2400" b="1" dirty="0">
              <a:latin typeface="Arial" panose="020B0604020202020204" pitchFamily="34" charset="0"/>
            </a:endParaRPr>
          </a:p>
          <a:p>
            <a:pPr algn="ctr"/>
            <a:r>
              <a:rPr lang="en-IE" altLang="en-US" sz="2800" b="1" dirty="0" smtClean="0">
                <a:latin typeface="Arial" panose="020B0604020202020204" pitchFamily="34" charset="0"/>
              </a:rPr>
              <a:t>This </a:t>
            </a:r>
            <a:r>
              <a:rPr lang="en-IE" altLang="en-US" sz="2800" b="1" dirty="0">
                <a:latin typeface="Arial" panose="020B0604020202020204" pitchFamily="34" charset="0"/>
              </a:rPr>
              <a:t>research was supported under DAFM Stimulus funded project </a:t>
            </a:r>
            <a:endParaRPr lang="en-IE" altLang="en-US" sz="2800" b="1" dirty="0" smtClean="0">
              <a:latin typeface="Arial" panose="020B0604020202020204" pitchFamily="34" charset="0"/>
            </a:endParaRPr>
          </a:p>
          <a:p>
            <a:pPr algn="ctr"/>
            <a:r>
              <a:rPr lang="en-IE" altLang="en-US" sz="2800" b="1" dirty="0" smtClean="0">
                <a:latin typeface="Arial" panose="020B0604020202020204" pitchFamily="34" charset="0"/>
              </a:rPr>
              <a:t>(</a:t>
            </a:r>
            <a:r>
              <a:rPr lang="en-IE" altLang="en-US" sz="2800" b="1" dirty="0">
                <a:latin typeface="Arial" panose="020B0604020202020204" pitchFamily="34" charset="0"/>
              </a:rPr>
              <a:t>Ref: 17/S/269 </a:t>
            </a:r>
            <a:r>
              <a:rPr lang="en-IE" altLang="en-US" sz="2800" b="1" dirty="0" smtClean="0">
                <a:latin typeface="Arial" panose="020B0604020202020204" pitchFamily="34" charset="0"/>
              </a:rPr>
              <a:t>RESL 0434)</a:t>
            </a:r>
            <a:endParaRPr lang="en-IE" sz="2800" dirty="0"/>
          </a:p>
        </p:txBody>
      </p:sp>
      <p:sp>
        <p:nvSpPr>
          <p:cNvPr id="2" name="Rectangle 1"/>
          <p:cNvSpPr/>
          <p:nvPr/>
        </p:nvSpPr>
        <p:spPr>
          <a:xfrm>
            <a:off x="1024151" y="4597390"/>
            <a:ext cx="72721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We wish to </a:t>
            </a:r>
            <a:r>
              <a:rPr lang="en-IE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acknowledge </a:t>
            </a:r>
            <a:r>
              <a:rPr lang="en-IE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Mr. Eddie Mulligan for </a:t>
            </a:r>
            <a:r>
              <a:rPr lang="en-IE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skilled technical assistance, </a:t>
            </a:r>
            <a:r>
              <a:rPr lang="en-IE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and the farm </a:t>
            </a:r>
            <a:r>
              <a:rPr lang="en-IE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staff at </a:t>
            </a:r>
            <a:r>
              <a:rPr lang="en-IE" sz="2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Teagasc</a:t>
            </a:r>
            <a:r>
              <a:rPr lang="en-IE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Grange </a:t>
            </a:r>
            <a:r>
              <a:rPr lang="en-IE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for their care </a:t>
            </a:r>
            <a:r>
              <a:rPr lang="en-IE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and management of the animals. </a:t>
            </a:r>
            <a:endParaRPr lang="en-IE" sz="2400" dirty="0"/>
          </a:p>
        </p:txBody>
      </p:sp>
      <p:pic>
        <p:nvPicPr>
          <p:cNvPr id="1026" name="Picture 2" descr="DAFM Logo 20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76" y="3193441"/>
            <a:ext cx="2695574" cy="93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agasc PPT option 3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5428</TotalTime>
  <Words>946</Words>
  <Application>Microsoft Office PowerPoint</Application>
  <PresentationFormat>On-screen Show (4:3)</PresentationFormat>
  <Paragraphs>187</Paragraphs>
  <Slides>22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ＭＳ Ｐゴシック</vt:lpstr>
      <vt:lpstr>Arial</vt:lpstr>
      <vt:lpstr>Calibri</vt:lpstr>
      <vt:lpstr>Lucida Grande</vt:lpstr>
      <vt:lpstr>Times New Roman</vt:lpstr>
      <vt:lpstr>Verdana</vt:lpstr>
      <vt:lpstr>Wingdings</vt:lpstr>
      <vt:lpstr>ヒラギノ角ゴ Pro W3</vt:lpstr>
      <vt:lpstr>Teagasc PPT option 3</vt:lpstr>
      <vt:lpstr>1_Office Theme</vt:lpstr>
      <vt:lpstr> Human-animal interactions with implications for farmer safety during cattle handling </vt:lpstr>
      <vt:lpstr>BeSafe Task Objectives</vt:lpstr>
      <vt:lpstr>Communication</vt:lpstr>
      <vt:lpstr>Objective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Materials and 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Effecting change in farmer behaviour:  Identification and dissemination of safer work systems for handling livestock on farms</dc:title>
  <dc:creator>Niamh Woods</dc:creator>
  <cp:lastModifiedBy>Bernadette Earley</cp:lastModifiedBy>
  <cp:revision>303</cp:revision>
  <cp:lastPrinted>2020-02-19T19:52:02Z</cp:lastPrinted>
  <dcterms:created xsi:type="dcterms:W3CDTF">2019-05-12T15:26:20Z</dcterms:created>
  <dcterms:modified xsi:type="dcterms:W3CDTF">2020-09-24T10:19:09Z</dcterms:modified>
</cp:coreProperties>
</file>