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86" r:id="rId2"/>
    <p:sldId id="264" r:id="rId3"/>
    <p:sldId id="259" r:id="rId4"/>
    <p:sldId id="284" r:id="rId5"/>
    <p:sldId id="288" r:id="rId6"/>
    <p:sldId id="289" r:id="rId7"/>
    <p:sldId id="281" r:id="rId8"/>
    <p:sldId id="282" r:id="rId9"/>
    <p:sldId id="287" r:id="rId10"/>
    <p:sldId id="2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4" d="100"/>
          <a:sy n="104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07/12/2017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8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1636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30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GB"/>
              <a:t>Round Table No. 3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12/7/2017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28865" r="10512" b="28948"/>
          <a:stretch/>
        </p:blipFill>
        <p:spPr>
          <a:xfrm>
            <a:off x="8026400" y="6202229"/>
            <a:ext cx="4104457" cy="62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272366"/>
            <a:ext cx="1517265" cy="53309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cd.org/skills/piaac" TargetMode="External"/><Relationship Id="rId2" Type="http://schemas.openxmlformats.org/officeDocument/2006/relationships/hyperlink" Target="http://dx.doi.org/10.1787/9789264277878-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defop.europa.eu/files/5540_e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983432" y="548681"/>
            <a:ext cx="9721080" cy="86409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altLang="en-US" sz="3600" b="1" dirty="0"/>
              <a:t>MAgrSc Innovation Support Programme 2016-2018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9456" y="1628800"/>
            <a:ext cx="10225135" cy="4104456"/>
          </a:xfrm>
        </p:spPr>
        <p:txBody>
          <a:bodyPr rtlCol="0">
            <a:normAutofit fontScale="85000" lnSpcReduction="20000"/>
          </a:bodyPr>
          <a:lstStyle/>
          <a:p>
            <a:pPr algn="l">
              <a:defRPr/>
            </a:pPr>
            <a:r>
              <a:rPr lang="en-IE" sz="3600" dirty="0">
                <a:solidFill>
                  <a:schemeClr val="tx1"/>
                </a:solidFill>
              </a:rPr>
              <a:t>Study title: 		Training Needs Evaluation of the 					Horticulture workforce in Leinster.</a:t>
            </a: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sz="3800" dirty="0">
                <a:solidFill>
                  <a:schemeClr val="tx1"/>
                </a:solidFill>
              </a:rPr>
              <a:t>Student: 		Yvonne Grace</a:t>
            </a: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sz="3800" dirty="0">
                <a:solidFill>
                  <a:schemeClr val="tx1"/>
                </a:solidFill>
              </a:rPr>
              <a:t>Supervisors: 	Dr. Caroline Elliott-Kingston, UCD and</a:t>
            </a:r>
          </a:p>
          <a:p>
            <a:pPr algn="l">
              <a:defRPr/>
            </a:pPr>
            <a:r>
              <a:rPr lang="en-IE" sz="3800" dirty="0">
                <a:solidFill>
                  <a:schemeClr val="tx1"/>
                </a:solidFill>
              </a:rPr>
              <a:t> 			Mr. John Mulhern, Teagasc</a:t>
            </a:r>
            <a:r>
              <a:rPr lang="en-IE" dirty="0">
                <a:solidFill>
                  <a:schemeClr val="tx1"/>
                </a:solidFill>
              </a:rPr>
              <a:t>.</a:t>
            </a: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sz="3600" dirty="0">
                <a:solidFill>
                  <a:schemeClr val="tx1"/>
                </a:solidFill>
              </a:rPr>
              <a:t>Office location:	 Teagasc College of Amenity Horticulture, 				National Botanic Gardens. Dublin.</a:t>
            </a:r>
          </a:p>
          <a:p>
            <a:pPr>
              <a:defRPr/>
            </a:pPr>
            <a:endParaRPr lang="en-IE" sz="3600" dirty="0"/>
          </a:p>
          <a:p>
            <a:pPr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114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1124744"/>
            <a:ext cx="11521280" cy="5544616"/>
          </a:xfrm>
        </p:spPr>
        <p:txBody>
          <a:bodyPr>
            <a:noAutofit/>
          </a:bodyPr>
          <a:lstStyle/>
          <a:p>
            <a:endParaRPr lang="en-GB" dirty="0"/>
          </a:p>
          <a:p>
            <a:pPr defTabSz="36000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sz="2800" dirty="0"/>
              <a:t>A training needs analyses (TNA) will provide a snapshot of the skill level of the current horticulture workforce in Leinster. </a:t>
            </a:r>
          </a:p>
          <a:p>
            <a:pPr defTabSz="360000"/>
            <a:endParaRPr lang="en-IE" sz="2800" dirty="0"/>
          </a:p>
          <a:p>
            <a:pPr defTabSz="36000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sz="2800" dirty="0"/>
              <a:t>Analyses of the data will discover; </a:t>
            </a:r>
          </a:p>
          <a:p>
            <a:pPr marL="925830" lvl="1" indent="-514350" defTabSz="360000">
              <a:buClr>
                <a:srgbClr val="002060"/>
              </a:buClr>
              <a:buFont typeface="+mj-lt"/>
              <a:buAutoNum type="arabicPeriod"/>
            </a:pPr>
            <a:r>
              <a:rPr lang="en-IE" sz="2600" dirty="0"/>
              <a:t>Are current employees and new graduates meeting the skills requirements </a:t>
            </a:r>
          </a:p>
          <a:p>
            <a:pPr marL="411480" lvl="1" indent="0" defTabSz="360000">
              <a:buClr>
                <a:srgbClr val="002060"/>
              </a:buClr>
              <a:buNone/>
            </a:pPr>
            <a:r>
              <a:rPr lang="en-IE" sz="2600" dirty="0"/>
              <a:t>		of industry.</a:t>
            </a:r>
          </a:p>
          <a:p>
            <a:pPr marL="925830" lvl="1" indent="-514350" defTabSz="360000">
              <a:buClr>
                <a:srgbClr val="002060"/>
              </a:buClr>
              <a:buFont typeface="+mj-lt"/>
              <a:buAutoNum type="arabicPeriod" startAt="2"/>
            </a:pPr>
            <a:r>
              <a:rPr lang="en-IE" sz="2600" dirty="0"/>
              <a:t> Is training the answer to some of the issues experienced by industry stakeholders.</a:t>
            </a:r>
            <a:endParaRPr lang="en-IE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9977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268760"/>
            <a:ext cx="11665296" cy="558924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GB" altLang="en-US" sz="26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altLang="en-US" sz="2800" dirty="0"/>
              <a:t>The TNA sets out a framework, which employs a range of research tools </a:t>
            </a:r>
          </a:p>
          <a:p>
            <a:pPr marL="114300" indent="0">
              <a:buNone/>
              <a:defRPr/>
            </a:pPr>
            <a:r>
              <a:rPr lang="en-GB" altLang="en-US" sz="2800" dirty="0"/>
              <a:t>     in order to collect data, which can be compared and contrasted.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altLang="en-US" sz="2800" dirty="0"/>
              <a:t>Research tools; 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GB" altLang="en-US" sz="2600" dirty="0"/>
              <a:t>Interviews; Employees and members of Bord Bia, Teagasc, IFA, ALCI, GCSAI, </a:t>
            </a:r>
          </a:p>
          <a:p>
            <a:pPr marL="411480" lvl="1" indent="0">
              <a:buNone/>
              <a:defRPr/>
            </a:pPr>
            <a:r>
              <a:rPr lang="en-GB" altLang="en-US" sz="2600" dirty="0"/>
              <a:t>			and all levels of employees across the four sectors.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GB" altLang="en-US" sz="2600" dirty="0"/>
              <a:t>Document analysis; National and European reports and legislation affecting </a:t>
            </a:r>
          </a:p>
          <a:p>
            <a:pPr marL="411480" lvl="1" indent="0">
              <a:buNone/>
              <a:defRPr/>
            </a:pPr>
            <a:r>
              <a:rPr lang="en-GB" altLang="en-US" sz="2600" dirty="0"/>
              <a:t>				the land sciences.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GB" altLang="en-US" sz="2600" dirty="0"/>
              <a:t>Observations; site visits and placement in Teagasc.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altLang="en-US" sz="2000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 dirty="0"/>
          </a:p>
          <a:p>
            <a:pPr marL="742950" indent="-742950">
              <a:buFont typeface="+mj-lt"/>
              <a:buAutoNum type="arabicPeriod"/>
              <a:defRPr/>
            </a:pPr>
            <a:endParaRPr lang="en-GB" altLang="en-US" sz="1800" dirty="0"/>
          </a:p>
          <a:p>
            <a:pPr marL="0" indent="0">
              <a:buNone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929574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116632"/>
            <a:ext cx="10290224" cy="792088"/>
          </a:xfrm>
        </p:spPr>
        <p:txBody>
          <a:bodyPr/>
          <a:lstStyle/>
          <a:p>
            <a:r>
              <a:rPr lang="en-IE" sz="3600" dirty="0"/>
              <a:t>Thesis Structure /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764704"/>
            <a:ext cx="10729192" cy="5472608"/>
          </a:xfrm>
        </p:spPr>
        <p:txBody>
          <a:bodyPr>
            <a:normAutofit fontScale="25000" lnSpcReduction="20000"/>
          </a:bodyPr>
          <a:lstStyle/>
          <a:p>
            <a:pPr marL="114300" lvl="0" indent="0"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en-IE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Abstract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Literature review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3.1	Introduction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3.2	Document analysis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3.3	Horticulture education providers in Leinster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	Horticulture industry sectors in Leinster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3.4.1	Turfgrass sector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3.4.2	Food producers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3.4.3	Garden centres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3.4.4	Nursery stock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3.4.5	Landscapers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Methodology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4.1	Introduction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4.2	Turfgrass sector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4.3	Food producers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4.4	Garden centres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4.5	Nursery stock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4.6	Landscapers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4.7	Document analysis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4.8	Interviews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4.9	Observations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Findings and analyses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5.1	Introduction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5.2	Turfgrass sector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5.3	Food producers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5.4	Garden centres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5.5	Nursery stock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5.6	Landscapers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6.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Conclusion	</a:t>
            </a:r>
          </a:p>
          <a:p>
            <a:pPr marL="114300" indent="0">
              <a:buNone/>
            </a:pP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7.	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114300" indent="0">
              <a:buNone/>
            </a:pPr>
            <a:r>
              <a:rPr lang="en-IE" sz="2800" b="1" dirty="0"/>
              <a:t> </a:t>
            </a:r>
            <a:endParaRPr lang="en-IE" sz="2800" dirty="0"/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51384" y="365819"/>
            <a:ext cx="5373125" cy="648072"/>
          </a:xfrm>
        </p:spPr>
        <p:txBody>
          <a:bodyPr/>
          <a:lstStyle/>
          <a:p>
            <a:r>
              <a:rPr lang="en-IE" sz="2400" dirty="0"/>
              <a:t>Primary Findings</a:t>
            </a:r>
            <a:r>
              <a:rPr lang="en-IE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07369" y="1196752"/>
            <a:ext cx="5112568" cy="4929411"/>
          </a:xfrm>
        </p:spPr>
        <p:txBody>
          <a:bodyPr/>
          <a:lstStyle/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i="1" dirty="0"/>
              <a:t>It can be difficult to have confidence in new employees.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i="1" dirty="0"/>
              <a:t>There is a lack of motivation for employees to progress.</a:t>
            </a:r>
          </a:p>
          <a:p>
            <a:pPr marL="114300" indent="0">
              <a:buClr>
                <a:srgbClr val="002060"/>
              </a:buClr>
              <a:buNone/>
            </a:pPr>
            <a:endParaRPr lang="en-IE" i="1" dirty="0"/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i="1" dirty="0"/>
              <a:t>We need employees to bring real added value to the business.</a:t>
            </a:r>
          </a:p>
          <a:p>
            <a:pPr marL="114300" indent="0">
              <a:buClr>
                <a:srgbClr val="002060"/>
              </a:buClr>
              <a:buNone/>
            </a:pPr>
            <a:endParaRPr lang="en-IE" i="1" dirty="0"/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dirty="0"/>
              <a:t>Owner / managers find it difficult to delegate.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endParaRPr lang="en-IE" i="1" dirty="0"/>
          </a:p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68008" y="394718"/>
            <a:ext cx="5414393" cy="648073"/>
          </a:xfrm>
        </p:spPr>
        <p:txBody>
          <a:bodyPr>
            <a:normAutofit/>
          </a:bodyPr>
          <a:lstStyle/>
          <a:p>
            <a:r>
              <a:rPr lang="en-IE" dirty="0"/>
              <a:t>	</a:t>
            </a:r>
            <a:r>
              <a:rPr lang="en-IE" sz="2400" dirty="0"/>
              <a:t>Gap Analyses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68008" y="1196752"/>
            <a:ext cx="4968552" cy="4929411"/>
          </a:xfrm>
        </p:spPr>
        <p:txBody>
          <a:bodyPr/>
          <a:lstStyle/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en-IE" dirty="0"/>
              <a:t>Supervisory skills and training. </a:t>
            </a:r>
          </a:p>
          <a:p>
            <a:pPr marL="0" indent="0">
              <a:buClr>
                <a:srgbClr val="FF0000"/>
              </a:buClr>
              <a:buNone/>
            </a:pPr>
            <a:endParaRPr lang="en-IE" dirty="0"/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en-IE" dirty="0"/>
              <a:t>Transparency around work place expectations and prospects.</a:t>
            </a:r>
          </a:p>
          <a:p>
            <a:pPr marL="0" indent="0">
              <a:buClr>
                <a:srgbClr val="FF0000"/>
              </a:buClr>
              <a:buNone/>
            </a:pPr>
            <a:endParaRPr lang="en-IE" dirty="0"/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en-IE" dirty="0"/>
              <a:t>Possibly untapped skills; social media, marketing, language.</a:t>
            </a:r>
          </a:p>
          <a:p>
            <a:pPr marL="114300" indent="0">
              <a:buClr>
                <a:srgbClr val="FF0000"/>
              </a:buClr>
              <a:buNone/>
            </a:pPr>
            <a:endParaRPr lang="en-IE" dirty="0"/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en-IE" dirty="0"/>
              <a:t>People management skills.</a:t>
            </a:r>
          </a:p>
          <a:p>
            <a:endParaRPr lang="en-IE" dirty="0"/>
          </a:p>
        </p:txBody>
      </p:sp>
      <p:sp>
        <p:nvSpPr>
          <p:cNvPr id="9" name="Left-Right Arrow 8"/>
          <p:cNvSpPr/>
          <p:nvPr/>
        </p:nvSpPr>
        <p:spPr>
          <a:xfrm>
            <a:off x="5087888" y="692696"/>
            <a:ext cx="2376264" cy="360040"/>
          </a:xfrm>
          <a:prstGeom prst="left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Potential for knowledge transfer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384" y="1412776"/>
            <a:ext cx="5386917" cy="639762"/>
          </a:xfrm>
        </p:spPr>
        <p:txBody>
          <a:bodyPr>
            <a:normAutofit/>
          </a:bodyPr>
          <a:lstStyle/>
          <a:p>
            <a:r>
              <a:rPr lang="en-IE" sz="2800" dirty="0"/>
              <a:t>Gap Analysis</a:t>
            </a:r>
            <a:r>
              <a:rPr lang="en-IE" dirty="0"/>
              <a:t>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dirty="0"/>
              <a:t>Identified need for people management skills.</a:t>
            </a:r>
          </a:p>
          <a:p>
            <a:pPr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dirty="0"/>
              <a:t>Supervisory skills.</a:t>
            </a:r>
          </a:p>
          <a:p>
            <a:pPr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dirty="0"/>
              <a:t>Transparency around work place expectations.</a:t>
            </a:r>
          </a:p>
          <a:p>
            <a:pPr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IE" dirty="0"/>
              <a:t>Possibly untapped graduate skills; social media, marketing, language. 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9976" y="1535113"/>
            <a:ext cx="4889624" cy="525735"/>
          </a:xfrm>
        </p:spPr>
        <p:txBody>
          <a:bodyPr/>
          <a:lstStyle/>
          <a:p>
            <a:r>
              <a:rPr lang="en-IE" sz="2800" dirty="0"/>
              <a:t>Solutions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IE" dirty="0"/>
              <a:t>People management training module.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IE" dirty="0"/>
              <a:t>Supervisory CPD training.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IE" dirty="0"/>
              <a:t>Teagasc can facilitate discussion groups.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IE" dirty="0"/>
              <a:t>Communication in the workplace, new framework.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CF9-E23B-4C39-95B7-8D550E243085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0" name="Right Arrow 9"/>
          <p:cNvSpPr/>
          <p:nvPr/>
        </p:nvSpPr>
        <p:spPr>
          <a:xfrm>
            <a:off x="4295800" y="1628800"/>
            <a:ext cx="2304256" cy="2880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5987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274638"/>
            <a:ext cx="10218216" cy="922114"/>
          </a:xfrm>
        </p:spPr>
        <p:txBody>
          <a:bodyPr/>
          <a:lstStyle/>
          <a:p>
            <a:r>
              <a:rPr lang="en-IE" dirty="0"/>
              <a:t>Key Findings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1" y="1441580"/>
            <a:ext cx="7902822" cy="4741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39616" y="1124744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Where did students find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6241" y="980728"/>
            <a:ext cx="2880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Student survey 2016</a:t>
            </a:r>
          </a:p>
          <a:p>
            <a:r>
              <a:rPr lang="en-IE" b="1" dirty="0"/>
              <a:t>131 respondents</a:t>
            </a:r>
          </a:p>
          <a:p>
            <a:r>
              <a:rPr lang="en-IE" b="1" dirty="0"/>
              <a:t>90% from last 5 years</a:t>
            </a:r>
          </a:p>
          <a:p>
            <a:r>
              <a:rPr lang="en-IE" b="1" dirty="0"/>
              <a:t>70% from level 7</a:t>
            </a:r>
          </a:p>
          <a:p>
            <a:endParaRPr lang="en-IE" b="1" dirty="0"/>
          </a:p>
          <a:p>
            <a:r>
              <a:rPr lang="en-IE" b="1" dirty="0"/>
              <a:t>Source: Dr. Paul Fitters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3120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196752"/>
            <a:ext cx="10218216" cy="5204048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800" dirty="0"/>
              <a:t>OECD research highlighted skills needed by industry for the future; human capital, creativity, advanced reasoning, complex judgment, emotional intelligence, social interaction and problem solving.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sz="28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800" dirty="0"/>
              <a:t>A the recent FoodWise 2025 Conference, the attendees were asked </a:t>
            </a:r>
            <a:r>
              <a:rPr lang="en-GB" sz="2800" i="1" dirty="0"/>
              <a:t>Which theme do you consider most important?</a:t>
            </a:r>
            <a:r>
              <a:rPr lang="en-GB" sz="2800" dirty="0"/>
              <a:t>; Results were; Sustainability 41%, Innovation 20%, Human Capital 16% , Competitiveness 13% and Market development 11%</a:t>
            </a:r>
          </a:p>
          <a:p>
            <a:pPr marL="457200" lvl="8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IE" sz="2800" dirty="0"/>
              <a:t>Recommendations will offer solutions regarding training, in order for stakeholders to remain competitive within their sector.</a:t>
            </a:r>
          </a:p>
          <a:p>
            <a:endParaRPr lang="en-GB" sz="2800" dirty="0"/>
          </a:p>
          <a:p>
            <a:endParaRPr lang="en-GB" sz="2600" dirty="0"/>
          </a:p>
          <a:p>
            <a:endParaRPr lang="en-GB" sz="2600" dirty="0"/>
          </a:p>
          <a:p>
            <a:pPr marL="457200" lvl="1" indent="0">
              <a:buNone/>
            </a:pP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3105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Steps to completion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altLang="en-US" sz="2400" b="1" u="sng" dirty="0"/>
              <a:t>October –December 2017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altLang="en-US" sz="2400" dirty="0"/>
              <a:t>Interviews, transcription, data analyses.</a:t>
            </a:r>
          </a:p>
          <a:p>
            <a:pPr marL="114300" indent="0">
              <a:buNone/>
            </a:pPr>
            <a:endParaRPr lang="en-IE" altLang="en-US" sz="2400" dirty="0"/>
          </a:p>
          <a:p>
            <a:pPr marL="0" indent="0">
              <a:buNone/>
            </a:pPr>
            <a:r>
              <a:rPr lang="en-IE" altLang="en-US" sz="2400" b="1" u="sng" dirty="0"/>
              <a:t>January – March 2018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altLang="en-US" sz="2400" dirty="0"/>
              <a:t>Conclusions, write up draft document.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i="1" dirty="0"/>
              <a:t>Thank you for listening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3300" lvl="8" indent="0">
              <a:buNone/>
            </a:pPr>
            <a:r>
              <a:rPr lang="en-US" sz="2800" dirty="0"/>
              <a:t>References</a:t>
            </a:r>
          </a:p>
          <a:p>
            <a:r>
              <a:rPr lang="en-US" sz="2400" dirty="0"/>
              <a:t>Dr. Paul Fitters </a:t>
            </a:r>
          </a:p>
          <a:p>
            <a:r>
              <a:rPr lang="en-US" sz="2400" dirty="0"/>
              <a:t>OECD (2017), </a:t>
            </a:r>
            <a:r>
              <a:rPr lang="en-US" sz="2400" i="1" dirty="0"/>
              <a:t>Getting Skills Right: Skills for Jobs Indicators</a:t>
            </a:r>
            <a:r>
              <a:rPr lang="en-US" sz="2400" dirty="0"/>
              <a:t>, OECD Publishing, Paris.</a:t>
            </a:r>
            <a:br>
              <a:rPr lang="en-US" sz="2400" dirty="0"/>
            </a:br>
            <a:r>
              <a:rPr lang="en-US" sz="2400" dirty="0">
                <a:hlinkClick r:id="rId2" tooltip="http://dx.doi.org/10.1787/9789264277878-en"/>
              </a:rPr>
              <a:t>http://dx.doi.org/10.1787/9789264277878-en</a:t>
            </a:r>
            <a:endParaRPr lang="en-US" sz="2400" dirty="0"/>
          </a:p>
          <a:p>
            <a:r>
              <a:rPr lang="en-US" sz="2400" dirty="0"/>
              <a:t>The OECD </a:t>
            </a:r>
            <a:r>
              <a:rPr lang="en-US" sz="2400" dirty="0" err="1"/>
              <a:t>Programme</a:t>
            </a:r>
            <a:r>
              <a:rPr lang="en-US" sz="2400" dirty="0"/>
              <a:t> for the International Assessment of Adult Competencies (PIAAC) </a:t>
            </a:r>
            <a:r>
              <a:rPr lang="en-IE" sz="2400" dirty="0">
                <a:hlinkClick r:id="rId3"/>
              </a:rPr>
              <a:t>http://www.oecd.org/skills/piaac</a:t>
            </a:r>
            <a:endParaRPr lang="en-IE" sz="2400" dirty="0"/>
          </a:p>
          <a:p>
            <a:r>
              <a:rPr lang="en-IE" sz="2400" i="1" dirty="0"/>
              <a:t>Macroeconomic benefits of vocational and education training - </a:t>
            </a:r>
            <a:r>
              <a:rPr lang="en-IE" sz="2400" i="1" dirty="0">
                <a:hlinkClick r:id="rId4"/>
              </a:rPr>
              <a:t>www.cedefop.europa.eu/files/5540_en.pdf</a:t>
            </a:r>
            <a:endParaRPr lang="en-IE" sz="2400" i="1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1360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1858</TotalTime>
  <Words>396</Words>
  <Application>Microsoft Office PowerPoint</Application>
  <PresentationFormat>Widescreen</PresentationFormat>
  <Paragraphs>125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</vt:lpstr>
      <vt:lpstr>Wingdings</vt:lpstr>
      <vt:lpstr>Adjacency</vt:lpstr>
      <vt:lpstr>MAgrSc Innovation Support Programme 2016-2018</vt:lpstr>
      <vt:lpstr>Objectives</vt:lpstr>
      <vt:lpstr>Methodology</vt:lpstr>
      <vt:lpstr>Thesis Structure / Chapters</vt:lpstr>
      <vt:lpstr>PowerPoint Presentation</vt:lpstr>
      <vt:lpstr>Potential for knowledge transfer</vt:lpstr>
      <vt:lpstr>Key Findings</vt:lpstr>
      <vt:lpstr>Conclusions to date</vt:lpstr>
      <vt:lpstr>Steps to completion</vt:lpstr>
      <vt:lpstr>Thank you for listening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Tomás Russell</cp:lastModifiedBy>
  <cp:revision>114</cp:revision>
  <dcterms:created xsi:type="dcterms:W3CDTF">2013-10-09T13:31:18Z</dcterms:created>
  <dcterms:modified xsi:type="dcterms:W3CDTF">2017-12-07T14:26:24Z</dcterms:modified>
</cp:coreProperties>
</file>