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1" r:id="rId2"/>
    <p:sldId id="268" r:id="rId3"/>
    <p:sldId id="262" r:id="rId4"/>
    <p:sldId id="263" r:id="rId5"/>
    <p:sldId id="269" r:id="rId6"/>
    <p:sldId id="270" r:id="rId7"/>
    <p:sldId id="257" r:id="rId8"/>
    <p:sldId id="260" r:id="rId9"/>
    <p:sldId id="26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218"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BC4D1C-B9A0-46D0-A210-F168B66BEBB2}" type="datetimeFigureOut">
              <a:rPr lang="en-IE" smtClean="0"/>
              <a:t>11/12/2017</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4A6EA6-C839-41D0-B1DA-EC867DCCE88E}" type="slidenum">
              <a:rPr lang="en-IE" smtClean="0"/>
              <a:t>‹#›</a:t>
            </a:fld>
            <a:endParaRPr lang="en-IE"/>
          </a:p>
        </p:txBody>
      </p:sp>
    </p:spTree>
    <p:extLst>
      <p:ext uri="{BB962C8B-B14F-4D97-AF65-F5344CB8AC3E}">
        <p14:creationId xmlns:p14="http://schemas.microsoft.com/office/powerpoint/2010/main" val="2325306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5EBCD1FC-BD16-4CA0-9F7F-3B9E929D4DAC}" type="datetimeFigureOut">
              <a:rPr lang="en-IE" smtClean="0"/>
              <a:t>11/12/2017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FBCA69D-BAE6-481C-9B04-936C196A6A22}" type="slidenum">
              <a:rPr lang="en-IE" smtClean="0"/>
              <a:t>‹#›</a:t>
            </a:fld>
            <a:endParaRPr lang="en-IE"/>
          </a:p>
        </p:txBody>
      </p:sp>
    </p:spTree>
    <p:extLst>
      <p:ext uri="{BB962C8B-B14F-4D97-AF65-F5344CB8AC3E}">
        <p14:creationId xmlns:p14="http://schemas.microsoft.com/office/powerpoint/2010/main" val="4231823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5EBCD1FC-BD16-4CA0-9F7F-3B9E929D4DAC}" type="datetimeFigureOut">
              <a:rPr lang="en-IE" smtClean="0"/>
              <a:t>11/12/2017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FBCA69D-BAE6-481C-9B04-936C196A6A22}" type="slidenum">
              <a:rPr lang="en-IE" smtClean="0"/>
              <a:t>‹#›</a:t>
            </a:fld>
            <a:endParaRPr lang="en-IE"/>
          </a:p>
        </p:txBody>
      </p:sp>
    </p:spTree>
    <p:extLst>
      <p:ext uri="{BB962C8B-B14F-4D97-AF65-F5344CB8AC3E}">
        <p14:creationId xmlns:p14="http://schemas.microsoft.com/office/powerpoint/2010/main" val="778258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BCD1FC-BD16-4CA0-9F7F-3B9E929D4DAC}" type="datetimeFigureOut">
              <a:rPr lang="en-IE" smtClean="0"/>
              <a:t>11/12/2017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FBCA69D-BAE6-481C-9B04-936C196A6A22}" type="slidenum">
              <a:rPr lang="en-IE" smtClean="0"/>
              <a:t>‹#›</a:t>
            </a:fld>
            <a:endParaRPr lang="en-IE"/>
          </a:p>
        </p:txBody>
      </p:sp>
    </p:spTree>
    <p:extLst>
      <p:ext uri="{BB962C8B-B14F-4D97-AF65-F5344CB8AC3E}">
        <p14:creationId xmlns:p14="http://schemas.microsoft.com/office/powerpoint/2010/main" val="2233481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5EBCD1FC-BD16-4CA0-9F7F-3B9E929D4DAC}" type="datetimeFigureOut">
              <a:rPr lang="en-IE" smtClean="0"/>
              <a:t>11/12/2017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FBCA69D-BAE6-481C-9B04-936C196A6A22}" type="slidenum">
              <a:rPr lang="en-IE" smtClean="0"/>
              <a:t>‹#›</a:t>
            </a:fld>
            <a:endParaRPr lang="en-IE"/>
          </a:p>
        </p:txBody>
      </p:sp>
    </p:spTree>
    <p:extLst>
      <p:ext uri="{BB962C8B-B14F-4D97-AF65-F5344CB8AC3E}">
        <p14:creationId xmlns:p14="http://schemas.microsoft.com/office/powerpoint/2010/main" val="3775693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5EBCD1FC-BD16-4CA0-9F7F-3B9E929D4DAC}" type="datetimeFigureOut">
              <a:rPr lang="en-IE" smtClean="0"/>
              <a:t>11/12/2017</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0FBCA69D-BAE6-481C-9B04-936C196A6A22}" type="slidenum">
              <a:rPr lang="en-IE" smtClean="0"/>
              <a:t>‹#›</a:t>
            </a:fld>
            <a:endParaRPr lang="en-IE"/>
          </a:p>
        </p:txBody>
      </p:sp>
    </p:spTree>
    <p:extLst>
      <p:ext uri="{BB962C8B-B14F-4D97-AF65-F5344CB8AC3E}">
        <p14:creationId xmlns:p14="http://schemas.microsoft.com/office/powerpoint/2010/main" val="3463835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5EBCD1FC-BD16-4CA0-9F7F-3B9E929D4DAC}" type="datetimeFigureOut">
              <a:rPr lang="en-IE" smtClean="0"/>
              <a:t>11/12/2017</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0FBCA69D-BAE6-481C-9B04-936C196A6A22}" type="slidenum">
              <a:rPr lang="en-IE" smtClean="0"/>
              <a:t>‹#›</a:t>
            </a:fld>
            <a:endParaRPr lang="en-IE"/>
          </a:p>
        </p:txBody>
      </p:sp>
    </p:spTree>
    <p:extLst>
      <p:ext uri="{BB962C8B-B14F-4D97-AF65-F5344CB8AC3E}">
        <p14:creationId xmlns:p14="http://schemas.microsoft.com/office/powerpoint/2010/main" val="988443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BCD1FC-BD16-4CA0-9F7F-3B9E929D4DAC}" type="datetimeFigureOut">
              <a:rPr lang="en-IE" smtClean="0"/>
              <a:t>11/12/2017</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0FBCA69D-BAE6-481C-9B04-936C196A6A22}" type="slidenum">
              <a:rPr lang="en-IE" smtClean="0"/>
              <a:t>‹#›</a:t>
            </a:fld>
            <a:endParaRPr lang="en-IE"/>
          </a:p>
        </p:txBody>
      </p:sp>
    </p:spTree>
    <p:extLst>
      <p:ext uri="{BB962C8B-B14F-4D97-AF65-F5344CB8AC3E}">
        <p14:creationId xmlns:p14="http://schemas.microsoft.com/office/powerpoint/2010/main" val="2197029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BCD1FC-BD16-4CA0-9F7F-3B9E929D4DAC}" type="datetimeFigureOut">
              <a:rPr lang="en-IE" smtClean="0"/>
              <a:t>11/12/2017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FBCA69D-BAE6-481C-9B04-936C196A6A22}" type="slidenum">
              <a:rPr lang="en-IE" smtClean="0"/>
              <a:t>‹#›</a:t>
            </a:fld>
            <a:endParaRPr lang="en-IE"/>
          </a:p>
        </p:txBody>
      </p:sp>
    </p:spTree>
    <p:extLst>
      <p:ext uri="{BB962C8B-B14F-4D97-AF65-F5344CB8AC3E}">
        <p14:creationId xmlns:p14="http://schemas.microsoft.com/office/powerpoint/2010/main" val="3216889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BCD1FC-BD16-4CA0-9F7F-3B9E929D4DAC}" type="datetimeFigureOut">
              <a:rPr lang="en-IE" smtClean="0"/>
              <a:t>11/12/2017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FBCA69D-BAE6-481C-9B04-936C196A6A22}" type="slidenum">
              <a:rPr lang="en-IE" smtClean="0"/>
              <a:t>‹#›</a:t>
            </a:fld>
            <a:endParaRPr lang="en-IE"/>
          </a:p>
        </p:txBody>
      </p:sp>
    </p:spTree>
    <p:extLst>
      <p:ext uri="{BB962C8B-B14F-4D97-AF65-F5344CB8AC3E}">
        <p14:creationId xmlns:p14="http://schemas.microsoft.com/office/powerpoint/2010/main" val="50313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5EBCD1FC-BD16-4CA0-9F7F-3B9E929D4DAC}" type="datetimeFigureOut">
              <a:rPr lang="en-IE" smtClean="0"/>
              <a:t>11/12/2017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FBCA69D-BAE6-481C-9B04-936C196A6A22}" type="slidenum">
              <a:rPr lang="en-IE" smtClean="0"/>
              <a:t>‹#›</a:t>
            </a:fld>
            <a:endParaRPr lang="en-IE"/>
          </a:p>
        </p:txBody>
      </p:sp>
    </p:spTree>
    <p:extLst>
      <p:ext uri="{BB962C8B-B14F-4D97-AF65-F5344CB8AC3E}">
        <p14:creationId xmlns:p14="http://schemas.microsoft.com/office/powerpoint/2010/main" val="31177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5EBCD1FC-BD16-4CA0-9F7F-3B9E929D4DAC}" type="datetimeFigureOut">
              <a:rPr lang="en-IE" smtClean="0"/>
              <a:t>11/12/2017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FBCA69D-BAE6-481C-9B04-936C196A6A22}" type="slidenum">
              <a:rPr lang="en-IE" smtClean="0"/>
              <a:t>‹#›</a:t>
            </a:fld>
            <a:endParaRPr lang="en-IE"/>
          </a:p>
        </p:txBody>
      </p:sp>
    </p:spTree>
    <p:extLst>
      <p:ext uri="{BB962C8B-B14F-4D97-AF65-F5344CB8AC3E}">
        <p14:creationId xmlns:p14="http://schemas.microsoft.com/office/powerpoint/2010/main" val="2045299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BCD1FC-BD16-4CA0-9F7F-3B9E929D4DAC}" type="datetimeFigureOut">
              <a:rPr lang="en-IE" smtClean="0"/>
              <a:t>11/12/2017</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CA69D-BAE6-481C-9B04-936C196A6A22}" type="slidenum">
              <a:rPr lang="en-IE" smtClean="0"/>
              <a:t>‹#›</a:t>
            </a:fld>
            <a:endParaRPr lang="en-IE"/>
          </a:p>
        </p:txBody>
      </p:sp>
    </p:spTree>
    <p:extLst>
      <p:ext uri="{BB962C8B-B14F-4D97-AF65-F5344CB8AC3E}">
        <p14:creationId xmlns:p14="http://schemas.microsoft.com/office/powerpoint/2010/main" val="168688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bwMode="auto">
          <a:xfrm>
            <a:off x="-790708" y="0"/>
            <a:ext cx="9880374"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fr-FR" dirty="0" err="1"/>
              <a:t>MAgrSc</a:t>
            </a:r>
            <a:r>
              <a:rPr lang="fr-FR" dirty="0"/>
              <a:t> Innovation Support Programme 2016-2018</a:t>
            </a:r>
            <a:endParaRPr lang="en-IE" dirty="0"/>
          </a:p>
        </p:txBody>
      </p:sp>
      <p:sp>
        <p:nvSpPr>
          <p:cNvPr id="4" name="Rectangle 3"/>
          <p:cNvSpPr/>
          <p:nvPr/>
        </p:nvSpPr>
        <p:spPr>
          <a:xfrm>
            <a:off x="1907704" y="1844824"/>
            <a:ext cx="5472608" cy="4093428"/>
          </a:xfrm>
          <a:prstGeom prst="rect">
            <a:avLst/>
          </a:prstGeom>
        </p:spPr>
        <p:txBody>
          <a:bodyPr wrap="square">
            <a:spAutoFit/>
          </a:bodyPr>
          <a:lstStyle/>
          <a:p>
            <a:r>
              <a:rPr lang="en-US" sz="2000" b="1" dirty="0">
                <a:latin typeface="Arial" panose="020B0604020202020204" pitchFamily="34" charset="0"/>
                <a:cs typeface="Arial" panose="020B0604020202020204" pitchFamily="34" charset="0"/>
              </a:rPr>
              <a:t>Study title: An examination of why dairy farmers who measured grass during their role as monitor farmers discontinued the use of this technology</a:t>
            </a:r>
          </a:p>
          <a:p>
            <a:endParaRPr lang="en-US" sz="2000" b="1"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a:p>
            <a:r>
              <a:rPr lang="en-US" sz="2000" b="1" dirty="0">
                <a:solidFill>
                  <a:schemeClr val="bg1"/>
                </a:solidFill>
                <a:latin typeface="Arial" panose="020B0604020202020204" pitchFamily="34" charset="0"/>
                <a:cs typeface="Arial" panose="020B0604020202020204" pitchFamily="34" charset="0"/>
              </a:rPr>
              <a:t>Student: Padraig Fogarty</a:t>
            </a:r>
          </a:p>
          <a:p>
            <a:endParaRPr lang="en-US" sz="2000" b="1" dirty="0">
              <a:solidFill>
                <a:schemeClr val="bg1"/>
              </a:solidFill>
              <a:latin typeface="Arial" panose="020B0604020202020204" pitchFamily="34" charset="0"/>
              <a:cs typeface="Arial" panose="020B0604020202020204" pitchFamily="34" charset="0"/>
            </a:endParaRPr>
          </a:p>
          <a:p>
            <a:r>
              <a:rPr lang="en-US" sz="2000" b="1" dirty="0">
                <a:solidFill>
                  <a:schemeClr val="bg1"/>
                </a:solidFill>
                <a:latin typeface="Arial" panose="020B0604020202020204" pitchFamily="34" charset="0"/>
                <a:cs typeface="Arial" panose="020B0604020202020204" pitchFamily="34" charset="0"/>
              </a:rPr>
              <a:t>Supervisors: Dr. Karina Pierce(UCD) Mr. John Maher(Teagasc)</a:t>
            </a:r>
          </a:p>
          <a:p>
            <a:endParaRPr lang="en-US" sz="2000" b="1" dirty="0">
              <a:solidFill>
                <a:schemeClr val="bg1"/>
              </a:solidFill>
              <a:latin typeface="Arial" panose="020B0604020202020204" pitchFamily="34" charset="0"/>
              <a:cs typeface="Arial" panose="020B0604020202020204" pitchFamily="34" charset="0"/>
            </a:endParaRPr>
          </a:p>
          <a:p>
            <a:endParaRPr lang="en-US" sz="2000" b="1" dirty="0">
              <a:solidFill>
                <a:schemeClr val="bg1"/>
              </a:solidFill>
              <a:latin typeface="Arial" panose="020B0604020202020204" pitchFamily="34" charset="0"/>
              <a:cs typeface="Arial" panose="020B0604020202020204" pitchFamily="34" charset="0"/>
            </a:endParaRPr>
          </a:p>
          <a:p>
            <a:r>
              <a:rPr lang="en-US" sz="2000" b="1" dirty="0">
                <a:solidFill>
                  <a:schemeClr val="bg1"/>
                </a:solidFill>
                <a:latin typeface="Arial" panose="020B0604020202020204" pitchFamily="34" charset="0"/>
                <a:cs typeface="Arial" panose="020B0604020202020204" pitchFamily="34" charset="0"/>
              </a:rPr>
              <a:t>Office location:  </a:t>
            </a:r>
            <a:r>
              <a:rPr lang="en-US" sz="2000" b="1" dirty="0" err="1">
                <a:solidFill>
                  <a:schemeClr val="bg1"/>
                </a:solidFill>
                <a:latin typeface="Arial" panose="020B0604020202020204" pitchFamily="34" charset="0"/>
                <a:cs typeface="Arial" panose="020B0604020202020204" pitchFamily="34" charset="0"/>
              </a:rPr>
              <a:t>Kilmallock</a:t>
            </a:r>
            <a:r>
              <a:rPr lang="en-US" sz="2000" b="1"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239125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Objectives</a:t>
            </a:r>
          </a:p>
        </p:txBody>
      </p:sp>
      <p:sp>
        <p:nvSpPr>
          <p:cNvPr id="3" name="Content Placeholder 2"/>
          <p:cNvSpPr>
            <a:spLocks noGrp="1"/>
          </p:cNvSpPr>
          <p:nvPr>
            <p:ph idx="1"/>
          </p:nvPr>
        </p:nvSpPr>
        <p:spPr/>
        <p:txBody>
          <a:bodyPr/>
          <a:lstStyle/>
          <a:p>
            <a:r>
              <a:rPr lang="en-US" dirty="0"/>
              <a:t>To investigate why farmers trained to measure grass, discontinued the use of the technology</a:t>
            </a:r>
          </a:p>
          <a:p>
            <a:r>
              <a:rPr lang="en-US" dirty="0"/>
              <a:t>To compare these reasons with farmers who continue to use the technology</a:t>
            </a:r>
          </a:p>
          <a:p>
            <a:r>
              <a:rPr lang="en-US" dirty="0"/>
              <a:t>To identify KT skills/supports to improve the uptake of the grass measuring technology using feedback from this study</a:t>
            </a:r>
          </a:p>
          <a:p>
            <a:pPr marL="0" indent="0">
              <a:buNone/>
            </a:pPr>
            <a:endParaRPr lang="en-IE" dirty="0"/>
          </a:p>
        </p:txBody>
      </p:sp>
    </p:spTree>
    <p:extLst>
      <p:ext uri="{BB962C8B-B14F-4D97-AF65-F5344CB8AC3E}">
        <p14:creationId xmlns:p14="http://schemas.microsoft.com/office/powerpoint/2010/main" val="3085448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Methodology</a:t>
            </a:r>
          </a:p>
        </p:txBody>
      </p:sp>
      <p:sp>
        <p:nvSpPr>
          <p:cNvPr id="3" name="Content Placeholder 2"/>
          <p:cNvSpPr>
            <a:spLocks noGrp="1"/>
          </p:cNvSpPr>
          <p:nvPr>
            <p:ph idx="1"/>
          </p:nvPr>
        </p:nvSpPr>
        <p:spPr/>
        <p:txBody>
          <a:bodyPr>
            <a:normAutofit fontScale="92500"/>
          </a:bodyPr>
          <a:lstStyle/>
          <a:p>
            <a:r>
              <a:rPr lang="en-US" dirty="0"/>
              <a:t>Semi-structured interviews (SSI’s) with farmers who discontinued &amp; partially discontinued measuring grass (n=16)</a:t>
            </a:r>
          </a:p>
          <a:p>
            <a:r>
              <a:rPr lang="en-US" dirty="0"/>
              <a:t>SSI’s with farmers who continue to measure grass (n=8)</a:t>
            </a:r>
          </a:p>
          <a:p>
            <a:r>
              <a:rPr lang="en-US" dirty="0"/>
              <a:t>Focus group with farmers measuring grass &amp; industry stakeholders</a:t>
            </a:r>
          </a:p>
          <a:p>
            <a:r>
              <a:rPr lang="en-US" dirty="0"/>
              <a:t>Focus group with farmers who discontinued and partially discontinued the use of measuring grass</a:t>
            </a:r>
            <a:endParaRPr lang="en-IE" dirty="0"/>
          </a:p>
        </p:txBody>
      </p:sp>
    </p:spTree>
    <p:extLst>
      <p:ext uri="{BB962C8B-B14F-4D97-AF65-F5344CB8AC3E}">
        <p14:creationId xmlns:p14="http://schemas.microsoft.com/office/powerpoint/2010/main" val="1025913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lstStyle/>
          <a:p>
            <a:r>
              <a:rPr lang="en-IE" dirty="0"/>
              <a:t>Thesis Structure / Chapters</a:t>
            </a:r>
          </a:p>
        </p:txBody>
      </p:sp>
      <p:sp>
        <p:nvSpPr>
          <p:cNvPr id="3" name="Content Placeholder 2"/>
          <p:cNvSpPr>
            <a:spLocks noGrp="1"/>
          </p:cNvSpPr>
          <p:nvPr>
            <p:ph idx="1"/>
          </p:nvPr>
        </p:nvSpPr>
        <p:spPr>
          <a:xfrm>
            <a:off x="539552" y="1484784"/>
            <a:ext cx="8229600" cy="4525963"/>
          </a:xfrm>
        </p:spPr>
        <p:txBody>
          <a:bodyPr>
            <a:normAutofit/>
          </a:bodyPr>
          <a:lstStyle/>
          <a:p>
            <a:r>
              <a:rPr lang="en-IE" sz="3600" dirty="0">
                <a:latin typeface="Arial" panose="020B0604020202020204" pitchFamily="34" charset="0"/>
                <a:cs typeface="Arial" panose="020B0604020202020204" pitchFamily="34" charset="0"/>
              </a:rPr>
              <a:t>Introduction </a:t>
            </a:r>
          </a:p>
          <a:p>
            <a:r>
              <a:rPr lang="en-IE" sz="3600" dirty="0">
                <a:latin typeface="Arial" panose="020B0604020202020204" pitchFamily="34" charset="0"/>
                <a:cs typeface="Arial" panose="020B0604020202020204" pitchFamily="34" charset="0"/>
              </a:rPr>
              <a:t>Literature Review </a:t>
            </a:r>
          </a:p>
          <a:p>
            <a:r>
              <a:rPr lang="en-IE" sz="3600" dirty="0">
                <a:latin typeface="Arial" panose="020B0604020202020204" pitchFamily="34" charset="0"/>
                <a:cs typeface="Arial" panose="020B0604020202020204" pitchFamily="34" charset="0"/>
              </a:rPr>
              <a:t>Methodology </a:t>
            </a:r>
          </a:p>
          <a:p>
            <a:r>
              <a:rPr lang="en-IE" sz="3600" dirty="0">
                <a:latin typeface="Arial" panose="020B0604020202020204" pitchFamily="34" charset="0"/>
                <a:cs typeface="Arial" panose="020B0604020202020204" pitchFamily="34" charset="0"/>
              </a:rPr>
              <a:t>Study Findings</a:t>
            </a:r>
          </a:p>
          <a:p>
            <a:r>
              <a:rPr lang="en-IE" sz="3600" dirty="0">
                <a:latin typeface="Arial" panose="020B0604020202020204" pitchFamily="34" charset="0"/>
                <a:cs typeface="Arial" panose="020B0604020202020204" pitchFamily="34" charset="0"/>
              </a:rPr>
              <a:t>Summary of Main Findings, Conclusions and Recommendations </a:t>
            </a:r>
          </a:p>
        </p:txBody>
      </p:sp>
    </p:spTree>
    <p:extLst>
      <p:ext uri="{BB962C8B-B14F-4D97-AF65-F5344CB8AC3E}">
        <p14:creationId xmlns:p14="http://schemas.microsoft.com/office/powerpoint/2010/main" val="394698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Farmers Measuring Grass</a:t>
            </a:r>
          </a:p>
        </p:txBody>
      </p:sp>
      <p:sp>
        <p:nvSpPr>
          <p:cNvPr id="3" name="Content Placeholder 2"/>
          <p:cNvSpPr>
            <a:spLocks noGrp="1"/>
          </p:cNvSpPr>
          <p:nvPr>
            <p:ph idx="1"/>
          </p:nvPr>
        </p:nvSpPr>
        <p:spPr/>
        <p:txBody>
          <a:bodyPr>
            <a:normAutofit fontScale="92500" lnSpcReduction="10000"/>
          </a:bodyPr>
          <a:lstStyle/>
          <a:p>
            <a:r>
              <a:rPr lang="en-US" dirty="0"/>
              <a:t>Extremely confident in using technology </a:t>
            </a:r>
          </a:p>
          <a:p>
            <a:r>
              <a:rPr lang="en-US" dirty="0" err="1"/>
              <a:t>Prioritise</a:t>
            </a:r>
            <a:r>
              <a:rPr lang="en-US" dirty="0"/>
              <a:t> grassland management </a:t>
            </a:r>
          </a:p>
          <a:p>
            <a:r>
              <a:rPr lang="en-US" dirty="0"/>
              <a:t>Convinced of benefits </a:t>
            </a:r>
          </a:p>
          <a:p>
            <a:pPr marL="0" indent="0">
              <a:buNone/>
            </a:pPr>
            <a:r>
              <a:rPr lang="en-US" u="sng" dirty="0"/>
              <a:t>Recommendations</a:t>
            </a:r>
            <a:r>
              <a:rPr lang="en-US" dirty="0"/>
              <a:t>:</a:t>
            </a:r>
          </a:p>
          <a:p>
            <a:r>
              <a:rPr lang="en-US" dirty="0"/>
              <a:t>KT impact- one to one support critical in teaching farmers </a:t>
            </a:r>
          </a:p>
          <a:p>
            <a:r>
              <a:rPr lang="en-US" dirty="0"/>
              <a:t>More emphasis needed at education level</a:t>
            </a:r>
          </a:p>
          <a:p>
            <a:r>
              <a:rPr lang="en-US" dirty="0"/>
              <a:t>These farmers believe more Teagasc workers needed “on the ground”</a:t>
            </a:r>
          </a:p>
          <a:p>
            <a:endParaRPr lang="en-IE"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988840"/>
            <a:ext cx="3876675"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2505745"/>
            <a:ext cx="3011487" cy="301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757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026"/>
                                        </p:tgtEl>
                                        <p:attrNameLst>
                                          <p:attrName>ppt_x</p:attrName>
                                        </p:attrNameLst>
                                      </p:cBhvr>
                                      <p:tavLst>
                                        <p:tav tm="0">
                                          <p:val>
                                            <p:strVal val="ppt_x"/>
                                          </p:val>
                                        </p:tav>
                                        <p:tav tm="100000">
                                          <p:val>
                                            <p:strVal val="ppt_x"/>
                                          </p:val>
                                        </p:tav>
                                      </p:tavLst>
                                    </p:anim>
                                    <p:anim calcmode="lin" valueType="num">
                                      <p:cBhvr additive="base">
                                        <p:cTn id="13" dur="500"/>
                                        <p:tgtEl>
                                          <p:spTgt spid="1026"/>
                                        </p:tgtEl>
                                        <p:attrNameLst>
                                          <p:attrName>ppt_y</p:attrName>
                                        </p:attrNameLst>
                                      </p:cBhvr>
                                      <p:tavLst>
                                        <p:tav tm="0">
                                          <p:val>
                                            <p:strVal val="ppt_y"/>
                                          </p:val>
                                        </p:tav>
                                        <p:tav tm="100000">
                                          <p:val>
                                            <p:strVal val="1+ppt_h/2"/>
                                          </p:val>
                                        </p:tav>
                                      </p:tavLst>
                                    </p:anim>
                                    <p:set>
                                      <p:cBhvr>
                                        <p:cTn id="14" dur="1" fill="hold">
                                          <p:stCondLst>
                                            <p:cond delay="499"/>
                                          </p:stCondLst>
                                        </p:cTn>
                                        <p:tgtEl>
                                          <p:spTgt spid="102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5"/>
                                        </p:tgtEl>
                                        <p:attrNameLst>
                                          <p:attrName>style.visibility</p:attrName>
                                        </p:attrNameLst>
                                      </p:cBhvr>
                                      <p:to>
                                        <p:strVal val="visible"/>
                                      </p:to>
                                    </p:set>
                                    <p:anim calcmode="lin" valueType="num">
                                      <p:cBhvr additive="base">
                                        <p:cTn id="19" dur="500" fill="hold"/>
                                        <p:tgtEl>
                                          <p:spTgt spid="3075"/>
                                        </p:tgtEl>
                                        <p:attrNameLst>
                                          <p:attrName>ppt_x</p:attrName>
                                        </p:attrNameLst>
                                      </p:cBhvr>
                                      <p:tavLst>
                                        <p:tav tm="0">
                                          <p:val>
                                            <p:strVal val="#ppt_x"/>
                                          </p:val>
                                        </p:tav>
                                        <p:tav tm="100000">
                                          <p:val>
                                            <p:strVal val="#ppt_x"/>
                                          </p:val>
                                        </p:tav>
                                      </p:tavLst>
                                    </p:anim>
                                    <p:anim calcmode="lin" valueType="num">
                                      <p:cBhvr additive="base">
                                        <p:cTn id="20"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3075"/>
                                        </p:tgtEl>
                                        <p:attrNameLst>
                                          <p:attrName>ppt_x</p:attrName>
                                        </p:attrNameLst>
                                      </p:cBhvr>
                                      <p:tavLst>
                                        <p:tav tm="0">
                                          <p:val>
                                            <p:strVal val="ppt_x"/>
                                          </p:val>
                                        </p:tav>
                                        <p:tav tm="100000">
                                          <p:val>
                                            <p:strVal val="ppt_x"/>
                                          </p:val>
                                        </p:tav>
                                      </p:tavLst>
                                    </p:anim>
                                    <p:anim calcmode="lin" valueType="num">
                                      <p:cBhvr additive="base">
                                        <p:cTn id="25" dur="500"/>
                                        <p:tgtEl>
                                          <p:spTgt spid="3075"/>
                                        </p:tgtEl>
                                        <p:attrNameLst>
                                          <p:attrName>ppt_y</p:attrName>
                                        </p:attrNameLst>
                                      </p:cBhvr>
                                      <p:tavLst>
                                        <p:tav tm="0">
                                          <p:val>
                                            <p:strVal val="ppt_y"/>
                                          </p:val>
                                        </p:tav>
                                        <p:tav tm="100000">
                                          <p:val>
                                            <p:strVal val="1+ppt_h/2"/>
                                          </p:val>
                                        </p:tav>
                                      </p:tavLst>
                                    </p:anim>
                                    <p:set>
                                      <p:cBhvr>
                                        <p:cTn id="26" dur="1" fill="hold">
                                          <p:stCondLst>
                                            <p:cond delay="499"/>
                                          </p:stCondLst>
                                        </p:cTn>
                                        <p:tgtEl>
                                          <p:spTgt spid="30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Farmers Partially Measuring </a:t>
            </a:r>
          </a:p>
        </p:txBody>
      </p:sp>
      <p:sp>
        <p:nvSpPr>
          <p:cNvPr id="3" name="Content Placeholder 2"/>
          <p:cNvSpPr>
            <a:spLocks noGrp="1"/>
          </p:cNvSpPr>
          <p:nvPr>
            <p:ph idx="1"/>
          </p:nvPr>
        </p:nvSpPr>
        <p:spPr>
          <a:xfrm>
            <a:off x="395536" y="1556792"/>
            <a:ext cx="8229600" cy="4525963"/>
          </a:xfrm>
        </p:spPr>
        <p:txBody>
          <a:bodyPr>
            <a:normAutofit fontScale="77500" lnSpcReduction="20000"/>
          </a:bodyPr>
          <a:lstStyle/>
          <a:p>
            <a:pPr marL="0" indent="0">
              <a:buNone/>
            </a:pPr>
            <a:r>
              <a:rPr lang="en-US" u="sng" dirty="0"/>
              <a:t>Reasons for not measuring consistently:</a:t>
            </a:r>
          </a:p>
          <a:p>
            <a:r>
              <a:rPr lang="en-US" dirty="0"/>
              <a:t>Lack of </a:t>
            </a:r>
            <a:r>
              <a:rPr lang="en-US" dirty="0" err="1"/>
              <a:t>labour</a:t>
            </a:r>
            <a:r>
              <a:rPr lang="en-US" dirty="0"/>
              <a:t> &amp; time</a:t>
            </a:r>
          </a:p>
          <a:p>
            <a:r>
              <a:rPr lang="en-US" dirty="0"/>
              <a:t>Motivation </a:t>
            </a:r>
          </a:p>
          <a:p>
            <a:r>
              <a:rPr lang="en-US" dirty="0"/>
              <a:t>Confidence issue in decision making </a:t>
            </a:r>
          </a:p>
          <a:p>
            <a:pPr marL="0" indent="0">
              <a:buNone/>
            </a:pPr>
            <a:r>
              <a:rPr lang="en-US" dirty="0"/>
              <a:t>However;</a:t>
            </a:r>
          </a:p>
          <a:p>
            <a:pPr marL="0" indent="0">
              <a:buNone/>
            </a:pPr>
            <a:r>
              <a:rPr lang="en-US" dirty="0"/>
              <a:t>Generally have ambition to measure grass consistently in the future</a:t>
            </a:r>
          </a:p>
          <a:p>
            <a:pPr marL="0" indent="0">
              <a:buNone/>
            </a:pPr>
            <a:r>
              <a:rPr lang="en-US" u="sng" dirty="0"/>
              <a:t>Recommendations:</a:t>
            </a:r>
          </a:p>
          <a:p>
            <a:r>
              <a:rPr lang="en-US" dirty="0"/>
              <a:t>Make measuring technologies more reliable &amp; user friendly    </a:t>
            </a:r>
          </a:p>
          <a:p>
            <a:r>
              <a:rPr lang="en-US" dirty="0"/>
              <a:t>Facility needed where measuring is contracted out or purchase a measuring device on quad</a:t>
            </a:r>
          </a:p>
          <a:p>
            <a:endParaRPr lang="en-IE"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2900535"/>
            <a:ext cx="3743325" cy="218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4327" y="1749788"/>
            <a:ext cx="3663950"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1388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ppt_x</p:attrName>
                                        </p:attrNameLst>
                                      </p:cBhvr>
                                      <p:tavLst>
                                        <p:tav tm="0">
                                          <p:val>
                                            <p:strVal val="#ppt_x"/>
                                          </p:val>
                                        </p:tav>
                                        <p:tav tm="100000">
                                          <p:val>
                                            <p:strVal val="#ppt_x"/>
                                          </p:val>
                                        </p:tav>
                                      </p:tavLst>
                                    </p:anim>
                                    <p:anim calcmode="lin" valueType="num">
                                      <p:cBhvr additive="base">
                                        <p:cTn id="8"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2051"/>
                                        </p:tgtEl>
                                        <p:attrNameLst>
                                          <p:attrName>ppt_x</p:attrName>
                                        </p:attrNameLst>
                                      </p:cBhvr>
                                      <p:tavLst>
                                        <p:tav tm="0">
                                          <p:val>
                                            <p:strVal val="ppt_x"/>
                                          </p:val>
                                        </p:tav>
                                        <p:tav tm="100000">
                                          <p:val>
                                            <p:strVal val="ppt_x"/>
                                          </p:val>
                                        </p:tav>
                                      </p:tavLst>
                                    </p:anim>
                                    <p:anim calcmode="lin" valueType="num">
                                      <p:cBhvr additive="base">
                                        <p:cTn id="13" dur="500"/>
                                        <p:tgtEl>
                                          <p:spTgt spid="2051"/>
                                        </p:tgtEl>
                                        <p:attrNameLst>
                                          <p:attrName>ppt_y</p:attrName>
                                        </p:attrNameLst>
                                      </p:cBhvr>
                                      <p:tavLst>
                                        <p:tav tm="0">
                                          <p:val>
                                            <p:strVal val="ppt_y"/>
                                          </p:val>
                                        </p:tav>
                                        <p:tav tm="100000">
                                          <p:val>
                                            <p:strVal val="1+ppt_h/2"/>
                                          </p:val>
                                        </p:tav>
                                      </p:tavLst>
                                    </p:anim>
                                    <p:set>
                                      <p:cBhvr>
                                        <p:cTn id="14" dur="1" fill="hold">
                                          <p:stCondLst>
                                            <p:cond delay="499"/>
                                          </p:stCondLst>
                                        </p:cTn>
                                        <p:tgtEl>
                                          <p:spTgt spid="205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additive="base">
                                        <p:cTn id="19" dur="500" fill="hold"/>
                                        <p:tgtEl>
                                          <p:spTgt spid="2050"/>
                                        </p:tgtEl>
                                        <p:attrNameLst>
                                          <p:attrName>ppt_x</p:attrName>
                                        </p:attrNameLst>
                                      </p:cBhvr>
                                      <p:tavLst>
                                        <p:tav tm="0">
                                          <p:val>
                                            <p:strVal val="#ppt_x"/>
                                          </p:val>
                                        </p:tav>
                                        <p:tav tm="100000">
                                          <p:val>
                                            <p:strVal val="#ppt_x"/>
                                          </p:val>
                                        </p:tav>
                                      </p:tavLst>
                                    </p:anim>
                                    <p:anim calcmode="lin" valueType="num">
                                      <p:cBhvr additive="base">
                                        <p:cTn id="20"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2050"/>
                                        </p:tgtEl>
                                        <p:attrNameLst>
                                          <p:attrName>ppt_x</p:attrName>
                                        </p:attrNameLst>
                                      </p:cBhvr>
                                      <p:tavLst>
                                        <p:tav tm="0">
                                          <p:val>
                                            <p:strVal val="ppt_x"/>
                                          </p:val>
                                        </p:tav>
                                        <p:tav tm="100000">
                                          <p:val>
                                            <p:strVal val="ppt_x"/>
                                          </p:val>
                                        </p:tav>
                                      </p:tavLst>
                                    </p:anim>
                                    <p:anim calcmode="lin" valueType="num">
                                      <p:cBhvr additive="base">
                                        <p:cTn id="25" dur="500"/>
                                        <p:tgtEl>
                                          <p:spTgt spid="2050"/>
                                        </p:tgtEl>
                                        <p:attrNameLst>
                                          <p:attrName>ppt_y</p:attrName>
                                        </p:attrNameLst>
                                      </p:cBhvr>
                                      <p:tavLst>
                                        <p:tav tm="0">
                                          <p:val>
                                            <p:strVal val="ppt_y"/>
                                          </p:val>
                                        </p:tav>
                                        <p:tav tm="100000">
                                          <p:val>
                                            <p:strVal val="1+ppt_h/2"/>
                                          </p:val>
                                        </p:tav>
                                      </p:tavLst>
                                    </p:anim>
                                    <p:set>
                                      <p:cBhvr>
                                        <p:cTn id="26" dur="1" fill="hold">
                                          <p:stCondLst>
                                            <p:cond delay="499"/>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Farmers Not Measuring </a:t>
            </a:r>
          </a:p>
        </p:txBody>
      </p:sp>
      <p:sp>
        <p:nvSpPr>
          <p:cNvPr id="3" name="Content Placeholder 2"/>
          <p:cNvSpPr>
            <a:spLocks noGrp="1"/>
          </p:cNvSpPr>
          <p:nvPr>
            <p:ph idx="1"/>
          </p:nvPr>
        </p:nvSpPr>
        <p:spPr/>
        <p:txBody>
          <a:bodyPr>
            <a:normAutofit fontScale="92500" lnSpcReduction="20000"/>
          </a:bodyPr>
          <a:lstStyle/>
          <a:p>
            <a:r>
              <a:rPr lang="en-IE" dirty="0"/>
              <a:t>Lack of confidence in using the technology, especially decision making </a:t>
            </a:r>
          </a:p>
          <a:p>
            <a:r>
              <a:rPr lang="en-IE" dirty="0"/>
              <a:t>Fear of running out of grass supply </a:t>
            </a:r>
          </a:p>
          <a:p>
            <a:r>
              <a:rPr lang="en-IE" dirty="0"/>
              <a:t>Time is big factor, farmers doing a lot of machinery work </a:t>
            </a:r>
          </a:p>
          <a:p>
            <a:r>
              <a:rPr lang="en-IE" dirty="0"/>
              <a:t>Don’t like the actual physical effort of going out walking the whole farm</a:t>
            </a:r>
          </a:p>
          <a:p>
            <a:r>
              <a:rPr lang="en-US" dirty="0"/>
              <a:t>Perception of circumstances  </a:t>
            </a:r>
          </a:p>
          <a:p>
            <a:r>
              <a:rPr lang="en-IE" dirty="0"/>
              <a:t>A lot of these farmers never measured grass consistently </a:t>
            </a:r>
          </a:p>
        </p:txBody>
      </p:sp>
      <p:sp>
        <p:nvSpPr>
          <p:cNvPr id="5" name="TextBox 4"/>
          <p:cNvSpPr txBox="1"/>
          <p:nvPr/>
        </p:nvSpPr>
        <p:spPr>
          <a:xfrm>
            <a:off x="5508104" y="2420888"/>
            <a:ext cx="2880320" cy="1569660"/>
          </a:xfrm>
          <a:prstGeom prst="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IE" sz="1600" dirty="0"/>
              <a:t>“You would be working off your own initiative more than looking at the figures. You would be always playing it safe more than taking chances of taking out too much ground”. </a:t>
            </a:r>
          </a:p>
        </p:txBody>
      </p:sp>
      <p:sp>
        <p:nvSpPr>
          <p:cNvPr id="11" name="TextBox 10"/>
          <p:cNvSpPr txBox="1"/>
          <p:nvPr/>
        </p:nvSpPr>
        <p:spPr>
          <a:xfrm>
            <a:off x="5220072" y="2328555"/>
            <a:ext cx="3456384" cy="1754326"/>
          </a:xfrm>
          <a:prstGeom prst="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IE" dirty="0"/>
              <a:t>“We weren’t using the information so there wasn’t much point in doing it really, not being experienced enough and not being used to it from day one, you would trust it then like”.</a:t>
            </a:r>
          </a:p>
        </p:txBody>
      </p:sp>
    </p:spTree>
    <p:extLst>
      <p:ext uri="{BB962C8B-B14F-4D97-AF65-F5344CB8AC3E}">
        <p14:creationId xmlns:p14="http://schemas.microsoft.com/office/powerpoint/2010/main" val="134982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5"/>
                                        </p:tgtEl>
                                        <p:attrNameLst>
                                          <p:attrName>ppt_x</p:attrName>
                                        </p:attrNameLst>
                                      </p:cBhvr>
                                      <p:tavLst>
                                        <p:tav tm="0">
                                          <p:val>
                                            <p:strVal val="ppt_x"/>
                                          </p:val>
                                        </p:tav>
                                        <p:tav tm="100000">
                                          <p:val>
                                            <p:strVal val="ppt_x"/>
                                          </p:val>
                                        </p:tav>
                                      </p:tavLst>
                                    </p:anim>
                                    <p:anim calcmode="lin" valueType="num">
                                      <p:cBhvr additive="base">
                                        <p:cTn id="13" dur="500"/>
                                        <p:tgtEl>
                                          <p:spTgt spid="5"/>
                                        </p:tgtEl>
                                        <p:attrNameLst>
                                          <p:attrName>ppt_y</p:attrName>
                                        </p:attrNameLst>
                                      </p:cBhvr>
                                      <p:tavLst>
                                        <p:tav tm="0">
                                          <p:val>
                                            <p:strVal val="ppt_y"/>
                                          </p:val>
                                        </p:tav>
                                        <p:tav tm="100000">
                                          <p:val>
                                            <p:strVal val="1+ppt_h/2"/>
                                          </p:val>
                                        </p:tav>
                                      </p:tavLst>
                                    </p:anim>
                                    <p:set>
                                      <p:cBhvr>
                                        <p:cTn id="14" dur="1" fill="hold">
                                          <p:stCondLst>
                                            <p:cond delay="499"/>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1" nodeType="clickEffect">
                                  <p:stCondLst>
                                    <p:cond delay="0"/>
                                  </p:stCondLst>
                                  <p:childTnLst>
                                    <p:anim calcmode="lin" valueType="num">
                                      <p:cBhvr additive="base">
                                        <p:cTn id="24" dur="500"/>
                                        <p:tgtEl>
                                          <p:spTgt spid="11"/>
                                        </p:tgtEl>
                                        <p:attrNameLst>
                                          <p:attrName>ppt_x</p:attrName>
                                        </p:attrNameLst>
                                      </p:cBhvr>
                                      <p:tavLst>
                                        <p:tav tm="0">
                                          <p:val>
                                            <p:strVal val="ppt_x"/>
                                          </p:val>
                                        </p:tav>
                                        <p:tav tm="100000">
                                          <p:val>
                                            <p:strVal val="ppt_x"/>
                                          </p:val>
                                        </p:tav>
                                      </p:tavLst>
                                    </p:anim>
                                    <p:anim calcmode="lin" valueType="num">
                                      <p:cBhvr additive="base">
                                        <p:cTn id="25" dur="500"/>
                                        <p:tgtEl>
                                          <p:spTgt spid="11"/>
                                        </p:tgtEl>
                                        <p:attrNameLst>
                                          <p:attrName>ppt_y</p:attrName>
                                        </p:attrNameLst>
                                      </p:cBhvr>
                                      <p:tavLst>
                                        <p:tav tm="0">
                                          <p:val>
                                            <p:strVal val="ppt_y"/>
                                          </p:val>
                                        </p:tav>
                                        <p:tav tm="100000">
                                          <p:val>
                                            <p:strVal val="1+ppt_h/2"/>
                                          </p:val>
                                        </p:tav>
                                      </p:tavLst>
                                    </p:anim>
                                    <p:set>
                                      <p:cBhvr>
                                        <p:cTn id="26"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1" grpId="0" animBg="1"/>
      <p:bldP spid="1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Conclusions to date </a:t>
            </a:r>
          </a:p>
        </p:txBody>
      </p:sp>
      <p:sp>
        <p:nvSpPr>
          <p:cNvPr id="3" name="Content Placeholder 2"/>
          <p:cNvSpPr>
            <a:spLocks noGrp="1"/>
          </p:cNvSpPr>
          <p:nvPr>
            <p:ph idx="1"/>
          </p:nvPr>
        </p:nvSpPr>
        <p:spPr/>
        <p:txBody>
          <a:bodyPr>
            <a:normAutofit/>
          </a:bodyPr>
          <a:lstStyle/>
          <a:p>
            <a:r>
              <a:rPr lang="en-IE" dirty="0"/>
              <a:t>Farmers who measure grass prioritise grassland management </a:t>
            </a:r>
          </a:p>
          <a:p>
            <a:r>
              <a:rPr lang="en-IE" dirty="0"/>
              <a:t>Farmers who partially measure grass don’t prioritise grassland management </a:t>
            </a:r>
          </a:p>
          <a:p>
            <a:r>
              <a:rPr lang="en-IE" dirty="0"/>
              <a:t>Farmers that don’t measure grass have a lack of confidence in the technology </a:t>
            </a:r>
          </a:p>
          <a:p>
            <a:r>
              <a:rPr lang="en-IE" dirty="0"/>
              <a:t>One to one support and grass groups are critical in the adoption of grass measuring </a:t>
            </a:r>
          </a:p>
        </p:txBody>
      </p:sp>
    </p:spTree>
    <p:extLst>
      <p:ext uri="{BB962C8B-B14F-4D97-AF65-F5344CB8AC3E}">
        <p14:creationId xmlns:p14="http://schemas.microsoft.com/office/powerpoint/2010/main" val="1597595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Steps to completion </a:t>
            </a:r>
          </a:p>
        </p:txBody>
      </p:sp>
      <p:sp>
        <p:nvSpPr>
          <p:cNvPr id="3" name="Content Placeholder 2"/>
          <p:cNvSpPr>
            <a:spLocks noGrp="1"/>
          </p:cNvSpPr>
          <p:nvPr>
            <p:ph idx="1"/>
          </p:nvPr>
        </p:nvSpPr>
        <p:spPr/>
        <p:txBody>
          <a:bodyPr/>
          <a:lstStyle/>
          <a:p>
            <a:r>
              <a:rPr lang="en-IE" dirty="0"/>
              <a:t>December     Finish 6 remaining SSI’s </a:t>
            </a:r>
          </a:p>
          <a:p>
            <a:r>
              <a:rPr lang="en-IE" dirty="0"/>
              <a:t>December 19</a:t>
            </a:r>
            <a:r>
              <a:rPr lang="en-IE" baseline="30000" dirty="0"/>
              <a:t>th</a:t>
            </a:r>
            <a:r>
              <a:rPr lang="en-IE" dirty="0"/>
              <a:t>     Carry out focus group </a:t>
            </a:r>
          </a:p>
          <a:p>
            <a:r>
              <a:rPr lang="en-IE" dirty="0"/>
              <a:t>January &amp; February      Carry out 2</a:t>
            </a:r>
            <a:r>
              <a:rPr lang="en-IE" baseline="30000" dirty="0"/>
              <a:t>nd</a:t>
            </a:r>
            <a:r>
              <a:rPr lang="en-IE" dirty="0"/>
              <a:t> focus group, finish transcribing &amp; analysing data </a:t>
            </a:r>
          </a:p>
          <a:p>
            <a:r>
              <a:rPr lang="en-IE" dirty="0"/>
              <a:t>March to June      Thesis write up</a:t>
            </a:r>
          </a:p>
        </p:txBody>
      </p:sp>
      <p:sp>
        <p:nvSpPr>
          <p:cNvPr id="4" name="Right Arrow 3"/>
          <p:cNvSpPr/>
          <p:nvPr/>
        </p:nvSpPr>
        <p:spPr>
          <a:xfrm>
            <a:off x="2665620" y="1840492"/>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2411818"/>
            <a:ext cx="317500" cy="20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8481" y="3019000"/>
            <a:ext cx="317500" cy="20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080114"/>
            <a:ext cx="317500" cy="20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0599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3593</TotalTime>
  <Words>485</Words>
  <Application>Microsoft Office PowerPoint</Application>
  <PresentationFormat>On-screen Show (4:3)</PresentationFormat>
  <Paragraphs>62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MAgrSc Innovation Support Programme 2016-2018</vt:lpstr>
      <vt:lpstr>Objectives</vt:lpstr>
      <vt:lpstr>Methodology</vt:lpstr>
      <vt:lpstr>Thesis Structure / Chapters</vt:lpstr>
      <vt:lpstr>Farmers Measuring Grass</vt:lpstr>
      <vt:lpstr>Farmers Partially Measuring </vt:lpstr>
      <vt:lpstr>Farmers Not Measuring </vt:lpstr>
      <vt:lpstr>Conclusions to date </vt:lpstr>
      <vt:lpstr>Steps to completion </vt:lpstr>
    </vt:vector>
  </TitlesOfParts>
  <Company>Teagasc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Padraig Fogarty (External)</dc:creator>
  <cp:lastModifiedBy>Tomás Russell</cp:lastModifiedBy>
  <cp:revision>76</cp:revision>
  <dcterms:created xsi:type="dcterms:W3CDTF">2017-11-30T11:11:27Z</dcterms:created>
  <dcterms:modified xsi:type="dcterms:W3CDTF">2017-12-11T15:39:49Z</dcterms:modified>
</cp:coreProperties>
</file>