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86" r:id="rId2"/>
    <p:sldId id="264" r:id="rId3"/>
    <p:sldId id="259" r:id="rId4"/>
    <p:sldId id="290" r:id="rId5"/>
    <p:sldId id="291" r:id="rId6"/>
    <p:sldId id="288" r:id="rId7"/>
    <p:sldId id="292" r:id="rId8"/>
    <p:sldId id="284" r:id="rId9"/>
    <p:sldId id="282" r:id="rId10"/>
    <p:sldId id="287" r:id="rId11"/>
    <p:sldId id="28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vid R Stead" initials="DR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95" autoAdjust="0"/>
    <p:restoredTop sz="94825" autoAdjust="0"/>
  </p:normalViewPr>
  <p:slideViewPr>
    <p:cSldViewPr>
      <p:cViewPr varScale="1">
        <p:scale>
          <a:sx n="110" d="100"/>
          <a:sy n="110" d="100"/>
        </p:scale>
        <p:origin x="40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319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"I'm</a:t>
            </a:r>
            <a:r>
              <a:rPr lang="en-US" baseline="0"/>
              <a:t> interested to take on new farming practices/technologies on my dairy enterprise"</a:t>
            </a:r>
            <a:r>
              <a:rPr lang="en-US"/>
              <a:t> 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Personality!$C$21:$C$25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Personality!$D$21:$D$25</c:f>
              <c:numCache>
                <c:formatCode>0.00%</c:formatCode>
                <c:ptCount val="5"/>
                <c:pt idx="0">
                  <c:v>1.0999999999999999E-2</c:v>
                </c:pt>
                <c:pt idx="1">
                  <c:v>4.2999999999999997E-2</c:v>
                </c:pt>
                <c:pt idx="2">
                  <c:v>0.22800000000000001</c:v>
                </c:pt>
                <c:pt idx="3">
                  <c:v>0.58700000000000008</c:v>
                </c:pt>
                <c:pt idx="4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FB-4455-972F-5C415CDFEF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460864"/>
        <c:axId val="63462400"/>
      </c:barChart>
      <c:catAx>
        <c:axId val="63460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63462400"/>
        <c:crosses val="autoZero"/>
        <c:auto val="1"/>
        <c:lblAlgn val="ctr"/>
        <c:lblOffset val="100"/>
        <c:noMultiLvlLbl val="0"/>
      </c:catAx>
      <c:valAx>
        <c:axId val="63462400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634608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B04C25-E945-4E08-9816-C79B88A48D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9E45F0-4276-472D-AB0D-E2CED77062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CD80A-DE80-460A-A387-C7E26FF6A912}" type="datetimeFigureOut">
              <a:rPr lang="en-IE" smtClean="0"/>
              <a:t>07/12/2017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884ABD-4D87-46DE-B8FC-75451945774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F111CC-480D-4625-B376-6A667A2312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80795-CD58-479F-9F81-C3D3373608C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91544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84E346-687D-48E1-9DCB-8B3D1F6C60CA}" type="datetimeFigureOut">
              <a:rPr lang="en-IE" smtClean="0"/>
              <a:pPr/>
              <a:t>07/12/2017</a:t>
            </a:fld>
            <a:endParaRPr lang="en-I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57D6C-131D-41B6-A439-B494A681FA67}" type="slidenum">
              <a:rPr lang="en-IE" smtClean="0"/>
              <a:pPr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06780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1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78804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2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61636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Mention response rate, piloting, description of questionnaire</a:t>
            </a:r>
          </a:p>
          <a:p>
            <a:endParaRPr lang="en-IE" dirty="0"/>
          </a:p>
          <a:p>
            <a:r>
              <a:rPr lang="en-IE" dirty="0"/>
              <a:t>Brief mention of the scoring method and one</a:t>
            </a:r>
            <a:r>
              <a:rPr lang="en-IE" baseline="0" dirty="0"/>
              <a:t> or two examples as to why a farmer may get a 6 vs 0 etc.</a:t>
            </a:r>
            <a:r>
              <a:rPr lang="en-IE" dirty="0"/>
              <a:t> </a:t>
            </a:r>
          </a:p>
          <a:p>
            <a:endParaRPr lang="en-IE" dirty="0"/>
          </a:p>
          <a:p>
            <a:r>
              <a:rPr lang="en-IE" dirty="0"/>
              <a:t>If</a:t>
            </a:r>
            <a:r>
              <a:rPr lang="en-IE" baseline="0" dirty="0"/>
              <a:t> five categories confirmed there will be 2 interviews with 2 farmers from each category randomly sampled</a:t>
            </a:r>
          </a:p>
          <a:p>
            <a:endParaRPr lang="en-IE" dirty="0"/>
          </a:p>
          <a:p>
            <a:r>
              <a:rPr lang="en-IE" dirty="0"/>
              <a:t>Postal</a:t>
            </a:r>
            <a:r>
              <a:rPr lang="en-IE" baseline="0" dirty="0"/>
              <a:t> questionnaires have proven to be an efficient way in collecting data of farmers in assessing adoption of particular innovations (</a:t>
            </a: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Tate,</a:t>
            </a:r>
            <a:r>
              <a:rPr lang="en-I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al.,</a:t>
            </a: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2012) (Marshall</a:t>
            </a:r>
            <a:r>
              <a:rPr lang="en-I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2009) (Best, 2009) </a:t>
            </a:r>
          </a:p>
          <a:p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Scoring method</a:t>
            </a:r>
            <a:r>
              <a:rPr lang="en-I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 also been used in research to measure adoption, knowledge and social values of farmers (</a:t>
            </a:r>
            <a:r>
              <a:rPr lang="en-IE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Agbamu</a:t>
            </a:r>
            <a:r>
              <a:rPr lang="en-I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1995) (</a:t>
            </a:r>
            <a:r>
              <a:rPr lang="en-I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Duguma</a:t>
            </a: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Hager 2011)</a:t>
            </a:r>
            <a:r>
              <a:rPr lang="en-I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segmentation</a:t>
            </a:r>
            <a:r>
              <a:rPr lang="en-I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within agriculture </a:t>
            </a: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(Hossain,</a:t>
            </a:r>
            <a:r>
              <a:rPr lang="en-I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al., </a:t>
            </a: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2009)  </a:t>
            </a:r>
          </a:p>
          <a:p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semi</a:t>
            </a:r>
            <a:r>
              <a:rPr lang="en-I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structured interviews have also proven to be a productive method in gaining a qualitative insight of farmers (</a:t>
            </a:r>
            <a:r>
              <a:rPr lang="en-I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Lindahl</a:t>
            </a:r>
            <a:r>
              <a:rPr lang="en-I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</a:t>
            </a: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I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Lundqvist</a:t>
            </a:r>
            <a:r>
              <a:rPr lang="en-I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2010) (O'Keeffe,</a:t>
            </a:r>
            <a:r>
              <a:rPr lang="en-I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al., </a:t>
            </a: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2016) (</a:t>
            </a:r>
            <a:r>
              <a:rPr lang="en-I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Chowa</a:t>
            </a: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et</a:t>
            </a:r>
            <a:r>
              <a:rPr lang="en-I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al.,</a:t>
            </a: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2013) I aim to interview two farmers from each category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3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61691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Description</a:t>
            </a:r>
            <a:r>
              <a:rPr lang="en-IE" baseline="0" dirty="0"/>
              <a:t> of each category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068318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8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21534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9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2302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4053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84274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9360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9886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8399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067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4238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1075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7109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8749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3411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903B61-D3A1-46E1-B1DD-A65D8E474A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6" t="28865" r="10512" b="28948"/>
          <a:stretch/>
        </p:blipFill>
        <p:spPr>
          <a:xfrm>
            <a:off x="8026400" y="6202229"/>
            <a:ext cx="4104457" cy="6289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9820F4-4BAC-450B-BBBE-B73936EAF13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6272366"/>
            <a:ext cx="1517265" cy="533093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3C09707B-F5ED-4AD3-A314-E50CC6B2E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Round Table No. 3</a:t>
            </a:r>
          </a:p>
        </p:txBody>
      </p:sp>
    </p:spTree>
    <p:extLst>
      <p:ext uri="{BB962C8B-B14F-4D97-AF65-F5344CB8AC3E}">
        <p14:creationId xmlns:p14="http://schemas.microsoft.com/office/powerpoint/2010/main" val="296802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>
          <a:xfrm>
            <a:off x="2135908" y="620714"/>
            <a:ext cx="7632848" cy="9366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IE" altLang="en-US" sz="3600" b="1" dirty="0" err="1"/>
              <a:t>MAgrSc</a:t>
            </a:r>
            <a:r>
              <a:rPr lang="en-IE" altLang="en-US" sz="3600" b="1" dirty="0"/>
              <a:t> Innovation Support Programme 2016-2018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7408" y="1916832"/>
            <a:ext cx="10585176" cy="3722687"/>
          </a:xfrm>
        </p:spPr>
        <p:txBody>
          <a:bodyPr rtlCol="0">
            <a:normAutofit fontScale="92500" lnSpcReduction="20000"/>
          </a:bodyPr>
          <a:lstStyle/>
          <a:p>
            <a:pPr algn="l">
              <a:defRPr/>
            </a:pPr>
            <a:r>
              <a:rPr lang="en-IE" b="1" dirty="0">
                <a:solidFill>
                  <a:schemeClr val="tx1"/>
                </a:solidFill>
              </a:rPr>
              <a:t>Study title: </a:t>
            </a:r>
            <a:r>
              <a:rPr lang="en-US" dirty="0">
                <a:solidFill>
                  <a:schemeClr val="tx1"/>
                </a:solidFill>
              </a:rPr>
              <a:t>An examination of categories of dairy farmers in Mayo based on their adoption of certain farming technologies</a:t>
            </a:r>
            <a:endParaRPr lang="en-IE" dirty="0">
              <a:solidFill>
                <a:schemeClr val="tx1"/>
              </a:solidFill>
            </a:endParaRPr>
          </a:p>
          <a:p>
            <a:pPr algn="l">
              <a:defRPr/>
            </a:pPr>
            <a:endParaRPr lang="en-IE" dirty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en-IE" b="1" dirty="0">
                <a:solidFill>
                  <a:schemeClr val="tx1"/>
                </a:solidFill>
              </a:rPr>
              <a:t>Student: </a:t>
            </a:r>
            <a:r>
              <a:rPr lang="en-IE" dirty="0">
                <a:solidFill>
                  <a:schemeClr val="tx1"/>
                </a:solidFill>
              </a:rPr>
              <a:t>Wesley Fennell</a:t>
            </a:r>
            <a:endParaRPr lang="en-IE" b="1" dirty="0">
              <a:solidFill>
                <a:schemeClr val="tx1"/>
              </a:solidFill>
            </a:endParaRPr>
          </a:p>
          <a:p>
            <a:pPr algn="l">
              <a:defRPr/>
            </a:pPr>
            <a:endParaRPr lang="en-IE" b="1" dirty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en-IE" b="1" dirty="0">
                <a:solidFill>
                  <a:schemeClr val="tx1"/>
                </a:solidFill>
              </a:rPr>
              <a:t>Supervisors: </a:t>
            </a:r>
            <a:r>
              <a:rPr lang="en-IE" dirty="0">
                <a:solidFill>
                  <a:schemeClr val="tx1"/>
                </a:solidFill>
              </a:rPr>
              <a:t>Jim Kinsella (UCD) and Mark Moore (</a:t>
            </a:r>
            <a:r>
              <a:rPr lang="en-IE" dirty="0" err="1">
                <a:solidFill>
                  <a:schemeClr val="tx1"/>
                </a:solidFill>
              </a:rPr>
              <a:t>Teagasc</a:t>
            </a:r>
            <a:r>
              <a:rPr lang="en-IE" dirty="0">
                <a:solidFill>
                  <a:schemeClr val="tx1"/>
                </a:solidFill>
              </a:rPr>
              <a:t>)</a:t>
            </a:r>
            <a:endParaRPr lang="en-IE" b="1" dirty="0">
              <a:solidFill>
                <a:schemeClr val="tx1"/>
              </a:solidFill>
            </a:endParaRPr>
          </a:p>
          <a:p>
            <a:pPr algn="l">
              <a:defRPr/>
            </a:pPr>
            <a:endParaRPr lang="en-IE" b="1" dirty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en-IE" b="1" dirty="0">
                <a:solidFill>
                  <a:schemeClr val="tx1"/>
                </a:solidFill>
              </a:rPr>
              <a:t>Office location: </a:t>
            </a:r>
            <a:r>
              <a:rPr lang="en-IE" dirty="0" err="1">
                <a:solidFill>
                  <a:schemeClr val="tx1"/>
                </a:solidFill>
              </a:rPr>
              <a:t>Ballinrobe</a:t>
            </a:r>
            <a:r>
              <a:rPr lang="en-IE" dirty="0">
                <a:solidFill>
                  <a:schemeClr val="tx1"/>
                </a:solidFill>
              </a:rPr>
              <a:t>, Co. Mayo</a:t>
            </a:r>
            <a:endParaRPr lang="en-IE" b="1" dirty="0">
              <a:solidFill>
                <a:schemeClr val="tx1"/>
              </a:solidFill>
            </a:endParaRPr>
          </a:p>
          <a:p>
            <a:pPr>
              <a:defRPr/>
            </a:pPr>
            <a:endParaRPr lang="en-IE" dirty="0"/>
          </a:p>
          <a:p>
            <a:pPr>
              <a:defRPr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1114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Objectives/Research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412776"/>
            <a:ext cx="10441160" cy="4925144"/>
          </a:xfrm>
        </p:spPr>
        <p:txBody>
          <a:bodyPr>
            <a:noAutofit/>
          </a:bodyPr>
          <a:lstStyle/>
          <a:p>
            <a:r>
              <a:rPr lang="en-GB" sz="2800" dirty="0"/>
              <a:t>To identify categories of Mayo dairy farmers based on their adoption of selected technologies</a:t>
            </a:r>
          </a:p>
          <a:p>
            <a:pPr marL="0" indent="0">
              <a:buNone/>
            </a:pPr>
            <a:endParaRPr lang="en-GB" sz="2800" dirty="0"/>
          </a:p>
          <a:p>
            <a:r>
              <a:rPr lang="en-GB" sz="2800" dirty="0"/>
              <a:t>To relate the categories of dairy farmers identified to Rogers’ categorisation and other categories identified in the literature</a:t>
            </a:r>
          </a:p>
          <a:p>
            <a:endParaRPr lang="en-GB" sz="2800" dirty="0"/>
          </a:p>
          <a:p>
            <a:r>
              <a:rPr lang="en-GB" sz="2800" dirty="0"/>
              <a:t>To identify factors affecting the uptake of particular technologies for the identified categories of farmers</a:t>
            </a:r>
          </a:p>
        </p:txBody>
      </p:sp>
    </p:spTree>
    <p:extLst>
      <p:ext uri="{BB962C8B-B14F-4D97-AF65-F5344CB8AC3E}">
        <p14:creationId xmlns:p14="http://schemas.microsoft.com/office/powerpoint/2010/main" val="119977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37470"/>
          </a:xfrm>
        </p:spPr>
        <p:txBody>
          <a:bodyPr>
            <a:normAutofit/>
          </a:bodyPr>
          <a:lstStyle/>
          <a:p>
            <a:r>
              <a:rPr lang="en-GB" sz="4000" dirty="0"/>
              <a:t>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368" y="1124745"/>
            <a:ext cx="11305256" cy="561662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GB" altLang="en-US" sz="2400" dirty="0"/>
              <a:t>Postal Questionnaire to 189 dairy clients in Mayo. Received 95 questionnaires. A response rate: 50.2%</a:t>
            </a:r>
          </a:p>
          <a:p>
            <a:pPr>
              <a:defRPr/>
            </a:pPr>
            <a:endParaRPr lang="en-GB" altLang="en-US" sz="2400" dirty="0"/>
          </a:p>
          <a:p>
            <a:pPr>
              <a:defRPr/>
            </a:pPr>
            <a:r>
              <a:rPr lang="en-GB" altLang="en-US" sz="2400" dirty="0"/>
              <a:t>Follow up period of 4 weeks – Reminder text sent out week 1 + 2 from postage. Phone calls carried out in week 3 + 4</a:t>
            </a:r>
          </a:p>
          <a:p>
            <a:pPr>
              <a:defRPr/>
            </a:pPr>
            <a:endParaRPr lang="en-GB" altLang="en-US" sz="2400" dirty="0"/>
          </a:p>
          <a:p>
            <a:pPr>
              <a:defRPr/>
            </a:pPr>
            <a:r>
              <a:rPr lang="en-GB" altLang="en-US" sz="2400" dirty="0"/>
              <a:t>Questionnaire collected data on: socio-economic characteristics, communication, intentions and uptake of grass measuring, EBI and e-Profit monitor </a:t>
            </a:r>
          </a:p>
          <a:p>
            <a:pPr>
              <a:defRPr/>
            </a:pPr>
            <a:endParaRPr lang="en-GB" altLang="en-US" sz="2400" dirty="0"/>
          </a:p>
          <a:p>
            <a:pPr>
              <a:defRPr/>
            </a:pPr>
            <a:r>
              <a:rPr lang="en-GB" altLang="en-US" sz="2400" dirty="0"/>
              <a:t>Interviews to </a:t>
            </a:r>
            <a:r>
              <a:rPr lang="en-GB" sz="2400" dirty="0"/>
              <a:t>identify factors affecting the uptake of these particular technologies for the identified categories of farmers</a:t>
            </a:r>
          </a:p>
          <a:p>
            <a:pPr>
              <a:defRPr/>
            </a:pPr>
            <a:endParaRPr lang="en-GB" altLang="en-US" sz="2800" dirty="0"/>
          </a:p>
          <a:p>
            <a:pPr marL="914400" indent="-914400">
              <a:buFont typeface="+mj-lt"/>
              <a:buAutoNum type="arabicPeriod"/>
              <a:defRPr/>
            </a:pPr>
            <a:endParaRPr lang="en-GB" altLang="en-US" sz="1800" b="1" dirty="0"/>
          </a:p>
          <a:p>
            <a:pPr marL="914400" indent="-914400">
              <a:buFont typeface="+mj-lt"/>
              <a:buAutoNum type="arabicPeriod"/>
              <a:defRPr/>
            </a:pPr>
            <a:endParaRPr lang="en-GB" altLang="en-US" sz="1800" b="1" dirty="0"/>
          </a:p>
          <a:p>
            <a:pPr>
              <a:defRPr/>
            </a:pPr>
            <a:endParaRPr lang="en-GB" altLang="en-US" sz="2800" dirty="0"/>
          </a:p>
          <a:p>
            <a:pPr>
              <a:defRPr/>
            </a:pPr>
            <a:endParaRPr lang="en-GB" altLang="en-US" sz="1800" dirty="0"/>
          </a:p>
          <a:p>
            <a:pPr marL="0" indent="0">
              <a:buNone/>
            </a:pP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192957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Measuring Innovation: Themes and Scores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637111"/>
          </a:xfrm>
        </p:spPr>
        <p:txBody>
          <a:bodyPr>
            <a:normAutofit lnSpcReduction="10000"/>
          </a:bodyPr>
          <a:lstStyle/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pPr marL="0" indent="0" algn="ctr">
              <a:buNone/>
            </a:pPr>
            <a:endParaRPr lang="en-IE" sz="2800" dirty="0"/>
          </a:p>
          <a:p>
            <a:pPr marL="0" indent="0" algn="ctr">
              <a:buNone/>
            </a:pPr>
            <a:r>
              <a:rPr lang="en-IE" sz="2800" dirty="0"/>
              <a:t>In scoring each theme:</a:t>
            </a:r>
          </a:p>
          <a:p>
            <a:pPr marL="0" indent="0" algn="ctr">
              <a:buNone/>
            </a:pPr>
            <a:r>
              <a:rPr lang="en-IE" sz="2800" dirty="0"/>
              <a:t>0 – most negative perception/involvement/intentions</a:t>
            </a:r>
          </a:p>
          <a:p>
            <a:pPr algn="ctr"/>
            <a:endParaRPr lang="en-IE" sz="2800" dirty="0"/>
          </a:p>
          <a:p>
            <a:pPr algn="ctr"/>
            <a:endParaRPr lang="en-IE" sz="3600" dirty="0"/>
          </a:p>
          <a:p>
            <a:pPr marL="0" indent="0" algn="ctr">
              <a:buNone/>
            </a:pPr>
            <a:r>
              <a:rPr lang="en-IE" sz="2800" dirty="0"/>
              <a:t>6 – most positive perception/involvement/intentions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20" y="1268760"/>
            <a:ext cx="10585176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Down Arrow 13"/>
          <p:cNvSpPr/>
          <p:nvPr/>
        </p:nvSpPr>
        <p:spPr>
          <a:xfrm>
            <a:off x="5015880" y="4725144"/>
            <a:ext cx="1728192" cy="864096"/>
          </a:xfrm>
          <a:prstGeom prst="down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630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Categories of Dairy Farmers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E" dirty="0"/>
              <a:t>Advanced, Progressive, Sustainable, Deliberate and Conservative</a:t>
            </a:r>
          </a:p>
          <a:p>
            <a:endParaRPr lang="en-IE" dirty="0"/>
          </a:p>
          <a:p>
            <a:r>
              <a:rPr lang="en-IE" dirty="0"/>
              <a:t>Names derived from other categorisation studies e.g.</a:t>
            </a:r>
            <a:r>
              <a:rPr lang="en-GB" dirty="0"/>
              <a:t> </a:t>
            </a:r>
            <a:r>
              <a:rPr lang="en-GB" sz="3000" i="1" dirty="0"/>
              <a:t>(Barnes et al., 2011) (</a:t>
            </a:r>
            <a:r>
              <a:rPr lang="en-GB" sz="3000" i="1" dirty="0" err="1"/>
              <a:t>Galdies</a:t>
            </a:r>
            <a:r>
              <a:rPr lang="en-GB" sz="3000" i="1" dirty="0"/>
              <a:t> et al., 2016) (Cummins, 2007)</a:t>
            </a:r>
            <a:endParaRPr lang="en-IE" sz="3000" i="1" dirty="0"/>
          </a:p>
          <a:p>
            <a:endParaRPr lang="en-IE" dirty="0"/>
          </a:p>
          <a:p>
            <a:r>
              <a:rPr lang="en-IE" dirty="0"/>
              <a:t>These category names ‘grouped’ into positive/negative group</a:t>
            </a:r>
          </a:p>
          <a:p>
            <a:endParaRPr lang="en-IE" dirty="0"/>
          </a:p>
          <a:p>
            <a:r>
              <a:rPr lang="en-IE" dirty="0"/>
              <a:t>Brainstormed for similar or commonly occurring names</a:t>
            </a:r>
          </a:p>
          <a:p>
            <a:endParaRPr lang="en-IE" dirty="0"/>
          </a:p>
          <a:p>
            <a:pPr marL="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1240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Category Scores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E" b="1" dirty="0"/>
              <a:t>Advanced farmer (n=8) </a:t>
            </a:r>
            <a:r>
              <a:rPr lang="en-IE" dirty="0"/>
              <a:t>– </a:t>
            </a:r>
            <a:r>
              <a:rPr lang="en-IE" sz="2800" dirty="0"/>
              <a:t>Average score of 23.87 (range 27 – 23)</a:t>
            </a:r>
          </a:p>
          <a:p>
            <a:endParaRPr lang="en-IE" sz="2800" dirty="0"/>
          </a:p>
          <a:p>
            <a:r>
              <a:rPr lang="en-IE" b="1" dirty="0"/>
              <a:t>Progressive farmer (n=16) </a:t>
            </a:r>
            <a:r>
              <a:rPr lang="en-IE" dirty="0"/>
              <a:t>– </a:t>
            </a:r>
            <a:r>
              <a:rPr lang="en-IE" sz="2800" dirty="0"/>
              <a:t>Average score of 19.75 (range 22 – 19)</a:t>
            </a:r>
          </a:p>
          <a:p>
            <a:endParaRPr lang="en-IE" sz="2800" dirty="0"/>
          </a:p>
          <a:p>
            <a:r>
              <a:rPr lang="en-IE" b="1" dirty="0"/>
              <a:t>Sustainable farmer (n=31) </a:t>
            </a:r>
            <a:r>
              <a:rPr lang="en-IE" dirty="0"/>
              <a:t>– </a:t>
            </a:r>
            <a:r>
              <a:rPr lang="en-IE" sz="2800" dirty="0"/>
              <a:t>Average score of 15.83 (range 18 – 14)</a:t>
            </a:r>
          </a:p>
          <a:p>
            <a:endParaRPr lang="en-IE" sz="2800" dirty="0"/>
          </a:p>
          <a:p>
            <a:r>
              <a:rPr lang="en-IE" b="1" dirty="0"/>
              <a:t>Deliberate farmer (n=24) </a:t>
            </a:r>
            <a:r>
              <a:rPr lang="en-IE" dirty="0"/>
              <a:t>–</a:t>
            </a:r>
            <a:r>
              <a:rPr lang="en-IE" b="1" dirty="0"/>
              <a:t> </a:t>
            </a:r>
            <a:r>
              <a:rPr lang="en-IE" sz="2800" dirty="0"/>
              <a:t>Average score of 11.54 (range 13 – 8)</a:t>
            </a:r>
          </a:p>
          <a:p>
            <a:endParaRPr lang="en-IE" sz="2800" dirty="0"/>
          </a:p>
          <a:p>
            <a:r>
              <a:rPr lang="en-IE" b="1" dirty="0"/>
              <a:t>Conservative farmer (n=16) </a:t>
            </a:r>
            <a:r>
              <a:rPr lang="en-IE" dirty="0"/>
              <a:t>–</a:t>
            </a:r>
            <a:r>
              <a:rPr lang="en-IE" b="1" dirty="0"/>
              <a:t> </a:t>
            </a:r>
            <a:r>
              <a:rPr lang="en-IE" sz="2800" dirty="0"/>
              <a:t>Average score of 4.68 (range 7 – 2) </a:t>
            </a:r>
            <a:endParaRPr lang="en-IE" sz="2800" b="1" dirty="0"/>
          </a:p>
        </p:txBody>
      </p:sp>
    </p:spTree>
    <p:extLst>
      <p:ext uri="{BB962C8B-B14F-4D97-AF65-F5344CB8AC3E}">
        <p14:creationId xmlns:p14="http://schemas.microsoft.com/office/powerpoint/2010/main" val="25037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Characteristics of Farmers in each Category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0859693"/>
              </p:ext>
            </p:extLst>
          </p:nvPr>
        </p:nvGraphicFramePr>
        <p:xfrm>
          <a:off x="1127448" y="1628800"/>
          <a:ext cx="9793088" cy="40447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619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2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24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1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21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028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985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Advanced farmers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Progressive Farmers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Sustainable farmers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Deliberate farmers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Conservative farmers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No. of farmers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en-IE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</a:rPr>
                        <a:t>16</a:t>
                      </a:r>
                      <a:endParaRPr lang="en-IE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</a:rPr>
                        <a:t>31</a:t>
                      </a:r>
                      <a:endParaRPr lang="en-IE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</a:rPr>
                        <a:t>24</a:t>
                      </a:r>
                      <a:endParaRPr lang="en-IE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</a:rPr>
                        <a:t>16</a:t>
                      </a:r>
                      <a:endParaRPr lang="en-IE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Age of farmers (yrs)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50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47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53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55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53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Farm size (ha)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48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55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49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48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61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85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Herd size (no. of cows)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48</a:t>
                      </a:r>
                      <a:endParaRPr lang="en-IE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76</a:t>
                      </a:r>
                      <a:endParaRPr lang="en-IE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62</a:t>
                      </a:r>
                      <a:endParaRPr lang="en-IE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57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74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96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3</a:t>
                      </a:r>
                      <a:r>
                        <a:rPr lang="en-GB" sz="1600" baseline="30000">
                          <a:effectLst/>
                        </a:rPr>
                        <a:t>rd</a:t>
                      </a:r>
                      <a:r>
                        <a:rPr lang="en-GB" sz="1600">
                          <a:effectLst/>
                        </a:rPr>
                        <a:t> level education (%)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38</a:t>
                      </a:r>
                      <a:endParaRPr lang="en-IE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38</a:t>
                      </a:r>
                      <a:endParaRPr lang="en-IE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25</a:t>
                      </a:r>
                      <a:endParaRPr lang="en-IE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25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43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9599851" y="3933056"/>
            <a:ext cx="72008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9624392" y="4653136"/>
            <a:ext cx="72008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9624392" y="5445224"/>
            <a:ext cx="72008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78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Thesis Structure / Chapters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1271330"/>
            <a:ext cx="2383532" cy="191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00" y="1268760"/>
            <a:ext cx="3456384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984" y="1357313"/>
            <a:ext cx="2952328" cy="4519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312" y="1357313"/>
            <a:ext cx="3024336" cy="1999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304" y="3356992"/>
            <a:ext cx="2088232" cy="1553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797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 to 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368" y="1340768"/>
            <a:ext cx="10585176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600" dirty="0"/>
          </a:p>
          <a:p>
            <a:r>
              <a:rPr lang="en-GB" sz="2600" dirty="0"/>
              <a:t>There is a range in how innovative dairy farmers are within Mayo</a:t>
            </a:r>
          </a:p>
          <a:p>
            <a:endParaRPr lang="en-GB" sz="2600" dirty="0"/>
          </a:p>
          <a:p>
            <a:r>
              <a:rPr lang="en-GB" sz="2600" dirty="0"/>
              <a:t>The more innovative the farmer, the more important they perceived sources of information</a:t>
            </a:r>
          </a:p>
          <a:p>
            <a:endParaRPr lang="en-GB" sz="2500" dirty="0"/>
          </a:p>
          <a:p>
            <a:r>
              <a:rPr lang="en-GB" sz="2500" dirty="0"/>
              <a:t>Within the population of respondents, almost 3 in every 4 farmers are interested or very interested in taking on new farming technologies/practices</a:t>
            </a:r>
            <a:endParaRPr lang="en-GB" sz="2600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765369865"/>
              </p:ext>
            </p:extLst>
          </p:nvPr>
        </p:nvGraphicFramePr>
        <p:xfrm>
          <a:off x="-5425280" y="2060848"/>
          <a:ext cx="5226685" cy="3439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105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Steps to completion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December/January: Pilot Interviews – 3 pilot interviews</a:t>
            </a:r>
          </a:p>
          <a:p>
            <a:endParaRPr lang="en-GB" dirty="0"/>
          </a:p>
          <a:p>
            <a:r>
              <a:rPr lang="en-GB" dirty="0"/>
              <a:t>January – February: Carrying out 10 interviews (2 per category)</a:t>
            </a:r>
          </a:p>
          <a:p>
            <a:endParaRPr lang="en-GB" dirty="0"/>
          </a:p>
          <a:p>
            <a:r>
              <a:rPr lang="en-GB" dirty="0"/>
              <a:t>March: Data analysis</a:t>
            </a:r>
          </a:p>
          <a:p>
            <a:endParaRPr lang="en-GB" dirty="0"/>
          </a:p>
          <a:p>
            <a:r>
              <a:rPr lang="en-GB" dirty="0"/>
              <a:t>April – June: Thesis write up</a:t>
            </a:r>
          </a:p>
        </p:txBody>
      </p:sp>
    </p:spTree>
    <p:extLst>
      <p:ext uri="{BB962C8B-B14F-4D97-AF65-F5344CB8AC3E}">
        <p14:creationId xmlns:p14="http://schemas.microsoft.com/office/powerpoint/2010/main" val="2798209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Thank you for your time…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E" sz="48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5328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3802</TotalTime>
  <Words>743</Words>
  <Application>Microsoft Office PowerPoint</Application>
  <PresentationFormat>Widescreen</PresentationFormat>
  <Paragraphs>128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Office Theme</vt:lpstr>
      <vt:lpstr>MAgrSc Innovation Support Programme 2016-2018</vt:lpstr>
      <vt:lpstr>Objectives/Research Questions</vt:lpstr>
      <vt:lpstr>Methodology</vt:lpstr>
      <vt:lpstr>Measuring Innovation: Themes and Scores</vt:lpstr>
      <vt:lpstr>Categories of Dairy Farmers</vt:lpstr>
      <vt:lpstr>Category Scores</vt:lpstr>
      <vt:lpstr>Characteristics of Farmers in each Category</vt:lpstr>
      <vt:lpstr>Thesis Structure / Chapters</vt:lpstr>
      <vt:lpstr>Conclusions to date</vt:lpstr>
      <vt:lpstr>Steps to completion</vt:lpstr>
      <vt:lpstr>Thank you for your time…</vt:lpstr>
    </vt:vector>
  </TitlesOfParts>
  <Company>University College Dublin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Title</dc:title>
  <dc:creator>Monica Gorman</dc:creator>
  <cp:lastModifiedBy>Tomás Russell</cp:lastModifiedBy>
  <cp:revision>157</cp:revision>
  <dcterms:created xsi:type="dcterms:W3CDTF">2013-10-09T13:31:18Z</dcterms:created>
  <dcterms:modified xsi:type="dcterms:W3CDTF">2017-12-07T14:28:02Z</dcterms:modified>
</cp:coreProperties>
</file>