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9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0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4"/>
  </p:notesMasterIdLst>
  <p:handoutMasterIdLst>
    <p:handoutMasterId r:id="rId15"/>
  </p:handoutMasterIdLst>
  <p:sldIdLst>
    <p:sldId id="288" r:id="rId2"/>
    <p:sldId id="290" r:id="rId3"/>
    <p:sldId id="264" r:id="rId4"/>
    <p:sldId id="259" r:id="rId5"/>
    <p:sldId id="284" r:id="rId6"/>
    <p:sldId id="296" r:id="rId7"/>
    <p:sldId id="297" r:id="rId8"/>
    <p:sldId id="298" r:id="rId9"/>
    <p:sldId id="299" r:id="rId10"/>
    <p:sldId id="282" r:id="rId11"/>
    <p:sldId id="287" r:id="rId12"/>
    <p:sldId id="295" r:id="rId13"/>
  </p:sldIdLst>
  <p:sldSz cx="9144000" cy="6858000" type="overhead"/>
  <p:notesSz cx="6794500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vid R Stead" initials="DRS" lastIdx="1" clrIdx="0"/>
  <p:cmAuthor id="1" name="George Ramsbottom" initials="GR" lastIdx="3" clrIdx="1"/>
  <p:cmAuthor id="2" name="Niamh Garvey (External)" initials="NG(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86" autoAdjust="0"/>
    <p:restoredTop sz="93543" autoAdjust="0"/>
  </p:normalViewPr>
  <p:slideViewPr>
    <p:cSldViewPr>
      <p:cViewPr varScale="1">
        <p:scale>
          <a:sx n="100" d="100"/>
          <a:sy n="100" d="100"/>
        </p:scale>
        <p:origin x="1272" y="96"/>
      </p:cViewPr>
      <p:guideLst>
        <p:guide orient="horz" pos="2160"/>
        <p:guide pos="384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319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12-06T10:02:06.121" idx="1">
    <p:pos x="10" y="10"/>
    <p:text/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7-12-06T16:17:31.658" idx="1">
    <p:pos x="2016" y="1105"/>
    <p:text/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12-06T10:02:54.913" idx="3">
    <p:pos x="-193" y="181"/>
    <p:text/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703E04-FAC1-44B3-B9AA-3AB6E1944691}" type="doc">
      <dgm:prSet loTypeId="urn:microsoft.com/office/officeart/2005/8/layout/cycle2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E"/>
        </a:p>
      </dgm:t>
    </dgm:pt>
    <dgm:pt modelId="{BD43708C-434D-4111-B12B-410C07249551}">
      <dgm:prSet phldrT="[Text]"/>
      <dgm:spPr>
        <a:solidFill>
          <a:schemeClr val="accent1"/>
        </a:solidFill>
      </dgm:spPr>
      <dgm:t>
        <a:bodyPr/>
        <a:lstStyle/>
        <a:p>
          <a:r>
            <a:rPr lang="en-I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Questionnaires</a:t>
          </a:r>
        </a:p>
        <a:p>
          <a:r>
            <a:rPr lang="en-I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69 farmers </a:t>
          </a:r>
        </a:p>
      </dgm:t>
    </dgm:pt>
    <dgm:pt modelId="{BCDACD6E-3FC1-42DE-83B5-64675A2BFA62}" type="parTrans" cxnId="{0A9866FB-F1B8-484C-A64B-2A881289675E}">
      <dgm:prSet/>
      <dgm:spPr/>
      <dgm:t>
        <a:bodyPr/>
        <a:lstStyle/>
        <a:p>
          <a:endParaRPr lang="en-IE"/>
        </a:p>
      </dgm:t>
    </dgm:pt>
    <dgm:pt modelId="{6C122F79-9B77-4D02-9303-9C3805917AA2}" type="sibTrans" cxnId="{0A9866FB-F1B8-484C-A64B-2A881289675E}">
      <dgm:prSet/>
      <dgm:spPr>
        <a:solidFill>
          <a:schemeClr val="accent1"/>
        </a:solidFill>
      </dgm:spPr>
      <dgm:t>
        <a:bodyPr/>
        <a:lstStyle/>
        <a:p>
          <a:endParaRPr lang="en-IE"/>
        </a:p>
      </dgm:t>
    </dgm:pt>
    <dgm:pt modelId="{31B8AC24-8866-46B5-90F8-0F642E157FC6}">
      <dgm:prSet phldrT="[Text]" custT="1"/>
      <dgm:spPr>
        <a:solidFill>
          <a:srgbClr val="D141B6"/>
        </a:solidFill>
      </dgm:spPr>
      <dgm:t>
        <a:bodyPr/>
        <a:lstStyle/>
        <a:p>
          <a:r>
            <a:rPr lang="en-IE" sz="3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Focus groups  with farmers</a:t>
          </a:r>
        </a:p>
        <a:p>
          <a:r>
            <a:rPr lang="en-IE" sz="3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X 5 </a:t>
          </a:r>
        </a:p>
      </dgm:t>
    </dgm:pt>
    <dgm:pt modelId="{5CCDD17A-83BE-4593-A9AB-AB638F90CC38}" type="parTrans" cxnId="{C327081C-467E-4787-9DA4-995A2086D5B7}">
      <dgm:prSet/>
      <dgm:spPr/>
      <dgm:t>
        <a:bodyPr/>
        <a:lstStyle/>
        <a:p>
          <a:endParaRPr lang="en-IE"/>
        </a:p>
      </dgm:t>
    </dgm:pt>
    <dgm:pt modelId="{ACB9F684-19B9-4071-926A-0023D916AC51}" type="sibTrans" cxnId="{C327081C-467E-4787-9DA4-995A2086D5B7}">
      <dgm:prSet/>
      <dgm:spPr>
        <a:solidFill>
          <a:srgbClr val="D141B6"/>
        </a:solidFill>
      </dgm:spPr>
      <dgm:t>
        <a:bodyPr/>
        <a:lstStyle/>
        <a:p>
          <a:endParaRPr lang="en-IE"/>
        </a:p>
      </dgm:t>
    </dgm:pt>
    <dgm:pt modelId="{084193DC-C110-4EAD-8668-0E6102C2CBB8}">
      <dgm:prSet phldrT="[Text]"/>
      <dgm:spPr/>
      <dgm:t>
        <a:bodyPr/>
        <a:lstStyle/>
        <a:p>
          <a:r>
            <a:rPr lang="en-I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Semi – structured interviews </a:t>
          </a:r>
        </a:p>
        <a:p>
          <a:r>
            <a:rPr lang="en-I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 farmers </a:t>
          </a:r>
        </a:p>
        <a:p>
          <a:r>
            <a:rPr lang="en-I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 facilitators</a:t>
          </a:r>
        </a:p>
      </dgm:t>
    </dgm:pt>
    <dgm:pt modelId="{30DB8270-A09B-4E32-812A-8FA9A2C7E300}" type="parTrans" cxnId="{C61CD2BF-3B36-4C0E-9257-55ACA0FB8029}">
      <dgm:prSet/>
      <dgm:spPr/>
      <dgm:t>
        <a:bodyPr/>
        <a:lstStyle/>
        <a:p>
          <a:endParaRPr lang="en-IE"/>
        </a:p>
      </dgm:t>
    </dgm:pt>
    <dgm:pt modelId="{F5FEF444-50D4-4891-9D5F-97E6E2E89BB7}" type="sibTrans" cxnId="{C61CD2BF-3B36-4C0E-9257-55ACA0FB8029}">
      <dgm:prSet/>
      <dgm:spPr/>
      <dgm:t>
        <a:bodyPr/>
        <a:lstStyle/>
        <a:p>
          <a:endParaRPr lang="en-IE"/>
        </a:p>
      </dgm:t>
    </dgm:pt>
    <dgm:pt modelId="{813B4E40-B735-49DE-8C8E-BD0EA2AC8577}" type="pres">
      <dgm:prSet presAssocID="{F9703E04-FAC1-44B3-B9AA-3AB6E1944691}" presName="cycle" presStyleCnt="0">
        <dgm:presLayoutVars>
          <dgm:dir/>
          <dgm:resizeHandles val="exact"/>
        </dgm:presLayoutVars>
      </dgm:prSet>
      <dgm:spPr/>
    </dgm:pt>
    <dgm:pt modelId="{594C3CC9-48B5-41D0-B566-A3288255927B}" type="pres">
      <dgm:prSet presAssocID="{BD43708C-434D-4111-B12B-410C07249551}" presName="node" presStyleLbl="node1" presStyleIdx="0" presStyleCnt="3" custRadScaleRad="101394" custRadScaleInc="8015">
        <dgm:presLayoutVars>
          <dgm:bulletEnabled val="1"/>
        </dgm:presLayoutVars>
      </dgm:prSet>
      <dgm:spPr/>
    </dgm:pt>
    <dgm:pt modelId="{7A8B16EF-F0EB-4906-833A-625BE2717BD5}" type="pres">
      <dgm:prSet presAssocID="{6C122F79-9B77-4D02-9303-9C3805917AA2}" presName="sibTrans" presStyleLbl="sibTrans2D1" presStyleIdx="0" presStyleCnt="3"/>
      <dgm:spPr/>
    </dgm:pt>
    <dgm:pt modelId="{0D46E488-65A3-40FF-BD43-2F13E337A06D}" type="pres">
      <dgm:prSet presAssocID="{6C122F79-9B77-4D02-9303-9C3805917AA2}" presName="connectorText" presStyleLbl="sibTrans2D1" presStyleIdx="0" presStyleCnt="3"/>
      <dgm:spPr/>
    </dgm:pt>
    <dgm:pt modelId="{E6149E7F-E8FF-4E75-86E3-33FAB6DD332D}" type="pres">
      <dgm:prSet presAssocID="{31B8AC24-8866-46B5-90F8-0F642E157FC6}" presName="node" presStyleLbl="node1" presStyleIdx="1" presStyleCnt="3">
        <dgm:presLayoutVars>
          <dgm:bulletEnabled val="1"/>
        </dgm:presLayoutVars>
      </dgm:prSet>
      <dgm:spPr/>
    </dgm:pt>
    <dgm:pt modelId="{D008C783-75C7-4282-A4CD-260CE55BF2D4}" type="pres">
      <dgm:prSet presAssocID="{ACB9F684-19B9-4071-926A-0023D916AC51}" presName="sibTrans" presStyleLbl="sibTrans2D1" presStyleIdx="1" presStyleCnt="3"/>
      <dgm:spPr/>
    </dgm:pt>
    <dgm:pt modelId="{8B238C6F-CB8F-4EFF-8416-25D9D25F9E39}" type="pres">
      <dgm:prSet presAssocID="{ACB9F684-19B9-4071-926A-0023D916AC51}" presName="connectorText" presStyleLbl="sibTrans2D1" presStyleIdx="1" presStyleCnt="3"/>
      <dgm:spPr/>
    </dgm:pt>
    <dgm:pt modelId="{7312AD6D-58A7-4832-B5AB-12F859EC14E4}" type="pres">
      <dgm:prSet presAssocID="{084193DC-C110-4EAD-8668-0E6102C2CBB8}" presName="node" presStyleLbl="node1" presStyleIdx="2" presStyleCnt="3">
        <dgm:presLayoutVars>
          <dgm:bulletEnabled val="1"/>
        </dgm:presLayoutVars>
      </dgm:prSet>
      <dgm:spPr/>
    </dgm:pt>
    <dgm:pt modelId="{A85B3E3A-700C-46E3-8904-C3F580A7E7C1}" type="pres">
      <dgm:prSet presAssocID="{F5FEF444-50D4-4891-9D5F-97E6E2E89BB7}" presName="sibTrans" presStyleLbl="sibTrans2D1" presStyleIdx="2" presStyleCnt="3" custFlipVert="1" custFlipHor="1" custScaleX="37159" custScaleY="15367" custLinFactNeighborX="-84143" custLinFactNeighborY="-46305"/>
      <dgm:spPr/>
    </dgm:pt>
    <dgm:pt modelId="{AC9BE033-E565-4159-A852-CD856FBE34E3}" type="pres">
      <dgm:prSet presAssocID="{F5FEF444-50D4-4891-9D5F-97E6E2E89BB7}" presName="connectorText" presStyleLbl="sibTrans2D1" presStyleIdx="2" presStyleCnt="3"/>
      <dgm:spPr/>
    </dgm:pt>
  </dgm:ptLst>
  <dgm:cxnLst>
    <dgm:cxn modelId="{C58EEA0A-5CA5-49B8-A02A-111D2D610263}" type="presOf" srcId="{F5FEF444-50D4-4891-9D5F-97E6E2E89BB7}" destId="{AC9BE033-E565-4159-A852-CD856FBE34E3}" srcOrd="1" destOrd="0" presId="urn:microsoft.com/office/officeart/2005/8/layout/cycle2"/>
    <dgm:cxn modelId="{A641F816-ED38-4989-9E33-CF64D6785AF4}" type="presOf" srcId="{31B8AC24-8866-46B5-90F8-0F642E157FC6}" destId="{E6149E7F-E8FF-4E75-86E3-33FAB6DD332D}" srcOrd="0" destOrd="0" presId="urn:microsoft.com/office/officeart/2005/8/layout/cycle2"/>
    <dgm:cxn modelId="{C327081C-467E-4787-9DA4-995A2086D5B7}" srcId="{F9703E04-FAC1-44B3-B9AA-3AB6E1944691}" destId="{31B8AC24-8866-46B5-90F8-0F642E157FC6}" srcOrd="1" destOrd="0" parTransId="{5CCDD17A-83BE-4593-A9AB-AB638F90CC38}" sibTransId="{ACB9F684-19B9-4071-926A-0023D916AC51}"/>
    <dgm:cxn modelId="{7D2FAF1E-57F0-4211-9A33-E6B94B550C19}" type="presOf" srcId="{6C122F79-9B77-4D02-9303-9C3805917AA2}" destId="{0D46E488-65A3-40FF-BD43-2F13E337A06D}" srcOrd="1" destOrd="0" presId="urn:microsoft.com/office/officeart/2005/8/layout/cycle2"/>
    <dgm:cxn modelId="{13104727-C770-43A7-86BF-EAE8F816E183}" type="presOf" srcId="{6C122F79-9B77-4D02-9303-9C3805917AA2}" destId="{7A8B16EF-F0EB-4906-833A-625BE2717BD5}" srcOrd="0" destOrd="0" presId="urn:microsoft.com/office/officeart/2005/8/layout/cycle2"/>
    <dgm:cxn modelId="{FFC31B60-81C7-4426-ACF5-DD182333DC5A}" type="presOf" srcId="{ACB9F684-19B9-4071-926A-0023D916AC51}" destId="{D008C783-75C7-4282-A4CD-260CE55BF2D4}" srcOrd="0" destOrd="0" presId="urn:microsoft.com/office/officeart/2005/8/layout/cycle2"/>
    <dgm:cxn modelId="{C6BC6650-338C-4503-8BAE-94013604BA2E}" type="presOf" srcId="{F5FEF444-50D4-4891-9D5F-97E6E2E89BB7}" destId="{A85B3E3A-700C-46E3-8904-C3F580A7E7C1}" srcOrd="0" destOrd="0" presId="urn:microsoft.com/office/officeart/2005/8/layout/cycle2"/>
    <dgm:cxn modelId="{4DF23778-D46F-4C8D-9B2D-B70AF503CF28}" type="presOf" srcId="{F9703E04-FAC1-44B3-B9AA-3AB6E1944691}" destId="{813B4E40-B735-49DE-8C8E-BD0EA2AC8577}" srcOrd="0" destOrd="0" presId="urn:microsoft.com/office/officeart/2005/8/layout/cycle2"/>
    <dgm:cxn modelId="{B81826A5-B85A-46F7-9E53-9A1EC135657E}" type="presOf" srcId="{084193DC-C110-4EAD-8668-0E6102C2CBB8}" destId="{7312AD6D-58A7-4832-B5AB-12F859EC14E4}" srcOrd="0" destOrd="0" presId="urn:microsoft.com/office/officeart/2005/8/layout/cycle2"/>
    <dgm:cxn modelId="{16427EA8-564C-45D2-81B3-15A43E787FDA}" type="presOf" srcId="{ACB9F684-19B9-4071-926A-0023D916AC51}" destId="{8B238C6F-CB8F-4EFF-8416-25D9D25F9E39}" srcOrd="1" destOrd="0" presId="urn:microsoft.com/office/officeart/2005/8/layout/cycle2"/>
    <dgm:cxn modelId="{C61CD2BF-3B36-4C0E-9257-55ACA0FB8029}" srcId="{F9703E04-FAC1-44B3-B9AA-3AB6E1944691}" destId="{084193DC-C110-4EAD-8668-0E6102C2CBB8}" srcOrd="2" destOrd="0" parTransId="{30DB8270-A09B-4E32-812A-8FA9A2C7E300}" sibTransId="{F5FEF444-50D4-4891-9D5F-97E6E2E89BB7}"/>
    <dgm:cxn modelId="{EE40F7CF-76E8-44AF-B80C-59DB86923918}" type="presOf" srcId="{BD43708C-434D-4111-B12B-410C07249551}" destId="{594C3CC9-48B5-41D0-B566-A3288255927B}" srcOrd="0" destOrd="0" presId="urn:microsoft.com/office/officeart/2005/8/layout/cycle2"/>
    <dgm:cxn modelId="{0A9866FB-F1B8-484C-A64B-2A881289675E}" srcId="{F9703E04-FAC1-44B3-B9AA-3AB6E1944691}" destId="{BD43708C-434D-4111-B12B-410C07249551}" srcOrd="0" destOrd="0" parTransId="{BCDACD6E-3FC1-42DE-83B5-64675A2BFA62}" sibTransId="{6C122F79-9B77-4D02-9303-9C3805917AA2}"/>
    <dgm:cxn modelId="{0421AF96-C23C-43C0-91DF-38C8C757140A}" type="presParOf" srcId="{813B4E40-B735-49DE-8C8E-BD0EA2AC8577}" destId="{594C3CC9-48B5-41D0-B566-A3288255927B}" srcOrd="0" destOrd="0" presId="urn:microsoft.com/office/officeart/2005/8/layout/cycle2"/>
    <dgm:cxn modelId="{638814AB-54E2-4C7F-8824-6AE40AE2A70C}" type="presParOf" srcId="{813B4E40-B735-49DE-8C8E-BD0EA2AC8577}" destId="{7A8B16EF-F0EB-4906-833A-625BE2717BD5}" srcOrd="1" destOrd="0" presId="urn:microsoft.com/office/officeart/2005/8/layout/cycle2"/>
    <dgm:cxn modelId="{DDC36EAA-2F48-4C8E-8215-7885EAE9DFF5}" type="presParOf" srcId="{7A8B16EF-F0EB-4906-833A-625BE2717BD5}" destId="{0D46E488-65A3-40FF-BD43-2F13E337A06D}" srcOrd="0" destOrd="0" presId="urn:microsoft.com/office/officeart/2005/8/layout/cycle2"/>
    <dgm:cxn modelId="{337494AF-1797-46A9-904D-34EBD65D2063}" type="presParOf" srcId="{813B4E40-B735-49DE-8C8E-BD0EA2AC8577}" destId="{E6149E7F-E8FF-4E75-86E3-33FAB6DD332D}" srcOrd="2" destOrd="0" presId="urn:microsoft.com/office/officeart/2005/8/layout/cycle2"/>
    <dgm:cxn modelId="{49A5EB1E-D735-49E9-BD89-89C1334A044D}" type="presParOf" srcId="{813B4E40-B735-49DE-8C8E-BD0EA2AC8577}" destId="{D008C783-75C7-4282-A4CD-260CE55BF2D4}" srcOrd="3" destOrd="0" presId="urn:microsoft.com/office/officeart/2005/8/layout/cycle2"/>
    <dgm:cxn modelId="{4385F8B3-EA1D-4E9C-B975-40B8D813DE42}" type="presParOf" srcId="{D008C783-75C7-4282-A4CD-260CE55BF2D4}" destId="{8B238C6F-CB8F-4EFF-8416-25D9D25F9E39}" srcOrd="0" destOrd="0" presId="urn:microsoft.com/office/officeart/2005/8/layout/cycle2"/>
    <dgm:cxn modelId="{79917A97-0904-4CBE-B0EE-36D701B1CE74}" type="presParOf" srcId="{813B4E40-B735-49DE-8C8E-BD0EA2AC8577}" destId="{7312AD6D-58A7-4832-B5AB-12F859EC14E4}" srcOrd="4" destOrd="0" presId="urn:microsoft.com/office/officeart/2005/8/layout/cycle2"/>
    <dgm:cxn modelId="{408C07ED-74DD-4ECC-B6A6-8A54745DDE9D}" type="presParOf" srcId="{813B4E40-B735-49DE-8C8E-BD0EA2AC8577}" destId="{A85B3E3A-700C-46E3-8904-C3F580A7E7C1}" srcOrd="5" destOrd="0" presId="urn:microsoft.com/office/officeart/2005/8/layout/cycle2"/>
    <dgm:cxn modelId="{9FB32E94-05B7-46DD-A540-77C88595C4A2}" type="presParOf" srcId="{A85B3E3A-700C-46E3-8904-C3F580A7E7C1}" destId="{AC9BE033-E565-4159-A852-CD856FBE34E3}" srcOrd="0" destOrd="0" presId="urn:microsoft.com/office/officeart/2005/8/layout/cycle2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703E04-FAC1-44B3-B9AA-3AB6E1944691}" type="doc">
      <dgm:prSet loTypeId="urn:microsoft.com/office/officeart/2005/8/layout/cycle2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E"/>
        </a:p>
      </dgm:t>
    </dgm:pt>
    <dgm:pt modelId="{BD43708C-434D-4111-B12B-410C07249551}">
      <dgm:prSet phldrT="[Text]"/>
      <dgm:spPr>
        <a:solidFill>
          <a:schemeClr val="accent1"/>
        </a:solidFill>
      </dgm:spPr>
      <dgm:t>
        <a:bodyPr/>
        <a:lstStyle/>
        <a:p>
          <a:r>
            <a:rPr lang="en-I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Questionnaires</a:t>
          </a:r>
        </a:p>
        <a:p>
          <a:r>
            <a:rPr lang="en-I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69 farmers </a:t>
          </a:r>
        </a:p>
      </dgm:t>
    </dgm:pt>
    <dgm:pt modelId="{BCDACD6E-3FC1-42DE-83B5-64675A2BFA62}" type="parTrans" cxnId="{0A9866FB-F1B8-484C-A64B-2A881289675E}">
      <dgm:prSet/>
      <dgm:spPr/>
      <dgm:t>
        <a:bodyPr/>
        <a:lstStyle/>
        <a:p>
          <a:endParaRPr lang="en-IE"/>
        </a:p>
      </dgm:t>
    </dgm:pt>
    <dgm:pt modelId="{6C122F79-9B77-4D02-9303-9C3805917AA2}" type="sibTrans" cxnId="{0A9866FB-F1B8-484C-A64B-2A881289675E}">
      <dgm:prSet/>
      <dgm:spPr>
        <a:solidFill>
          <a:schemeClr val="accent1"/>
        </a:solidFill>
      </dgm:spPr>
      <dgm:t>
        <a:bodyPr/>
        <a:lstStyle/>
        <a:p>
          <a:endParaRPr lang="en-IE"/>
        </a:p>
      </dgm:t>
    </dgm:pt>
    <dgm:pt modelId="{31B8AC24-8866-46B5-90F8-0F642E157FC6}">
      <dgm:prSet phldrT="[Text]" custT="1"/>
      <dgm:spPr>
        <a:solidFill>
          <a:srgbClr val="D141B6"/>
        </a:solidFill>
      </dgm:spPr>
      <dgm:t>
        <a:bodyPr/>
        <a:lstStyle/>
        <a:p>
          <a:r>
            <a:rPr lang="en-IE" sz="3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Focus groups  with farmers</a:t>
          </a:r>
        </a:p>
        <a:p>
          <a:r>
            <a:rPr lang="en-IE" sz="3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X 5 </a:t>
          </a:r>
        </a:p>
      </dgm:t>
    </dgm:pt>
    <dgm:pt modelId="{5CCDD17A-83BE-4593-A9AB-AB638F90CC38}" type="parTrans" cxnId="{C327081C-467E-4787-9DA4-995A2086D5B7}">
      <dgm:prSet/>
      <dgm:spPr/>
      <dgm:t>
        <a:bodyPr/>
        <a:lstStyle/>
        <a:p>
          <a:endParaRPr lang="en-IE"/>
        </a:p>
      </dgm:t>
    </dgm:pt>
    <dgm:pt modelId="{ACB9F684-19B9-4071-926A-0023D916AC51}" type="sibTrans" cxnId="{C327081C-467E-4787-9DA4-995A2086D5B7}">
      <dgm:prSet/>
      <dgm:spPr>
        <a:solidFill>
          <a:srgbClr val="D141B6"/>
        </a:solidFill>
      </dgm:spPr>
      <dgm:t>
        <a:bodyPr/>
        <a:lstStyle/>
        <a:p>
          <a:endParaRPr lang="en-IE"/>
        </a:p>
      </dgm:t>
    </dgm:pt>
    <dgm:pt modelId="{084193DC-C110-4EAD-8668-0E6102C2CBB8}">
      <dgm:prSet phldrT="[Text]"/>
      <dgm:spPr/>
      <dgm:t>
        <a:bodyPr/>
        <a:lstStyle/>
        <a:p>
          <a:r>
            <a:rPr lang="en-I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Semi – structured interviews </a:t>
          </a:r>
        </a:p>
        <a:p>
          <a:r>
            <a:rPr lang="en-I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 farmers </a:t>
          </a:r>
        </a:p>
        <a:p>
          <a:r>
            <a:rPr lang="en-I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 facilitators</a:t>
          </a:r>
        </a:p>
      </dgm:t>
    </dgm:pt>
    <dgm:pt modelId="{30DB8270-A09B-4E32-812A-8FA9A2C7E300}" type="parTrans" cxnId="{C61CD2BF-3B36-4C0E-9257-55ACA0FB8029}">
      <dgm:prSet/>
      <dgm:spPr/>
      <dgm:t>
        <a:bodyPr/>
        <a:lstStyle/>
        <a:p>
          <a:endParaRPr lang="en-IE"/>
        </a:p>
      </dgm:t>
    </dgm:pt>
    <dgm:pt modelId="{F5FEF444-50D4-4891-9D5F-97E6E2E89BB7}" type="sibTrans" cxnId="{C61CD2BF-3B36-4C0E-9257-55ACA0FB8029}">
      <dgm:prSet/>
      <dgm:spPr/>
      <dgm:t>
        <a:bodyPr/>
        <a:lstStyle/>
        <a:p>
          <a:endParaRPr lang="en-IE"/>
        </a:p>
      </dgm:t>
    </dgm:pt>
    <dgm:pt modelId="{813B4E40-B735-49DE-8C8E-BD0EA2AC8577}" type="pres">
      <dgm:prSet presAssocID="{F9703E04-FAC1-44B3-B9AA-3AB6E1944691}" presName="cycle" presStyleCnt="0">
        <dgm:presLayoutVars>
          <dgm:dir/>
          <dgm:resizeHandles val="exact"/>
        </dgm:presLayoutVars>
      </dgm:prSet>
      <dgm:spPr/>
    </dgm:pt>
    <dgm:pt modelId="{594C3CC9-48B5-41D0-B566-A3288255927B}" type="pres">
      <dgm:prSet presAssocID="{BD43708C-434D-4111-B12B-410C07249551}" presName="node" presStyleLbl="node1" presStyleIdx="0" presStyleCnt="3" custRadScaleRad="101394" custRadScaleInc="8015">
        <dgm:presLayoutVars>
          <dgm:bulletEnabled val="1"/>
        </dgm:presLayoutVars>
      </dgm:prSet>
      <dgm:spPr/>
    </dgm:pt>
    <dgm:pt modelId="{7A8B16EF-F0EB-4906-833A-625BE2717BD5}" type="pres">
      <dgm:prSet presAssocID="{6C122F79-9B77-4D02-9303-9C3805917AA2}" presName="sibTrans" presStyleLbl="sibTrans2D1" presStyleIdx="0" presStyleCnt="3"/>
      <dgm:spPr/>
    </dgm:pt>
    <dgm:pt modelId="{0D46E488-65A3-40FF-BD43-2F13E337A06D}" type="pres">
      <dgm:prSet presAssocID="{6C122F79-9B77-4D02-9303-9C3805917AA2}" presName="connectorText" presStyleLbl="sibTrans2D1" presStyleIdx="0" presStyleCnt="3"/>
      <dgm:spPr/>
    </dgm:pt>
    <dgm:pt modelId="{E6149E7F-E8FF-4E75-86E3-33FAB6DD332D}" type="pres">
      <dgm:prSet presAssocID="{31B8AC24-8866-46B5-90F8-0F642E157FC6}" presName="node" presStyleLbl="node1" presStyleIdx="1" presStyleCnt="3">
        <dgm:presLayoutVars>
          <dgm:bulletEnabled val="1"/>
        </dgm:presLayoutVars>
      </dgm:prSet>
      <dgm:spPr/>
    </dgm:pt>
    <dgm:pt modelId="{D008C783-75C7-4282-A4CD-260CE55BF2D4}" type="pres">
      <dgm:prSet presAssocID="{ACB9F684-19B9-4071-926A-0023D916AC51}" presName="sibTrans" presStyleLbl="sibTrans2D1" presStyleIdx="1" presStyleCnt="3"/>
      <dgm:spPr/>
    </dgm:pt>
    <dgm:pt modelId="{8B238C6F-CB8F-4EFF-8416-25D9D25F9E39}" type="pres">
      <dgm:prSet presAssocID="{ACB9F684-19B9-4071-926A-0023D916AC51}" presName="connectorText" presStyleLbl="sibTrans2D1" presStyleIdx="1" presStyleCnt="3"/>
      <dgm:spPr/>
    </dgm:pt>
    <dgm:pt modelId="{7312AD6D-58A7-4832-B5AB-12F859EC14E4}" type="pres">
      <dgm:prSet presAssocID="{084193DC-C110-4EAD-8668-0E6102C2CBB8}" presName="node" presStyleLbl="node1" presStyleIdx="2" presStyleCnt="3">
        <dgm:presLayoutVars>
          <dgm:bulletEnabled val="1"/>
        </dgm:presLayoutVars>
      </dgm:prSet>
      <dgm:spPr/>
    </dgm:pt>
    <dgm:pt modelId="{A85B3E3A-700C-46E3-8904-C3F580A7E7C1}" type="pres">
      <dgm:prSet presAssocID="{F5FEF444-50D4-4891-9D5F-97E6E2E89BB7}" presName="sibTrans" presStyleLbl="sibTrans2D1" presStyleIdx="2" presStyleCnt="3" custFlipVert="1" custFlipHor="1" custScaleX="37159" custScaleY="15367" custLinFactNeighborX="-84143" custLinFactNeighborY="-46305"/>
      <dgm:spPr/>
    </dgm:pt>
    <dgm:pt modelId="{AC9BE033-E565-4159-A852-CD856FBE34E3}" type="pres">
      <dgm:prSet presAssocID="{F5FEF444-50D4-4891-9D5F-97E6E2E89BB7}" presName="connectorText" presStyleLbl="sibTrans2D1" presStyleIdx="2" presStyleCnt="3"/>
      <dgm:spPr/>
    </dgm:pt>
  </dgm:ptLst>
  <dgm:cxnLst>
    <dgm:cxn modelId="{C266A205-C680-418A-A6EC-6023F7FAFB31}" type="presOf" srcId="{31B8AC24-8866-46B5-90F8-0F642E157FC6}" destId="{E6149E7F-E8FF-4E75-86E3-33FAB6DD332D}" srcOrd="0" destOrd="0" presId="urn:microsoft.com/office/officeart/2005/8/layout/cycle2"/>
    <dgm:cxn modelId="{B5CC840A-DA32-4062-83C8-A6D664295CFE}" type="presOf" srcId="{F9703E04-FAC1-44B3-B9AA-3AB6E1944691}" destId="{813B4E40-B735-49DE-8C8E-BD0EA2AC8577}" srcOrd="0" destOrd="0" presId="urn:microsoft.com/office/officeart/2005/8/layout/cycle2"/>
    <dgm:cxn modelId="{C6553E11-AFDD-4152-A7CD-6B9FC12461C6}" type="presOf" srcId="{F5FEF444-50D4-4891-9D5F-97E6E2E89BB7}" destId="{A85B3E3A-700C-46E3-8904-C3F580A7E7C1}" srcOrd="0" destOrd="0" presId="urn:microsoft.com/office/officeart/2005/8/layout/cycle2"/>
    <dgm:cxn modelId="{C327081C-467E-4787-9DA4-995A2086D5B7}" srcId="{F9703E04-FAC1-44B3-B9AA-3AB6E1944691}" destId="{31B8AC24-8866-46B5-90F8-0F642E157FC6}" srcOrd="1" destOrd="0" parTransId="{5CCDD17A-83BE-4593-A9AB-AB638F90CC38}" sibTransId="{ACB9F684-19B9-4071-926A-0023D916AC51}"/>
    <dgm:cxn modelId="{F183406D-C042-44D0-B60C-D904417C646F}" type="presOf" srcId="{084193DC-C110-4EAD-8668-0E6102C2CBB8}" destId="{7312AD6D-58A7-4832-B5AB-12F859EC14E4}" srcOrd="0" destOrd="0" presId="urn:microsoft.com/office/officeart/2005/8/layout/cycle2"/>
    <dgm:cxn modelId="{96E96979-D93B-4817-B979-04921400F4FF}" type="presOf" srcId="{6C122F79-9B77-4D02-9303-9C3805917AA2}" destId="{7A8B16EF-F0EB-4906-833A-625BE2717BD5}" srcOrd="0" destOrd="0" presId="urn:microsoft.com/office/officeart/2005/8/layout/cycle2"/>
    <dgm:cxn modelId="{97334F95-07E4-404C-B77B-8126BCAD40AC}" type="presOf" srcId="{ACB9F684-19B9-4071-926A-0023D916AC51}" destId="{8B238C6F-CB8F-4EFF-8416-25D9D25F9E39}" srcOrd="1" destOrd="0" presId="urn:microsoft.com/office/officeart/2005/8/layout/cycle2"/>
    <dgm:cxn modelId="{2A43DBA7-A06E-445D-A203-DB4CE630C05A}" type="presOf" srcId="{ACB9F684-19B9-4071-926A-0023D916AC51}" destId="{D008C783-75C7-4282-A4CD-260CE55BF2D4}" srcOrd="0" destOrd="0" presId="urn:microsoft.com/office/officeart/2005/8/layout/cycle2"/>
    <dgm:cxn modelId="{F216AEB3-FC54-475A-B8DC-1EBFBD75554F}" type="presOf" srcId="{BD43708C-434D-4111-B12B-410C07249551}" destId="{594C3CC9-48B5-41D0-B566-A3288255927B}" srcOrd="0" destOrd="0" presId="urn:microsoft.com/office/officeart/2005/8/layout/cycle2"/>
    <dgm:cxn modelId="{932B60BC-BE3E-4504-A45B-90BE3D270F8F}" type="presOf" srcId="{F5FEF444-50D4-4891-9D5F-97E6E2E89BB7}" destId="{AC9BE033-E565-4159-A852-CD856FBE34E3}" srcOrd="1" destOrd="0" presId="urn:microsoft.com/office/officeart/2005/8/layout/cycle2"/>
    <dgm:cxn modelId="{25DCC6BE-99F5-486B-A8FF-FE4B0DBF1DF1}" type="presOf" srcId="{6C122F79-9B77-4D02-9303-9C3805917AA2}" destId="{0D46E488-65A3-40FF-BD43-2F13E337A06D}" srcOrd="1" destOrd="0" presId="urn:microsoft.com/office/officeart/2005/8/layout/cycle2"/>
    <dgm:cxn modelId="{C61CD2BF-3B36-4C0E-9257-55ACA0FB8029}" srcId="{F9703E04-FAC1-44B3-B9AA-3AB6E1944691}" destId="{084193DC-C110-4EAD-8668-0E6102C2CBB8}" srcOrd="2" destOrd="0" parTransId="{30DB8270-A09B-4E32-812A-8FA9A2C7E300}" sibTransId="{F5FEF444-50D4-4891-9D5F-97E6E2E89BB7}"/>
    <dgm:cxn modelId="{0A9866FB-F1B8-484C-A64B-2A881289675E}" srcId="{F9703E04-FAC1-44B3-B9AA-3AB6E1944691}" destId="{BD43708C-434D-4111-B12B-410C07249551}" srcOrd="0" destOrd="0" parTransId="{BCDACD6E-3FC1-42DE-83B5-64675A2BFA62}" sibTransId="{6C122F79-9B77-4D02-9303-9C3805917AA2}"/>
    <dgm:cxn modelId="{DB07C0ED-72A1-480F-9E46-A54EC5B20A4A}" type="presParOf" srcId="{813B4E40-B735-49DE-8C8E-BD0EA2AC8577}" destId="{594C3CC9-48B5-41D0-B566-A3288255927B}" srcOrd="0" destOrd="0" presId="urn:microsoft.com/office/officeart/2005/8/layout/cycle2"/>
    <dgm:cxn modelId="{F14A47C8-8FC2-4F35-84BF-506912A73886}" type="presParOf" srcId="{813B4E40-B735-49DE-8C8E-BD0EA2AC8577}" destId="{7A8B16EF-F0EB-4906-833A-625BE2717BD5}" srcOrd="1" destOrd="0" presId="urn:microsoft.com/office/officeart/2005/8/layout/cycle2"/>
    <dgm:cxn modelId="{58E7BCEC-F1B0-4B28-BA29-B48F1F65224F}" type="presParOf" srcId="{7A8B16EF-F0EB-4906-833A-625BE2717BD5}" destId="{0D46E488-65A3-40FF-BD43-2F13E337A06D}" srcOrd="0" destOrd="0" presId="urn:microsoft.com/office/officeart/2005/8/layout/cycle2"/>
    <dgm:cxn modelId="{46C17E17-C143-4B2B-B653-B87FBE0C1205}" type="presParOf" srcId="{813B4E40-B735-49DE-8C8E-BD0EA2AC8577}" destId="{E6149E7F-E8FF-4E75-86E3-33FAB6DD332D}" srcOrd="2" destOrd="0" presId="urn:microsoft.com/office/officeart/2005/8/layout/cycle2"/>
    <dgm:cxn modelId="{11AB75F6-576F-4025-A64D-4FC2C67E38C1}" type="presParOf" srcId="{813B4E40-B735-49DE-8C8E-BD0EA2AC8577}" destId="{D008C783-75C7-4282-A4CD-260CE55BF2D4}" srcOrd="3" destOrd="0" presId="urn:microsoft.com/office/officeart/2005/8/layout/cycle2"/>
    <dgm:cxn modelId="{35560382-AABE-4001-97B6-B02E9693EEC2}" type="presParOf" srcId="{D008C783-75C7-4282-A4CD-260CE55BF2D4}" destId="{8B238C6F-CB8F-4EFF-8416-25D9D25F9E39}" srcOrd="0" destOrd="0" presId="urn:microsoft.com/office/officeart/2005/8/layout/cycle2"/>
    <dgm:cxn modelId="{F3B2AA82-7BD4-4FDE-BE65-7591E1603F50}" type="presParOf" srcId="{813B4E40-B735-49DE-8C8E-BD0EA2AC8577}" destId="{7312AD6D-58A7-4832-B5AB-12F859EC14E4}" srcOrd="4" destOrd="0" presId="urn:microsoft.com/office/officeart/2005/8/layout/cycle2"/>
    <dgm:cxn modelId="{65B8A2BB-6817-488B-B0B2-A3A0E48551EE}" type="presParOf" srcId="{813B4E40-B735-49DE-8C8E-BD0EA2AC8577}" destId="{A85B3E3A-700C-46E3-8904-C3F580A7E7C1}" srcOrd="5" destOrd="0" presId="urn:microsoft.com/office/officeart/2005/8/layout/cycle2"/>
    <dgm:cxn modelId="{0540088F-7EB4-439E-8CA2-2FFA3EB4B867}" type="presParOf" srcId="{A85B3E3A-700C-46E3-8904-C3F580A7E7C1}" destId="{AC9BE033-E565-4159-A852-CD856FBE34E3}" srcOrd="0" destOrd="0" presId="urn:microsoft.com/office/officeart/2005/8/layout/cycle2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6FA63CB-0D69-46AE-8D83-639F0C4C0049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B81CEC6F-D68D-4E6E-9806-7B8D8051FFC9}">
      <dgm:prSet phldrT="[Text]" custT="1"/>
      <dgm:spPr>
        <a:xfrm>
          <a:off x="2048023" y="635"/>
          <a:ext cx="1390352" cy="1390352"/>
        </a:xfrm>
        <a:prstGeom prst="ellipse">
          <a:avLst/>
        </a:prstGeom>
        <a:solidFill>
          <a:srgbClr val="CD3FA8"/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r>
            <a:rPr lang="en-IE" sz="18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Questionnaires </a:t>
          </a:r>
        </a:p>
      </dgm:t>
    </dgm:pt>
    <dgm:pt modelId="{F39B4905-995E-45E8-9CE0-97D67AB8EE16}" type="parTrans" cxnId="{A9415011-7A41-4D4D-9151-700D202D7379}">
      <dgm:prSet/>
      <dgm:spPr/>
      <dgm:t>
        <a:bodyPr/>
        <a:lstStyle/>
        <a:p>
          <a:endParaRPr lang="en-IE"/>
        </a:p>
      </dgm:t>
    </dgm:pt>
    <dgm:pt modelId="{1AA35AE9-2917-4203-8271-6AD5FD73B064}" type="sibTrans" cxnId="{A9415011-7A41-4D4D-9151-700D202D7379}">
      <dgm:prSet/>
      <dgm:spPr>
        <a:xfrm rot="3600000">
          <a:off x="3075077" y="1356507"/>
          <a:ext cx="370068" cy="469243"/>
        </a:xfrm>
        <a:prstGeom prst="righ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/>
      </dgm:spPr>
      <dgm:t>
        <a:bodyPr/>
        <a:lstStyle/>
        <a:p>
          <a:endParaRPr lang="en-IE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2C1E53EA-5C7A-4B7C-9FE0-0C3D2E08CEFC}">
      <dgm:prSet phldrT="[Text]" custT="1"/>
      <dgm:spPr>
        <a:xfrm>
          <a:off x="3092320" y="1809411"/>
          <a:ext cx="1390352" cy="1390352"/>
        </a:xfrm>
        <a:prstGeom prst="ellipse">
          <a:avLst/>
        </a:prstGeom>
        <a:solidFill>
          <a:srgbClr val="7030A0"/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r>
            <a:rPr lang="en-IE" sz="18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5 Focus groups </a:t>
          </a:r>
        </a:p>
      </dgm:t>
    </dgm:pt>
    <dgm:pt modelId="{94C4056B-BDC7-412E-A19E-6121B76790D4}" type="parTrans" cxnId="{B95B7644-6B3F-492C-9560-D8AFD218B8C9}">
      <dgm:prSet/>
      <dgm:spPr/>
      <dgm:t>
        <a:bodyPr/>
        <a:lstStyle/>
        <a:p>
          <a:endParaRPr lang="en-IE"/>
        </a:p>
      </dgm:t>
    </dgm:pt>
    <dgm:pt modelId="{7CA9248C-794C-4290-9B7F-2B36CF4674C8}" type="sibTrans" cxnId="{B95B7644-6B3F-492C-9560-D8AFD218B8C9}">
      <dgm:prSet/>
      <dgm:spPr>
        <a:xfrm rot="10800000">
          <a:off x="2568639" y="2269965"/>
          <a:ext cx="370068" cy="469243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gm:spPr>
      <dgm:t>
        <a:bodyPr/>
        <a:lstStyle/>
        <a:p>
          <a:endParaRPr lang="en-IE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1B5F58F-FD7F-4DE6-987E-7FEA2257CF0B}">
      <dgm:prSet phldrT="[Text]" custT="1"/>
      <dgm:spPr>
        <a:xfrm>
          <a:off x="1003726" y="1809411"/>
          <a:ext cx="1390352" cy="1390352"/>
        </a:xfrm>
        <a:prstGeom prst="ellipse">
          <a:avLst/>
        </a:prstGeom>
        <a:solidFill>
          <a:srgbClr val="00B0F0"/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r>
            <a:rPr lang="en-IE" sz="18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Semi- structured interviews  </a:t>
          </a:r>
        </a:p>
      </dgm:t>
    </dgm:pt>
    <dgm:pt modelId="{D3425C96-5DA8-4880-BAFE-FA75948503A0}" type="parTrans" cxnId="{D81BAC4B-DC4B-40C7-B71A-212126562246}">
      <dgm:prSet/>
      <dgm:spPr/>
      <dgm:t>
        <a:bodyPr/>
        <a:lstStyle/>
        <a:p>
          <a:endParaRPr lang="en-IE"/>
        </a:p>
      </dgm:t>
    </dgm:pt>
    <dgm:pt modelId="{16C5E2E8-06F1-4786-8325-24312F6437C9}" type="sibTrans" cxnId="{D81BAC4B-DC4B-40C7-B71A-212126562246}">
      <dgm:prSet/>
      <dgm:spPr>
        <a:xfrm rot="18000000">
          <a:off x="2030780" y="1374648"/>
          <a:ext cx="370068" cy="469243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gm:spPr>
      <dgm:t>
        <a:bodyPr/>
        <a:lstStyle/>
        <a:p>
          <a:endParaRPr lang="en-IE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3E97661-7A28-4877-B110-FA83A6D33717}" type="pres">
      <dgm:prSet presAssocID="{76FA63CB-0D69-46AE-8D83-639F0C4C0049}" presName="cycle" presStyleCnt="0">
        <dgm:presLayoutVars>
          <dgm:dir/>
          <dgm:resizeHandles val="exact"/>
        </dgm:presLayoutVars>
      </dgm:prSet>
      <dgm:spPr/>
    </dgm:pt>
    <dgm:pt modelId="{790E7697-6D79-4951-9CD7-08767D3F393B}" type="pres">
      <dgm:prSet presAssocID="{B81CEC6F-D68D-4E6E-9806-7B8D8051FFC9}" presName="node" presStyleLbl="node1" presStyleIdx="0" presStyleCnt="3" custRadScaleRad="151337" custRadScaleInc="-87736">
        <dgm:presLayoutVars>
          <dgm:bulletEnabled val="1"/>
        </dgm:presLayoutVars>
      </dgm:prSet>
      <dgm:spPr/>
    </dgm:pt>
    <dgm:pt modelId="{53752047-72C7-46EA-A00D-C5C226CB37C0}" type="pres">
      <dgm:prSet presAssocID="{1AA35AE9-2917-4203-8271-6AD5FD73B064}" presName="sibTrans" presStyleLbl="sibTrans2D1" presStyleIdx="0" presStyleCnt="3" custLinFactNeighborX="1682" custLinFactNeighborY="974"/>
      <dgm:spPr/>
    </dgm:pt>
    <dgm:pt modelId="{263252F6-006B-4DF1-8CA3-A67B293D5650}" type="pres">
      <dgm:prSet presAssocID="{1AA35AE9-2917-4203-8271-6AD5FD73B064}" presName="connectorText" presStyleLbl="sibTrans2D1" presStyleIdx="0" presStyleCnt="3"/>
      <dgm:spPr/>
    </dgm:pt>
    <dgm:pt modelId="{789B2D0D-B74F-4D36-B037-CF55A400ED27}" type="pres">
      <dgm:prSet presAssocID="{2C1E53EA-5C7A-4B7C-9FE0-0C3D2E08CEFC}" presName="node" presStyleLbl="node1" presStyleIdx="1" presStyleCnt="3" custRadScaleRad="164333" custRadScaleInc="-109142">
        <dgm:presLayoutVars>
          <dgm:bulletEnabled val="1"/>
        </dgm:presLayoutVars>
      </dgm:prSet>
      <dgm:spPr/>
    </dgm:pt>
    <dgm:pt modelId="{65E07ED2-A8BF-48A5-BF3A-E898B0E2455D}" type="pres">
      <dgm:prSet presAssocID="{7CA9248C-794C-4290-9B7F-2B36CF4674C8}" presName="sibTrans" presStyleLbl="sibTrans2D1" presStyleIdx="1" presStyleCnt="3"/>
      <dgm:spPr/>
    </dgm:pt>
    <dgm:pt modelId="{084F7917-BA9A-4790-A706-6889D20ECB80}" type="pres">
      <dgm:prSet presAssocID="{7CA9248C-794C-4290-9B7F-2B36CF4674C8}" presName="connectorText" presStyleLbl="sibTrans2D1" presStyleIdx="1" presStyleCnt="3"/>
      <dgm:spPr/>
    </dgm:pt>
    <dgm:pt modelId="{050C49F8-7A16-4D72-AB22-D6B3371C4D46}" type="pres">
      <dgm:prSet presAssocID="{F1B5F58F-FD7F-4DE6-987E-7FEA2257CF0B}" presName="node" presStyleLbl="node1" presStyleIdx="2" presStyleCnt="3" custRadScaleRad="127843" custRadScaleInc="17013">
        <dgm:presLayoutVars>
          <dgm:bulletEnabled val="1"/>
        </dgm:presLayoutVars>
      </dgm:prSet>
      <dgm:spPr/>
    </dgm:pt>
    <dgm:pt modelId="{DE8B1D6D-324C-4FBD-AF18-9B1CB40F3BAC}" type="pres">
      <dgm:prSet presAssocID="{16C5E2E8-06F1-4786-8325-24312F6437C9}" presName="sibTrans" presStyleLbl="sibTrans2D1" presStyleIdx="2" presStyleCnt="3"/>
      <dgm:spPr/>
    </dgm:pt>
    <dgm:pt modelId="{3665B41D-0E67-461F-936E-F9922F7121C4}" type="pres">
      <dgm:prSet presAssocID="{16C5E2E8-06F1-4786-8325-24312F6437C9}" presName="connectorText" presStyleLbl="sibTrans2D1" presStyleIdx="2" presStyleCnt="3"/>
      <dgm:spPr/>
    </dgm:pt>
  </dgm:ptLst>
  <dgm:cxnLst>
    <dgm:cxn modelId="{A9415011-7A41-4D4D-9151-700D202D7379}" srcId="{76FA63CB-0D69-46AE-8D83-639F0C4C0049}" destId="{B81CEC6F-D68D-4E6E-9806-7B8D8051FFC9}" srcOrd="0" destOrd="0" parTransId="{F39B4905-995E-45E8-9CE0-97D67AB8EE16}" sibTransId="{1AA35AE9-2917-4203-8271-6AD5FD73B064}"/>
    <dgm:cxn modelId="{C9F4A12B-4E39-46F4-B366-C43E84E80B90}" type="presOf" srcId="{16C5E2E8-06F1-4786-8325-24312F6437C9}" destId="{3665B41D-0E67-461F-936E-F9922F7121C4}" srcOrd="1" destOrd="0" presId="urn:microsoft.com/office/officeart/2005/8/layout/cycle2"/>
    <dgm:cxn modelId="{C887BC40-CB6B-4E6C-BDDA-43F385CFA5C1}" type="presOf" srcId="{B81CEC6F-D68D-4E6E-9806-7B8D8051FFC9}" destId="{790E7697-6D79-4951-9CD7-08767D3F393B}" srcOrd="0" destOrd="0" presId="urn:microsoft.com/office/officeart/2005/8/layout/cycle2"/>
    <dgm:cxn modelId="{6052CA5B-33E6-4F56-B13E-8A21E57A66DA}" type="presOf" srcId="{F1B5F58F-FD7F-4DE6-987E-7FEA2257CF0B}" destId="{050C49F8-7A16-4D72-AB22-D6B3371C4D46}" srcOrd="0" destOrd="0" presId="urn:microsoft.com/office/officeart/2005/8/layout/cycle2"/>
    <dgm:cxn modelId="{B95B7644-6B3F-492C-9560-D8AFD218B8C9}" srcId="{76FA63CB-0D69-46AE-8D83-639F0C4C0049}" destId="{2C1E53EA-5C7A-4B7C-9FE0-0C3D2E08CEFC}" srcOrd="1" destOrd="0" parTransId="{94C4056B-BDC7-412E-A19E-6121B76790D4}" sibTransId="{7CA9248C-794C-4290-9B7F-2B36CF4674C8}"/>
    <dgm:cxn modelId="{D81BAC4B-DC4B-40C7-B71A-212126562246}" srcId="{76FA63CB-0D69-46AE-8D83-639F0C4C0049}" destId="{F1B5F58F-FD7F-4DE6-987E-7FEA2257CF0B}" srcOrd="2" destOrd="0" parTransId="{D3425C96-5DA8-4880-BAFE-FA75948503A0}" sibTransId="{16C5E2E8-06F1-4786-8325-24312F6437C9}"/>
    <dgm:cxn modelId="{17929254-C6A5-41ED-810F-4518DA979C0E}" type="presOf" srcId="{7CA9248C-794C-4290-9B7F-2B36CF4674C8}" destId="{084F7917-BA9A-4790-A706-6889D20ECB80}" srcOrd="1" destOrd="0" presId="urn:microsoft.com/office/officeart/2005/8/layout/cycle2"/>
    <dgm:cxn modelId="{64FC4057-DF64-4DBD-A12D-98BE26457CB5}" type="presOf" srcId="{1AA35AE9-2917-4203-8271-6AD5FD73B064}" destId="{53752047-72C7-46EA-A00D-C5C226CB37C0}" srcOrd="0" destOrd="0" presId="urn:microsoft.com/office/officeart/2005/8/layout/cycle2"/>
    <dgm:cxn modelId="{335A31AF-1B67-4944-B047-47CDD4103904}" type="presOf" srcId="{76FA63CB-0D69-46AE-8D83-639F0C4C0049}" destId="{43E97661-7A28-4877-B110-FA83A6D33717}" srcOrd="0" destOrd="0" presId="urn:microsoft.com/office/officeart/2005/8/layout/cycle2"/>
    <dgm:cxn modelId="{A14C2CC1-27BD-440A-9194-28B8D411668D}" type="presOf" srcId="{7CA9248C-794C-4290-9B7F-2B36CF4674C8}" destId="{65E07ED2-A8BF-48A5-BF3A-E898B0E2455D}" srcOrd="0" destOrd="0" presId="urn:microsoft.com/office/officeart/2005/8/layout/cycle2"/>
    <dgm:cxn modelId="{6B401BD7-EFDC-4F9F-9A4F-E0F88773B7AC}" type="presOf" srcId="{16C5E2E8-06F1-4786-8325-24312F6437C9}" destId="{DE8B1D6D-324C-4FBD-AF18-9B1CB40F3BAC}" srcOrd="0" destOrd="0" presId="urn:microsoft.com/office/officeart/2005/8/layout/cycle2"/>
    <dgm:cxn modelId="{0FBD21DE-C6F7-4569-841A-BF11A55F07A8}" type="presOf" srcId="{1AA35AE9-2917-4203-8271-6AD5FD73B064}" destId="{263252F6-006B-4DF1-8CA3-A67B293D5650}" srcOrd="1" destOrd="0" presId="urn:microsoft.com/office/officeart/2005/8/layout/cycle2"/>
    <dgm:cxn modelId="{0A40E2E5-2A5A-410C-8B21-D6D963A4788C}" type="presOf" srcId="{2C1E53EA-5C7A-4B7C-9FE0-0C3D2E08CEFC}" destId="{789B2D0D-B74F-4D36-B037-CF55A400ED27}" srcOrd="0" destOrd="0" presId="urn:microsoft.com/office/officeart/2005/8/layout/cycle2"/>
    <dgm:cxn modelId="{E5F157C2-2A78-4A72-A3C4-B043291515E9}" type="presParOf" srcId="{43E97661-7A28-4877-B110-FA83A6D33717}" destId="{790E7697-6D79-4951-9CD7-08767D3F393B}" srcOrd="0" destOrd="0" presId="urn:microsoft.com/office/officeart/2005/8/layout/cycle2"/>
    <dgm:cxn modelId="{07F21C9F-4DB3-4560-AA6B-80151B6E0C8E}" type="presParOf" srcId="{43E97661-7A28-4877-B110-FA83A6D33717}" destId="{53752047-72C7-46EA-A00D-C5C226CB37C0}" srcOrd="1" destOrd="0" presId="urn:microsoft.com/office/officeart/2005/8/layout/cycle2"/>
    <dgm:cxn modelId="{F7742A7A-6F08-4A5A-A8FE-9F2FA7B2FF08}" type="presParOf" srcId="{53752047-72C7-46EA-A00D-C5C226CB37C0}" destId="{263252F6-006B-4DF1-8CA3-A67B293D5650}" srcOrd="0" destOrd="0" presId="urn:microsoft.com/office/officeart/2005/8/layout/cycle2"/>
    <dgm:cxn modelId="{8B8DAFB5-DCB7-4543-8C6C-4B14DDCB5D48}" type="presParOf" srcId="{43E97661-7A28-4877-B110-FA83A6D33717}" destId="{789B2D0D-B74F-4D36-B037-CF55A400ED27}" srcOrd="2" destOrd="0" presId="urn:microsoft.com/office/officeart/2005/8/layout/cycle2"/>
    <dgm:cxn modelId="{BFC9E12B-DC57-4767-B79C-09BFB044AD60}" type="presParOf" srcId="{43E97661-7A28-4877-B110-FA83A6D33717}" destId="{65E07ED2-A8BF-48A5-BF3A-E898B0E2455D}" srcOrd="3" destOrd="0" presId="urn:microsoft.com/office/officeart/2005/8/layout/cycle2"/>
    <dgm:cxn modelId="{3EB905F5-443A-484C-9EC5-E3C73DBF51A1}" type="presParOf" srcId="{65E07ED2-A8BF-48A5-BF3A-E898B0E2455D}" destId="{084F7917-BA9A-4790-A706-6889D20ECB80}" srcOrd="0" destOrd="0" presId="urn:microsoft.com/office/officeart/2005/8/layout/cycle2"/>
    <dgm:cxn modelId="{7840D763-EA40-43DE-9833-466BB3F294CC}" type="presParOf" srcId="{43E97661-7A28-4877-B110-FA83A6D33717}" destId="{050C49F8-7A16-4D72-AB22-D6B3371C4D46}" srcOrd="4" destOrd="0" presId="urn:microsoft.com/office/officeart/2005/8/layout/cycle2"/>
    <dgm:cxn modelId="{ECD3260F-A314-45CB-A942-3E64CF0A7A61}" type="presParOf" srcId="{43E97661-7A28-4877-B110-FA83A6D33717}" destId="{DE8B1D6D-324C-4FBD-AF18-9B1CB40F3BAC}" srcOrd="5" destOrd="0" presId="urn:microsoft.com/office/officeart/2005/8/layout/cycle2"/>
    <dgm:cxn modelId="{77A088B2-68D3-4D3D-99DA-37C4BFE024CF}" type="presParOf" srcId="{DE8B1D6D-324C-4FBD-AF18-9B1CB40F3BAC}" destId="{3665B41D-0E67-461F-936E-F9922F7121C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4C3CC9-48B5-41D0-B566-A3288255927B}">
      <dsp:nvSpPr>
        <dsp:cNvPr id="0" name=""/>
        <dsp:cNvSpPr/>
      </dsp:nvSpPr>
      <dsp:spPr>
        <a:xfrm>
          <a:off x="4083856" y="0"/>
          <a:ext cx="4215189" cy="4215189"/>
        </a:xfrm>
        <a:prstGeom prst="ellipse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3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Questionnaires</a:t>
          </a:r>
        </a:p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3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69 farmers </a:t>
          </a:r>
        </a:p>
      </dsp:txBody>
      <dsp:txXfrm>
        <a:off x="4701156" y="617300"/>
        <a:ext cx="2980589" cy="2980589"/>
      </dsp:txXfrm>
    </dsp:sp>
    <dsp:sp modelId="{7A8B16EF-F0EB-4906-833A-625BE2717BD5}">
      <dsp:nvSpPr>
        <dsp:cNvPr id="0" name=""/>
        <dsp:cNvSpPr/>
      </dsp:nvSpPr>
      <dsp:spPr>
        <a:xfrm rot="3749983">
          <a:off x="7083754" y="4113418"/>
          <a:ext cx="1044334" cy="14226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800" kern="1200"/>
        </a:p>
      </dsp:txBody>
      <dsp:txXfrm>
        <a:off x="7168070" y="4258993"/>
        <a:ext cx="731034" cy="853576"/>
      </dsp:txXfrm>
    </dsp:sp>
    <dsp:sp modelId="{E6149E7F-E8FF-4E75-86E3-33FAB6DD332D}">
      <dsp:nvSpPr>
        <dsp:cNvPr id="0" name=""/>
        <dsp:cNvSpPr/>
      </dsp:nvSpPr>
      <dsp:spPr>
        <a:xfrm>
          <a:off x="6940091" y="5486708"/>
          <a:ext cx="4215189" cy="4215189"/>
        </a:xfrm>
        <a:prstGeom prst="ellipse">
          <a:avLst/>
        </a:prstGeom>
        <a:solidFill>
          <a:srgbClr val="D141B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3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Focus groups  with farmers</a:t>
          </a:r>
        </a:p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3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X 5 </a:t>
          </a:r>
        </a:p>
      </dsp:txBody>
      <dsp:txXfrm>
        <a:off x="7557391" y="6104008"/>
        <a:ext cx="2980589" cy="2980589"/>
      </dsp:txXfrm>
    </dsp:sp>
    <dsp:sp modelId="{D008C783-75C7-4282-A4CD-260CE55BF2D4}">
      <dsp:nvSpPr>
        <dsp:cNvPr id="0" name=""/>
        <dsp:cNvSpPr/>
      </dsp:nvSpPr>
      <dsp:spPr>
        <a:xfrm rot="10800000">
          <a:off x="5350842" y="6882989"/>
          <a:ext cx="1123069" cy="1422626"/>
        </a:xfrm>
        <a:prstGeom prst="rightArrow">
          <a:avLst>
            <a:gd name="adj1" fmla="val 60000"/>
            <a:gd name="adj2" fmla="val 50000"/>
          </a:avLst>
        </a:prstGeom>
        <a:solidFill>
          <a:srgbClr val="D141B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800" kern="1200"/>
        </a:p>
      </dsp:txBody>
      <dsp:txXfrm rot="10800000">
        <a:off x="5687763" y="7167514"/>
        <a:ext cx="786148" cy="853576"/>
      </dsp:txXfrm>
    </dsp:sp>
    <dsp:sp modelId="{7312AD6D-58A7-4832-B5AB-12F859EC14E4}">
      <dsp:nvSpPr>
        <dsp:cNvPr id="0" name=""/>
        <dsp:cNvSpPr/>
      </dsp:nvSpPr>
      <dsp:spPr>
        <a:xfrm>
          <a:off x="605902" y="5486708"/>
          <a:ext cx="4215189" cy="421518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3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Semi – structured interviews </a:t>
          </a:r>
        </a:p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3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 farmers </a:t>
          </a:r>
        </a:p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3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 facilitators</a:t>
          </a:r>
        </a:p>
      </dsp:txBody>
      <dsp:txXfrm>
        <a:off x="1223202" y="6104008"/>
        <a:ext cx="2980589" cy="2980589"/>
      </dsp:txXfrm>
    </dsp:sp>
    <dsp:sp modelId="{A85B3E3A-700C-46E3-8904-C3F580A7E7C1}">
      <dsp:nvSpPr>
        <dsp:cNvPr id="0" name=""/>
        <dsp:cNvSpPr/>
      </dsp:nvSpPr>
      <dsp:spPr>
        <a:xfrm rot="18142205" flipH="1" flipV="1">
          <a:off x="3192328" y="4111792"/>
          <a:ext cx="449220" cy="2186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900" kern="1200"/>
        </a:p>
      </dsp:txBody>
      <dsp:txXfrm rot="-10800000">
        <a:off x="3242676" y="4127819"/>
        <a:ext cx="383636" cy="1311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4C3CC9-48B5-41D0-B566-A3288255927B}">
      <dsp:nvSpPr>
        <dsp:cNvPr id="0" name=""/>
        <dsp:cNvSpPr/>
      </dsp:nvSpPr>
      <dsp:spPr>
        <a:xfrm>
          <a:off x="745408" y="499155"/>
          <a:ext cx="902897" cy="902897"/>
        </a:xfrm>
        <a:prstGeom prst="ellipse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7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Questionnaires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7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69 farmers </a:t>
          </a:r>
        </a:p>
      </dsp:txBody>
      <dsp:txXfrm>
        <a:off x="877634" y="631381"/>
        <a:ext cx="638445" cy="638445"/>
      </dsp:txXfrm>
    </dsp:sp>
    <dsp:sp modelId="{7A8B16EF-F0EB-4906-833A-625BE2717BD5}">
      <dsp:nvSpPr>
        <dsp:cNvPr id="0" name=""/>
        <dsp:cNvSpPr/>
      </dsp:nvSpPr>
      <dsp:spPr>
        <a:xfrm rot="3759373">
          <a:off x="1386107" y="1384036"/>
          <a:ext cx="227335" cy="3047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500" kern="1200"/>
        </a:p>
      </dsp:txBody>
      <dsp:txXfrm>
        <a:off x="1404544" y="1414691"/>
        <a:ext cx="159135" cy="182837"/>
      </dsp:txXfrm>
    </dsp:sp>
    <dsp:sp modelId="{E6149E7F-E8FF-4E75-86E3-33FAB6DD332D}">
      <dsp:nvSpPr>
        <dsp:cNvPr id="0" name=""/>
        <dsp:cNvSpPr/>
      </dsp:nvSpPr>
      <dsp:spPr>
        <a:xfrm>
          <a:off x="1357156" y="1682177"/>
          <a:ext cx="902897" cy="902897"/>
        </a:xfrm>
        <a:prstGeom prst="ellipse">
          <a:avLst/>
        </a:prstGeom>
        <a:solidFill>
          <a:srgbClr val="D141B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3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Focus groups  with farmers</a:t>
          </a:r>
        </a:p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3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X 5 </a:t>
          </a:r>
        </a:p>
      </dsp:txBody>
      <dsp:txXfrm>
        <a:off x="1489382" y="1814403"/>
        <a:ext cx="638445" cy="638445"/>
      </dsp:txXfrm>
    </dsp:sp>
    <dsp:sp modelId="{D008C783-75C7-4282-A4CD-260CE55BF2D4}">
      <dsp:nvSpPr>
        <dsp:cNvPr id="0" name=""/>
        <dsp:cNvSpPr/>
      </dsp:nvSpPr>
      <dsp:spPr>
        <a:xfrm rot="10800000">
          <a:off x="1016837" y="1981262"/>
          <a:ext cx="240492" cy="304727"/>
        </a:xfrm>
        <a:prstGeom prst="rightArrow">
          <a:avLst>
            <a:gd name="adj1" fmla="val 60000"/>
            <a:gd name="adj2" fmla="val 50000"/>
          </a:avLst>
        </a:prstGeom>
        <a:solidFill>
          <a:srgbClr val="D141B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500" kern="1200"/>
        </a:p>
      </dsp:txBody>
      <dsp:txXfrm rot="10800000">
        <a:off x="1088985" y="2042207"/>
        <a:ext cx="168344" cy="182837"/>
      </dsp:txXfrm>
    </dsp:sp>
    <dsp:sp modelId="{7312AD6D-58A7-4832-B5AB-12F859EC14E4}">
      <dsp:nvSpPr>
        <dsp:cNvPr id="0" name=""/>
        <dsp:cNvSpPr/>
      </dsp:nvSpPr>
      <dsp:spPr>
        <a:xfrm>
          <a:off x="500" y="1682177"/>
          <a:ext cx="902897" cy="90289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7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Semi – structured interviews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7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 farmers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7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 facilitators</a:t>
          </a:r>
        </a:p>
      </dsp:txBody>
      <dsp:txXfrm>
        <a:off x="132726" y="1814403"/>
        <a:ext cx="638445" cy="638445"/>
      </dsp:txXfrm>
    </dsp:sp>
    <dsp:sp modelId="{A85B3E3A-700C-46E3-8904-C3F580A7E7C1}">
      <dsp:nvSpPr>
        <dsp:cNvPr id="0" name=""/>
        <dsp:cNvSpPr/>
      </dsp:nvSpPr>
      <dsp:spPr>
        <a:xfrm rot="18131833" flipH="1" flipV="1">
          <a:off x="550892" y="1383881"/>
          <a:ext cx="97508" cy="468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500" kern="1200"/>
        </a:p>
      </dsp:txBody>
      <dsp:txXfrm rot="-10800000">
        <a:off x="561659" y="1387302"/>
        <a:ext cx="83460" cy="280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0E7697-6D79-4951-9CD7-08767D3F393B}">
      <dsp:nvSpPr>
        <dsp:cNvPr id="0" name=""/>
        <dsp:cNvSpPr/>
      </dsp:nvSpPr>
      <dsp:spPr>
        <a:xfrm>
          <a:off x="580362" y="166518"/>
          <a:ext cx="2328868" cy="2328868"/>
        </a:xfrm>
        <a:prstGeom prst="ellipse">
          <a:avLst/>
        </a:prstGeom>
        <a:solidFill>
          <a:srgbClr val="CD3FA8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8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Questionnaires </a:t>
          </a:r>
        </a:p>
      </dsp:txBody>
      <dsp:txXfrm>
        <a:off x="921417" y="507573"/>
        <a:ext cx="1646758" cy="1646758"/>
      </dsp:txXfrm>
    </dsp:sp>
    <dsp:sp modelId="{53752047-72C7-46EA-A00D-C5C226CB37C0}">
      <dsp:nvSpPr>
        <dsp:cNvPr id="0" name=""/>
        <dsp:cNvSpPr/>
      </dsp:nvSpPr>
      <dsp:spPr>
        <a:xfrm rot="21551800">
          <a:off x="3551836" y="910189"/>
          <a:ext cx="1488382" cy="785992"/>
        </a:xfrm>
        <a:prstGeom prst="righ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3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551848" y="1069040"/>
        <a:ext cx="1252584" cy="471596"/>
      </dsp:txXfrm>
    </dsp:sp>
    <dsp:sp modelId="{789B2D0D-B74F-4D36-B037-CF55A400ED27}">
      <dsp:nvSpPr>
        <dsp:cNvPr id="0" name=""/>
        <dsp:cNvSpPr/>
      </dsp:nvSpPr>
      <dsp:spPr>
        <a:xfrm>
          <a:off x="5716994" y="94493"/>
          <a:ext cx="2328868" cy="2328868"/>
        </a:xfrm>
        <a:prstGeom prst="ellipse">
          <a:avLst/>
        </a:prstGeom>
        <a:solidFill>
          <a:srgbClr val="7030A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8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5 Focus groups </a:t>
          </a:r>
        </a:p>
      </dsp:txBody>
      <dsp:txXfrm>
        <a:off x="6058049" y="435548"/>
        <a:ext cx="1646758" cy="1646758"/>
      </dsp:txXfrm>
    </dsp:sp>
    <dsp:sp modelId="{65E07ED2-A8BF-48A5-BF3A-E898B0E2455D}">
      <dsp:nvSpPr>
        <dsp:cNvPr id="0" name=""/>
        <dsp:cNvSpPr/>
      </dsp:nvSpPr>
      <dsp:spPr>
        <a:xfrm rot="9082516">
          <a:off x="3425905" y="2242343"/>
          <a:ext cx="1867189" cy="785992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3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0800000">
        <a:off x="3647293" y="2343059"/>
        <a:ext cx="1631391" cy="471596"/>
      </dsp:txXfrm>
    </dsp:sp>
    <dsp:sp modelId="{050C49F8-7A16-4D72-AB22-D6B3371C4D46}">
      <dsp:nvSpPr>
        <dsp:cNvPr id="0" name=""/>
        <dsp:cNvSpPr/>
      </dsp:nvSpPr>
      <dsp:spPr>
        <a:xfrm>
          <a:off x="580365" y="2897951"/>
          <a:ext cx="2328868" cy="2328868"/>
        </a:xfrm>
        <a:prstGeom prst="ellipse">
          <a:avLst/>
        </a:prstGeom>
        <a:solidFill>
          <a:srgbClr val="00B0F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8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Semi- structured interviews  </a:t>
          </a:r>
        </a:p>
      </dsp:txBody>
      <dsp:txXfrm>
        <a:off x="921420" y="3239006"/>
        <a:ext cx="1646758" cy="1646758"/>
      </dsp:txXfrm>
    </dsp:sp>
    <dsp:sp modelId="{DE8B1D6D-324C-4FBD-AF18-9B1CB40F3BAC}">
      <dsp:nvSpPr>
        <dsp:cNvPr id="0" name=""/>
        <dsp:cNvSpPr/>
      </dsp:nvSpPr>
      <dsp:spPr>
        <a:xfrm rot="16199997">
          <a:off x="1638118" y="2309710"/>
          <a:ext cx="213359" cy="785992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0800000">
        <a:off x="1670122" y="2498912"/>
        <a:ext cx="149351" cy="4715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B04C25-E945-4E08-9816-C79B88A48D0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9E45F0-4276-472D-AB0D-E2CED77062D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645" y="1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FCD80A-DE80-460A-A387-C7E26FF6A912}" type="datetimeFigureOut">
              <a:rPr lang="en-IE" smtClean="0"/>
              <a:t>11/12/2017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884ABD-4D87-46DE-B8FC-75451945774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F111CC-480D-4625-B376-6A667A2312C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80795-CD58-479F-9F81-C3D3373608C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291544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84E346-687D-48E1-9DCB-8B3D1F6C60CA}" type="datetimeFigureOut">
              <a:rPr lang="en-IE" smtClean="0"/>
              <a:pPr/>
              <a:t>11/12/2017</a:t>
            </a:fld>
            <a:endParaRPr lang="en-I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357D6C-131D-41B6-A439-B494A681FA67}" type="slidenum">
              <a:rPr lang="en-IE" smtClean="0"/>
              <a:pPr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06780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3D9507-4376-4216-994D-6585BE691BC9}" type="slidenum">
              <a:rPr lang="en-IE" smtClean="0">
                <a:solidFill>
                  <a:prstClr val="black"/>
                </a:solidFill>
              </a:rPr>
              <a:pPr/>
              <a:t>1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215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7D6C-131D-41B6-A439-B494A681FA67}" type="slidenum">
              <a:rPr lang="en-IE" smtClean="0"/>
              <a:pPr/>
              <a:t>2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13084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65700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Say</a:t>
            </a:r>
            <a:r>
              <a:rPr lang="en-IE" baseline="0" dirty="0"/>
              <a:t> the overall aim and go through research questions,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7D6C-131D-41B6-A439-B494A681FA67}" type="slidenum">
              <a:rPr lang="en-IE" smtClean="0"/>
              <a:pPr/>
              <a:t>3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616369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(1</a:t>
            </a:r>
            <a:r>
              <a:rPr lang="en-IE" baseline="0" dirty="0"/>
              <a:t>min) </a:t>
            </a:r>
          </a:p>
          <a:p>
            <a:r>
              <a:rPr lang="en-IE" dirty="0"/>
              <a:t>Explain:</a:t>
            </a:r>
            <a:r>
              <a:rPr lang="en-IE" baseline="0" dirty="0"/>
              <a:t> started with </a:t>
            </a:r>
            <a:r>
              <a:rPr lang="en-IE" b="1" baseline="0" dirty="0"/>
              <a:t>questionnaires  –</a:t>
            </a:r>
            <a:r>
              <a:rPr lang="en-IE" baseline="0" dirty="0"/>
              <a:t> covering : Measuring, budgeting, support for adoption and demographics , piloted, administered during group meetings, n=67 group participants </a:t>
            </a:r>
          </a:p>
          <a:p>
            <a:endParaRPr lang="en-IE" baseline="0" dirty="0"/>
          </a:p>
          <a:p>
            <a:r>
              <a:rPr lang="en-IE" baseline="0" dirty="0"/>
              <a:t>Mention: attendance at groups during the year – allowed me to understand – design focus groups and interviews more effectively </a:t>
            </a:r>
          </a:p>
          <a:p>
            <a:endParaRPr lang="en-IE" b="1" baseline="0" dirty="0"/>
          </a:p>
          <a:p>
            <a:r>
              <a:rPr lang="en-IE" b="1" baseline="0" dirty="0"/>
              <a:t>Focus groups </a:t>
            </a:r>
            <a:r>
              <a:rPr lang="en-IE" baseline="0" dirty="0"/>
              <a:t>used to provide supplementary info to the results of the questionnaires with each of the three categories, </a:t>
            </a:r>
          </a:p>
          <a:p>
            <a:endParaRPr lang="en-IE" baseline="0" dirty="0"/>
          </a:p>
          <a:p>
            <a:r>
              <a:rPr lang="en-IE" b="1" baseline="0" dirty="0"/>
              <a:t>Semi-structured interviews </a:t>
            </a:r>
          </a:p>
          <a:p>
            <a:r>
              <a:rPr lang="en-IE" baseline="0" dirty="0"/>
              <a:t>9 farmers selected for interview, 3 from each category, min , max and average number of measurements to date, Interview guides were designed based on the theory of planned behaviour and semi-structured, Theory of planned behaviour – explain briefly – Behavioural belief, Normative belief and Control Belief. Advisors interviewed (n=4) – covers facilitators of all three categories and allows comparisons between them.</a:t>
            </a:r>
          </a:p>
          <a:p>
            <a:endParaRPr lang="en-IE" baseline="0" dirty="0"/>
          </a:p>
          <a:p>
            <a:r>
              <a:rPr lang="en-IE" b="1" baseline="0" dirty="0"/>
              <a:t>PastureBase – </a:t>
            </a:r>
            <a:r>
              <a:rPr lang="en-IE" b="0" baseline="0" dirty="0"/>
              <a:t>level of use </a:t>
            </a:r>
          </a:p>
          <a:p>
            <a:r>
              <a:rPr lang="en-IE" baseline="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7D6C-131D-41B6-A439-B494A681FA67}" type="slidenum">
              <a:rPr lang="en-IE" smtClean="0"/>
              <a:pPr/>
              <a:t>4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375304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(&lt;0.5</a:t>
            </a:r>
            <a:r>
              <a:rPr lang="en-IE" baseline="0" dirty="0"/>
              <a:t> mins) No need to read these out - time??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7D6C-131D-41B6-A439-B494A681FA67}" type="slidenum">
              <a:rPr lang="en-IE" smtClean="0"/>
              <a:pPr/>
              <a:t>5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195416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1 min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(Davis 1989) Useful and easy to use </a:t>
            </a:r>
            <a:r>
              <a:rPr lang="en-IE" dirty="0"/>
              <a:t>All believe in “the</a:t>
            </a:r>
            <a:r>
              <a:rPr lang="en-IE" baseline="0" dirty="0"/>
              <a:t> theory” , more individual support is needed by some but only 54% availed of this in I,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dirty="0"/>
              <a:t>The majority of farmers in all categories felt grass measuring is easy to do, The majority in all categories felt PBI was easy to use however this was highest (92%) in category I</a:t>
            </a:r>
            <a:r>
              <a:rPr lang="en-IE" sz="1200" baseline="0" dirty="0"/>
              <a:t> – getting the support, Lower in SI - </a:t>
            </a:r>
            <a:r>
              <a:rPr lang="en-IE" sz="1200" dirty="0"/>
              <a:t>‘</a:t>
            </a:r>
            <a:r>
              <a:rPr lang="en-IE" sz="1200" i="1" dirty="0"/>
              <a:t>It’s easy put the measurements in, but it’s not easy to know what to do with them’</a:t>
            </a:r>
            <a:r>
              <a:rPr lang="en-IE" sz="1200" dirty="0"/>
              <a:t>. They have moved from input of a grass cover to using other aspects of PBI, including the feed budget and are</a:t>
            </a:r>
            <a:r>
              <a:rPr lang="en-IE" sz="1200" i="1" dirty="0"/>
              <a:t> ‘finding it hard to learn’</a:t>
            </a:r>
            <a:r>
              <a:rPr lang="en-IE" sz="1200" dirty="0"/>
              <a:t>. As a result, 36% of SI felt that PBI is not easy to use.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20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b="1" baseline="0" dirty="0"/>
              <a:t>Know if asked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85.71% in I members of a discussion group previously (n=14).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92.3% in SI(n=13).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81.08% in 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Years</a:t>
            </a:r>
            <a:r>
              <a:rPr lang="en-I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 DG  Mode bands : E 5-6, SI 5-6, 9-10 and &gt;10, I 3-4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/>
              <a:t>“In a progressive group it can be (enough support from a DG alone)if all participants are focused on grass measuring” – Participant</a:t>
            </a:r>
            <a:r>
              <a:rPr lang="en-IE" baseline="0" dirty="0"/>
              <a:t> in SI Questionnaire”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“People can do it if they really want to, </a:t>
            </a:r>
            <a:r>
              <a:rPr lang="en-I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mabye</a:t>
            </a: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support in regards the computer aspect”. I</a:t>
            </a:r>
            <a:endParaRPr lang="en-IE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7D6C-131D-41B6-A439-B494A681FA67}" type="slidenum">
              <a:rPr lang="en-IE" smtClean="0"/>
              <a:pPr/>
              <a:t>6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059670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dirty="0"/>
              <a:t>1 min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dirty="0"/>
              <a:t>Farmers in the SI category had the highest level of adoption of PBI during this study.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dirty="0"/>
              <a:t>All participants in I and SI intervention categories used PBI to some degree. Range 1-48.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dirty="0"/>
              <a:t>While the average number of measurements in the E category was 2, the 25% of farmers in this category who used PBI averaged 9 measurements in 2017 (to 21/11/17)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dirty="0"/>
          </a:p>
          <a:p>
            <a:r>
              <a:rPr lang="en-IE" dirty="0"/>
              <a:t>Recorded grass measurements in SI in 2017 to date are 44% higher than in 2016 (average of 8 measurements recorded).</a:t>
            </a:r>
          </a:p>
          <a:p>
            <a:r>
              <a:rPr lang="en-IE" sz="1200" dirty="0"/>
              <a:t>When recorded grass measurements by SI in 2016 were compared to I in 2017, farmers in the latter category recorded 66% more measurements to the 21/11/17 than those in the SI category in 2016 (their first year using PBI). 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1DC5D-41BA-4378-95A0-260A43BAE433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274522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1.5 min</a:t>
            </a:r>
            <a:endParaRPr lang="en-US" sz="1200" i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 – can reduce time</a:t>
            </a:r>
            <a:r>
              <a:rPr lang="en-I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computer skills barriers – ability to use technology is something we can’t overlook – computer session at the end of DG meetings run in Johnstown castle last week- level of computer skills in KT groups was shocking – can’t expect these people to use PBI or jump to talking to them about grass budgets etc. if general computer skills are not there.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App- came up in all focus groups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18.42 % of the Extensive category had no agricultural qualification. None of the Intensive o r Semi-intensive category choose this option- all had at least a cert in ag/ green cert.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asked/time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average age of the all participants (n=67) was 41, with a range from 18 to 65. The average ages in each category was 35 (n=14), 39(n=14) 44  (n=39) in Intensive, Semi-intensive and Extensive respectively. </a:t>
            </a:r>
          </a:p>
          <a:p>
            <a:r>
              <a:rPr lang="en-IE" dirty="0"/>
              <a:t>Years dairy farming – same trend as age 10, 17, 20</a:t>
            </a:r>
          </a:p>
          <a:p>
            <a:endParaRPr lang="en-IE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(One person in the Extensive category had a level 9 qualification, an </a:t>
            </a:r>
            <a:r>
              <a:rPr lang="en-I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Msc</a:t>
            </a: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This person had no PBI use in 2017 and was not previously on PBI. One farmer in the Extensive category did not answer this question)</a:t>
            </a:r>
          </a:p>
          <a:p>
            <a:endParaRPr lang="en-IE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55.55% of (n=14) in the Intensive category had children. 71.28% in the Semi-intensive category had children and 57.89%(n=14)  in the Extensive category (n= 38) – Much</a:t>
            </a:r>
            <a:r>
              <a:rPr lang="en-I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lower average age in the Intensive category, - having children-leading to more financial pressure came up as a reason to measure grass as part of maximising farm output. </a:t>
            </a:r>
            <a:endParaRPr lang="en-IE" sz="1200" b="1" kern="1200" baseline="0" dirty="0">
              <a:solidFill>
                <a:srgbClr val="FF0000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42.85</a:t>
            </a: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 of both the Intensive and Semi-intensive categories did not have an identified successor.  14.28% of the Intensive category did, 35.71% of the semi-intensive did, however this question was not applicable to 42.87% of the Intensive category and to 21.43% of the Semi-intensive category. 35.14% (n=37) of the Extensive category had an identified successor but </a:t>
            </a:r>
            <a:r>
              <a:rPr lang="en-I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48.65</a:t>
            </a: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 did not, question was not applicable to 13.51% of the Extensive category.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200" b="1" kern="1200" dirty="0">
              <a:solidFill>
                <a:srgbClr val="FF0000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IE" dirty="0"/>
              <a:t>Full quotes : </a:t>
            </a:r>
          </a:p>
          <a:p>
            <a:endParaRPr lang="en-IE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/>
              <a:t>“Its prioritizing jobs” like at times of the year I would be focused on other things”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dirty="0"/>
              <a:t>Low control belief, with computer skills  - major barrier for some farmers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200" i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i="1" dirty="0"/>
              <a:t>“AFC there 1,000…..but what does that mean?”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/>
              <a:t>“The easiest part is measuring the grass” knowing how to use the information then is different” 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1DC5D-41BA-4378-95A0-260A43BAE433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54282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/>
              <a:t>1 min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/>
              <a:t>Those</a:t>
            </a:r>
            <a:r>
              <a:rPr lang="en-IE" baseline="0" dirty="0"/>
              <a:t> measuring that need continued support to continue to do so and improve </a:t>
            </a:r>
            <a:r>
              <a:rPr lang="en-IE" dirty="0"/>
              <a:t>‘</a:t>
            </a:r>
            <a:r>
              <a:rPr lang="en-IE" i="1" dirty="0"/>
              <a:t>the most important job…every week… what makes me the most money</a:t>
            </a:r>
            <a:r>
              <a:rPr lang="en-IE" dirty="0"/>
              <a:t>’. Farmer started measuring this</a:t>
            </a:r>
            <a:r>
              <a:rPr lang="en-IE" baseline="0" dirty="0"/>
              <a:t> year, was not doing so previously – 48 recorded measurements – theory of planned behaviour interview- linked it straight to milk solids – profit, associated use of the technology with the DG, as did all three farmers in the SI category.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“well sure I know what they are talking about , I’m able to talk about it now anyway” – in I </a:t>
            </a:r>
            <a:endParaRPr lang="en-IE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dirty="0"/>
          </a:p>
          <a:p>
            <a:endParaRPr lang="en-IE" baseline="0" dirty="0"/>
          </a:p>
          <a:p>
            <a:r>
              <a:rPr lang="en-IE" baseline="0" dirty="0"/>
              <a:t>Those who are not but want to learn – computer, jargon and time issues - </a:t>
            </a:r>
          </a:p>
          <a:p>
            <a:endParaRPr lang="en-IE" baseline="0" dirty="0"/>
          </a:p>
          <a:p>
            <a:r>
              <a:rPr lang="en-IE" baseline="0" dirty="0"/>
              <a:t>Those that do not see </a:t>
            </a:r>
            <a:r>
              <a:rPr lang="en-IE" b="1" baseline="0" dirty="0"/>
              <a:t>measuring and budgeting </a:t>
            </a:r>
            <a:r>
              <a:rPr lang="en-IE" baseline="0" dirty="0"/>
              <a:t>as a priority- still agree it is important and that using this technology would be beneficial. Do still see grass as important and feel they are measuring it,</a:t>
            </a:r>
            <a:r>
              <a:rPr lang="en-IE" dirty="0"/>
              <a:t> A farmer in I availed of one to one support yet still held low control belief in relation to computer skills, yet he felt his ‘(grassland) </a:t>
            </a:r>
            <a:r>
              <a:rPr lang="en-IE" i="1" dirty="0"/>
              <a:t>management has improved</a:t>
            </a:r>
            <a:r>
              <a:rPr lang="en-IE" dirty="0"/>
              <a:t>’ as a result of being in the group. 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7D6C-131D-41B6-A439-B494A681FA67}" type="slidenum">
              <a:rPr lang="en-IE" smtClean="0"/>
              <a:pPr/>
              <a:t>9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333115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65700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(0.5</a:t>
            </a:r>
            <a:r>
              <a:rPr lang="en-IE" baseline="0" dirty="0"/>
              <a:t> mins</a:t>
            </a:r>
            <a:r>
              <a:rPr lang="en-IE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7D6C-131D-41B6-A439-B494A681FA67}" type="slidenum">
              <a:rPr lang="en-IE" smtClean="0"/>
              <a:pPr/>
              <a:t>10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23028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&lt;0.5 </a:t>
            </a:r>
            <a:r>
              <a:rPr lang="en-IE" dirty="0"/>
              <a:t>min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7D6C-131D-41B6-A439-B494A681FA67}" type="slidenum">
              <a:rPr lang="en-IE" smtClean="0"/>
              <a:pPr/>
              <a:t>11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1656981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7D6C-131D-41B6-A439-B494A681FA67}" type="slidenum">
              <a:rPr lang="en-IE" smtClean="0"/>
              <a:pPr/>
              <a:t>12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911615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944C6-42E3-4D6D-9FAB-8CDD5B69F91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40207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EDBFC-A6B9-4744-8C92-5462E43DB34B}" type="datetimeFigureOut">
              <a:rPr lang="en-IE" smtClean="0"/>
              <a:t>11/12/2017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944C6-42E3-4D6D-9FAB-8CDD5B69F91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87694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EDBFC-A6B9-4744-8C92-5462E43DB34B}" type="datetimeFigureOut">
              <a:rPr lang="en-IE" smtClean="0"/>
              <a:t>11/12/2017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944C6-42E3-4D6D-9FAB-8CDD5B69F91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62841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048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253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419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4409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9192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4286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4823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8426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EDBFC-A6B9-4744-8C92-5462E43DB34B}" type="datetimeFigureOut">
              <a:rPr lang="en-IE" smtClean="0"/>
              <a:t>11/12/2017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Round Table No. 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944C6-42E3-4D6D-9FAB-8CDD5B69F913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903B61-D3A1-46E1-B1DD-A65D8E474A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805" y="6202233"/>
            <a:ext cx="3078343" cy="6289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9820F4-4BAC-450B-BBBE-B73936EAF13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03" y="6272370"/>
            <a:ext cx="1137949" cy="533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410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18" Type="http://schemas.openxmlformats.org/officeDocument/2006/relationships/diagramColors" Target="../diagrams/colors3.xml"/><Relationship Id="rId3" Type="http://schemas.openxmlformats.org/officeDocument/2006/relationships/image" Target="../media/image10.jpe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17" Type="http://schemas.openxmlformats.org/officeDocument/2006/relationships/diagramQuickStyle" Target="../diagrams/quickStyle3.xml"/><Relationship Id="rId2" Type="http://schemas.openxmlformats.org/officeDocument/2006/relationships/notesSlide" Target="../notesSlides/notesSlide4.xml"/><Relationship Id="rId16" Type="http://schemas.openxmlformats.org/officeDocument/2006/relationships/diagramLayout" Target="../diagrams/layout3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5" Type="http://schemas.openxmlformats.org/officeDocument/2006/relationships/diagramData" Target="../diagrams/data3.xml"/><Relationship Id="rId10" Type="http://schemas.openxmlformats.org/officeDocument/2006/relationships/diagramData" Target="../diagrams/data2.xml"/><Relationship Id="rId19" Type="http://schemas.microsoft.com/office/2007/relationships/diagramDrawing" Target="../diagrams/drawing3.xml"/><Relationship Id="rId4" Type="http://schemas.microsoft.com/office/2007/relationships/hdphoto" Target="../media/hdphoto4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microsoft.com/office/2007/relationships/hdphoto" Target="../media/hdphoto7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2.xml"/><Relationship Id="rId4" Type="http://schemas.microsoft.com/office/2007/relationships/hdphoto" Target="../media/hdphoto8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9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\\jcvx341\homeshares$\Niamh.Garvey\My Pictures\Possible FB from phone\DSC_074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11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8391" y="1921827"/>
            <a:ext cx="8784976" cy="1470025"/>
          </a:xfrm>
        </p:spPr>
        <p:txBody>
          <a:bodyPr>
            <a:noAutofit/>
          </a:bodyPr>
          <a:lstStyle/>
          <a:p>
            <a:r>
              <a:rPr lang="en-IE" sz="3400" b="1" dirty="0">
                <a:solidFill>
                  <a:srgbClr val="FFFFCC"/>
                </a:solidFill>
              </a:rPr>
              <a:t>Study title: Assessing extension methods to promote uptake of computer aided grass management in dairy discussion groups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1590" y="3933056"/>
            <a:ext cx="6400800" cy="1752600"/>
          </a:xfrm>
        </p:spPr>
        <p:txBody>
          <a:bodyPr>
            <a:normAutofit fontScale="55000" lnSpcReduction="20000"/>
          </a:bodyPr>
          <a:lstStyle/>
          <a:p>
            <a:r>
              <a:rPr lang="en-IE" b="1" dirty="0">
                <a:solidFill>
                  <a:srgbClr val="FFFFCC"/>
                </a:solidFill>
              </a:rPr>
              <a:t>Student: Niamh Garvey</a:t>
            </a:r>
          </a:p>
          <a:p>
            <a:endParaRPr lang="en-IE" b="1" dirty="0">
              <a:solidFill>
                <a:srgbClr val="FFFFCC"/>
              </a:solidFill>
            </a:endParaRPr>
          </a:p>
          <a:p>
            <a:r>
              <a:rPr lang="en-US" b="1" dirty="0">
                <a:solidFill>
                  <a:srgbClr val="FFFFCC"/>
                </a:solidFill>
              </a:rPr>
              <a:t>Supervisors: Dr. Bridget Lynch (UCD) and George Ramsbottom (Teagasc) </a:t>
            </a:r>
          </a:p>
          <a:p>
            <a:endParaRPr lang="en-US" b="1" dirty="0">
              <a:solidFill>
                <a:srgbClr val="FFFFCC"/>
              </a:solidFill>
            </a:endParaRPr>
          </a:p>
          <a:p>
            <a:r>
              <a:rPr lang="en-US" b="1" dirty="0">
                <a:solidFill>
                  <a:srgbClr val="FFFFCC"/>
                </a:solidFill>
              </a:rPr>
              <a:t>Location: Johnstown Castle Advisory Office, Co. Wexford </a:t>
            </a:r>
            <a:endParaRPr lang="en-US" sz="3600" b="1" dirty="0">
              <a:solidFill>
                <a:srgbClr val="FFFFCC"/>
              </a:solidFill>
            </a:endParaRPr>
          </a:p>
          <a:p>
            <a:endParaRPr lang="en-IE" dirty="0">
              <a:solidFill>
                <a:srgbClr val="FFFFCC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619672" y="620688"/>
            <a:ext cx="5724636" cy="9366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altLang="en-US" sz="3600" b="1" dirty="0" err="1"/>
              <a:t>MAgrSc</a:t>
            </a:r>
            <a:r>
              <a:rPr lang="en-IE" altLang="en-US" sz="3600" b="1" dirty="0"/>
              <a:t> Innovation Support Programme 2016-2018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76976"/>
            <a:ext cx="91440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9655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\\jcvx341\homeshares$\Niamh.Garvey\My Pictures\Possible FB from phone\DSC_076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1535" y="-99392"/>
            <a:ext cx="12673405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5800" y="332656"/>
            <a:ext cx="8229600" cy="1143000"/>
          </a:xfrm>
        </p:spPr>
        <p:txBody>
          <a:bodyPr/>
          <a:lstStyle/>
          <a:p>
            <a:r>
              <a:rPr lang="en-IE" b="1" dirty="0"/>
              <a:t>Study design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5737687"/>
              </p:ext>
            </p:extLst>
          </p:nvPr>
        </p:nvGraphicFramePr>
        <p:xfrm>
          <a:off x="323528" y="1772816"/>
          <a:ext cx="8496944" cy="4131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367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724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solidFill>
                            <a:schemeClr val="tx1"/>
                          </a:solidFill>
                          <a:effectLst/>
                        </a:rPr>
                        <a:t>Intervention Category</a:t>
                      </a:r>
                      <a:endParaRPr lang="en-IE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6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solidFill>
                            <a:schemeClr val="tx1"/>
                          </a:solidFill>
                          <a:effectLst/>
                        </a:rPr>
                        <a:t>n=</a:t>
                      </a:r>
                      <a:endParaRPr lang="en-IE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6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solidFill>
                            <a:schemeClr val="tx1"/>
                          </a:solidFill>
                          <a:effectLst/>
                        </a:rPr>
                        <a:t>Extension methods applied</a:t>
                      </a:r>
                      <a:endParaRPr lang="en-IE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6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77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solidFill>
                            <a:schemeClr val="tx1"/>
                          </a:solidFill>
                          <a:effectLst/>
                        </a:rPr>
                        <a:t>Intensive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Year</a:t>
                      </a:r>
                      <a:r>
                        <a:rPr lang="en-IE" sz="1800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1</a:t>
                      </a:r>
                      <a:endParaRPr lang="en-IE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solidFill>
                            <a:schemeClr val="tx1"/>
                          </a:solidFill>
                          <a:effectLst/>
                        </a:rPr>
                        <a:t>17</a:t>
                      </a:r>
                      <a:endParaRPr lang="en-IE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en-IE" sz="1800" dirty="0">
                          <a:solidFill>
                            <a:schemeClr val="tx1"/>
                          </a:solidFill>
                          <a:effectLst/>
                        </a:rPr>
                        <a:t>Grass focused DG meetings each month </a:t>
                      </a:r>
                      <a:endParaRPr lang="en-IE" sz="2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en-IE" sz="1800" dirty="0">
                          <a:solidFill>
                            <a:schemeClr val="tx1"/>
                          </a:solidFill>
                          <a:effectLst/>
                        </a:rPr>
                        <a:t>One to one support  available to farmers </a:t>
                      </a:r>
                      <a:endParaRPr lang="en-IE" sz="2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en-IE" sz="1800" dirty="0">
                          <a:solidFill>
                            <a:schemeClr val="tx1"/>
                          </a:solidFill>
                          <a:effectLst/>
                        </a:rPr>
                        <a:t>Group messaging between meetings – “virtual DG” </a:t>
                      </a:r>
                      <a:endParaRPr lang="en-IE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39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solidFill>
                            <a:schemeClr val="tx1"/>
                          </a:solidFill>
                          <a:effectLst/>
                        </a:rPr>
                        <a:t>Semi-intensive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Year 2</a:t>
                      </a:r>
                      <a:endParaRPr lang="en-IE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en-IE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en-IE" sz="1800" dirty="0">
                          <a:solidFill>
                            <a:schemeClr val="tx1"/>
                          </a:solidFill>
                          <a:effectLst/>
                        </a:rPr>
                        <a:t>Grass focused DG meetings each month </a:t>
                      </a:r>
                      <a:endParaRPr lang="en-IE" sz="2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en-IE" sz="1800" dirty="0">
                          <a:solidFill>
                            <a:schemeClr val="tx1"/>
                          </a:solidFill>
                          <a:effectLst/>
                        </a:rPr>
                        <a:t>Group messaging between meetings – “virtual DG” </a:t>
                      </a:r>
                      <a:endParaRPr lang="en-IE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77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solidFill>
                            <a:schemeClr val="tx1"/>
                          </a:solidFill>
                          <a:effectLst/>
                        </a:rPr>
                        <a:t>Extensive </a:t>
                      </a:r>
                      <a:endParaRPr lang="en-IE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solidFill>
                            <a:schemeClr val="tx1"/>
                          </a:solidFill>
                          <a:effectLst/>
                        </a:rPr>
                        <a:t>44</a:t>
                      </a:r>
                      <a:endParaRPr lang="en-IE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en-IE" sz="1800" dirty="0">
                          <a:solidFill>
                            <a:schemeClr val="tx1"/>
                          </a:solidFill>
                          <a:effectLst/>
                        </a:rPr>
                        <a:t>General dairy DG meetings </a:t>
                      </a:r>
                      <a:endParaRPr lang="en-IE" sz="2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en-IE" sz="1800" dirty="0">
                          <a:solidFill>
                            <a:schemeClr val="tx1"/>
                          </a:solidFill>
                          <a:effectLst/>
                        </a:rPr>
                        <a:t>Grass discussed along with other topics including breeding, financial management, labour, health and safety. </a:t>
                      </a:r>
                      <a:endParaRPr lang="en-IE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3528" y="1628800"/>
            <a:ext cx="8496944" cy="4001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2000" b="1" dirty="0"/>
              <a:t>Quasi -experiment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15075"/>
            <a:ext cx="91440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9239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44" y="4640265"/>
            <a:ext cx="2039216" cy="1386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29251" y="578376"/>
            <a:ext cx="8604448" cy="1015663"/>
          </a:xfrm>
          <a:prstGeom prst="rect">
            <a:avLst/>
          </a:prstGeom>
          <a:solidFill>
            <a:schemeClr val="bg1"/>
          </a:solidFill>
          <a:effectLst>
            <a:softEdge rad="12700"/>
          </a:effectLst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Overall Aim</a:t>
            </a:r>
            <a:r>
              <a:rPr lang="en-US" b="1" dirty="0"/>
              <a:t>:  to examine the level of adoption of grass measuring and internet based grassland management support tools among dairy farmers in Discussion Groups  with different levels of extension support available</a:t>
            </a:r>
            <a:endParaRPr lang="en-IE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629467"/>
            <a:ext cx="2561499" cy="1440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\\jcvx341\homeshares$\Niamh.Garvey\My Pictures\Teagasc Facebook\Enniscorthy grass group\DSC_0954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629467"/>
            <a:ext cx="2535163" cy="1426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ounded Rectangle 23"/>
          <p:cNvSpPr/>
          <p:nvPr/>
        </p:nvSpPr>
        <p:spPr>
          <a:xfrm>
            <a:off x="5094399" y="3331351"/>
            <a:ext cx="3816424" cy="93309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>
                <a:solidFill>
                  <a:schemeClr val="tx1"/>
                </a:solidFill>
              </a:rPr>
              <a:t>4. What resources are required?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094399" y="1937881"/>
            <a:ext cx="3816424" cy="94887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>
                <a:solidFill>
                  <a:schemeClr val="tx1"/>
                </a:solidFill>
              </a:rPr>
              <a:t>2. What attitudes and beliefs  affect  adoption behaviour? </a:t>
            </a:r>
            <a:endParaRPr lang="en-IE" b="1" dirty="0">
              <a:solidFill>
                <a:srgbClr val="FF0000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340141" y="1937881"/>
            <a:ext cx="3816424" cy="94887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IE" dirty="0">
                <a:solidFill>
                  <a:schemeClr val="tx1"/>
                </a:solidFill>
              </a:rPr>
              <a:t>1. Which extension method is the most effective, what are it’s characteristics?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40141" y="3300814"/>
            <a:ext cx="3744416" cy="101041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>
                <a:solidFill>
                  <a:schemeClr val="tx1"/>
                </a:solidFill>
              </a:rPr>
              <a:t>3. Are the findings of this study applicable to other technologies? </a:t>
            </a:r>
          </a:p>
        </p:txBody>
      </p:sp>
      <p:sp>
        <p:nvSpPr>
          <p:cNvPr id="28" name="Cross 27"/>
          <p:cNvSpPr/>
          <p:nvPr/>
        </p:nvSpPr>
        <p:spPr>
          <a:xfrm>
            <a:off x="3663744" y="2385609"/>
            <a:ext cx="1849738" cy="1583432"/>
          </a:xfrm>
          <a:prstGeom prst="plus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>
                <a:solidFill>
                  <a:schemeClr val="tx1"/>
                </a:solidFill>
              </a:rPr>
              <a:t>Research questions </a:t>
            </a:r>
            <a:r>
              <a:rPr lang="en-IE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99778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\\jcvx341\homeshares$\Niamh.Garvey\My Pictures\Teagasc Facebook\South Wexford Grazers\DSC_09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1764" y="-891480"/>
            <a:ext cx="12368691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3" y="1124745"/>
            <a:ext cx="6588732" cy="5616624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endParaRPr lang="en-GB" altLang="en-US" sz="2600" dirty="0"/>
          </a:p>
          <a:p>
            <a:pPr>
              <a:buFont typeface="+mj-lt"/>
              <a:buAutoNum type="arabicPeriod"/>
              <a:defRPr/>
            </a:pPr>
            <a:endParaRPr lang="en-GB" altLang="en-US" sz="1800" b="1" dirty="0"/>
          </a:p>
          <a:p>
            <a:pPr>
              <a:buFont typeface="+mj-lt"/>
              <a:buAutoNum type="arabicPeriod"/>
              <a:defRPr/>
            </a:pPr>
            <a:endParaRPr lang="en-GB" altLang="en-US" sz="1800" b="1" dirty="0"/>
          </a:p>
          <a:p>
            <a:pPr>
              <a:buFont typeface="+mj-lt"/>
              <a:buAutoNum type="arabicPeriod"/>
              <a:defRPr/>
            </a:pPr>
            <a:endParaRPr lang="en-GB" altLang="en-US" sz="1800" b="1" dirty="0"/>
          </a:p>
          <a:p>
            <a:pPr marL="914400" indent="-914400">
              <a:buFont typeface="+mj-lt"/>
              <a:buAutoNum type="arabicPeriod"/>
              <a:defRPr/>
            </a:pPr>
            <a:endParaRPr lang="en-GB" altLang="en-US" sz="1800" b="1" dirty="0"/>
          </a:p>
          <a:p>
            <a:pPr marL="914400" indent="-914400">
              <a:buFont typeface="+mj-lt"/>
              <a:buAutoNum type="arabicPeriod"/>
              <a:defRPr/>
            </a:pPr>
            <a:endParaRPr lang="en-GB" altLang="en-US" sz="1800" b="1" dirty="0"/>
          </a:p>
          <a:p>
            <a:pPr marL="742950" indent="-742950">
              <a:buFont typeface="+mj-lt"/>
              <a:buAutoNum type="arabicPeriod"/>
              <a:defRPr/>
            </a:pPr>
            <a:endParaRPr lang="en-GB" altLang="en-US" sz="1800" dirty="0"/>
          </a:p>
          <a:p>
            <a:pPr marL="742950" indent="-742950">
              <a:buFont typeface="+mj-lt"/>
              <a:buAutoNum type="arabicPeriod"/>
              <a:defRPr/>
            </a:pPr>
            <a:endParaRPr lang="en-GB" altLang="en-US" sz="1800" dirty="0"/>
          </a:p>
          <a:p>
            <a:pPr marL="0" indent="0">
              <a:buNone/>
            </a:pPr>
            <a:endParaRPr lang="en-GB" sz="1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331640" y="1230554"/>
            <a:ext cx="6588732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  <a:defRPr/>
            </a:pPr>
            <a:endParaRPr lang="en-GB" altLang="en-US" sz="2600"/>
          </a:p>
          <a:p>
            <a:pPr>
              <a:buFont typeface="+mj-lt"/>
              <a:buAutoNum type="arabicPeriod"/>
              <a:defRPr/>
            </a:pPr>
            <a:endParaRPr lang="en-GB" altLang="en-US" sz="1800" b="1"/>
          </a:p>
          <a:p>
            <a:pPr>
              <a:buFont typeface="+mj-lt"/>
              <a:buAutoNum type="arabicPeriod"/>
              <a:defRPr/>
            </a:pPr>
            <a:endParaRPr lang="en-GB" altLang="en-US" sz="1800" b="1"/>
          </a:p>
          <a:p>
            <a:pPr>
              <a:buFont typeface="+mj-lt"/>
              <a:buAutoNum type="arabicPeriod"/>
              <a:defRPr/>
            </a:pPr>
            <a:endParaRPr lang="en-GB" altLang="en-US" sz="1800" b="1"/>
          </a:p>
          <a:p>
            <a:pPr marL="914400" indent="-914400">
              <a:buFont typeface="+mj-lt"/>
              <a:buAutoNum type="arabicPeriod"/>
              <a:defRPr/>
            </a:pPr>
            <a:endParaRPr lang="en-GB" altLang="en-US" sz="1800" b="1"/>
          </a:p>
          <a:p>
            <a:pPr marL="914400" indent="-914400">
              <a:buFont typeface="+mj-lt"/>
              <a:buAutoNum type="arabicPeriod"/>
              <a:defRPr/>
            </a:pPr>
            <a:endParaRPr lang="en-GB" altLang="en-US" sz="1800" b="1"/>
          </a:p>
          <a:p>
            <a:pPr marL="742950" indent="-742950">
              <a:buFont typeface="+mj-lt"/>
              <a:buAutoNum type="arabicPeriod"/>
              <a:defRPr/>
            </a:pPr>
            <a:endParaRPr lang="en-GB" altLang="en-US" sz="1800"/>
          </a:p>
          <a:p>
            <a:pPr marL="742950" indent="-742950">
              <a:buFont typeface="+mj-lt"/>
              <a:buAutoNum type="arabicPeriod"/>
              <a:defRPr/>
            </a:pPr>
            <a:endParaRPr lang="en-GB" altLang="en-US" sz="1800"/>
          </a:p>
          <a:p>
            <a:pPr marL="0" indent="0">
              <a:buFont typeface="Arial" pitchFamily="34" charset="0"/>
              <a:buNone/>
            </a:pPr>
            <a:endParaRPr lang="en-GB" sz="1000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394547087"/>
              </p:ext>
            </p:extLst>
          </p:nvPr>
        </p:nvGraphicFramePr>
        <p:xfrm>
          <a:off x="18473970" y="13020116"/>
          <a:ext cx="11761184" cy="9703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3246653164"/>
              </p:ext>
            </p:extLst>
          </p:nvPr>
        </p:nvGraphicFramePr>
        <p:xfrm>
          <a:off x="27974600" y="19630800"/>
          <a:ext cx="2260554" cy="3092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1795716" y="17194526"/>
            <a:ext cx="380570" cy="6771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IE" b="1" dirty="0"/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2477693496"/>
              </p:ext>
            </p:extLst>
          </p:nvPr>
        </p:nvGraphicFramePr>
        <p:xfrm>
          <a:off x="323528" y="243009"/>
          <a:ext cx="8352928" cy="53638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432" y="4038866"/>
            <a:ext cx="3047940" cy="859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2566754" y="2708920"/>
            <a:ext cx="4176464" cy="4320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800" b="1" dirty="0">
                <a:solidFill>
                  <a:schemeClr val="tx1"/>
                </a:solidFill>
              </a:rPr>
              <a:t>Methodology</a:t>
            </a:r>
            <a:r>
              <a:rPr lang="en-IE" sz="3200" b="1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9574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72238" cy="599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en-IE" b="1" dirty="0"/>
              <a:t>Thesis Structure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048" y="1196752"/>
            <a:ext cx="8532440" cy="4925144"/>
          </a:xfrm>
        </p:spPr>
        <p:txBody>
          <a:bodyPr>
            <a:normAutofit/>
          </a:bodyPr>
          <a:lstStyle/>
          <a:p>
            <a:r>
              <a:rPr lang="en-IE" sz="3600" dirty="0"/>
              <a:t>Chapter 1: Introduction </a:t>
            </a:r>
          </a:p>
          <a:p>
            <a:r>
              <a:rPr lang="en-IE" sz="3600" dirty="0"/>
              <a:t>Chapter 2: Literature review </a:t>
            </a:r>
          </a:p>
          <a:p>
            <a:r>
              <a:rPr lang="en-IE" sz="3600" dirty="0"/>
              <a:t>Chapter 3: Methods</a:t>
            </a:r>
          </a:p>
          <a:p>
            <a:r>
              <a:rPr lang="en-IE" sz="3600" dirty="0"/>
              <a:t>Chapter 4: Research findings </a:t>
            </a:r>
          </a:p>
          <a:p>
            <a:r>
              <a:rPr lang="en-IE" sz="3600" dirty="0"/>
              <a:t>Chapter 5: Discussion and conclusion </a:t>
            </a:r>
          </a:p>
          <a:p>
            <a:r>
              <a:rPr lang="en-IE" sz="3600" dirty="0"/>
              <a:t>Chapter 6: Recommendations and 			              implications</a:t>
            </a:r>
          </a:p>
        </p:txBody>
      </p:sp>
    </p:spTree>
    <p:extLst>
      <p:ext uri="{BB962C8B-B14F-4D97-AF65-F5344CB8AC3E}">
        <p14:creationId xmlns:p14="http://schemas.microsoft.com/office/powerpoint/2010/main" val="3377979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\\jcvx341\homeshares$\Niamh.Garvey\My Pictures\Teagasc Facebook\Shelbourne\DSC_080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1306" y="-78854"/>
            <a:ext cx="11100725" cy="6936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IE" b="1" dirty="0"/>
              <a:t>Key Findings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908720"/>
            <a:ext cx="8352928" cy="118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IE" sz="2200" dirty="0"/>
              <a:t>All agree potential benefits </a:t>
            </a:r>
            <a:r>
              <a:rPr lang="en-US" sz="2200" i="1" dirty="0"/>
              <a:t>"We agree with the theory”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All agree both grass measuring and PBI are useful  </a:t>
            </a:r>
          </a:p>
          <a:p>
            <a:endParaRPr lang="en-IE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518487"/>
              </p:ext>
            </p:extLst>
          </p:nvPr>
        </p:nvGraphicFramePr>
        <p:xfrm>
          <a:off x="395536" y="1844824"/>
          <a:ext cx="8439170" cy="28890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878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78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7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78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78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050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</a:rPr>
                        <a:t>Intervention category</a:t>
                      </a:r>
                      <a:endParaRPr lang="en-IE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</a:rPr>
                        <a:t>% who felt grass measuring was easy to do</a:t>
                      </a:r>
                      <a:endParaRPr lang="en-IE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</a:rPr>
                        <a:t>% who felt PBI was easy to use </a:t>
                      </a:r>
                      <a:endParaRPr lang="en-IE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</a:rPr>
                        <a:t>% who felt adequate support could come from a DG </a:t>
                      </a:r>
                      <a:endParaRPr lang="en-IE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</a:rPr>
                        <a:t>% who felt they were getting the necessary support   </a:t>
                      </a:r>
                      <a:endParaRPr lang="en-IE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6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</a:rPr>
                        <a:t>Intensive  </a:t>
                      </a:r>
                      <a:endParaRPr lang="en-IE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400" dirty="0">
                          <a:effectLst/>
                        </a:rPr>
                        <a:t>100%</a:t>
                      </a:r>
                      <a:endParaRPr lang="en-IE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400" dirty="0">
                          <a:effectLst/>
                        </a:rPr>
                        <a:t>92%</a:t>
                      </a:r>
                      <a:endParaRPr lang="en-IE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400" dirty="0">
                          <a:effectLst/>
                        </a:rPr>
                        <a:t>69%</a:t>
                      </a:r>
                      <a:endParaRPr lang="en-IE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400" dirty="0">
                          <a:effectLst/>
                        </a:rPr>
                        <a:t>100%</a:t>
                      </a:r>
                      <a:endParaRPr lang="en-IE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6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</a:rPr>
                        <a:t>Semi-intensive </a:t>
                      </a:r>
                      <a:endParaRPr lang="en-IE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400" dirty="0">
                          <a:effectLst/>
                        </a:rPr>
                        <a:t>93%</a:t>
                      </a:r>
                      <a:endParaRPr lang="en-IE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400" dirty="0">
                          <a:effectLst/>
                        </a:rPr>
                        <a:t>64%</a:t>
                      </a:r>
                      <a:endParaRPr lang="en-IE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400" dirty="0">
                          <a:effectLst/>
                        </a:rPr>
                        <a:t>62%</a:t>
                      </a:r>
                      <a:endParaRPr lang="en-IE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400" dirty="0">
                          <a:effectLst/>
                        </a:rPr>
                        <a:t>92%</a:t>
                      </a:r>
                      <a:endParaRPr lang="en-IE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8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</a:rPr>
                        <a:t>Extensive </a:t>
                      </a:r>
                      <a:endParaRPr lang="en-IE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400" dirty="0">
                          <a:effectLst/>
                        </a:rPr>
                        <a:t>87% </a:t>
                      </a:r>
                      <a:endParaRPr lang="en-IE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400" dirty="0">
                          <a:effectLst/>
                        </a:rPr>
                        <a:t>62%</a:t>
                      </a:r>
                      <a:endParaRPr lang="en-IE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400" dirty="0">
                          <a:effectLst/>
                        </a:rPr>
                        <a:t>55%</a:t>
                      </a:r>
                      <a:endParaRPr lang="en-IE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400" dirty="0">
                          <a:effectLst/>
                        </a:rPr>
                        <a:t>68%</a:t>
                      </a:r>
                      <a:endParaRPr lang="en-IE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09771" y="4782659"/>
            <a:ext cx="8424936" cy="1368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100" i="1" dirty="0"/>
              <a:t>“It’s easy put the measurements in, but it’s not easy to know what to do with them”.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100" i="1" dirty="0"/>
              <a:t>“In a progressive group it can be (enough support from a DG alone) if all participants are focused on grass measuring”</a:t>
            </a:r>
          </a:p>
          <a:p>
            <a:endParaRPr lang="en-IE" dirty="0"/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76976"/>
            <a:ext cx="91440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0029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\\jcvx341\homeshares$\Niamh.Garvey\My Pictures\Teagasc Facebook\Enniscorthy grass group\DSC_09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7143" y="-49427"/>
            <a:ext cx="10836697" cy="632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892544"/>
              </p:ext>
            </p:extLst>
          </p:nvPr>
        </p:nvGraphicFramePr>
        <p:xfrm>
          <a:off x="611560" y="1268760"/>
          <a:ext cx="7704856" cy="34130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262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62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62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62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7869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dirty="0">
                          <a:effectLst/>
                        </a:rPr>
                        <a:t>Intervention category 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206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dirty="0">
                          <a:effectLst/>
                        </a:rPr>
                        <a:t>% who used PBI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206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dirty="0">
                          <a:effectLst/>
                        </a:rPr>
                        <a:t>&gt; 10 grass measurements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206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dirty="0">
                          <a:effectLst/>
                        </a:rPr>
                        <a:t>Av. number  measurements recorded 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206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55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400" dirty="0">
                          <a:effectLst/>
                        </a:rPr>
                        <a:t>Intensive  </a:t>
                      </a:r>
                      <a:endParaRPr lang="en-IE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3200" b="1" dirty="0">
                          <a:effectLst/>
                        </a:rPr>
                        <a:t>100%</a:t>
                      </a:r>
                      <a:endParaRPr lang="en-IE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3200" b="1" dirty="0">
                          <a:effectLst/>
                        </a:rPr>
                        <a:t>35%</a:t>
                      </a:r>
                      <a:endParaRPr lang="en-IE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3200" b="1" dirty="0">
                          <a:effectLst/>
                        </a:rPr>
                        <a:t>12</a:t>
                      </a:r>
                      <a:endParaRPr lang="en-IE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655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400" dirty="0">
                          <a:effectLst/>
                        </a:rPr>
                        <a:t>Semi-intensive </a:t>
                      </a:r>
                      <a:endParaRPr lang="en-IE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3200" b="1" dirty="0">
                          <a:effectLst/>
                        </a:rPr>
                        <a:t>100%</a:t>
                      </a:r>
                      <a:endParaRPr lang="en-IE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3200" b="1" dirty="0">
                          <a:effectLst/>
                        </a:rPr>
                        <a:t>79%</a:t>
                      </a:r>
                      <a:endParaRPr lang="en-IE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3200" b="1" dirty="0">
                          <a:effectLst/>
                        </a:rPr>
                        <a:t>18</a:t>
                      </a:r>
                      <a:endParaRPr lang="en-IE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655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400" dirty="0">
                          <a:effectLst/>
                        </a:rPr>
                        <a:t>Extensive</a:t>
                      </a:r>
                      <a:endParaRPr lang="en-IE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3200" b="1" dirty="0">
                          <a:effectLst/>
                        </a:rPr>
                        <a:t>25%</a:t>
                      </a:r>
                      <a:endParaRPr lang="en-IE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3200" b="1" dirty="0">
                          <a:effectLst/>
                        </a:rPr>
                        <a:t>11%</a:t>
                      </a:r>
                      <a:endParaRPr lang="en-IE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3200" b="1" dirty="0">
                          <a:effectLst/>
                        </a:rPr>
                        <a:t>2</a:t>
                      </a:r>
                      <a:endParaRPr lang="en-IE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2" y="6278562"/>
            <a:ext cx="914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6405" y="-171400"/>
            <a:ext cx="8229600" cy="1143000"/>
          </a:xfrm>
        </p:spPr>
        <p:txBody>
          <a:bodyPr/>
          <a:lstStyle/>
          <a:p>
            <a:r>
              <a:rPr lang="en-IE" b="1" dirty="0"/>
              <a:t>Key Findings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1560" y="4941168"/>
            <a:ext cx="7704856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IE" sz="2800" b="1" dirty="0"/>
              <a:t>Of the 25% in the Extensive category using PBI  –average number of measurements was 9 </a:t>
            </a:r>
          </a:p>
        </p:txBody>
      </p:sp>
    </p:spTree>
    <p:extLst>
      <p:ext uri="{BB962C8B-B14F-4D97-AF65-F5344CB8AC3E}">
        <p14:creationId xmlns:p14="http://schemas.microsoft.com/office/powerpoint/2010/main" val="914335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480" y="692696"/>
            <a:ext cx="8964488" cy="540060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b="1" dirty="0"/>
              <a:t>Time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800" b="1" i="1" dirty="0"/>
              <a:t>Time to do the walk :</a:t>
            </a:r>
            <a:r>
              <a:rPr lang="en-US" sz="1800" i="1" dirty="0"/>
              <a:t>“Its prioritizing jobs”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800" b="1" i="1" dirty="0"/>
              <a:t>Time to use computer : </a:t>
            </a:r>
            <a:r>
              <a:rPr lang="en-US" sz="1800" i="1" dirty="0"/>
              <a:t>I don’t always go back to the computer, … an app would help” 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Computers</a:t>
            </a:r>
            <a:endParaRPr lang="en-US" sz="2000" i="1" dirty="0"/>
          </a:p>
          <a:p>
            <a:pPr marL="0" indent="0">
              <a:buNone/>
            </a:pPr>
            <a:r>
              <a:rPr lang="en-IE" sz="1800" i="1" dirty="0"/>
              <a:t>“You have to turn on the computer… and that’s not on with me”.</a:t>
            </a:r>
          </a:p>
          <a:p>
            <a:pPr marL="0" indent="0">
              <a:buNone/>
            </a:pPr>
            <a:r>
              <a:rPr lang="en-US" sz="1800" dirty="0"/>
              <a:t>Experience with KT groups – major issue – general computer skills 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IE" sz="1800" dirty="0"/>
              <a:t>Adoption increases when other elements of the farmers’ environment make it easier to follow through on decisions (Garforth </a:t>
            </a:r>
            <a:r>
              <a:rPr lang="en-IE" sz="1800" i="1" dirty="0"/>
              <a:t>et al.,</a:t>
            </a:r>
            <a:r>
              <a:rPr lang="en-IE" sz="1800" dirty="0"/>
              <a:t> 2004)</a:t>
            </a:r>
            <a:endParaRPr lang="en-US" sz="1800" b="1" i="1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2000" b="1" dirty="0"/>
              <a:t>Jargon/understanding</a:t>
            </a:r>
            <a:endParaRPr lang="en-US" sz="1800" b="1" dirty="0"/>
          </a:p>
          <a:p>
            <a:pPr marL="0" indent="0">
              <a:buNone/>
            </a:pPr>
            <a:r>
              <a:rPr lang="en-US" sz="1800" i="1" dirty="0"/>
              <a:t>“The easiest part is measuring the grass” </a:t>
            </a:r>
          </a:p>
          <a:p>
            <a:pPr marL="0" indent="0">
              <a:buNone/>
            </a:pPr>
            <a:r>
              <a:rPr lang="en-IE" sz="1800" i="1" dirty="0"/>
              <a:t>“your not going to do it if you don’t know what it means”</a:t>
            </a:r>
          </a:p>
          <a:p>
            <a:pPr marL="0" indent="0">
              <a:buNone/>
            </a:pPr>
            <a:r>
              <a:rPr lang="en-IE" sz="1800" dirty="0"/>
              <a:t>“</a:t>
            </a:r>
            <a:r>
              <a:rPr lang="en-IE" sz="1800" i="1" dirty="0"/>
              <a:t>It’s like learning a new language</a:t>
            </a:r>
            <a:r>
              <a:rPr lang="en-IE" sz="1800" dirty="0"/>
              <a:t>” -  Repetition and time </a:t>
            </a:r>
          </a:p>
          <a:p>
            <a:endParaRPr lang="en-US" sz="1600" i="1" dirty="0"/>
          </a:p>
          <a:p>
            <a:endParaRPr lang="en-US" sz="1600" i="1" dirty="0"/>
          </a:p>
          <a:p>
            <a:pPr>
              <a:lnSpc>
                <a:spcPct val="120000"/>
              </a:lnSpc>
            </a:pPr>
            <a:endParaRPr lang="en-US" sz="1600" b="1" dirty="0"/>
          </a:p>
          <a:p>
            <a:endParaRPr lang="en-IE" sz="160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64096"/>
          </a:xfrm>
        </p:spPr>
        <p:txBody>
          <a:bodyPr/>
          <a:lstStyle/>
          <a:p>
            <a:r>
              <a:rPr lang="en-IE" b="1" dirty="0"/>
              <a:t>Key Findings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764" y="5085184"/>
            <a:ext cx="3542756" cy="216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4382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632" y="0"/>
            <a:ext cx="10404648" cy="11471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042" y="116632"/>
            <a:ext cx="8229600" cy="1143000"/>
          </a:xfrm>
        </p:spPr>
        <p:txBody>
          <a:bodyPr/>
          <a:lstStyle/>
          <a:p>
            <a:r>
              <a:rPr lang="en-IE" b="1" dirty="0"/>
              <a:t>Key Findings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52736"/>
            <a:ext cx="8229600" cy="511256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IE" b="1" dirty="0"/>
              <a:t>Different farmers – different barriers – need different supports </a:t>
            </a:r>
          </a:p>
          <a:p>
            <a:pPr marL="0" indent="0" algn="ctr">
              <a:buNone/>
            </a:pPr>
            <a:endParaRPr lang="en-IE" b="1" dirty="0"/>
          </a:p>
          <a:p>
            <a:pPr marL="0" indent="0">
              <a:buNone/>
            </a:pPr>
            <a:r>
              <a:rPr lang="en-IE" i="1" dirty="0"/>
              <a:t>“the most important job…every week… what makes me the most money”.</a:t>
            </a:r>
          </a:p>
          <a:p>
            <a:pPr marL="0" indent="0">
              <a:buNone/>
            </a:pPr>
            <a:endParaRPr lang="en-IE" i="1" dirty="0"/>
          </a:p>
          <a:p>
            <a:pPr marL="0" indent="0">
              <a:buNone/>
            </a:pPr>
            <a:r>
              <a:rPr lang="en-US" i="1" dirty="0"/>
              <a:t>“well sure I know what they are talking about , I’m able to talk about it now anyway”</a:t>
            </a:r>
            <a:endParaRPr lang="en-IE" i="1" dirty="0"/>
          </a:p>
          <a:p>
            <a:pPr marL="0" indent="0">
              <a:buNone/>
            </a:pPr>
            <a:endParaRPr lang="en-IE" i="1" dirty="0"/>
          </a:p>
          <a:p>
            <a:pPr marL="0" indent="0">
              <a:buNone/>
            </a:pPr>
            <a:r>
              <a:rPr lang="en-IE" i="1" dirty="0"/>
              <a:t>“happy enough with what we are doing with that end of things (grass)”</a:t>
            </a:r>
          </a:p>
          <a:p>
            <a:pPr marL="0" indent="0">
              <a:buNone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614297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04" y="-99392"/>
            <a:ext cx="8229600" cy="1143000"/>
          </a:xfrm>
        </p:spPr>
        <p:txBody>
          <a:bodyPr>
            <a:normAutofit/>
          </a:bodyPr>
          <a:lstStyle/>
          <a:p>
            <a:r>
              <a:rPr lang="en-GB" sz="4200" b="1" dirty="0"/>
              <a:t>Conclusions to date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1032" y="1133356"/>
            <a:ext cx="8712968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Farmers in discussion groups are aware of and believe in the benefits of grass measuring and internet based tools.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Barriers: computer skills, time and understanding related jargon </a:t>
            </a:r>
            <a:r>
              <a:rPr lang="en-IE" sz="2400" b="1" dirty="0"/>
              <a:t>but</a:t>
            </a:r>
            <a:r>
              <a:rPr lang="en-IE" sz="2400" dirty="0"/>
              <a:t> different barriers for different farmers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Adequate support for adoption can come from a discussion group; individual support is </a:t>
            </a:r>
            <a:r>
              <a:rPr lang="en-IE" sz="2400" b="1" dirty="0"/>
              <a:t>not always </a:t>
            </a:r>
            <a:r>
              <a:rPr lang="en-IE" sz="2400" dirty="0"/>
              <a:t>necessary.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Computer training - skills and understanding needed by some.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 mobile app for PBI would reduce computer skill and time barriers.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IE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1058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jcvx341\homeshares$\Niamh.Garvey\My Pictures\Teagasc Facebook\Gorey grazers\DSC_091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90414" y="0"/>
            <a:ext cx="11984654" cy="717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229600" cy="1143000"/>
          </a:xfrm>
        </p:spPr>
        <p:txBody>
          <a:bodyPr/>
          <a:lstStyle/>
          <a:p>
            <a:r>
              <a:rPr lang="en-GB" b="1" dirty="0">
                <a:solidFill>
                  <a:srgbClr val="006600"/>
                </a:solidFill>
              </a:rPr>
              <a:t>Steps to completion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1314940"/>
              </p:ext>
            </p:extLst>
          </p:nvPr>
        </p:nvGraphicFramePr>
        <p:xfrm>
          <a:off x="395536" y="1700808"/>
          <a:ext cx="8003704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1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5353">
                <a:tc>
                  <a:txBody>
                    <a:bodyPr/>
                    <a:lstStyle/>
                    <a:p>
                      <a:r>
                        <a:rPr lang="en-IE" b="1" dirty="0">
                          <a:solidFill>
                            <a:schemeClr val="tx1"/>
                          </a:solidFill>
                        </a:rPr>
                        <a:t>December</a:t>
                      </a:r>
                      <a:r>
                        <a:rPr lang="en-IE" b="1" baseline="0" dirty="0">
                          <a:solidFill>
                            <a:schemeClr val="tx1"/>
                          </a:solidFill>
                        </a:rPr>
                        <a:t>/January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E" b="0" dirty="0">
                          <a:solidFill>
                            <a:schemeClr val="tx1"/>
                          </a:solidFill>
                        </a:rPr>
                        <a:t>Finish</a:t>
                      </a:r>
                      <a:r>
                        <a:rPr lang="en-IE" b="0" baseline="0" dirty="0">
                          <a:solidFill>
                            <a:schemeClr val="tx1"/>
                          </a:solidFill>
                        </a:rPr>
                        <a:t> transcription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E" b="0" baseline="0" dirty="0">
                          <a:solidFill>
                            <a:schemeClr val="tx1"/>
                          </a:solidFill>
                        </a:rPr>
                        <a:t>Methods chapter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Research Findings chapter</a:t>
                      </a:r>
                      <a:endParaRPr lang="en-IE" b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IE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2236">
                <a:tc>
                  <a:txBody>
                    <a:bodyPr/>
                    <a:lstStyle/>
                    <a:p>
                      <a:r>
                        <a:rPr lang="en-IE" b="1" dirty="0">
                          <a:solidFill>
                            <a:schemeClr val="tx1"/>
                          </a:solidFill>
                        </a:rPr>
                        <a:t>February/March</a:t>
                      </a:r>
                    </a:p>
                  </a:txBody>
                  <a:tcP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Research Findings chapter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Draft 2 Literature review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Discussion, Conclusions and Recommendations Chapters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E" b="0" dirty="0">
                          <a:solidFill>
                            <a:schemeClr val="tx1"/>
                          </a:solidFill>
                        </a:rPr>
                        <a:t>Paper submitted</a:t>
                      </a:r>
                      <a:r>
                        <a:rPr lang="en-IE" b="0" baseline="0" dirty="0">
                          <a:solidFill>
                            <a:schemeClr val="tx1"/>
                          </a:solidFill>
                        </a:rPr>
                        <a:t> to European Grassland Federation 2018 – decision on acceptance in February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E" b="0" dirty="0">
                          <a:solidFill>
                            <a:schemeClr val="tx1"/>
                          </a:solidFill>
                        </a:rPr>
                        <a:t>France 26</a:t>
                      </a:r>
                      <a:r>
                        <a:rPr lang="en-IE" b="0" baseline="30000" dirty="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lang="en-IE" b="0" dirty="0">
                          <a:solidFill>
                            <a:schemeClr val="tx1"/>
                          </a:solidFill>
                        </a:rPr>
                        <a:t> - 30</a:t>
                      </a:r>
                      <a:r>
                        <a:rPr lang="en-IE" b="0" baseline="30000" dirty="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lang="en-IE" b="0" dirty="0">
                          <a:solidFill>
                            <a:schemeClr val="tx1"/>
                          </a:solidFill>
                        </a:rPr>
                        <a:t> of March</a:t>
                      </a:r>
                    </a:p>
                  </a:txBody>
                  <a:tcP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657">
                <a:tc>
                  <a:txBody>
                    <a:bodyPr/>
                    <a:lstStyle/>
                    <a:p>
                      <a:r>
                        <a:rPr lang="en-IE" b="1" dirty="0">
                          <a:solidFill>
                            <a:schemeClr val="tx1"/>
                          </a:solidFill>
                        </a:rPr>
                        <a:t>April</a:t>
                      </a:r>
                    </a:p>
                  </a:txBody>
                  <a:tcP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Transcription and analysis from trip – add in to thesis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Discussion, Conclusions and Recommendations Chapter</a:t>
                      </a:r>
                      <a:endParaRPr lang="en-IE" b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IE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5353">
                <a:tc>
                  <a:txBody>
                    <a:bodyPr/>
                    <a:lstStyle/>
                    <a:p>
                      <a:r>
                        <a:rPr lang="en-IE" b="1" dirty="0">
                          <a:solidFill>
                            <a:schemeClr val="tx1"/>
                          </a:solidFill>
                        </a:rPr>
                        <a:t>May/June </a:t>
                      </a:r>
                    </a:p>
                  </a:txBody>
                  <a:tcP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Finish wright up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European Grassland Federation ?</a:t>
                      </a:r>
                    </a:p>
                    <a:p>
                      <a:endParaRPr lang="en-IE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8209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1143000"/>
          </a:xfrm>
        </p:spPr>
        <p:txBody>
          <a:bodyPr>
            <a:normAutofit/>
          </a:bodyPr>
          <a:lstStyle/>
          <a:p>
            <a:r>
              <a:rPr lang="en-IE" sz="6600" b="1" dirty="0"/>
              <a:t>Thank you </a:t>
            </a:r>
          </a:p>
        </p:txBody>
      </p:sp>
    </p:spTree>
    <p:extLst>
      <p:ext uri="{BB962C8B-B14F-4D97-AF65-F5344CB8AC3E}">
        <p14:creationId xmlns:p14="http://schemas.microsoft.com/office/powerpoint/2010/main" val="48504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20884</TotalTime>
  <Words>2045</Words>
  <Application>Microsoft Office PowerPoint</Application>
  <PresentationFormat>Overhead</PresentationFormat>
  <Paragraphs>254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Office Theme</vt:lpstr>
      <vt:lpstr>Study title: Assessing extension methods to promote uptake of computer aided grass management in dairy discussion groups </vt:lpstr>
      <vt:lpstr>Study design </vt:lpstr>
      <vt:lpstr>PowerPoint Presentation</vt:lpstr>
      <vt:lpstr>PowerPoint Presentation</vt:lpstr>
      <vt:lpstr>Thesis Structure </vt:lpstr>
      <vt:lpstr>Key Findings</vt:lpstr>
      <vt:lpstr>Key Findings</vt:lpstr>
      <vt:lpstr>Key Findings</vt:lpstr>
      <vt:lpstr>Key Findings</vt:lpstr>
      <vt:lpstr>Conclusions to date</vt:lpstr>
      <vt:lpstr>Steps to completion</vt:lpstr>
      <vt:lpstr>Thank you </vt:lpstr>
    </vt:vector>
  </TitlesOfParts>
  <Company>University College Dublin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Title</dc:title>
  <dc:creator>Monica Gorman</dc:creator>
  <cp:lastModifiedBy>Tomás Russell</cp:lastModifiedBy>
  <cp:revision>188</cp:revision>
  <cp:lastPrinted>2017-12-05T17:10:17Z</cp:lastPrinted>
  <dcterms:created xsi:type="dcterms:W3CDTF">2013-10-09T13:31:18Z</dcterms:created>
  <dcterms:modified xsi:type="dcterms:W3CDTF">2017-12-11T15:51:10Z</dcterms:modified>
</cp:coreProperties>
</file>