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86" r:id="rId2"/>
    <p:sldId id="289" r:id="rId3"/>
    <p:sldId id="288" r:id="rId4"/>
    <p:sldId id="284" r:id="rId5"/>
    <p:sldId id="291" r:id="rId6"/>
    <p:sldId id="292" r:id="rId7"/>
    <p:sldId id="297" r:id="rId8"/>
    <p:sldId id="298" r:id="rId9"/>
    <p:sldId id="281" r:id="rId10"/>
    <p:sldId id="293" r:id="rId11"/>
    <p:sldId id="287" r:id="rId1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R Stead" initials="D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956"/>
    <a:srgbClr val="D2DFEE"/>
    <a:srgbClr val="8BCD43"/>
    <a:srgbClr val="C78FFF"/>
    <a:srgbClr val="6600CC"/>
    <a:srgbClr val="CC99FF"/>
    <a:srgbClr val="FF9933"/>
    <a:srgbClr val="FFFFCC"/>
    <a:srgbClr val="FFFF99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4" d="100"/>
          <a:sy n="104" d="100"/>
        </p:scale>
        <p:origin x="2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kvx341\projects\PIGPROD\DIGIPIG\Focus%20group%20materials\results\Book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ohn.Moriarty\Desktop\toools%203011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.Moriarty\Desktop\toools%203011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.Moriarty\Desktop\toools%2030111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.Moriarty\Desktop\toools%203011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.Moriarty\Desktop\toools%2030111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.Moriarty\Desktop\toools%20301117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John.Moriarty\Desktop\toools%203011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IE" sz="2800"/>
              <a:t>Main Tools </a:t>
            </a:r>
          </a:p>
        </c:rich>
      </c:tx>
      <c:layout>
        <c:manualLayout>
          <c:xMode val="edge"/>
          <c:yMode val="edge"/>
          <c:x val="0.14198600174978127"/>
          <c:y val="2.985074626865671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3661554761407603E-2"/>
          <c:y val="0.17596201392389205"/>
          <c:w val="0.84940589238735931"/>
          <c:h val="0.71414942120873304"/>
        </c:manualLayout>
      </c:layout>
      <c:barChart>
        <c:barDir val="col"/>
        <c:grouping val="clustered"/>
        <c:varyColors val="0"/>
        <c:ser>
          <c:idx val="0"/>
          <c:order val="0"/>
          <c:tx>
            <c:v>Advisor</c:v>
          </c:tx>
          <c:invertIfNegative val="0"/>
          <c:cat>
            <c:strRef>
              <c:f>Overall!$A$3:$A$7</c:f>
              <c:strCache>
                <c:ptCount val="5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  <c:pt idx="3">
                  <c:v>Poster</c:v>
                </c:pt>
                <c:pt idx="4">
                  <c:v>Webinar</c:v>
                </c:pt>
              </c:strCache>
            </c:strRef>
          </c:cat>
          <c:val>
            <c:numRef>
              <c:f>Overall!$D$3:$D$7</c:f>
              <c:numCache>
                <c:formatCode>General</c:formatCode>
                <c:ptCount val="5"/>
                <c:pt idx="0">
                  <c:v>32</c:v>
                </c:pt>
                <c:pt idx="1">
                  <c:v>20</c:v>
                </c:pt>
                <c:pt idx="2">
                  <c:v>27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8-47AA-B3EA-CDFD6BC389F4}"/>
            </c:ext>
          </c:extLst>
        </c:ser>
        <c:ser>
          <c:idx val="1"/>
          <c:order val="1"/>
          <c:tx>
            <c:v>Farmer/manager</c:v>
          </c:tx>
          <c:invertIfNegative val="0"/>
          <c:cat>
            <c:strRef>
              <c:f>Overall!$A$3:$A$7</c:f>
              <c:strCache>
                <c:ptCount val="5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  <c:pt idx="3">
                  <c:v>Poster</c:v>
                </c:pt>
                <c:pt idx="4">
                  <c:v>Webinar</c:v>
                </c:pt>
              </c:strCache>
            </c:strRef>
          </c:cat>
          <c:val>
            <c:numRef>
              <c:f>Overall!$G$3:$G$7</c:f>
              <c:numCache>
                <c:formatCode>General</c:formatCode>
                <c:ptCount val="5"/>
                <c:pt idx="0">
                  <c:v>25.8</c:v>
                </c:pt>
                <c:pt idx="1">
                  <c:v>9.6</c:v>
                </c:pt>
                <c:pt idx="2">
                  <c:v>1.2</c:v>
                </c:pt>
                <c:pt idx="3">
                  <c:v>5</c:v>
                </c:pt>
                <c:pt idx="4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E8-47AA-B3EA-CDFD6BC389F4}"/>
            </c:ext>
          </c:extLst>
        </c:ser>
        <c:ser>
          <c:idx val="2"/>
          <c:order val="2"/>
          <c:tx>
            <c:v>Farm Staff</c:v>
          </c:tx>
          <c:invertIfNegative val="0"/>
          <c:cat>
            <c:strRef>
              <c:f>Overall!$A$3:$A$7</c:f>
              <c:strCache>
                <c:ptCount val="5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  <c:pt idx="3">
                  <c:v>Poster</c:v>
                </c:pt>
                <c:pt idx="4">
                  <c:v>Webinar</c:v>
                </c:pt>
              </c:strCache>
            </c:strRef>
          </c:cat>
          <c:val>
            <c:numRef>
              <c:f>Overall!$J$3:$J$7</c:f>
              <c:numCache>
                <c:formatCode>General</c:formatCode>
                <c:ptCount val="5"/>
                <c:pt idx="0">
                  <c:v>18.600000000000001</c:v>
                </c:pt>
                <c:pt idx="1">
                  <c:v>1.66</c:v>
                </c:pt>
                <c:pt idx="2">
                  <c:v>3</c:v>
                </c:pt>
                <c:pt idx="3">
                  <c:v>0.66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E8-47AA-B3EA-CDFD6BC38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078656"/>
        <c:axId val="97084544"/>
      </c:barChart>
      <c:catAx>
        <c:axId val="97078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7084544"/>
        <c:crosses val="autoZero"/>
        <c:auto val="1"/>
        <c:lblAlgn val="ctr"/>
        <c:lblOffset val="100"/>
        <c:noMultiLvlLbl val="0"/>
      </c:catAx>
      <c:valAx>
        <c:axId val="970845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E"/>
                  <a:t>Average Mentions/Group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7078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84141266196993"/>
          <c:y val="0.21329866547557677"/>
          <c:w val="0.15882208263409328"/>
          <c:h val="0.2091906483707294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solidFill>
      <a:schemeClr val="bg1"/>
    </a:solidFill>
    <a:ln w="19050">
      <a:solidFill>
        <a:schemeClr val="tx1">
          <a:lumMod val="50000"/>
          <a:lumOff val="50000"/>
        </a:schemeClr>
      </a:solidFill>
    </a:ln>
  </c:spPr>
  <c:txPr>
    <a:bodyPr/>
    <a:lstStyle/>
    <a:p>
      <a:pPr>
        <a:defRPr sz="16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IE" sz="2000" dirty="0"/>
              <a:t>Tools</a:t>
            </a:r>
            <a:r>
              <a:rPr lang="en-IE" sz="2000" baseline="0" dirty="0"/>
              <a:t> across all groups</a:t>
            </a:r>
            <a:endParaRPr lang="en-IE" sz="2000" dirty="0"/>
          </a:p>
        </c:rich>
      </c:tx>
      <c:layout>
        <c:manualLayout>
          <c:xMode val="edge"/>
          <c:yMode val="edge"/>
          <c:x val="0.31524676852816497"/>
          <c:y val="0.89500834898941573"/>
        </c:manualLayout>
      </c:layout>
      <c:overlay val="0"/>
      <c:spPr>
        <a:solidFill>
          <a:schemeClr val="bg1"/>
        </a:solidFill>
      </c:spPr>
    </c:title>
    <c:autoTitleDeleted val="0"/>
    <c:plotArea>
      <c:layout>
        <c:manualLayout>
          <c:layoutTarget val="inner"/>
          <c:xMode val="edge"/>
          <c:yMode val="edge"/>
          <c:x val="0.13304574196173172"/>
          <c:y val="9.7605794728913869E-2"/>
          <c:w val="0.63981780402449695"/>
          <c:h val="0.78786913394365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Overall!$A$3</c:f>
              <c:strCache>
                <c:ptCount val="1"/>
                <c:pt idx="0">
                  <c:v>Video</c:v>
                </c:pt>
              </c:strCache>
            </c:strRef>
          </c:tx>
          <c:invertIfNegative val="0"/>
          <c:val>
            <c:numRef>
              <c:f>Overall!$M$3</c:f>
              <c:numCache>
                <c:formatCode>General</c:formatCode>
                <c:ptCount val="1"/>
                <c:pt idx="0">
                  <c:v>24.11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3-421C-A469-B86E5D346624}"/>
            </c:ext>
          </c:extLst>
        </c:ser>
        <c:ser>
          <c:idx val="1"/>
          <c:order val="1"/>
          <c:tx>
            <c:strRef>
              <c:f>Overall!$A$4</c:f>
              <c:strCache>
                <c:ptCount val="1"/>
                <c:pt idx="0">
                  <c:v>Infographic</c:v>
                </c:pt>
              </c:strCache>
            </c:strRef>
          </c:tx>
          <c:invertIfNegative val="0"/>
          <c:val>
            <c:numRef>
              <c:f>Overall!$M$4</c:f>
              <c:numCache>
                <c:formatCode>General</c:formatCode>
                <c:ptCount val="1"/>
                <c:pt idx="0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13-421C-A469-B86E5D346624}"/>
            </c:ext>
          </c:extLst>
        </c:ser>
        <c:ser>
          <c:idx val="2"/>
          <c:order val="2"/>
          <c:tx>
            <c:strRef>
              <c:f>Overall!$A$5</c:f>
              <c:strCache>
                <c:ptCount val="1"/>
                <c:pt idx="0">
                  <c:v>Factsheet</c:v>
                </c:pt>
              </c:strCache>
            </c:strRef>
          </c:tx>
          <c:invertIfNegative val="0"/>
          <c:val>
            <c:numRef>
              <c:f>Overall!$M$5</c:f>
              <c:numCache>
                <c:formatCode>General</c:formatCode>
                <c:ptCount val="1"/>
                <c:pt idx="0">
                  <c:v>4.66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13-421C-A469-B86E5D346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77984"/>
        <c:axId val="97186944"/>
      </c:barChart>
      <c:catAx>
        <c:axId val="97177984"/>
        <c:scaling>
          <c:orientation val="minMax"/>
        </c:scaling>
        <c:delete val="0"/>
        <c:axPos val="b"/>
        <c:majorTickMark val="out"/>
        <c:minorTickMark val="none"/>
        <c:tickLblPos val="nextTo"/>
        <c:crossAx val="97186944"/>
        <c:crosses val="autoZero"/>
        <c:auto val="1"/>
        <c:lblAlgn val="ctr"/>
        <c:lblOffset val="100"/>
        <c:noMultiLvlLbl val="0"/>
      </c:catAx>
      <c:valAx>
        <c:axId val="971869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IE" sz="1800" dirty="0"/>
                  <a:t>Average mentions/</a:t>
                </a:r>
                <a:r>
                  <a:rPr lang="en-IE" sz="1800" baseline="0" dirty="0"/>
                  <a:t>all </a:t>
                </a:r>
                <a:r>
                  <a:rPr lang="en-IE" sz="1800" dirty="0"/>
                  <a:t>groups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2125481189851268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7177984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Advisor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v>Video</c:v>
          </c:tx>
          <c:cat>
            <c:strRef>
              <c:f>Overall!$A$3:$A$5</c:f>
              <c:strCache>
                <c:ptCount val="3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</c:strCache>
            </c:strRef>
          </c:cat>
          <c:val>
            <c:numRef>
              <c:f>Overall!$C$3:$C$5</c:f>
              <c:numCache>
                <c:formatCode>General</c:formatCode>
                <c:ptCount val="3"/>
                <c:pt idx="0">
                  <c:v>32</c:v>
                </c:pt>
                <c:pt idx="1">
                  <c:v>20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7C-451B-A8BF-F7930C5DE3A9}"/>
            </c:ext>
          </c:extLst>
        </c:ser>
        <c:ser>
          <c:idx val="1"/>
          <c:order val="1"/>
          <c:tx>
            <c:v>Infographic</c:v>
          </c:tx>
          <c:cat>
            <c:strRef>
              <c:f>Overall!$A$3:$A$5</c:f>
              <c:strCache>
                <c:ptCount val="3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</c:strCache>
            </c:strRef>
          </c:cat>
          <c:val>
            <c:numRef>
              <c:f>Overall!$C$4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7C-451B-A8BF-F7930C5DE3A9}"/>
            </c:ext>
          </c:extLst>
        </c:ser>
        <c:ser>
          <c:idx val="2"/>
          <c:order val="2"/>
          <c:tx>
            <c:v>Factsheet</c:v>
          </c:tx>
          <c:cat>
            <c:strRef>
              <c:f>Overall!$A$3:$A$5</c:f>
              <c:strCache>
                <c:ptCount val="3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</c:strCache>
            </c:strRef>
          </c:cat>
          <c:val>
            <c:numRef>
              <c:f>Overall!$C$5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7C-451B-A8BF-F7930C5DE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Farmer Groups 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Overall!$A$3:$A$5</c:f>
              <c:strCache>
                <c:ptCount val="1"/>
                <c:pt idx="0">
                  <c:v>Video Infographic Factsheet</c:v>
                </c:pt>
              </c:strCache>
            </c:strRef>
          </c:tx>
          <c:cat>
            <c:strRef>
              <c:f>Overall!$A$3:$A$5</c:f>
              <c:strCache>
                <c:ptCount val="3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</c:strCache>
            </c:strRef>
          </c:cat>
          <c:val>
            <c:numRef>
              <c:f>Overall!$F$3:$F$5</c:f>
              <c:numCache>
                <c:formatCode>General</c:formatCode>
                <c:ptCount val="3"/>
                <c:pt idx="0">
                  <c:v>129</c:v>
                </c:pt>
                <c:pt idx="1">
                  <c:v>48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96-4D68-A801-0B72B5936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Farm Staff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Overall!$A$3:$A$5</c:f>
              <c:strCache>
                <c:ptCount val="1"/>
                <c:pt idx="0">
                  <c:v>Video Infographic Factsheet</c:v>
                </c:pt>
              </c:strCache>
            </c:strRef>
          </c:tx>
          <c:cat>
            <c:strRef>
              <c:f>Overall!$A$3:$A$5</c:f>
              <c:strCache>
                <c:ptCount val="3"/>
                <c:pt idx="0">
                  <c:v>Video</c:v>
                </c:pt>
                <c:pt idx="1">
                  <c:v>Infographic</c:v>
                </c:pt>
                <c:pt idx="2">
                  <c:v>Factsheet</c:v>
                </c:pt>
              </c:strCache>
            </c:strRef>
          </c:cat>
          <c:val>
            <c:numRef>
              <c:f>Overall!$J$3:$J$5</c:f>
              <c:numCache>
                <c:formatCode>General</c:formatCode>
                <c:ptCount val="3"/>
                <c:pt idx="0">
                  <c:v>18.600000000000001</c:v>
                </c:pt>
                <c:pt idx="1">
                  <c:v>1.66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D-4982-A31D-4B510A164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613096261754778E-2"/>
          <c:y val="2.9184308089195917E-2"/>
          <c:w val="0.79123042619988504"/>
          <c:h val="0.865929397329818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Overall!$A$24</c:f>
              <c:strCache>
                <c:ptCount val="1"/>
                <c:pt idx="0">
                  <c:v>Farrowing/Lactation </c:v>
                </c:pt>
              </c:strCache>
            </c:strRef>
          </c:tx>
          <c:invertIfNegative val="0"/>
          <c:cat>
            <c:strRef>
              <c:f>Overall!$A$23</c:f>
              <c:strCache>
                <c:ptCount val="1"/>
                <c:pt idx="0">
                  <c:v>Content across all groups</c:v>
                </c:pt>
              </c:strCache>
            </c:strRef>
          </c:cat>
          <c:val>
            <c:numRef>
              <c:f>Overall!$L$24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FC-46AA-BDE8-B2875C0BF880}"/>
            </c:ext>
          </c:extLst>
        </c:ser>
        <c:ser>
          <c:idx val="1"/>
          <c:order val="1"/>
          <c:tx>
            <c:strRef>
              <c:f>Overall!$A$25</c:f>
              <c:strCache>
                <c:ptCount val="1"/>
                <c:pt idx="0">
                  <c:v>Research </c:v>
                </c:pt>
              </c:strCache>
            </c:strRef>
          </c:tx>
          <c:invertIfNegative val="0"/>
          <c:cat>
            <c:strRef>
              <c:f>Overall!$A$23</c:f>
              <c:strCache>
                <c:ptCount val="1"/>
                <c:pt idx="0">
                  <c:v>Content across all groups</c:v>
                </c:pt>
              </c:strCache>
            </c:strRef>
          </c:cat>
          <c:val>
            <c:numRef>
              <c:f>Overall!$L$25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FC-46AA-BDE8-B2875C0BF880}"/>
            </c:ext>
          </c:extLst>
        </c:ser>
        <c:ser>
          <c:idx val="2"/>
          <c:order val="2"/>
          <c:tx>
            <c:strRef>
              <c:f>Overall!$A$26</c:f>
              <c:strCache>
                <c:ptCount val="1"/>
                <c:pt idx="0">
                  <c:v>Husbandry Skills</c:v>
                </c:pt>
              </c:strCache>
            </c:strRef>
          </c:tx>
          <c:invertIfNegative val="0"/>
          <c:cat>
            <c:strRef>
              <c:f>Overall!$A$23</c:f>
              <c:strCache>
                <c:ptCount val="1"/>
                <c:pt idx="0">
                  <c:v>Content across all groups</c:v>
                </c:pt>
              </c:strCache>
            </c:strRef>
          </c:cat>
          <c:val>
            <c:numRef>
              <c:f>Overall!$L$26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FC-46AA-BDE8-B2875C0BF880}"/>
            </c:ext>
          </c:extLst>
        </c:ser>
        <c:ser>
          <c:idx val="3"/>
          <c:order val="3"/>
          <c:tx>
            <c:strRef>
              <c:f>Overall!$A$27</c:f>
              <c:strCache>
                <c:ptCount val="1"/>
                <c:pt idx="0">
                  <c:v>Staff</c:v>
                </c:pt>
              </c:strCache>
            </c:strRef>
          </c:tx>
          <c:invertIfNegative val="0"/>
          <c:cat>
            <c:strRef>
              <c:f>Overall!$A$23</c:f>
              <c:strCache>
                <c:ptCount val="1"/>
                <c:pt idx="0">
                  <c:v>Content across all groups</c:v>
                </c:pt>
              </c:strCache>
            </c:strRef>
          </c:cat>
          <c:val>
            <c:numRef>
              <c:f>Overall!$L$27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FC-46AA-BDE8-B2875C0BF880}"/>
            </c:ext>
          </c:extLst>
        </c:ser>
        <c:ser>
          <c:idx val="4"/>
          <c:order val="4"/>
          <c:tx>
            <c:strRef>
              <c:f>Overall!$A$28</c:f>
              <c:strCache>
                <c:ptCount val="1"/>
                <c:pt idx="0">
                  <c:v>Safety &amp; Risks</c:v>
                </c:pt>
              </c:strCache>
            </c:strRef>
          </c:tx>
          <c:spPr>
            <a:ln w="19050">
              <a:noFill/>
            </a:ln>
          </c:spPr>
          <c:invertIfNegative val="0"/>
          <c:cat>
            <c:strRef>
              <c:f>Overall!$A$23</c:f>
              <c:strCache>
                <c:ptCount val="1"/>
                <c:pt idx="0">
                  <c:v>Content across all groups</c:v>
                </c:pt>
              </c:strCache>
            </c:strRef>
          </c:cat>
          <c:val>
            <c:numRef>
              <c:f>Overall!$L$28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FC-46AA-BDE8-B2875C0BF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878784"/>
        <c:axId val="123909248"/>
      </c:barChart>
      <c:catAx>
        <c:axId val="123878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23909248"/>
        <c:crosses val="autoZero"/>
        <c:auto val="1"/>
        <c:lblAlgn val="ctr"/>
        <c:lblOffset val="100"/>
        <c:noMultiLvlLbl val="0"/>
      </c:catAx>
      <c:valAx>
        <c:axId val="1239092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E" dirty="0"/>
                  <a:t>Average mentions/all</a:t>
                </a:r>
                <a:r>
                  <a:rPr lang="en-IE" baseline="0" dirty="0"/>
                  <a:t> groups</a:t>
                </a:r>
                <a:endParaRPr lang="en-IE" dirty="0"/>
              </a:p>
            </c:rich>
          </c:tx>
          <c:layout>
            <c:manualLayout>
              <c:xMode val="edge"/>
              <c:yMode val="edge"/>
              <c:x val="0"/>
              <c:y val="0.186858867533237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3878784"/>
        <c:crosses val="autoZero"/>
        <c:crossBetween val="between"/>
      </c:valAx>
      <c:spPr>
        <a:ln w="3175">
          <a:noFill/>
        </a:ln>
      </c:spPr>
    </c:plotArea>
    <c:legend>
      <c:legendPos val="r"/>
      <c:layout>
        <c:manualLayout>
          <c:xMode val="edge"/>
          <c:yMode val="edge"/>
          <c:x val="0.52221323481064463"/>
          <c:y val="1.5449121173485132E-2"/>
          <c:w val="0.42533926691440938"/>
          <c:h val="0.4775499272265448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IE" sz="2400"/>
              <a:t>Main Content</a:t>
            </a:r>
          </a:p>
        </c:rich>
      </c:tx>
      <c:layout>
        <c:manualLayout>
          <c:xMode val="edge"/>
          <c:yMode val="edge"/>
          <c:x val="0.13753477690288715"/>
          <c:y val="6.4676616915422883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Advisor</c:v>
          </c:tx>
          <c:invertIfNegative val="0"/>
          <c:cat>
            <c:strRef>
              <c:f>Overall!$A$24:$A$28</c:f>
              <c:strCache>
                <c:ptCount val="5"/>
                <c:pt idx="0">
                  <c:v>Farrowing/Lactation </c:v>
                </c:pt>
                <c:pt idx="1">
                  <c:v>Research </c:v>
                </c:pt>
                <c:pt idx="2">
                  <c:v>Husbandry Skills</c:v>
                </c:pt>
                <c:pt idx="3">
                  <c:v>Staff</c:v>
                </c:pt>
                <c:pt idx="4">
                  <c:v>Safety &amp; Risks</c:v>
                </c:pt>
              </c:strCache>
            </c:strRef>
          </c:cat>
          <c:val>
            <c:numRef>
              <c:f>Overall!$D$24:$D$28</c:f>
              <c:numCache>
                <c:formatCode>General</c:formatCode>
                <c:ptCount val="5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11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A-47AF-9CF7-6887352358F6}"/>
            </c:ext>
          </c:extLst>
        </c:ser>
        <c:ser>
          <c:idx val="1"/>
          <c:order val="1"/>
          <c:tx>
            <c:v>Farmer/Manager</c:v>
          </c:tx>
          <c:invertIfNegative val="0"/>
          <c:cat>
            <c:strRef>
              <c:f>Overall!$A$24:$A$28</c:f>
              <c:strCache>
                <c:ptCount val="5"/>
                <c:pt idx="0">
                  <c:v>Farrowing/Lactation </c:v>
                </c:pt>
                <c:pt idx="1">
                  <c:v>Research </c:v>
                </c:pt>
                <c:pt idx="2">
                  <c:v>Husbandry Skills</c:v>
                </c:pt>
                <c:pt idx="3">
                  <c:v>Staff</c:v>
                </c:pt>
                <c:pt idx="4">
                  <c:v>Safety &amp; Risks</c:v>
                </c:pt>
              </c:strCache>
            </c:strRef>
          </c:cat>
          <c:val>
            <c:numRef>
              <c:f>Overall!$G$24:$G$28</c:f>
              <c:numCache>
                <c:formatCode>General</c:formatCode>
                <c:ptCount val="5"/>
                <c:pt idx="0">
                  <c:v>6.6</c:v>
                </c:pt>
                <c:pt idx="1">
                  <c:v>4.2</c:v>
                </c:pt>
                <c:pt idx="2">
                  <c:v>3.6</c:v>
                </c:pt>
                <c:pt idx="3">
                  <c:v>4.8</c:v>
                </c:pt>
                <c:pt idx="4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A-47AF-9CF7-6887352358F6}"/>
            </c:ext>
          </c:extLst>
        </c:ser>
        <c:ser>
          <c:idx val="2"/>
          <c:order val="2"/>
          <c:tx>
            <c:v>Farm Staff</c:v>
          </c:tx>
          <c:invertIfNegative val="0"/>
          <c:cat>
            <c:strRef>
              <c:f>Overall!$A$24:$A$28</c:f>
              <c:strCache>
                <c:ptCount val="5"/>
                <c:pt idx="0">
                  <c:v>Farrowing/Lactation </c:v>
                </c:pt>
                <c:pt idx="1">
                  <c:v>Research </c:v>
                </c:pt>
                <c:pt idx="2">
                  <c:v>Husbandry Skills</c:v>
                </c:pt>
                <c:pt idx="3">
                  <c:v>Staff</c:v>
                </c:pt>
                <c:pt idx="4">
                  <c:v>Safety &amp; Risks</c:v>
                </c:pt>
              </c:strCache>
            </c:strRef>
          </c:cat>
          <c:val>
            <c:numRef>
              <c:f>Overall!$J$24:$J$28</c:f>
              <c:numCache>
                <c:formatCode>General</c:formatCode>
                <c:ptCount val="5"/>
                <c:pt idx="0">
                  <c:v>9</c:v>
                </c:pt>
                <c:pt idx="1">
                  <c:v>12</c:v>
                </c:pt>
                <c:pt idx="2">
                  <c:v>6.66</c:v>
                </c:pt>
                <c:pt idx="3">
                  <c:v>2</c:v>
                </c:pt>
                <c:pt idx="4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2A-47AF-9CF7-688735235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099200"/>
        <c:axId val="124162432"/>
      </c:barChart>
      <c:catAx>
        <c:axId val="124099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124162432"/>
        <c:crosses val="autoZero"/>
        <c:auto val="1"/>
        <c:lblAlgn val="ctr"/>
        <c:lblOffset val="100"/>
        <c:noMultiLvlLbl val="0"/>
      </c:catAx>
      <c:valAx>
        <c:axId val="1241624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IE" sz="1600"/>
                  <a:t>Average Mentions</a:t>
                </a:r>
                <a:r>
                  <a:rPr lang="en-IE" sz="1600" baseline="0"/>
                  <a:t>/Group</a:t>
                </a:r>
                <a:endParaRPr lang="en-IE" sz="1600"/>
              </a:p>
            </c:rich>
          </c:tx>
          <c:layout>
            <c:manualLayout>
              <c:xMode val="edge"/>
              <c:yMode val="edge"/>
              <c:x val="9.074668341694226E-3"/>
              <c:y val="0.346245478897406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4099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531107654705032"/>
          <c:y val="4.688632479988996E-2"/>
          <c:w val="0.27683241288602339"/>
          <c:h val="0.34715058115235875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293509871452187E-2"/>
          <c:y val="2.9184308089195917E-2"/>
          <c:w val="0.85243486017893433"/>
          <c:h val="0.865535104292060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Overall!$A$70</c:f>
              <c:strCache>
                <c:ptCount val="1"/>
                <c:pt idx="0">
                  <c:v>Social Media</c:v>
                </c:pt>
              </c:strCache>
            </c:strRef>
          </c:tx>
          <c:invertIfNegative val="0"/>
          <c:cat>
            <c:strRef>
              <c:f>Overall!$A$69</c:f>
              <c:strCache>
                <c:ptCount val="1"/>
                <c:pt idx="0">
                  <c:v>Delivery across all groups</c:v>
                </c:pt>
              </c:strCache>
            </c:strRef>
          </c:cat>
          <c:val>
            <c:numRef>
              <c:f>Overall!$L$70</c:f>
              <c:numCache>
                <c:formatCode>General</c:formatCode>
                <c:ptCount val="1"/>
                <c:pt idx="0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2-441A-945C-6A18D2B73987}"/>
            </c:ext>
          </c:extLst>
        </c:ser>
        <c:ser>
          <c:idx val="1"/>
          <c:order val="1"/>
          <c:tx>
            <c:strRef>
              <c:f>Overall!$A$71</c:f>
              <c:strCache>
                <c:ptCount val="1"/>
                <c:pt idx="0">
                  <c:v>Website</c:v>
                </c:pt>
              </c:strCache>
            </c:strRef>
          </c:tx>
          <c:invertIfNegative val="0"/>
          <c:cat>
            <c:strRef>
              <c:f>Overall!$A$69</c:f>
              <c:strCache>
                <c:ptCount val="1"/>
                <c:pt idx="0">
                  <c:v>Delivery across all groups</c:v>
                </c:pt>
              </c:strCache>
            </c:strRef>
          </c:cat>
          <c:val>
            <c:numRef>
              <c:f>Overall!$L$71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62-441A-945C-6A18D2B73987}"/>
            </c:ext>
          </c:extLst>
        </c:ser>
        <c:ser>
          <c:idx val="2"/>
          <c:order val="2"/>
          <c:tx>
            <c:strRef>
              <c:f>Overall!$A$72</c:f>
              <c:strCache>
                <c:ptCount val="1"/>
                <c:pt idx="0">
                  <c:v>Newsletter</c:v>
                </c:pt>
              </c:strCache>
            </c:strRef>
          </c:tx>
          <c:invertIfNegative val="0"/>
          <c:cat>
            <c:strRef>
              <c:f>Overall!$A$69</c:f>
              <c:strCache>
                <c:ptCount val="1"/>
                <c:pt idx="0">
                  <c:v>Delivery across all groups</c:v>
                </c:pt>
              </c:strCache>
            </c:strRef>
          </c:cat>
          <c:val>
            <c:numRef>
              <c:f>Overall!$L$72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62-441A-945C-6A18D2B73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274944"/>
        <c:axId val="124289024"/>
      </c:barChart>
      <c:catAx>
        <c:axId val="124274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24289024"/>
        <c:crosses val="autoZero"/>
        <c:auto val="1"/>
        <c:lblAlgn val="ctr"/>
        <c:lblOffset val="100"/>
        <c:noMultiLvlLbl val="0"/>
      </c:catAx>
      <c:valAx>
        <c:axId val="1242890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E" sz="1600" b="1" dirty="0"/>
                  <a:t>Average mentions/all groups</a:t>
                </a:r>
              </a:p>
            </c:rich>
          </c:tx>
          <c:layout>
            <c:manualLayout>
              <c:xMode val="edge"/>
              <c:yMode val="edge"/>
              <c:x val="4.1226103648527648E-3"/>
              <c:y val="0.1943319231890900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427494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0.25295</cdr:x>
      <cdr:y>0.34554</cdr:y>
    </cdr:from>
    <cdr:to>
      <cdr:x>0.36321</cdr:x>
      <cdr:y>0.47119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08312" y="1584175"/>
          <a:ext cx="1224136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IE" sz="1100" dirty="0"/>
        </a:p>
      </cdr:txBody>
    </cdr:sp>
  </cdr:relSizeAnchor>
  <cdr:relSizeAnchor xmlns:cdr="http://schemas.openxmlformats.org/drawingml/2006/chartDrawing">
    <cdr:from>
      <cdr:x>0.25943</cdr:x>
      <cdr:y>0.31413</cdr:y>
    </cdr:from>
    <cdr:to>
      <cdr:x>0.36321</cdr:x>
      <cdr:y>0.4869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80320" y="1440159"/>
          <a:ext cx="1152128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>
              <a:solidFill>
                <a:schemeClr val="bg1"/>
              </a:solidFill>
            </a:rPr>
            <a:t>Video</a:t>
          </a:r>
        </a:p>
      </cdr:txBody>
    </cdr:sp>
  </cdr:relSizeAnchor>
  <cdr:relSizeAnchor xmlns:cdr="http://schemas.openxmlformats.org/drawingml/2006/chartDrawing">
    <cdr:from>
      <cdr:x>0.37828</cdr:x>
      <cdr:y>0.70679</cdr:y>
    </cdr:from>
    <cdr:to>
      <cdr:x>0.52974</cdr:x>
      <cdr:y>0.84815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99760" y="3240359"/>
          <a:ext cx="1681599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>
              <a:solidFill>
                <a:schemeClr val="bg1"/>
              </a:solidFill>
            </a:rPr>
            <a:t>Infographic</a:t>
          </a:r>
        </a:p>
      </cdr:txBody>
    </cdr:sp>
  </cdr:relSizeAnchor>
  <cdr:relSizeAnchor xmlns:cdr="http://schemas.openxmlformats.org/drawingml/2006/chartDrawing">
    <cdr:from>
      <cdr:x>0.51238</cdr:x>
      <cdr:y>0.76961</cdr:y>
    </cdr:from>
    <cdr:to>
      <cdr:x>0.67224</cdr:x>
      <cdr:y>0.89526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688632" y="3528391"/>
          <a:ext cx="1774785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>
              <a:solidFill>
                <a:schemeClr val="bg1"/>
              </a:solidFill>
            </a:rPr>
            <a:t>Factsheet</a:t>
          </a:r>
          <a:endParaRPr lang="en-IE" sz="11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0.22148</cdr:x>
      <cdr:y>0.21875</cdr:y>
    </cdr:from>
    <cdr:to>
      <cdr:x>0.38255</cdr:x>
      <cdr:y>0.45313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008112"/>
          <a:ext cx="1728192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>
              <a:solidFill>
                <a:schemeClr val="bg1"/>
              </a:solidFill>
            </a:rPr>
            <a:t>Social Media</a:t>
          </a:r>
        </a:p>
      </cdr:txBody>
    </cdr:sp>
  </cdr:relSizeAnchor>
  <cdr:relSizeAnchor xmlns:cdr="http://schemas.openxmlformats.org/drawingml/2006/chartDrawing">
    <cdr:from>
      <cdr:x>0.4094</cdr:x>
      <cdr:y>0.42188</cdr:y>
    </cdr:from>
    <cdr:to>
      <cdr:x>0.56376</cdr:x>
      <cdr:y>0.59375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92488" y="1944216"/>
          <a:ext cx="1656184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>
              <a:solidFill>
                <a:schemeClr val="bg1"/>
              </a:solidFill>
            </a:rPr>
            <a:t>Website</a:t>
          </a:r>
        </a:p>
      </cdr:txBody>
    </cdr:sp>
  </cdr:relSizeAnchor>
  <cdr:relSizeAnchor xmlns:cdr="http://schemas.openxmlformats.org/drawingml/2006/chartDrawing">
    <cdr:from>
      <cdr:x>0.59732</cdr:x>
      <cdr:y>0.54688</cdr:y>
    </cdr:from>
    <cdr:to>
      <cdr:x>0.7651</cdr:x>
      <cdr:y>0.6875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408712" y="2520280"/>
          <a:ext cx="180020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400" b="1" dirty="0">
              <a:solidFill>
                <a:schemeClr val="bg1"/>
              </a:solidFill>
            </a:rPr>
            <a:t>Newsletter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B04C25-E945-4E08-9816-C79B88A48D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E45F0-4276-472D-AB0D-E2CED77062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D80A-DE80-460A-A387-C7E26FF6A912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84ABD-4D87-46DE-B8FC-754519457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111CC-480D-4625-B376-6A667A2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0795-CD58-479F-9F81-C3D3373608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15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346-687D-48E1-9DCB-8B3D1F6C60CA}" type="datetimeFigureOut">
              <a:rPr lang="en-IE" smtClean="0"/>
              <a:pPr/>
              <a:t>07/12/2017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7D6C-131D-41B6-A439-B494A681FA6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7880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79770" y="4715153"/>
            <a:ext cx="543813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79770" y="4715153"/>
            <a:ext cx="5438139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17856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5437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05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427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36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88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3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23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07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10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74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41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903B61-D3A1-46E1-B1DD-A65D8E474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28865" r="10512" b="28948"/>
          <a:stretch/>
        </p:blipFill>
        <p:spPr>
          <a:xfrm>
            <a:off x="8026400" y="6202229"/>
            <a:ext cx="4104457" cy="628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9820F4-4BAC-450B-BBBE-B73936EAF1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272366"/>
            <a:ext cx="1517265" cy="53309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C09707B-F5ED-4AD3-A314-E50CC6B2E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Round Table No. 3</a:t>
            </a:r>
          </a:p>
        </p:txBody>
      </p:sp>
    </p:spTree>
    <p:extLst>
      <p:ext uri="{BB962C8B-B14F-4D97-AF65-F5344CB8AC3E}">
        <p14:creationId xmlns:p14="http://schemas.microsoft.com/office/powerpoint/2010/main" val="29680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1700808"/>
            <a:ext cx="1221668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2135908" y="404664"/>
            <a:ext cx="7848524" cy="11526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IE" altLang="en-US" sz="3600" b="1" dirty="0" err="1">
                <a:solidFill>
                  <a:srgbClr val="00B050"/>
                </a:solidFill>
              </a:rPr>
              <a:t>MAgrSc</a:t>
            </a:r>
            <a:r>
              <a:rPr lang="en-IE" altLang="en-US" sz="3600" b="1" dirty="0">
                <a:solidFill>
                  <a:srgbClr val="00B050"/>
                </a:solidFill>
              </a:rPr>
              <a:t> Innovation Support Programme 2016-2018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7489" y="1844824"/>
            <a:ext cx="9361040" cy="4032448"/>
          </a:xfrm>
        </p:spPr>
        <p:txBody>
          <a:bodyPr rtlCol="0">
            <a:normAutofit fontScale="92500" lnSpcReduction="20000"/>
          </a:bodyPr>
          <a:lstStyle/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Study title: 		Develop &amp; assess visual &amp; digital 					tools for KT in the pig Industry</a:t>
            </a:r>
          </a:p>
          <a:p>
            <a:pPr algn="l">
              <a:defRPr/>
            </a:pPr>
            <a:endParaRPr lang="en-IE" sz="2100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Student:		John Moriarty</a:t>
            </a:r>
          </a:p>
          <a:p>
            <a:pPr algn="l">
              <a:defRPr/>
            </a:pPr>
            <a:endParaRPr lang="en-IE" sz="1900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Supervisors:	</a:t>
            </a:r>
            <a:r>
              <a:rPr lang="en-IE" b="1" dirty="0" err="1">
                <a:solidFill>
                  <a:schemeClr val="tx1"/>
                </a:solidFill>
              </a:rPr>
              <a:t>Dr.</a:t>
            </a:r>
            <a:r>
              <a:rPr lang="en-IE" b="1" dirty="0">
                <a:solidFill>
                  <a:schemeClr val="tx1"/>
                </a:solidFill>
              </a:rPr>
              <a:t> Aoife Osborne UCD</a:t>
            </a: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			</a:t>
            </a:r>
            <a:r>
              <a:rPr lang="en-IE" b="1" dirty="0" err="1">
                <a:solidFill>
                  <a:schemeClr val="tx1"/>
                </a:solidFill>
              </a:rPr>
              <a:t>Dr.</a:t>
            </a:r>
            <a:r>
              <a:rPr lang="en-IE" b="1" dirty="0">
                <a:solidFill>
                  <a:schemeClr val="tx1"/>
                </a:solidFill>
              </a:rPr>
              <a:t> Amy Quinn Teagasc</a:t>
            </a:r>
          </a:p>
          <a:p>
            <a:pPr algn="l">
              <a:defRPr/>
            </a:pPr>
            <a:endParaRPr lang="en-IE" sz="1900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Office location: 	Pig Development Department, </a:t>
            </a: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			Teagasc, Moorepark</a:t>
            </a:r>
          </a:p>
          <a:p>
            <a:pPr>
              <a:defRPr/>
            </a:pPr>
            <a:endParaRPr lang="en-IE" dirty="0"/>
          </a:p>
          <a:p>
            <a:pPr>
              <a:defRPr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114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34634" y="3717032"/>
            <a:ext cx="11340000" cy="1080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03200" lvl="0">
              <a:spcBef>
                <a:spcPct val="20000"/>
              </a:spcBef>
              <a:buClr>
                <a:prstClr val="white"/>
              </a:buClr>
            </a:pPr>
            <a:r>
              <a:rPr lang="en-IE" sz="3200" b="1" dirty="0">
                <a:solidFill>
                  <a:schemeClr val="tx1"/>
                </a:solidFill>
              </a:rPr>
              <a:t>3.  Pilot &amp; evaluate tools with farmers &amp; advisors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7689" y="2492896"/>
            <a:ext cx="11340000" cy="108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03200">
              <a:spcBef>
                <a:spcPct val="20000"/>
              </a:spcBef>
              <a:buClr>
                <a:prstClr val="white"/>
              </a:buClr>
            </a:pPr>
            <a:endParaRPr lang="en-IE" sz="3200" b="1" dirty="0">
              <a:solidFill>
                <a:schemeClr val="tx1"/>
              </a:solidFill>
            </a:endParaRPr>
          </a:p>
          <a:p>
            <a:pPr marL="203200">
              <a:spcBef>
                <a:spcPct val="20000"/>
              </a:spcBef>
              <a:buClr>
                <a:prstClr val="white"/>
              </a:buClr>
            </a:pPr>
            <a:r>
              <a:rPr lang="en-IE" sz="3200" b="1" dirty="0">
                <a:solidFill>
                  <a:schemeClr val="tx1"/>
                </a:solidFill>
              </a:rPr>
              <a:t>2.  Develop tools for use in pig advisory &amp; pig education services</a:t>
            </a:r>
          </a:p>
          <a:p>
            <a:pPr marL="203200" lvl="0">
              <a:spcBef>
                <a:spcPct val="20000"/>
              </a:spcBef>
              <a:buClr>
                <a:prstClr val="white"/>
              </a:buClr>
            </a:pPr>
            <a:endParaRPr lang="en-IE" sz="3200" b="1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43793" y="1268760"/>
            <a:ext cx="1134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7550" lvl="0" indent="-514350">
              <a:spcBef>
                <a:spcPct val="20000"/>
              </a:spcBef>
              <a:buFont typeface="+mj-lt"/>
              <a:buAutoNum type="arabicPeriod"/>
            </a:pPr>
            <a:r>
              <a:rPr lang="en-IE" sz="3200" b="1" dirty="0">
                <a:solidFill>
                  <a:schemeClr val="tx1"/>
                </a:solidFill>
              </a:rPr>
              <a:t>Identify requirements of Teagasc advisors &amp; clients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Study Objectives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8737601" y="63690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4632" y="4941168"/>
            <a:ext cx="11340000" cy="108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03200" lvl="0">
              <a:spcBef>
                <a:spcPct val="20000"/>
              </a:spcBef>
              <a:buClr>
                <a:prstClr val="white"/>
              </a:buClr>
            </a:pPr>
            <a:r>
              <a:rPr lang="en-IE" sz="3200" b="1" dirty="0">
                <a:solidFill>
                  <a:schemeClr val="tx1"/>
                </a:solidFill>
              </a:rPr>
              <a:t>4.  Create templates for future development</a:t>
            </a:r>
          </a:p>
        </p:txBody>
      </p:sp>
    </p:spTree>
    <p:extLst>
      <p:ext uri="{BB962C8B-B14F-4D97-AF65-F5344CB8AC3E}">
        <p14:creationId xmlns:p14="http://schemas.microsoft.com/office/powerpoint/2010/main" val="54014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2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/>
          <p:cNvSpPr/>
          <p:nvPr/>
        </p:nvSpPr>
        <p:spPr>
          <a:xfrm>
            <a:off x="3431960" y="3573016"/>
            <a:ext cx="4903281" cy="72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Tool Development</a:t>
            </a:r>
          </a:p>
        </p:txBody>
      </p:sp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xfrm>
            <a:off x="780085" y="34775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Study Methodology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908834" y="4758652"/>
            <a:ext cx="6283766" cy="720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Pilot with focus groups &amp; administer questionnaire</a:t>
            </a:r>
          </a:p>
        </p:txBody>
      </p:sp>
      <p:sp>
        <p:nvSpPr>
          <p:cNvPr id="48" name="Right Arrow 47"/>
          <p:cNvSpPr/>
          <p:nvPr/>
        </p:nvSpPr>
        <p:spPr>
          <a:xfrm rot="3463654">
            <a:off x="3175090" y="3128611"/>
            <a:ext cx="360000" cy="468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Right Arrow 48"/>
          <p:cNvSpPr/>
          <p:nvPr/>
        </p:nvSpPr>
        <p:spPr>
          <a:xfrm rot="5400000">
            <a:off x="5826271" y="3122797"/>
            <a:ext cx="360000" cy="468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Right Arrow 49"/>
          <p:cNvSpPr/>
          <p:nvPr/>
        </p:nvSpPr>
        <p:spPr>
          <a:xfrm rot="7402336">
            <a:off x="8590898" y="3203993"/>
            <a:ext cx="360000" cy="468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ight Arrow 50"/>
          <p:cNvSpPr/>
          <p:nvPr/>
        </p:nvSpPr>
        <p:spPr>
          <a:xfrm rot="5400000">
            <a:off x="5801257" y="4301479"/>
            <a:ext cx="360000" cy="468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22" name="Group 21"/>
          <p:cNvGrpSpPr/>
          <p:nvPr/>
        </p:nvGrpSpPr>
        <p:grpSpPr>
          <a:xfrm>
            <a:off x="1403980" y="1340767"/>
            <a:ext cx="9228781" cy="678111"/>
            <a:chOff x="1210413" y="2335197"/>
            <a:chExt cx="6921586" cy="764853"/>
          </a:xfrm>
        </p:grpSpPr>
        <p:sp>
          <p:nvSpPr>
            <p:cNvPr id="2" name="Rounded Rectangle 1"/>
            <p:cNvSpPr/>
            <p:nvPr/>
          </p:nvSpPr>
          <p:spPr>
            <a:xfrm>
              <a:off x="1210413" y="2335197"/>
              <a:ext cx="2007038" cy="70069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613827" y="2335197"/>
              <a:ext cx="1949097" cy="70069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187880" y="2335197"/>
              <a:ext cx="1944119" cy="70069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42437" y="2505829"/>
              <a:ext cx="1619075" cy="4165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PDD Advisors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97046" y="2371043"/>
              <a:ext cx="1782659" cy="7290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Farm </a:t>
              </a:r>
            </a:p>
            <a:p>
              <a:pPr algn="ctr"/>
              <a:r>
                <a:rPr lang="en-IE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Managers/Owners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95602" y="2515181"/>
              <a:ext cx="1698072" cy="4165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Farm Staff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49111" y="1124744"/>
            <a:ext cx="1554401" cy="439572"/>
            <a:chOff x="7352613" y="1077553"/>
            <a:chExt cx="1775941" cy="504568"/>
          </a:xfrm>
        </p:grpSpPr>
        <p:sp>
          <p:nvSpPr>
            <p:cNvPr id="19" name="Oval 18"/>
            <p:cNvSpPr/>
            <p:nvPr/>
          </p:nvSpPr>
          <p:spPr>
            <a:xfrm rot="20231036">
              <a:off x="7352613" y="1077553"/>
              <a:ext cx="1775941" cy="504568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>
                <a:solidFill>
                  <a:srgbClr val="00B05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20311113">
              <a:off x="7480202" y="1122686"/>
              <a:ext cx="1633870" cy="423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E" b="1" i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Population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7055" y="1988840"/>
            <a:ext cx="10711567" cy="1152129"/>
            <a:chOff x="208713" y="2245405"/>
            <a:chExt cx="10711567" cy="1152129"/>
          </a:xfrm>
        </p:grpSpPr>
        <p:grpSp>
          <p:nvGrpSpPr>
            <p:cNvPr id="27" name="Group 26"/>
            <p:cNvGrpSpPr/>
            <p:nvPr/>
          </p:nvGrpSpPr>
          <p:grpSpPr>
            <a:xfrm>
              <a:off x="283643" y="2245405"/>
              <a:ext cx="10636637" cy="1152129"/>
              <a:chOff x="212732" y="3392869"/>
              <a:chExt cx="7977477" cy="1152129"/>
            </a:xfrm>
          </p:grpSpPr>
          <p:grpSp>
            <p:nvGrpSpPr>
              <p:cNvPr id="225" name="Group 224"/>
              <p:cNvGrpSpPr/>
              <p:nvPr/>
            </p:nvGrpSpPr>
            <p:grpSpPr>
              <a:xfrm>
                <a:off x="1214810" y="3796234"/>
                <a:ext cx="1883126" cy="720000"/>
                <a:chOff x="963140" y="3711481"/>
                <a:chExt cx="1883126" cy="720000"/>
              </a:xfrm>
            </p:grpSpPr>
            <p:sp>
              <p:nvSpPr>
                <p:cNvPr id="9" name="Rounded Rectangle 8"/>
                <p:cNvSpPr/>
                <p:nvPr/>
              </p:nvSpPr>
              <p:spPr>
                <a:xfrm>
                  <a:off x="963140" y="3711481"/>
                  <a:ext cx="1883126" cy="720000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1084576" y="3884180"/>
                  <a:ext cx="1619075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E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6 PDD Advisors</a:t>
                  </a:r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>
                <a:off x="3392997" y="3796233"/>
                <a:ext cx="2330698" cy="720000"/>
                <a:chOff x="3590293" y="3755400"/>
                <a:chExt cx="2179290" cy="720000"/>
              </a:xfrm>
            </p:grpSpPr>
            <p:sp>
              <p:nvSpPr>
                <p:cNvPr id="10" name="Rounded Rectangle 9"/>
                <p:cNvSpPr/>
                <p:nvPr/>
              </p:nvSpPr>
              <p:spPr>
                <a:xfrm>
                  <a:off x="3590293" y="3755400"/>
                  <a:ext cx="2179290" cy="720000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626290" y="3928100"/>
                  <a:ext cx="2126864" cy="369332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E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5 Discussion Groups</a:t>
                  </a: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6048310" y="3824997"/>
                <a:ext cx="2141899" cy="720001"/>
                <a:chOff x="6285755" y="3639385"/>
                <a:chExt cx="2160000" cy="391188"/>
              </a:xfrm>
            </p:grpSpPr>
            <p:sp>
              <p:nvSpPr>
                <p:cNvPr id="11" name="Rounded Rectangle 10"/>
                <p:cNvSpPr/>
                <p:nvPr/>
              </p:nvSpPr>
              <p:spPr>
                <a:xfrm>
                  <a:off x="6285755" y="3639385"/>
                  <a:ext cx="2160000" cy="391188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6343370" y="3717588"/>
                  <a:ext cx="2102385" cy="2006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E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3 QQI Level 5 groups</a:t>
                  </a:r>
                </a:p>
              </p:txBody>
            </p:sp>
          </p:grpSp>
          <p:sp>
            <p:nvSpPr>
              <p:cNvPr id="45" name="Right Arrow 44"/>
              <p:cNvSpPr/>
              <p:nvPr/>
            </p:nvSpPr>
            <p:spPr>
              <a:xfrm rot="5400000">
                <a:off x="1983024" y="3432016"/>
                <a:ext cx="360000" cy="351000"/>
              </a:xfrm>
              <a:prstGeom prst="rightArrow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Right Arrow 45"/>
              <p:cNvSpPr/>
              <p:nvPr/>
            </p:nvSpPr>
            <p:spPr>
              <a:xfrm rot="5400000">
                <a:off x="4467274" y="3440403"/>
                <a:ext cx="360000" cy="351000"/>
              </a:xfrm>
              <a:prstGeom prst="rightArrow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ight Arrow 46"/>
              <p:cNvSpPr/>
              <p:nvPr/>
            </p:nvSpPr>
            <p:spPr>
              <a:xfrm rot="5400000">
                <a:off x="6956499" y="3397369"/>
                <a:ext cx="360000" cy="351000"/>
              </a:xfrm>
              <a:prstGeom prst="rightArrow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212732" y="3561156"/>
                <a:ext cx="1342065" cy="584214"/>
                <a:chOff x="7224786" y="3853976"/>
                <a:chExt cx="1370207" cy="777037"/>
              </a:xfrm>
              <a:noFill/>
            </p:grpSpPr>
            <p:sp>
              <p:nvSpPr>
                <p:cNvPr id="32" name="TextBox 31"/>
                <p:cNvSpPr txBox="1"/>
                <p:nvPr/>
              </p:nvSpPr>
              <p:spPr>
                <a:xfrm rot="20420043">
                  <a:off x="7224786" y="4139781"/>
                  <a:ext cx="1132514" cy="49123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E" b="1" i="1" dirty="0">
                      <a:solidFill>
                        <a:srgbClr val="00B050"/>
                      </a:solidFill>
                      <a:latin typeface="Arial" pitchFamily="34" charset="0"/>
                      <a:cs typeface="Arial" pitchFamily="34" charset="0"/>
                    </a:rPr>
                    <a:t>Sample</a:t>
                  </a: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 rot="20231036">
                  <a:off x="7433819" y="3853976"/>
                  <a:ext cx="1161174" cy="556176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37" name="Oval 36"/>
            <p:cNvSpPr/>
            <p:nvPr/>
          </p:nvSpPr>
          <p:spPr>
            <a:xfrm rot="20231036">
              <a:off x="208713" y="2593455"/>
              <a:ext cx="1554401" cy="439573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4" name="Right Arrow 73"/>
          <p:cNvSpPr/>
          <p:nvPr/>
        </p:nvSpPr>
        <p:spPr>
          <a:xfrm rot="5400000">
            <a:off x="5801257" y="5472857"/>
            <a:ext cx="360000" cy="468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Rounded Rectangle 74"/>
          <p:cNvSpPr/>
          <p:nvPr/>
        </p:nvSpPr>
        <p:spPr>
          <a:xfrm>
            <a:off x="3872339" y="6003644"/>
            <a:ext cx="4035136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Templates available for future development</a:t>
            </a:r>
          </a:p>
        </p:txBody>
      </p:sp>
    </p:spTree>
    <p:extLst>
      <p:ext uri="{BB962C8B-B14F-4D97-AF65-F5344CB8AC3E}">
        <p14:creationId xmlns:p14="http://schemas.microsoft.com/office/powerpoint/2010/main" val="194962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48" grpId="0" animBg="1"/>
      <p:bldP spid="49" grpId="0" animBg="1"/>
      <p:bldP spid="50" grpId="0" animBg="1"/>
      <p:bldP spid="51" grpId="0" animBg="1"/>
      <p:bldP spid="74" grpId="0" animBg="1"/>
      <p:bldP spid="7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John.Moriarty\AppData\Local\Microsoft\Windows\Temporary Internet Files\Content.IE5\JKC0AAZS\5FLZm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2564904"/>
            <a:ext cx="3744416" cy="190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B050"/>
                </a:solidFill>
              </a:rPr>
              <a:t>Thesis Structure / Chapters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600200"/>
            <a:ext cx="8928992" cy="4421088"/>
          </a:xfrm>
        </p:spPr>
        <p:txBody>
          <a:bodyPr>
            <a:normAutofit lnSpcReduction="10000"/>
          </a:bodyPr>
          <a:lstStyle/>
          <a:p>
            <a:r>
              <a:rPr lang="en-IE" sz="2800" dirty="0"/>
              <a:t>Chapter 1 – Introduction</a:t>
            </a:r>
          </a:p>
          <a:p>
            <a:pPr lvl="1"/>
            <a:r>
              <a:rPr lang="en-IE" sz="1600" dirty="0"/>
              <a:t>Background, rationale, study aim, study questions, objectives, utility</a:t>
            </a:r>
          </a:p>
          <a:p>
            <a:pPr lvl="1"/>
            <a:endParaRPr lang="en-IE" sz="1000" dirty="0"/>
          </a:p>
          <a:p>
            <a:r>
              <a:rPr lang="en-IE" sz="2800" dirty="0"/>
              <a:t>Chapter 2 – Literature review</a:t>
            </a:r>
          </a:p>
          <a:p>
            <a:pPr lvl="1"/>
            <a:r>
              <a:rPr lang="en-IE" sz="1600" dirty="0"/>
              <a:t>Irish agricultural sector, agricultural extension, visual/digital methods</a:t>
            </a:r>
          </a:p>
          <a:p>
            <a:pPr lvl="1"/>
            <a:endParaRPr lang="en-IE" sz="1000" dirty="0"/>
          </a:p>
          <a:p>
            <a:r>
              <a:rPr lang="en-IE" sz="2800" dirty="0"/>
              <a:t>Chapter 3 – Methodologies</a:t>
            </a:r>
          </a:p>
          <a:p>
            <a:pPr lvl="1"/>
            <a:r>
              <a:rPr lang="en-IE" sz="1600" dirty="0"/>
              <a:t>Data collection, tool development, evaluation</a:t>
            </a:r>
          </a:p>
          <a:p>
            <a:pPr lvl="1"/>
            <a:endParaRPr lang="en-IE" sz="1000" dirty="0"/>
          </a:p>
          <a:p>
            <a:r>
              <a:rPr lang="en-IE" sz="2800" dirty="0"/>
              <a:t>Chapter 4 – Results</a:t>
            </a:r>
          </a:p>
          <a:p>
            <a:pPr lvl="1"/>
            <a:r>
              <a:rPr lang="en-IE" sz="1600" dirty="0"/>
              <a:t>Results of focus groups &amp; questionnaires</a:t>
            </a:r>
          </a:p>
          <a:p>
            <a:endParaRPr lang="en-IE" sz="1000" dirty="0"/>
          </a:p>
          <a:p>
            <a:r>
              <a:rPr lang="en-IE" sz="2800" dirty="0"/>
              <a:t>Chapter 5 – Discussion, conclusions &amp;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37797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71464" y="1484784"/>
            <a:ext cx="1056117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Based on 9 Focus groups completed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/>
              <a:t>1 x Specialist Pig Advisor (6)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/>
              <a:t>5 x Farmer/Manager (28)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/>
              <a:t>3 x Farm Staff (25)</a:t>
            </a:r>
          </a:p>
          <a:p>
            <a:pPr lvl="1"/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Frequency determined using </a:t>
            </a:r>
            <a:r>
              <a:rPr lang="en-US" sz="2400" dirty="0" err="1"/>
              <a:t>Nvivo</a:t>
            </a:r>
            <a:r>
              <a:rPr lang="en-US" sz="2400" dirty="0"/>
              <a:t> 11 software for;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/>
              <a:t>17 Tools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/>
              <a:t>42 Topics/Content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/>
              <a:t>26 Delivery Methods</a:t>
            </a:r>
          </a:p>
          <a:p>
            <a:r>
              <a:rPr lang="en-US" sz="2400" dirty="0"/>
              <a:t>		as listed by respondents in group work sessions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318" y="269776"/>
            <a:ext cx="10972800" cy="1143000"/>
          </a:xfrm>
        </p:spPr>
        <p:txBody>
          <a:bodyPr/>
          <a:lstStyle/>
          <a:p>
            <a:pPr algn="ctr"/>
            <a:r>
              <a:rPr lang="en-IE" b="1" dirty="0">
                <a:solidFill>
                  <a:srgbClr val="00B050"/>
                </a:solidFill>
              </a:rPr>
              <a:t>Key Findings </a:t>
            </a:r>
            <a:r>
              <a:rPr lang="en-IE" sz="3600" b="1" dirty="0">
                <a:solidFill>
                  <a:srgbClr val="00B050"/>
                </a:solidFill>
              </a:rPr>
              <a:t>– Tools 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2589290"/>
              </p:ext>
            </p:extLst>
          </p:nvPr>
        </p:nvGraphicFramePr>
        <p:xfrm>
          <a:off x="-18530736" y="188640"/>
          <a:ext cx="10945216" cy="4614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Rectangle 17"/>
          <p:cNvSpPr/>
          <p:nvPr/>
        </p:nvSpPr>
        <p:spPr>
          <a:xfrm>
            <a:off x="2492715" y="5894040"/>
            <a:ext cx="144016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4655840" y="5894040"/>
            <a:ext cx="144016" cy="144016"/>
          </a:xfrm>
          <a:prstGeom prst="rect">
            <a:avLst/>
          </a:prstGeom>
          <a:solidFill>
            <a:srgbClr val="E6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ectangle 19"/>
          <p:cNvSpPr/>
          <p:nvPr/>
        </p:nvSpPr>
        <p:spPr>
          <a:xfrm>
            <a:off x="7320136" y="5894040"/>
            <a:ext cx="144016" cy="144016"/>
          </a:xfrm>
          <a:prstGeom prst="rect">
            <a:avLst/>
          </a:prstGeom>
          <a:solidFill>
            <a:srgbClr val="8BCD4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TextBox 20"/>
          <p:cNvSpPr txBox="1"/>
          <p:nvPr/>
        </p:nvSpPr>
        <p:spPr>
          <a:xfrm>
            <a:off x="7680176" y="578138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Factsheet</a:t>
            </a:r>
            <a:endParaRPr lang="en-IE" dirty="0"/>
          </a:p>
        </p:txBody>
      </p:sp>
      <p:sp>
        <p:nvSpPr>
          <p:cNvPr id="22" name="TextBox 21"/>
          <p:cNvSpPr txBox="1"/>
          <p:nvPr/>
        </p:nvSpPr>
        <p:spPr>
          <a:xfrm>
            <a:off x="4943872" y="578138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Infographic</a:t>
            </a:r>
            <a:endParaRPr lang="en-IE" dirty="0"/>
          </a:p>
        </p:txBody>
      </p:sp>
      <p:sp>
        <p:nvSpPr>
          <p:cNvPr id="23" name="TextBox 22"/>
          <p:cNvSpPr txBox="1"/>
          <p:nvPr/>
        </p:nvSpPr>
        <p:spPr>
          <a:xfrm>
            <a:off x="2855640" y="578138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Video</a:t>
            </a:r>
            <a:endParaRPr lang="en-IE" dirty="0"/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640549"/>
              </p:ext>
            </p:extLst>
          </p:nvPr>
        </p:nvGraphicFramePr>
        <p:xfrm>
          <a:off x="479376" y="1196753"/>
          <a:ext cx="11102374" cy="4584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10680" y="1196752"/>
            <a:ext cx="11881320" cy="4584630"/>
            <a:chOff x="-96689" y="1484784"/>
            <a:chExt cx="12241361" cy="4118585"/>
          </a:xfrm>
        </p:grpSpPr>
        <p:sp>
          <p:nvSpPr>
            <p:cNvPr id="3" name="Rectangle 2"/>
            <p:cNvSpPr/>
            <p:nvPr/>
          </p:nvSpPr>
          <p:spPr>
            <a:xfrm>
              <a:off x="119336" y="1484784"/>
              <a:ext cx="11953328" cy="41185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graphicFrame>
          <p:nvGraphicFramePr>
            <p:cNvPr id="13" name="Char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18066701"/>
                </p:ext>
              </p:extLst>
            </p:nvPr>
          </p:nvGraphicFramePr>
          <p:xfrm>
            <a:off x="-96689" y="1628800"/>
            <a:ext cx="4540624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15417165"/>
                </p:ext>
              </p:extLst>
            </p:nvPr>
          </p:nvGraphicFramePr>
          <p:xfrm>
            <a:off x="3825687" y="1633987"/>
            <a:ext cx="4540623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5" name="Chart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23984602"/>
                </p:ext>
              </p:extLst>
            </p:nvPr>
          </p:nvGraphicFramePr>
          <p:xfrm>
            <a:off x="7824192" y="1644837"/>
            <a:ext cx="4320480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5691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/>
      <p:bldP spid="22" grpId="0"/>
      <p:bldP spid="23" grpId="0"/>
      <p:bldGraphic spid="2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B050"/>
                </a:solidFill>
              </a:rPr>
              <a:t>Key Findings </a:t>
            </a:r>
            <a:r>
              <a:rPr lang="en-IE" sz="3600" b="1" dirty="0">
                <a:solidFill>
                  <a:srgbClr val="00B050"/>
                </a:solidFill>
              </a:rPr>
              <a:t>-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4896544"/>
          </a:xfrm>
        </p:spPr>
        <p:txBody>
          <a:bodyPr>
            <a:normAutofit/>
          </a:bodyPr>
          <a:lstStyle/>
          <a:p>
            <a:r>
              <a:rPr lang="en-IE" sz="3000" dirty="0"/>
              <a:t>Farm staff respondent felt video would assist in training new colleagues;</a:t>
            </a:r>
          </a:p>
          <a:p>
            <a:pPr marL="285750" indent="-571500"/>
            <a:endParaRPr lang="en-IE" sz="3000" dirty="0"/>
          </a:p>
          <a:p>
            <a:pPr marL="285750" indent="-571500"/>
            <a:endParaRPr lang="en-IE" sz="3000" dirty="0"/>
          </a:p>
          <a:p>
            <a:r>
              <a:rPr lang="en-IE" sz="3000" dirty="0"/>
              <a:t>&amp; for upskilling;</a:t>
            </a:r>
          </a:p>
          <a:p>
            <a:endParaRPr lang="en-IE" sz="3000" dirty="0"/>
          </a:p>
          <a:p>
            <a:endParaRPr lang="en-IE" sz="3000" dirty="0"/>
          </a:p>
          <a:p>
            <a:r>
              <a:rPr lang="en-IE" sz="3000" dirty="0"/>
              <a:t>While an advisor saw a role </a:t>
            </a:r>
          </a:p>
          <a:p>
            <a:pPr marL="0" indent="0">
              <a:buNone/>
            </a:pPr>
            <a:r>
              <a:rPr lang="en-IE" sz="3000" dirty="0"/>
              <a:t>    in research dissemination</a:t>
            </a:r>
            <a:endParaRPr lang="en-IE" sz="2400" dirty="0"/>
          </a:p>
        </p:txBody>
      </p:sp>
      <p:sp>
        <p:nvSpPr>
          <p:cNvPr id="13" name="Oval Callout 12"/>
          <p:cNvSpPr/>
          <p:nvPr/>
        </p:nvSpPr>
        <p:spPr>
          <a:xfrm>
            <a:off x="1847528" y="1988840"/>
            <a:ext cx="10225136" cy="115212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lvl="1" indent="0" algn="ctr">
              <a:buNone/>
            </a:pPr>
            <a:r>
              <a:rPr lang="en-IE" sz="2400" i="1" dirty="0">
                <a:solidFill>
                  <a:schemeClr val="tx1"/>
                </a:solidFill>
              </a:rPr>
              <a:t>”</a:t>
            </a:r>
            <a:r>
              <a:rPr lang="en-IE" sz="2400" i="1" dirty="0">
                <a:solidFill>
                  <a:prstClr val="black"/>
                </a:solidFill>
              </a:rPr>
              <a:t>Somebody new comes &amp; they could watch it to see how to treat pigs &amp; how to use the handling facilities”</a:t>
            </a:r>
          </a:p>
        </p:txBody>
      </p:sp>
      <p:sp>
        <p:nvSpPr>
          <p:cNvPr id="14" name="Oval Callout 13"/>
          <p:cNvSpPr/>
          <p:nvPr/>
        </p:nvSpPr>
        <p:spPr>
          <a:xfrm>
            <a:off x="3143672" y="3624678"/>
            <a:ext cx="8784976" cy="956450"/>
          </a:xfrm>
          <a:prstGeom prst="wedgeEllipse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i="1" dirty="0">
                <a:solidFill>
                  <a:schemeClr val="tx1"/>
                </a:solidFill>
              </a:rPr>
              <a:t> “for ourselves maybe if we’re doing something wrong, so we won’t be doing it wrong”</a:t>
            </a:r>
            <a:endParaRPr lang="en-IE" sz="2400" dirty="0">
              <a:solidFill>
                <a:schemeClr val="tx1"/>
              </a:solidFill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5375919" y="4797152"/>
            <a:ext cx="6233719" cy="1296144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2400" i="1" dirty="0">
              <a:solidFill>
                <a:schemeClr val="tx1"/>
              </a:solidFill>
            </a:endParaRPr>
          </a:p>
          <a:p>
            <a:pPr algn="ctr"/>
            <a:r>
              <a:rPr lang="en-IE" sz="2400" i="1" dirty="0">
                <a:solidFill>
                  <a:schemeClr val="tx1"/>
                </a:solidFill>
              </a:rPr>
              <a:t>“What the research was on … the benefit and what the farmer should be doing as a result”</a:t>
            </a:r>
          </a:p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7095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955975"/>
              </p:ext>
            </p:extLst>
          </p:nvPr>
        </p:nvGraphicFramePr>
        <p:xfrm>
          <a:off x="407368" y="1124744"/>
          <a:ext cx="1087320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125450"/>
              </p:ext>
            </p:extLst>
          </p:nvPr>
        </p:nvGraphicFramePr>
        <p:xfrm>
          <a:off x="407368" y="1124744"/>
          <a:ext cx="1094521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331589"/>
              </p:ext>
            </p:extLst>
          </p:nvPr>
        </p:nvGraphicFramePr>
        <p:xfrm>
          <a:off x="551384" y="1196752"/>
          <a:ext cx="1051316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43472" y="260648"/>
            <a:ext cx="97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>
                <a:solidFill>
                  <a:srgbClr val="00B050"/>
                </a:solidFill>
              </a:rPr>
              <a:t>Key Findings </a:t>
            </a:r>
            <a:r>
              <a:rPr lang="en-IE" sz="3600" b="1" dirty="0">
                <a:solidFill>
                  <a:srgbClr val="00B050"/>
                </a:solidFill>
              </a:rPr>
              <a:t>– Content &amp; Delivery</a:t>
            </a:r>
          </a:p>
        </p:txBody>
      </p:sp>
    </p:spTree>
    <p:extLst>
      <p:ext uri="{BB962C8B-B14F-4D97-AF65-F5344CB8AC3E}">
        <p14:creationId xmlns:p14="http://schemas.microsoft.com/office/powerpoint/2010/main" val="30943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B050"/>
                </a:solidFill>
              </a:rPr>
              <a:t>Key Findings </a:t>
            </a:r>
            <a:r>
              <a:rPr lang="en-IE" sz="3600" b="1" dirty="0">
                <a:solidFill>
                  <a:srgbClr val="00B050"/>
                </a:solidFill>
              </a:rPr>
              <a:t>– Content &amp; Delivery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1424" y="1412777"/>
            <a:ext cx="10801200" cy="4713388"/>
          </a:xfrm>
        </p:spPr>
        <p:txBody>
          <a:bodyPr>
            <a:normAutofit fontScale="70000" lnSpcReduction="20000"/>
          </a:bodyPr>
          <a:lstStyle/>
          <a:p>
            <a:r>
              <a:rPr lang="en-IE" sz="4100" dirty="0"/>
              <a:t>Farmers suggested number of areas to cover </a:t>
            </a:r>
          </a:p>
          <a:p>
            <a:endParaRPr lang="en-IE" sz="3500" dirty="0"/>
          </a:p>
          <a:p>
            <a:endParaRPr lang="en-IE" sz="3500" dirty="0"/>
          </a:p>
          <a:p>
            <a:pPr marL="457200" lvl="1" indent="0">
              <a:buNone/>
            </a:pPr>
            <a:endParaRPr lang="en-IE" sz="3400" i="1" dirty="0"/>
          </a:p>
          <a:p>
            <a:pPr marL="457200" lvl="1" indent="0">
              <a:buNone/>
            </a:pPr>
            <a:endParaRPr lang="en-IE" sz="2900" i="1" dirty="0"/>
          </a:p>
          <a:p>
            <a:r>
              <a:rPr lang="en-IE" sz="4600" dirty="0"/>
              <a:t>Topical content</a:t>
            </a:r>
          </a:p>
          <a:p>
            <a:endParaRPr lang="en-IE" sz="3400" dirty="0"/>
          </a:p>
          <a:p>
            <a:r>
              <a:rPr lang="en-IE" sz="4600" dirty="0"/>
              <a:t>Website was favoured delivery method among farmers </a:t>
            </a:r>
          </a:p>
          <a:p>
            <a:pPr marL="0" indent="0">
              <a:buNone/>
            </a:pPr>
            <a:endParaRPr lang="en-IE" sz="2900" i="1" dirty="0"/>
          </a:p>
          <a:p>
            <a:r>
              <a:rPr lang="en-IE" sz="4600" dirty="0"/>
              <a:t>While staff favoured social media </a:t>
            </a:r>
          </a:p>
          <a:p>
            <a:pPr marL="0" indent="0">
              <a:buNone/>
            </a:pPr>
            <a:r>
              <a:rPr lang="en-IE" sz="3800" i="1" dirty="0"/>
              <a:t>	</a:t>
            </a:r>
            <a:endParaRPr lang="en-IE" sz="3400" i="1" dirty="0"/>
          </a:p>
        </p:txBody>
      </p:sp>
      <p:sp>
        <p:nvSpPr>
          <p:cNvPr id="7" name="Oval Callout 6"/>
          <p:cNvSpPr/>
          <p:nvPr/>
        </p:nvSpPr>
        <p:spPr>
          <a:xfrm>
            <a:off x="10200456" y="4395392"/>
            <a:ext cx="1884784" cy="83380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200" i="1" dirty="0">
                <a:solidFill>
                  <a:schemeClr val="tx1"/>
                </a:solidFill>
              </a:rPr>
              <a:t>“website of course”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3906884" y="3086799"/>
            <a:ext cx="8021763" cy="990273"/>
          </a:xfrm>
          <a:prstGeom prst="wedgeEllipse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“something that each advisor could do in their own area as they see a need for it”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1991544" y="5301208"/>
            <a:ext cx="5328592" cy="1296144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i="1" dirty="0">
                <a:solidFill>
                  <a:schemeClr val="tx1"/>
                </a:solidFill>
              </a:rPr>
              <a:t>“</a:t>
            </a:r>
            <a:r>
              <a:rPr lang="en-IE" sz="2400" i="1" dirty="0">
                <a:solidFill>
                  <a:schemeClr val="tx1"/>
                </a:solidFill>
              </a:rPr>
              <a:t>If it was on Facebook, I’d watch it probably or twitter”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407368" y="1844824"/>
            <a:ext cx="11521280" cy="115212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“Infographics that you can put up around the yard… production targets… safety tips… the area of health… production tips”</a:t>
            </a:r>
          </a:p>
        </p:txBody>
      </p:sp>
      <p:sp>
        <p:nvSpPr>
          <p:cNvPr id="2" name="Oval Callout 1"/>
          <p:cNvSpPr/>
          <p:nvPr/>
        </p:nvSpPr>
        <p:spPr>
          <a:xfrm>
            <a:off x="7248128" y="4581128"/>
            <a:ext cx="3102632" cy="1353008"/>
          </a:xfrm>
          <a:prstGeom prst="wedgeEllipseCallout">
            <a:avLst/>
          </a:prstGeom>
          <a:solidFill>
            <a:srgbClr val="D2D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i="1" dirty="0">
                <a:solidFill>
                  <a:schemeClr val="tx1"/>
                </a:solidFill>
              </a:rPr>
              <a:t>“Facebook is the biggest platform at the moment”</a:t>
            </a:r>
          </a:p>
        </p:txBody>
      </p:sp>
    </p:spTree>
    <p:extLst>
      <p:ext uri="{BB962C8B-B14F-4D97-AF65-F5344CB8AC3E}">
        <p14:creationId xmlns:p14="http://schemas.microsoft.com/office/powerpoint/2010/main" val="428978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animBg="1"/>
      <p:bldP spid="8" grpId="0" animBg="1"/>
      <p:bldP spid="9" grpId="0" animBg="1"/>
      <p:bldP spid="11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697948"/>
              </p:ext>
            </p:extLst>
          </p:nvPr>
        </p:nvGraphicFramePr>
        <p:xfrm>
          <a:off x="1775520" y="2276872"/>
          <a:ext cx="8496945" cy="4040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en-IE" b="1" dirty="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b="1" dirty="0"/>
                        <a:t>Factsheet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b="1" dirty="0"/>
                        <a:t>Infographic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915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/>
                        <a:t>Conference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Presentation</a:t>
                      </a:r>
                      <a:r>
                        <a:rPr lang="en-IE" sz="2000" b="1" baseline="0" dirty="0"/>
                        <a:t> </a:t>
                      </a:r>
                      <a:r>
                        <a:rPr lang="en-IE" sz="2000" b="1" dirty="0"/>
                        <a:t>&amp; review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n-IE" sz="2000" b="1" dirty="0"/>
                        <a:t>Skills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Split suckling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Fostering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Colostrum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/>
                        <a:t>Herd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2016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797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/>
                        <a:t>Health &amp; Safety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158">
                <a:tc rowSpan="3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2000" b="1" dirty="0"/>
                        <a:t>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AI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Piglet</a:t>
                      </a:r>
                      <a:r>
                        <a:rPr lang="en-IE" sz="2000" b="1" baseline="0" dirty="0"/>
                        <a:t> processing</a:t>
                      </a:r>
                      <a:endParaRPr lang="en-IE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952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731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/>
                        <a:t>Research Outcome 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Technology Report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Careers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Farmer interview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0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/>
                        <a:t>Research outcome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Researcher interview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B050"/>
                </a:solidFill>
              </a:rPr>
              <a:t>Key Findings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204205"/>
              </p:ext>
            </p:extLst>
          </p:nvPr>
        </p:nvGraphicFramePr>
        <p:xfrm>
          <a:off x="1559496" y="2079815"/>
          <a:ext cx="9145017" cy="430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345">
                <a:tc>
                  <a:txBody>
                    <a:bodyPr/>
                    <a:lstStyle/>
                    <a:p>
                      <a:r>
                        <a:rPr lang="en-IE" b="1" dirty="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b="1" dirty="0"/>
                        <a:t>Factsheet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b="1" dirty="0"/>
                        <a:t>Infographic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995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/>
                        <a:t>Conference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Presentation</a:t>
                      </a:r>
                      <a:r>
                        <a:rPr lang="en-IE" sz="2000" b="1" baseline="0" dirty="0"/>
                        <a:t> </a:t>
                      </a:r>
                      <a:r>
                        <a:rPr lang="en-IE" sz="2000" b="1" dirty="0"/>
                        <a:t>&amp; review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IE" sz="2000" b="1" dirty="0"/>
                        <a:t>Skills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Split suckling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Fostering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Colostrum</a:t>
                      </a:r>
                    </a:p>
                  </a:txBody>
                  <a:tcPr>
                    <a:solidFill>
                      <a:srgbClr val="F8D9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/>
                        <a:t>Herd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2016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22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/>
                        <a:t>Health &amp; Safety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410">
                <a:tc row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2000" b="1" dirty="0"/>
                        <a:t>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AI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2000" b="1" dirty="0"/>
                        <a:t>Piglet</a:t>
                      </a:r>
                      <a:r>
                        <a:rPr lang="en-IE" sz="2000" b="1" baseline="0" dirty="0"/>
                        <a:t> processing</a:t>
                      </a:r>
                      <a:endParaRPr lang="en-IE" sz="2000" b="1" dirty="0"/>
                    </a:p>
                  </a:txBody>
                  <a:tcPr>
                    <a:solidFill>
                      <a:srgbClr val="F8D95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150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/>
                        <a:t>Research Outcome 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Technology Report</a:t>
                      </a:r>
                    </a:p>
                  </a:txBody>
                  <a:tcPr>
                    <a:solidFill>
                      <a:srgbClr val="F8D956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3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Careers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Farmer interview</a:t>
                      </a:r>
                    </a:p>
                  </a:txBody>
                  <a:tcPr>
                    <a:solidFill>
                      <a:srgbClr val="F8D95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3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/>
                        <a:t>Research outcome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/>
                        <a:t>Researcher interview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95400" y="1556592"/>
            <a:ext cx="10009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Tools &amp; content selected to develop and assess with focus groups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8208" y="4293096"/>
            <a:ext cx="2736304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dirty="0"/>
              <a:t>            Complete</a:t>
            </a:r>
          </a:p>
          <a:p>
            <a:endParaRPr lang="en-IE" dirty="0"/>
          </a:p>
          <a:p>
            <a:r>
              <a:rPr lang="en-IE" dirty="0"/>
              <a:t>            Partially Complete</a:t>
            </a:r>
          </a:p>
          <a:p>
            <a:endParaRPr lang="en-IE" dirty="0"/>
          </a:p>
          <a:p>
            <a:r>
              <a:rPr lang="en-IE" dirty="0"/>
              <a:t>            Not Started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28248" y="4419848"/>
            <a:ext cx="144016" cy="1612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ectangle 24"/>
          <p:cNvSpPr/>
          <p:nvPr/>
        </p:nvSpPr>
        <p:spPr>
          <a:xfrm>
            <a:off x="8328248" y="4978648"/>
            <a:ext cx="144016" cy="161280"/>
          </a:xfrm>
          <a:prstGeom prst="rect">
            <a:avLst/>
          </a:prstGeom>
          <a:solidFill>
            <a:srgbClr val="F8D956"/>
          </a:solidFill>
          <a:ln>
            <a:solidFill>
              <a:srgbClr val="F8D9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ectangle 25"/>
          <p:cNvSpPr/>
          <p:nvPr/>
        </p:nvSpPr>
        <p:spPr>
          <a:xfrm>
            <a:off x="8328248" y="5499968"/>
            <a:ext cx="144016" cy="1612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12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B050"/>
                </a:solidFill>
              </a:rPr>
              <a:t>Conclusions to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031016" cy="4525963"/>
          </a:xfrm>
        </p:spPr>
        <p:txBody>
          <a:bodyPr>
            <a:normAutofit lnSpcReduction="10000"/>
          </a:bodyPr>
          <a:lstStyle/>
          <a:p>
            <a:r>
              <a:rPr lang="en-IE" dirty="0"/>
              <a:t>Video most popular tool across all demographics</a:t>
            </a:r>
          </a:p>
          <a:p>
            <a:endParaRPr lang="en-IE" dirty="0"/>
          </a:p>
          <a:p>
            <a:r>
              <a:rPr lang="en-IE" dirty="0"/>
              <a:t>Farmers &amp; staff focused on video advisors more evenly </a:t>
            </a:r>
            <a:r>
              <a:rPr lang="en-IE"/>
              <a:t>focused on </a:t>
            </a:r>
            <a:r>
              <a:rPr lang="en-IE" dirty="0"/>
              <a:t>top 3 tools</a:t>
            </a:r>
          </a:p>
          <a:p>
            <a:endParaRPr lang="en-IE" dirty="0"/>
          </a:p>
          <a:p>
            <a:r>
              <a:rPr lang="en-IE" dirty="0"/>
              <a:t>Farrowing/lactation, research &amp; skills most popular content</a:t>
            </a:r>
          </a:p>
          <a:p>
            <a:endParaRPr lang="en-IE" dirty="0"/>
          </a:p>
          <a:p>
            <a:r>
              <a:rPr lang="en-IE" dirty="0"/>
              <a:t>Farmers &amp; staff want simple practical information</a:t>
            </a:r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11421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</a:rPr>
              <a:t>Steps to completion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07365"/>
              </p:ext>
            </p:extLst>
          </p:nvPr>
        </p:nvGraphicFramePr>
        <p:xfrm>
          <a:off x="911424" y="1556792"/>
          <a:ext cx="10297144" cy="41584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8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8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066">
                <a:tc>
                  <a:txBody>
                    <a:bodyPr/>
                    <a:lstStyle/>
                    <a:p>
                      <a:r>
                        <a:rPr lang="en-IE" sz="2400" b="1" dirty="0"/>
                        <a:t>Task;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b="1" dirty="0"/>
                        <a:t>Completed</a:t>
                      </a:r>
                      <a:r>
                        <a:rPr lang="en-IE" sz="2400" b="1" baseline="0" dirty="0"/>
                        <a:t> by;</a:t>
                      </a:r>
                      <a:endParaRPr lang="en-I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r>
                        <a:rPr lang="en-IE" sz="2400" dirty="0"/>
                        <a:t>Chapters 2 &amp; 3 (drafts)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/>
                        <a:t>Drafts submitted by</a:t>
                      </a:r>
                      <a:r>
                        <a:rPr lang="en-IE" sz="2400" baseline="0" dirty="0"/>
                        <a:t> Christmas</a:t>
                      </a:r>
                      <a:endParaRPr lang="en-I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r>
                        <a:rPr lang="en-IE" sz="2400" dirty="0"/>
                        <a:t>Tool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/>
                        <a:t>Mid January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r>
                        <a:rPr lang="en-IE" sz="2400" dirty="0"/>
                        <a:t>Design Questionnaire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/>
                        <a:t>Mid January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r>
                        <a:rPr lang="en-IE" sz="2400" dirty="0"/>
                        <a:t>Administer</a:t>
                      </a:r>
                      <a:r>
                        <a:rPr lang="en-IE" sz="2400" baseline="0" dirty="0"/>
                        <a:t> Questionnaire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/>
                        <a:t>End of February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r>
                        <a:rPr lang="en-IE" sz="2400" dirty="0"/>
                        <a:t>Questionnaire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/>
                        <a:t>Mid March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r>
                        <a:rPr lang="en-IE" sz="2400" dirty="0"/>
                        <a:t>Write 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/>
                        <a:t>Ongoing throughout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209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13954</TotalTime>
  <Words>617</Words>
  <Application>Microsoft Office PowerPoint</Application>
  <PresentationFormat>Widescreen</PresentationFormat>
  <Paragraphs>185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Office Theme</vt:lpstr>
      <vt:lpstr>MAgrSc Innovation Support Programme 2016-2018</vt:lpstr>
      <vt:lpstr>Study Objectives</vt:lpstr>
      <vt:lpstr>Study Methodology</vt:lpstr>
      <vt:lpstr>Thesis Structure / Chapters</vt:lpstr>
      <vt:lpstr>Key Findings – Tools </vt:lpstr>
      <vt:lpstr>Key Findings - Tools</vt:lpstr>
      <vt:lpstr>PowerPoint Presentation</vt:lpstr>
      <vt:lpstr>Key Findings – Content &amp; Delivery</vt:lpstr>
      <vt:lpstr>Key Findings</vt:lpstr>
      <vt:lpstr>Conclusions to Date</vt:lpstr>
      <vt:lpstr>Steps to completion</vt:lpstr>
    </vt:vector>
  </TitlesOfParts>
  <Company>University College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Title</dc:title>
  <dc:creator>Monica Gorman</dc:creator>
  <cp:lastModifiedBy>Tomás Russell</cp:lastModifiedBy>
  <cp:revision>185</cp:revision>
  <cp:lastPrinted>2017-12-07T15:13:21Z</cp:lastPrinted>
  <dcterms:created xsi:type="dcterms:W3CDTF">2013-10-09T13:31:18Z</dcterms:created>
  <dcterms:modified xsi:type="dcterms:W3CDTF">2017-12-07T15:13:35Z</dcterms:modified>
</cp:coreProperties>
</file>