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86" r:id="rId2"/>
    <p:sldId id="264" r:id="rId3"/>
    <p:sldId id="259" r:id="rId4"/>
    <p:sldId id="284" r:id="rId5"/>
    <p:sldId id="281" r:id="rId6"/>
    <p:sldId id="288" r:id="rId7"/>
    <p:sldId id="289" r:id="rId8"/>
    <p:sldId id="294" r:id="rId9"/>
    <p:sldId id="292" r:id="rId10"/>
    <p:sldId id="293" r:id="rId11"/>
    <p:sldId id="282" r:id="rId12"/>
    <p:sldId id="28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R Stead" initials="DR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2" autoAdjust="0"/>
    <p:restoredTop sz="94628" autoAdjust="0"/>
  </p:normalViewPr>
  <p:slideViewPr>
    <p:cSldViewPr>
      <p:cViewPr varScale="1">
        <p:scale>
          <a:sx n="104" d="100"/>
          <a:sy n="104" d="100"/>
        </p:scale>
        <p:origin x="141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19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 algn="ctr">
              <a:defRPr sz="2000"/>
            </a:pPr>
            <a:r>
              <a:rPr lang="en-IE" sz="2000" b="1" i="0" baseline="0" dirty="0">
                <a:effectLst/>
              </a:rPr>
              <a:t>Who influences management decisions?</a:t>
            </a:r>
            <a:endParaRPr lang="en-IE" sz="2000" dirty="0">
              <a:effectLst/>
            </a:endParaRPr>
          </a:p>
        </c:rich>
      </c:tx>
      <c:layout>
        <c:manualLayout>
          <c:xMode val="edge"/>
          <c:yMode val="edge"/>
          <c:x val="0.22751057868685901"/>
          <c:y val="2.3732046330849601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3"/>
          <c:order val="0"/>
          <c:tx>
            <c:v>Upland Management</c:v>
          </c:tx>
          <c:spPr>
            <a:solidFill>
              <a:schemeClr val="tx2"/>
            </a:solidFill>
          </c:spPr>
          <c:invertIfNegative val="0"/>
          <c:cat>
            <c:strRef>
              <c:f>Sheet1!$A$2:$A$8</c:f>
              <c:strCache>
                <c:ptCount val="7"/>
                <c:pt idx="0">
                  <c:v>Burren Programme</c:v>
                </c:pt>
                <c:pt idx="1">
                  <c:v>Teagasc Advisor</c:v>
                </c:pt>
                <c:pt idx="2">
                  <c:v>Private Consultant</c:v>
                </c:pt>
                <c:pt idx="3">
                  <c:v>Other farmers</c:v>
                </c:pt>
                <c:pt idx="4">
                  <c:v>Ancestors</c:v>
                </c:pt>
                <c:pt idx="5">
                  <c:v>Myself</c:v>
                </c:pt>
                <c:pt idx="6">
                  <c:v>Other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14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7F-4A63-A25C-58EFDF4764DE}"/>
            </c:ext>
          </c:extLst>
        </c:ser>
        <c:ser>
          <c:idx val="0"/>
          <c:order val="1"/>
          <c:tx>
            <c:v>Lowland Management</c:v>
          </c:tx>
          <c:spPr>
            <a:solidFill>
              <a:srgbClr val="C00000"/>
            </a:solidFill>
          </c:spPr>
          <c:invertIfNegative val="0"/>
          <c:cat>
            <c:strRef>
              <c:f>Sheet1!$A$2:$A$8</c:f>
              <c:strCache>
                <c:ptCount val="7"/>
                <c:pt idx="0">
                  <c:v>Burren Programme</c:v>
                </c:pt>
                <c:pt idx="1">
                  <c:v>Teagasc Advisor</c:v>
                </c:pt>
                <c:pt idx="2">
                  <c:v>Private Consultant</c:v>
                </c:pt>
                <c:pt idx="3">
                  <c:v>Other farmers</c:v>
                </c:pt>
                <c:pt idx="4">
                  <c:v>Ancestors</c:v>
                </c:pt>
                <c:pt idx="5">
                  <c:v>Myself</c:v>
                </c:pt>
                <c:pt idx="6">
                  <c:v>Other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11</c:v>
                </c:pt>
                <c:pt idx="2">
                  <c:v>2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7F-4A63-A25C-58EFDF476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588416"/>
        <c:axId val="146589952"/>
      </c:barChart>
      <c:catAx>
        <c:axId val="146588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46589952"/>
        <c:crosses val="autoZero"/>
        <c:auto val="1"/>
        <c:lblAlgn val="ctr"/>
        <c:lblOffset val="100"/>
        <c:noMultiLvlLbl val="0"/>
      </c:catAx>
      <c:valAx>
        <c:axId val="1465899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65884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667831603166699"/>
          <c:y val="0.138702748608339"/>
          <c:w val="0.24861232836693001"/>
          <c:h val="0.141145323212537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IE" sz="1600" dirty="0"/>
              <a:t>1) Currently participating in a Discussion Group?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4470429974004298"/>
          <c:y val="0.23953709724357911"/>
          <c:w val="0.67397241209769554"/>
          <c:h val="0.56560462326481098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8529904467001501"/>
                  <c:y val="-4.472586759988340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F2C-445F-906A-5BF1B317259B}"/>
                </c:ext>
              </c:extLst>
            </c:dLbl>
            <c:dLbl>
              <c:idx val="1"/>
              <c:layout>
                <c:manualLayout>
                  <c:x val="0.183247873034206"/>
                  <c:y val="7.342884222805479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2C-445F-906A-5BF1B317259B}"/>
                </c:ext>
              </c:extLst>
            </c:dLbl>
            <c:spPr>
              <a:solidFill>
                <a:schemeClr val="bg1"/>
              </a:solidFill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Sheet1!$A$134:$A$135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Sheet1!$B$134:$B$135</c:f>
              <c:numCache>
                <c:formatCode>General</c:formatCode>
                <c:ptCount val="2"/>
                <c:pt idx="0">
                  <c:v>12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2C-445F-906A-5BF1B317259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83589723399954996"/>
          <c:y val="0.20867851424696662"/>
          <c:w val="0.15948770292602313"/>
          <c:h val="0.19996827207788678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ln w="12700">
      <a:solidFill>
        <a:schemeClr val="bg1">
          <a:lumMod val="65000"/>
        </a:schemeClr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IE" sz="1600" dirty="0"/>
              <a:t>2) Do you find attending farm information events worthwhile?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15592662071644"/>
          <c:y val="0.25099940547596017"/>
          <c:w val="0.71575946712011085"/>
          <c:h val="0.55225731845646575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8.1265502557093403E-2"/>
                  <c:y val="-0.223605954365193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CA-4933-8FD5-EF62AC241B6D}"/>
                </c:ext>
              </c:extLst>
            </c:dLbl>
            <c:dLbl>
              <c:idx val="1"/>
              <c:layout>
                <c:manualLayout>
                  <c:x val="4.9703063157112197E-2"/>
                  <c:y val="0.1273110523593309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CA-4933-8FD5-EF62AC241B6D}"/>
                </c:ext>
              </c:extLst>
            </c:dLbl>
            <c:spPr>
              <a:solidFill>
                <a:schemeClr val="bg1"/>
              </a:solidFill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Sheet1!$A$114:$A$115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Sheet1!$B$114:$B$115</c:f>
              <c:numCache>
                <c:formatCode>General</c:formatCode>
                <c:ptCount val="2"/>
                <c:pt idx="0">
                  <c:v>20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CA-4933-8FD5-EF62AC241B6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ln>
          <a:noFill/>
        </a:ln>
      </c:spPr>
    </c:plotArea>
    <c:legend>
      <c:legendPos val="r"/>
      <c:layout>
        <c:manualLayout>
          <c:xMode val="edge"/>
          <c:yMode val="edge"/>
          <c:x val="0.82207502990665138"/>
          <c:y val="0.22796318369064003"/>
          <c:w val="0.1276676048413298"/>
          <c:h val="0.19657760398197593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noFill/>
    <a:ln w="12700">
      <a:solidFill>
        <a:schemeClr val="bg1">
          <a:lumMod val="65000"/>
        </a:schemeClr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IE" sz="1600" dirty="0"/>
              <a:t>3) Most preferred source for farm information?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4.1361413420480636E-2"/>
          <c:y val="0.26649433602856626"/>
          <c:w val="0.67197110419139527"/>
          <c:h val="0.57864516011276501"/>
        </c:manualLayout>
      </c:layout>
      <c:pieChart>
        <c:varyColors val="1"/>
        <c:ser>
          <c:idx val="0"/>
          <c:order val="0"/>
          <c:explosion val="15"/>
          <c:dLbls>
            <c:dLbl>
              <c:idx val="0"/>
              <c:layout>
                <c:manualLayout>
                  <c:x val="-1.8992495545754301E-2"/>
                  <c:y val="0.10176484119260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884-4348-AFAA-E8071E4E8114}"/>
                </c:ext>
              </c:extLst>
            </c:dLbl>
            <c:dLbl>
              <c:idx val="1"/>
              <c:layout>
                <c:manualLayout>
                  <c:x val="-0.129259886384128"/>
                  <c:y val="6.420266006075080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84-4348-AFAA-E8071E4E8114}"/>
                </c:ext>
              </c:extLst>
            </c:dLbl>
            <c:dLbl>
              <c:idx val="2"/>
              <c:layout>
                <c:manualLayout>
                  <c:x val="8.0689854397159103E-2"/>
                  <c:y val="-0.1680335014302989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884-4348-AFAA-E8071E4E8114}"/>
                </c:ext>
              </c:extLst>
            </c:dLbl>
            <c:dLbl>
              <c:idx val="3"/>
              <c:layout>
                <c:manualLayout>
                  <c:x val="9.83648296612505E-2"/>
                  <c:y val="9.417110501636730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884-4348-AFAA-E8071E4E8114}"/>
                </c:ext>
              </c:extLst>
            </c:dLbl>
            <c:dLbl>
              <c:idx val="4"/>
              <c:layout>
                <c:manualLayout>
                  <c:x val="1.9543190508539799E-2"/>
                  <c:y val="9.876858651095579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884-4348-AFAA-E8071E4E811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884-4348-AFAA-E8071E4E8114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884-4348-AFAA-E8071E4E8114}"/>
                </c:ext>
              </c:extLst>
            </c:dLbl>
            <c:spPr>
              <a:solidFill>
                <a:schemeClr val="bg1"/>
              </a:solidFill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Sheet1!$A$65:$A$71</c:f>
              <c:strCache>
                <c:ptCount val="7"/>
                <c:pt idx="0">
                  <c:v>Conferences</c:v>
                </c:pt>
                <c:pt idx="1">
                  <c:v>Discussion Groups</c:v>
                </c:pt>
                <c:pt idx="2">
                  <c:v>Farm walks/demos</c:v>
                </c:pt>
                <c:pt idx="3">
                  <c:v>Mobile App/Internet</c:v>
                </c:pt>
                <c:pt idx="4">
                  <c:v>Television</c:v>
                </c:pt>
                <c:pt idx="5">
                  <c:v>Radio</c:v>
                </c:pt>
                <c:pt idx="6">
                  <c:v>Newspaper Articles</c:v>
                </c:pt>
              </c:strCache>
            </c:strRef>
          </c:cat>
          <c:val>
            <c:numRef>
              <c:f>Sheet1!$B$65:$B$71</c:f>
              <c:numCache>
                <c:formatCode>General</c:formatCode>
                <c:ptCount val="7"/>
                <c:pt idx="0">
                  <c:v>1</c:v>
                </c:pt>
                <c:pt idx="1">
                  <c:v>7</c:v>
                </c:pt>
                <c:pt idx="2">
                  <c:v>8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884-4348-AFAA-E8071E4E811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0.65309783069476346"/>
          <c:y val="0.12622370873179681"/>
          <c:w val="0.34384297297713923"/>
          <c:h val="0.31940257161361763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spPr>
    <a:noFill/>
    <a:ln w="12700" cap="flat" cmpd="sng" algn="ctr">
      <a:solidFill>
        <a:schemeClr val="bg1">
          <a:lumMod val="65000"/>
        </a:schemeClr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IE" sz="1600" dirty="0"/>
              <a:t>4) Should there be more farm information events in the Burren?</a:t>
            </a:r>
          </a:p>
        </c:rich>
      </c:tx>
      <c:layout>
        <c:manualLayout>
          <c:xMode val="edge"/>
          <c:yMode val="edge"/>
          <c:x val="0.15329412957336883"/>
          <c:y val="2.506770395273957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512249016519435"/>
          <c:y val="0.25358939792124113"/>
          <c:w val="0.62080432610871272"/>
          <c:h val="0.57665588407567003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39245625546807"/>
                  <c:y val="-0.13281167979002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C5E-4C81-9B04-336240D8A6DE}"/>
                </c:ext>
              </c:extLst>
            </c:dLbl>
            <c:dLbl>
              <c:idx val="1"/>
              <c:layout>
                <c:manualLayout>
                  <c:x val="0.13160498687663999"/>
                  <c:y val="7.843722659667540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5E-4C81-9B04-336240D8A6DE}"/>
                </c:ext>
              </c:extLst>
            </c:dLbl>
            <c:spPr>
              <a:solidFill>
                <a:sysClr val="window" lastClr="FFFFFF"/>
              </a:solidFill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Sheet1!$A$97:$A$98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Sheet1!$B$97:$B$98</c:f>
              <c:numCache>
                <c:formatCode>General</c:formatCode>
                <c:ptCount val="2"/>
                <c:pt idx="0">
                  <c:v>14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5E-4C81-9B04-336240D8A6D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5356381882265699"/>
          <c:y val="0.19804010242955"/>
          <c:w val="0.15402985735365271"/>
          <c:h val="0.20836882356765529"/>
        </c:manualLayout>
      </c:layout>
      <c:overlay val="1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ln w="12700">
      <a:solidFill>
        <a:schemeClr val="bg1">
          <a:lumMod val="65000"/>
        </a:schemeClr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B04C25-E945-4E08-9816-C79B88A48D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E45F0-4276-472D-AB0D-E2CED77062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CD80A-DE80-460A-A387-C7E26FF6A912}" type="datetimeFigureOut">
              <a:rPr lang="en-IE" smtClean="0"/>
              <a:t>07/12/2017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84ABD-4D87-46DE-B8FC-7545194577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111CC-480D-4625-B376-6A667A2312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80795-CD58-479F-9F81-C3D3373608C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9154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4E346-687D-48E1-9DCB-8B3D1F6C60CA}" type="datetimeFigureOut">
              <a:rPr lang="en-IE" smtClean="0"/>
              <a:pPr/>
              <a:t>07/12/2017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57D6C-131D-41B6-A439-B494A681FA67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6780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78804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61636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Expect low mgmt. to change</a:t>
            </a:r>
          </a:p>
          <a:p>
            <a:r>
              <a:rPr lang="en-IE" dirty="0"/>
              <a:t>We can see how concentrating more on winterages has influenced lowland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07738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Poaching of lowlands / higher feed costs</a:t>
            </a:r>
          </a:p>
          <a:p>
            <a:r>
              <a:rPr lang="en-IE" dirty="0"/>
              <a:t>Feed value decreases</a:t>
            </a:r>
          </a:p>
          <a:p>
            <a:r>
              <a:rPr lang="en-IE" dirty="0"/>
              <a:t>Calving earlier = bigger weanling, calving later = closer to spring grass.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8866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Land type, topography, weather are barriers to early grass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10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17457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alibri" panose="020F0502020204030204" pitchFamily="34" charset="0"/>
              </a:rPr>
              <a:t>Creates an opportunity for farmers to interact and share ideas on farming methods that are working for others.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7D6C-131D-41B6-A439-B494A681FA67}" type="slidenum">
              <a:rPr lang="en-IE" smtClean="0"/>
              <a:pPr/>
              <a:t>11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230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4053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4274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936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88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39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06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423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07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710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8749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03/02/2017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Research Study Report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19643CF9-E23B-4C39-95B7-8D550E24308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341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903B61-D3A1-46E1-B1DD-A65D8E474A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6" t="28865" r="10512" b="28948"/>
          <a:stretch/>
        </p:blipFill>
        <p:spPr>
          <a:xfrm>
            <a:off x="6019800" y="6202230"/>
            <a:ext cx="3078343" cy="6289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9820F4-4BAC-450B-BBBE-B73936EAF13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2" y="6272367"/>
            <a:ext cx="1137949" cy="533093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C09707B-F5ED-4AD3-A314-E50CC6B2E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Round Table No. 3</a:t>
            </a:r>
          </a:p>
        </p:txBody>
      </p:sp>
    </p:spTree>
    <p:extLst>
      <p:ext uri="{BB962C8B-B14F-4D97-AF65-F5344CB8AC3E}">
        <p14:creationId xmlns:p14="http://schemas.microsoft.com/office/powerpoint/2010/main" val="29680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1196615" y="404664"/>
            <a:ext cx="6750769" cy="702469"/>
          </a:xfrm>
        </p:spPr>
        <p:txBody>
          <a:bodyPr>
            <a:noAutofit/>
          </a:bodyPr>
          <a:lstStyle/>
          <a:p>
            <a:pPr eaLnBrk="1" hangingPunct="1"/>
            <a:r>
              <a:rPr lang="en-IE" altLang="en-US" sz="3600" b="1" dirty="0" err="1"/>
              <a:t>MAgrSc</a:t>
            </a:r>
            <a:r>
              <a:rPr lang="en-IE" altLang="en-US" sz="3600" b="1" dirty="0"/>
              <a:t> Innovation Support Programme 2016-2018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700808"/>
            <a:ext cx="7848871" cy="4464495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GB" sz="2800" b="1" i="1" dirty="0">
                <a:solidFill>
                  <a:schemeClr val="tx1"/>
                </a:solidFill>
              </a:rPr>
              <a:t>Develop a decision support system to integrate lowland and upland management on High Nature Value farms in the Burren</a:t>
            </a:r>
            <a:endParaRPr lang="en-US" sz="2800" b="1" i="1" dirty="0">
              <a:solidFill>
                <a:schemeClr val="tx1"/>
              </a:solidFill>
              <a:sym typeface="Calibri"/>
            </a:endParaRPr>
          </a:p>
          <a:p>
            <a:pPr algn="l">
              <a:defRPr/>
            </a:pPr>
            <a:endParaRPr lang="en-IE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Student: 		</a:t>
            </a:r>
            <a:r>
              <a:rPr lang="en-IE" dirty="0">
                <a:solidFill>
                  <a:schemeClr val="tx1"/>
                </a:solidFill>
              </a:rPr>
              <a:t>Hayden Lalor</a:t>
            </a:r>
          </a:p>
          <a:p>
            <a:pPr algn="l">
              <a:defRPr/>
            </a:pPr>
            <a:endParaRPr lang="en-IE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Supervisors: 	</a:t>
            </a:r>
            <a:r>
              <a:rPr lang="en-IE" dirty="0">
                <a:solidFill>
                  <a:schemeClr val="tx1"/>
                </a:solidFill>
              </a:rPr>
              <a:t>Dr Helen Sheridan, UCD</a:t>
            </a:r>
          </a:p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			</a:t>
            </a:r>
            <a:r>
              <a:rPr lang="en-IE" dirty="0">
                <a:solidFill>
                  <a:schemeClr val="tx1"/>
                </a:solidFill>
              </a:rPr>
              <a:t>Catherine Keena, </a:t>
            </a:r>
            <a:r>
              <a:rPr lang="en-IE" dirty="0" err="1">
                <a:solidFill>
                  <a:schemeClr val="tx1"/>
                </a:solidFill>
              </a:rPr>
              <a:t>Teagasc</a:t>
            </a:r>
            <a:endParaRPr lang="en-IE" b="1" dirty="0">
              <a:solidFill>
                <a:schemeClr val="tx1"/>
              </a:solidFill>
            </a:endParaRPr>
          </a:p>
          <a:p>
            <a:pPr algn="l">
              <a:defRPr/>
            </a:pPr>
            <a:endParaRPr lang="en-IE" b="1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IE" b="1" dirty="0">
                <a:solidFill>
                  <a:schemeClr val="tx1"/>
                </a:solidFill>
              </a:rPr>
              <a:t>Office location: 	</a:t>
            </a:r>
            <a:r>
              <a:rPr lang="en-IE" dirty="0">
                <a:solidFill>
                  <a:schemeClr val="tx1"/>
                </a:solidFill>
              </a:rPr>
              <a:t>Ennis, Co. Clare</a:t>
            </a:r>
            <a:endParaRPr lang="en-IE" b="1" dirty="0">
              <a:solidFill>
                <a:schemeClr val="tx1"/>
              </a:solidFill>
            </a:endParaRPr>
          </a:p>
          <a:p>
            <a:pPr>
              <a:defRPr/>
            </a:pPr>
            <a:endParaRPr lang="en-IE" dirty="0"/>
          </a:p>
          <a:p>
            <a:pPr>
              <a:defRPr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11147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Objectives/Research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562" y="1417638"/>
            <a:ext cx="8057238" cy="4243610"/>
          </a:xfrm>
        </p:spPr>
        <p:txBody>
          <a:bodyPr>
            <a:noAutofit/>
          </a:bodyPr>
          <a:lstStyle/>
          <a:p>
            <a:pPr marL="538163" indent="-385763">
              <a:spcAft>
                <a:spcPts val="900"/>
              </a:spcAft>
              <a:buFont typeface="+mj-lt"/>
              <a:buAutoNum type="arabicPeriod"/>
            </a:pPr>
            <a:r>
              <a:rPr lang="en-IE" altLang="en-US" dirty="0">
                <a:latin typeface="Calibri" panose="020F0502020204030204" pitchFamily="34" charset="0"/>
              </a:rPr>
              <a:t>To identify current management systems and associated challenges faced by farmers participating in the Burren Farming for Conservation Programme</a:t>
            </a:r>
          </a:p>
          <a:p>
            <a:pPr marL="538163" indent="-385763">
              <a:spcAft>
                <a:spcPts val="900"/>
              </a:spcAft>
              <a:buFont typeface="+mj-lt"/>
              <a:buAutoNum type="arabicPeriod"/>
            </a:pPr>
            <a:endParaRPr lang="en-IE" altLang="en-US" dirty="0">
              <a:latin typeface="Calibri" panose="020F0502020204030204" pitchFamily="34" charset="0"/>
            </a:endParaRPr>
          </a:p>
          <a:p>
            <a:pPr marL="538163" indent="-385763">
              <a:spcAft>
                <a:spcPts val="900"/>
              </a:spcAft>
              <a:buFont typeface="+mj-lt"/>
              <a:buAutoNum type="arabicPeriod"/>
            </a:pPr>
            <a:r>
              <a:rPr lang="en-IE" altLang="en-US" dirty="0">
                <a:latin typeface="Calibri" panose="020F0502020204030204" pitchFamily="34" charset="0"/>
              </a:rPr>
              <a:t>To identify appropriate KT methods to encourage best practice uptake by farmers. </a:t>
            </a:r>
          </a:p>
          <a:p>
            <a:pPr marL="538163" indent="-385763">
              <a:spcAft>
                <a:spcPts val="900"/>
              </a:spcAft>
              <a:buFont typeface="+mj-lt"/>
              <a:buAutoNum type="arabicPeriod"/>
            </a:pPr>
            <a:endParaRPr lang="en-IE" altLang="en-US" dirty="0">
              <a:latin typeface="Calibri" panose="020F0502020204030204" pitchFamily="34" charset="0"/>
            </a:endParaRPr>
          </a:p>
          <a:p>
            <a:pPr marL="538163" indent="-385763">
              <a:spcAft>
                <a:spcPts val="900"/>
              </a:spcAft>
              <a:buFont typeface="+mj-lt"/>
              <a:buAutoNum type="arabicPeriod"/>
            </a:pPr>
            <a:r>
              <a:rPr lang="en-IE" altLang="en-US" dirty="0">
                <a:latin typeface="Calibri" panose="020F0502020204030204" pitchFamily="34" charset="0"/>
              </a:rPr>
              <a:t>To develop a decision support system specifically tailored towards Burren farmers which will assist in the integration of lowland and upland management.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9778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17638"/>
            <a:ext cx="6802115" cy="4495639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endParaRPr lang="en-GB" altLang="en-US" sz="1950" dirty="0"/>
          </a:p>
          <a:p>
            <a:pPr marL="385763" indent="-385763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</a:rPr>
              <a:t>Structured interview (n=22)</a:t>
            </a:r>
          </a:p>
          <a:p>
            <a:pPr marL="685800" lvl="1" indent="-385763">
              <a:spcBef>
                <a:spcPts val="0"/>
              </a:spcBef>
            </a:pPr>
            <a:r>
              <a:rPr lang="en-IE" sz="2000" dirty="0">
                <a:latin typeface="Calibri" panose="020F0502020204030204" pitchFamily="34" charset="0"/>
              </a:rPr>
              <a:t>Greater understanding of Burren farming systems</a:t>
            </a:r>
          </a:p>
          <a:p>
            <a:pPr marL="685800" lvl="1" indent="-385763">
              <a:spcBef>
                <a:spcPts val="0"/>
              </a:spcBef>
            </a:pPr>
            <a:r>
              <a:rPr lang="en-IE" sz="2000" dirty="0">
                <a:latin typeface="Calibri" panose="020F0502020204030204" pitchFamily="34" charset="0"/>
              </a:rPr>
              <a:t>Identify current KT needs</a:t>
            </a:r>
          </a:p>
          <a:p>
            <a:pPr marL="300038" lvl="1" indent="0">
              <a:spcBef>
                <a:spcPts val="0"/>
              </a:spcBef>
              <a:buNone/>
            </a:pPr>
            <a:endParaRPr lang="en-US" sz="24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  <a:p>
            <a:pPr marL="300038" lvl="1" indent="0">
              <a:spcBef>
                <a:spcPts val="0"/>
              </a:spcBef>
              <a:buNone/>
            </a:pPr>
            <a:endParaRPr lang="en-US" sz="24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  <a:p>
            <a:pPr marL="385763" indent="-385763">
              <a:spcBef>
                <a:spcPts val="954"/>
              </a:spcBef>
            </a:pP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Focus Group (x2)</a:t>
            </a:r>
          </a:p>
          <a:p>
            <a:pPr marL="685800" lvl="1" indent="-385763">
              <a:spcBef>
                <a:spcPts val="954"/>
              </a:spcBef>
            </a:pPr>
            <a:r>
              <a:rPr lang="en-US" sz="2000" dirty="0">
                <a:latin typeface="Calibri" panose="020F0502020204030204" pitchFamily="34" charset="0"/>
              </a:rPr>
              <a:t>One with Burren farmers. One with stakeholders.</a:t>
            </a:r>
          </a:p>
          <a:p>
            <a:pPr marL="685800" lvl="1" indent="-385763">
              <a:spcBef>
                <a:spcPts val="954"/>
              </a:spcBef>
            </a:pPr>
            <a:r>
              <a:rPr lang="en-US" sz="2000" dirty="0">
                <a:latin typeface="Calibri" panose="020F0502020204030204" pitchFamily="34" charset="0"/>
              </a:rPr>
              <a:t>Discuss main findings from interviews and identify how KT can be more influential in the integration of lowland and upland management</a:t>
            </a:r>
          </a:p>
          <a:p>
            <a:pPr>
              <a:buFont typeface="+mj-lt"/>
              <a:buAutoNum type="arabicPeriod"/>
              <a:defRPr/>
            </a:pPr>
            <a:endParaRPr lang="en-GB" altLang="en-US" sz="1350" b="1" dirty="0"/>
          </a:p>
          <a:p>
            <a:pPr>
              <a:buFont typeface="+mj-lt"/>
              <a:buAutoNum type="arabicPeriod"/>
              <a:defRPr/>
            </a:pPr>
            <a:endParaRPr lang="en-GB" altLang="en-US" sz="1350" b="1" dirty="0"/>
          </a:p>
          <a:p>
            <a:pPr marL="685800" indent="-685800">
              <a:buFont typeface="+mj-lt"/>
              <a:buAutoNum type="arabicPeriod"/>
              <a:defRPr/>
            </a:pPr>
            <a:endParaRPr lang="en-GB" altLang="en-US" sz="1350" b="1" dirty="0"/>
          </a:p>
          <a:p>
            <a:pPr marL="685800" indent="-685800">
              <a:buFont typeface="+mj-lt"/>
              <a:buAutoNum type="arabicPeriod"/>
              <a:defRPr/>
            </a:pPr>
            <a:endParaRPr lang="en-GB" altLang="en-US" sz="1350" b="1" dirty="0"/>
          </a:p>
          <a:p>
            <a:pPr marL="557213" indent="-557213">
              <a:buFont typeface="+mj-lt"/>
              <a:buAutoNum type="arabicPeriod"/>
              <a:defRPr/>
            </a:pPr>
            <a:endParaRPr lang="en-GB" altLang="en-US" sz="1350" dirty="0"/>
          </a:p>
          <a:p>
            <a:pPr marL="557213" indent="-557213">
              <a:buFont typeface="+mj-lt"/>
              <a:buAutoNum type="arabicPeriod"/>
              <a:defRPr/>
            </a:pPr>
            <a:endParaRPr lang="en-GB" altLang="en-US" sz="1350" dirty="0"/>
          </a:p>
          <a:p>
            <a:pPr marL="0" indent="0">
              <a:buNone/>
            </a:pPr>
            <a:endParaRPr lang="en-GB" sz="75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9B78196-5CE7-45F7-A152-370986BED2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44"/>
          <a:stretch/>
        </p:blipFill>
        <p:spPr bwMode="auto">
          <a:xfrm>
            <a:off x="7167117" y="1901297"/>
            <a:ext cx="1425178" cy="114949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E98EF016-3BCD-4E02-8BC3-46EB5F9DB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117" y="4107408"/>
            <a:ext cx="1425178" cy="112514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57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en-IE" b="1" dirty="0"/>
              <a:t>Thesis Structure / Chapters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6" y="908720"/>
            <a:ext cx="4427984" cy="5256584"/>
          </a:xfrm>
        </p:spPr>
        <p:txBody>
          <a:bodyPr>
            <a:normAutofit fontScale="77500" lnSpcReduction="20000"/>
          </a:bodyPr>
          <a:lstStyle/>
          <a:p>
            <a:pPr marL="385763" indent="-385763">
              <a:buFont typeface="+mj-lt"/>
              <a:buAutoNum type="arabicPeriod"/>
            </a:pPr>
            <a:r>
              <a:rPr lang="en-IE" sz="2800" b="1" dirty="0"/>
              <a:t>INTRODUCTION</a:t>
            </a:r>
          </a:p>
          <a:p>
            <a:pPr marL="685800" lvl="1" indent="-385763"/>
            <a:r>
              <a:rPr lang="en-IE" sz="2400" dirty="0"/>
              <a:t>Background</a:t>
            </a:r>
          </a:p>
          <a:p>
            <a:pPr marL="685800" lvl="1" indent="-385763"/>
            <a:r>
              <a:rPr lang="en-IE" sz="2400" dirty="0"/>
              <a:t>Study Rationale</a:t>
            </a:r>
          </a:p>
          <a:p>
            <a:pPr marL="685800" lvl="1" indent="-385763"/>
            <a:r>
              <a:rPr lang="en-IE" sz="2400" dirty="0"/>
              <a:t>Research Aims &amp; Objectives</a:t>
            </a:r>
          </a:p>
          <a:p>
            <a:pPr marL="685800" lvl="1" indent="-385763"/>
            <a:endParaRPr lang="en-IE" sz="2400" dirty="0"/>
          </a:p>
          <a:p>
            <a:pPr marL="385763" indent="-385763">
              <a:buFont typeface="+mj-lt"/>
              <a:buAutoNum type="arabicPeriod" startAt="2"/>
            </a:pPr>
            <a:r>
              <a:rPr lang="en-IE" sz="2800" b="1" dirty="0"/>
              <a:t>LITERATURE REVIEW</a:t>
            </a:r>
            <a:endParaRPr lang="en-IE" sz="2800" dirty="0"/>
          </a:p>
          <a:p>
            <a:pPr marL="685800" lvl="1" indent="-385763"/>
            <a:r>
              <a:rPr lang="en-IE" sz="2400" dirty="0"/>
              <a:t>HNV farming concept</a:t>
            </a:r>
          </a:p>
          <a:p>
            <a:pPr marL="685800" lvl="1" indent="-385763"/>
            <a:r>
              <a:rPr lang="en-IE" sz="2400" dirty="0"/>
              <a:t>HNV farming across Europe</a:t>
            </a:r>
          </a:p>
          <a:p>
            <a:pPr marL="685800" lvl="1" indent="-385763"/>
            <a:r>
              <a:rPr lang="en-IE" sz="2400" dirty="0"/>
              <a:t>HNV areas of Ireland</a:t>
            </a:r>
          </a:p>
          <a:p>
            <a:pPr marL="685800" lvl="1" indent="-385763"/>
            <a:r>
              <a:rPr lang="en-IE" sz="2400" dirty="0"/>
              <a:t>Past policies &amp; </a:t>
            </a:r>
            <a:r>
              <a:rPr lang="en-IE" sz="2400" dirty="0" err="1"/>
              <a:t>agri</a:t>
            </a:r>
            <a:r>
              <a:rPr lang="en-IE" sz="2400" dirty="0"/>
              <a:t>-environmental schemes</a:t>
            </a:r>
          </a:p>
          <a:p>
            <a:pPr marL="985838" lvl="2" indent="-385763"/>
            <a:r>
              <a:rPr lang="en-IE" sz="2400" dirty="0"/>
              <a:t>CAP etc.</a:t>
            </a:r>
          </a:p>
          <a:p>
            <a:pPr marL="685800" lvl="1" indent="-385763"/>
            <a:r>
              <a:rPr lang="en-IE" sz="2400" dirty="0"/>
              <a:t>HNV farming in the Burren</a:t>
            </a:r>
          </a:p>
          <a:p>
            <a:pPr marL="985838" lvl="2" indent="-385763"/>
            <a:r>
              <a:rPr lang="en-IE" sz="2400" dirty="0"/>
              <a:t>History of farming systems and changes</a:t>
            </a:r>
          </a:p>
          <a:p>
            <a:pPr marL="685800" lvl="1" indent="-385763"/>
            <a:r>
              <a:rPr lang="en-IE" sz="2400" dirty="0"/>
              <a:t>Farm</a:t>
            </a:r>
            <a:r>
              <a:rPr lang="en-IE" sz="2800" dirty="0"/>
              <a:t> </a:t>
            </a:r>
            <a:r>
              <a:rPr lang="en-IE" sz="2400" dirty="0"/>
              <a:t>management &amp; decision making</a:t>
            </a:r>
          </a:p>
          <a:p>
            <a:pPr marL="685801" lvl="1" indent="-385763"/>
            <a:r>
              <a:rPr lang="en-IE" sz="2400" dirty="0"/>
              <a:t>Role of advisory services</a:t>
            </a:r>
          </a:p>
          <a:p>
            <a:pPr marL="685800" lvl="1" indent="-385763"/>
            <a:endParaRPr lang="en-IE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5EE434-EAF9-4587-A47C-0B4C94F745C6}"/>
              </a:ext>
            </a:extLst>
          </p:cNvPr>
          <p:cNvSpPr txBox="1"/>
          <p:nvPr/>
        </p:nvSpPr>
        <p:spPr>
          <a:xfrm>
            <a:off x="4154904" y="903040"/>
            <a:ext cx="453189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57237" lvl="1" indent="-457200">
              <a:buFont typeface="+mj-lt"/>
              <a:buAutoNum type="arabicPeriod" startAt="3"/>
            </a:pPr>
            <a:r>
              <a:rPr lang="en-IE" sz="2200" b="1" dirty="0"/>
              <a:t>STUDY METHODS</a:t>
            </a:r>
          </a:p>
          <a:p>
            <a:pPr marL="1214437" lvl="2" indent="-457200">
              <a:buFont typeface="Calibri" panose="020F0502020204030204" pitchFamily="34" charset="0"/>
              <a:buChar char="ꟷ"/>
            </a:pPr>
            <a:r>
              <a:rPr lang="en-IE" sz="1900" dirty="0"/>
              <a:t>Sampling</a:t>
            </a:r>
          </a:p>
          <a:p>
            <a:pPr marL="1214437" lvl="2" indent="-457200">
              <a:buFont typeface="Calibri" panose="020F0502020204030204" pitchFamily="34" charset="0"/>
              <a:buChar char="ꟷ"/>
            </a:pPr>
            <a:r>
              <a:rPr lang="en-IE" sz="1900" dirty="0"/>
              <a:t>Structured Interviews</a:t>
            </a:r>
          </a:p>
          <a:p>
            <a:pPr marL="1214437" lvl="2" indent="-457200">
              <a:buFont typeface="Calibri" panose="020F0502020204030204" pitchFamily="34" charset="0"/>
              <a:buChar char="ꟷ"/>
            </a:pPr>
            <a:r>
              <a:rPr lang="en-IE" sz="1900" dirty="0"/>
              <a:t>Focus Groups</a:t>
            </a:r>
          </a:p>
          <a:p>
            <a:pPr marL="1671637" lvl="3" indent="-457200">
              <a:buFont typeface="Arial" panose="020B0604020202020204" pitchFamily="34" charset="0"/>
              <a:buChar char="•"/>
            </a:pPr>
            <a:r>
              <a:rPr lang="en-IE" sz="1900" dirty="0"/>
              <a:t>Farmers</a:t>
            </a:r>
          </a:p>
          <a:p>
            <a:pPr marL="1671637" lvl="3" indent="-457200">
              <a:buFont typeface="Arial" panose="020B0604020202020204" pitchFamily="34" charset="0"/>
              <a:buChar char="•"/>
            </a:pPr>
            <a:r>
              <a:rPr lang="en-IE" sz="1900" dirty="0"/>
              <a:t>Stakeholders</a:t>
            </a:r>
            <a:endParaRPr lang="en-IE" sz="2200" b="1" dirty="0"/>
          </a:p>
          <a:p>
            <a:pPr marL="757237" lvl="1" indent="-457200">
              <a:buFont typeface="+mj-lt"/>
              <a:buAutoNum type="arabicPeriod" startAt="3"/>
            </a:pPr>
            <a:r>
              <a:rPr lang="en-IE" sz="2200" b="1" dirty="0"/>
              <a:t>RESULTS</a:t>
            </a:r>
          </a:p>
          <a:p>
            <a:pPr marL="1214437" lvl="2" indent="-457200">
              <a:buFont typeface="Calibri" panose="020F0502020204030204" pitchFamily="34" charset="0"/>
              <a:buChar char="ꟷ"/>
            </a:pPr>
            <a:r>
              <a:rPr lang="en-IE" sz="1900" dirty="0"/>
              <a:t>Structured Interviews</a:t>
            </a:r>
          </a:p>
          <a:p>
            <a:pPr marL="1214437" lvl="2" indent="-457200">
              <a:buFont typeface="Calibri" panose="020F0502020204030204" pitchFamily="34" charset="0"/>
              <a:buChar char="ꟷ"/>
            </a:pPr>
            <a:r>
              <a:rPr lang="en-IE" sz="1900" dirty="0"/>
              <a:t>Focus Group</a:t>
            </a:r>
          </a:p>
          <a:p>
            <a:pPr marL="1557337" lvl="3" indent="-342900">
              <a:buFont typeface="Arial" panose="020B0604020202020204" pitchFamily="34" charset="0"/>
              <a:buChar char="•"/>
            </a:pPr>
            <a:r>
              <a:rPr lang="en-IE" sz="1900" dirty="0"/>
              <a:t>Farmers</a:t>
            </a:r>
          </a:p>
          <a:p>
            <a:pPr marL="1557337" lvl="3" indent="-342900">
              <a:buFont typeface="Arial" panose="020B0604020202020204" pitchFamily="34" charset="0"/>
              <a:buChar char="•"/>
            </a:pPr>
            <a:r>
              <a:rPr lang="en-IE" sz="1900" dirty="0"/>
              <a:t>Stakeholders</a:t>
            </a:r>
            <a:endParaRPr lang="en-IE" sz="2200" b="1" dirty="0"/>
          </a:p>
          <a:p>
            <a:pPr marL="757237" lvl="1" indent="-457200">
              <a:buFont typeface="+mj-lt"/>
              <a:buAutoNum type="arabicPeriod" startAt="3"/>
            </a:pPr>
            <a:r>
              <a:rPr lang="en-IE" sz="2200" b="1" dirty="0"/>
              <a:t>DISCUSSION</a:t>
            </a:r>
          </a:p>
          <a:p>
            <a:pPr marL="1214437" lvl="2" indent="-457200">
              <a:buFont typeface="Calibri" panose="020F0502020204030204" pitchFamily="34" charset="0"/>
              <a:buChar char="ꟷ"/>
            </a:pPr>
            <a:r>
              <a:rPr lang="en-IE" sz="1900" dirty="0"/>
              <a:t>Review of research findings</a:t>
            </a:r>
          </a:p>
          <a:p>
            <a:pPr marL="1214437" lvl="2" indent="-457200">
              <a:buFont typeface="Calibri" panose="020F0502020204030204" pitchFamily="34" charset="0"/>
              <a:buChar char="ꟷ"/>
            </a:pPr>
            <a:r>
              <a:rPr lang="en-IE" sz="1900" dirty="0"/>
              <a:t>Structured Interviews</a:t>
            </a:r>
          </a:p>
          <a:p>
            <a:pPr marL="1214437" lvl="2" indent="-457200">
              <a:buFont typeface="Calibri" panose="020F0502020204030204" pitchFamily="34" charset="0"/>
              <a:buChar char="ꟷ"/>
            </a:pPr>
            <a:r>
              <a:rPr lang="en-IE" sz="1900" dirty="0"/>
              <a:t>Focus Groups</a:t>
            </a:r>
          </a:p>
          <a:p>
            <a:pPr marL="757237" lvl="1" indent="-457200">
              <a:buFont typeface="+mj-lt"/>
              <a:buAutoNum type="arabicPeriod" startAt="3"/>
            </a:pPr>
            <a:r>
              <a:rPr lang="en-IE" sz="2200" b="1" dirty="0"/>
              <a:t>CONCLUSION</a:t>
            </a:r>
          </a:p>
          <a:p>
            <a:pPr marL="1214437" lvl="2" indent="-457200">
              <a:buFont typeface="Calibri" panose="020F0502020204030204" pitchFamily="34" charset="0"/>
              <a:buChar char="ꟷ"/>
            </a:pPr>
            <a:r>
              <a:rPr lang="en-IE" sz="1900" dirty="0"/>
              <a:t>Suggested practical initiatives</a:t>
            </a:r>
          </a:p>
          <a:p>
            <a:pPr marL="1214437" lvl="2" indent="-457200">
              <a:buFont typeface="Calibri" panose="020F0502020204030204" pitchFamily="34" charset="0"/>
              <a:buChar char="ꟷ"/>
            </a:pPr>
            <a:r>
              <a:rPr lang="en-IE" sz="1900" dirty="0"/>
              <a:t>Suggested research initiatives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77979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247" y="53752"/>
            <a:ext cx="8229600" cy="1143000"/>
          </a:xfrm>
        </p:spPr>
        <p:txBody>
          <a:bodyPr/>
          <a:lstStyle/>
          <a:p>
            <a:r>
              <a:rPr lang="en-IE" b="1" dirty="0"/>
              <a:t>Key Findings – </a:t>
            </a:r>
            <a:r>
              <a:rPr lang="en-IE" dirty="0"/>
              <a:t>In terms of KT</a:t>
            </a:r>
            <a:endParaRPr lang="en-IE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50C25D9-CB48-459B-9D2F-7CA4B595E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5470581"/>
              </p:ext>
            </p:extLst>
          </p:nvPr>
        </p:nvGraphicFramePr>
        <p:xfrm>
          <a:off x="497124" y="980728"/>
          <a:ext cx="822960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120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AE43-BAD4-44B7-9721-5A4E2B9FD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093"/>
            <a:ext cx="8229600" cy="1143000"/>
          </a:xfrm>
        </p:spPr>
        <p:txBody>
          <a:bodyPr/>
          <a:lstStyle/>
          <a:p>
            <a:r>
              <a:rPr lang="en-IE" b="1" dirty="0"/>
              <a:t>Key Findings – </a:t>
            </a:r>
            <a:r>
              <a:rPr lang="en-IE" dirty="0"/>
              <a:t>In terms of KT</a:t>
            </a:r>
            <a:endParaRPr lang="en-IE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F013A1-A349-4561-ACDE-8E4BECF6C0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137727"/>
              </p:ext>
            </p:extLst>
          </p:nvPr>
        </p:nvGraphicFramePr>
        <p:xfrm>
          <a:off x="457200" y="1196752"/>
          <a:ext cx="4114800" cy="4929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244C310-EA85-43C3-9BC4-31116328C5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4670106"/>
              </p:ext>
            </p:extLst>
          </p:nvPr>
        </p:nvGraphicFramePr>
        <p:xfrm>
          <a:off x="4561609" y="1190833"/>
          <a:ext cx="4166755" cy="4929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596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DA326-C444-454D-80B0-D13AC81EA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/>
              <a:t>Key Findings – </a:t>
            </a:r>
            <a:r>
              <a:rPr lang="en-IE" dirty="0"/>
              <a:t>In terms of KT</a:t>
            </a:r>
            <a:endParaRPr lang="en-IE" b="1" dirty="0"/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72E06A66-E95E-4CA4-90CA-ED29FD525D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8300230"/>
              </p:ext>
            </p:extLst>
          </p:nvPr>
        </p:nvGraphicFramePr>
        <p:xfrm>
          <a:off x="457199" y="1196752"/>
          <a:ext cx="4156363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0B75D12-CA41-44C8-8E62-DA8A3E7483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0082065"/>
              </p:ext>
            </p:extLst>
          </p:nvPr>
        </p:nvGraphicFramePr>
        <p:xfrm>
          <a:off x="4603173" y="1196752"/>
          <a:ext cx="4156363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2881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3A0C2-D7FD-4295-A0D4-D338D723C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IE" b="1" dirty="0"/>
              <a:t>Key Findings – </a:t>
            </a:r>
            <a:r>
              <a:rPr lang="en-IE" dirty="0"/>
              <a:t>Use of winterages and changes in lowland management</a:t>
            </a:r>
            <a:endParaRPr lang="en-I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C9E3-1923-4097-AB0A-F2F8CED1C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38328"/>
          </a:xfrm>
        </p:spPr>
        <p:txBody>
          <a:bodyPr>
            <a:normAutofit/>
          </a:bodyPr>
          <a:lstStyle/>
          <a:p>
            <a:r>
              <a:rPr lang="en-IE" dirty="0"/>
              <a:t>14 farmers increased winterage use since joining – has lowland </a:t>
            </a:r>
            <a:r>
              <a:rPr lang="en-IE" dirty="0" err="1"/>
              <a:t>mgmt</a:t>
            </a:r>
            <a:r>
              <a:rPr lang="en-IE" dirty="0"/>
              <a:t> changed? 5 Yes 9 No</a:t>
            </a:r>
          </a:p>
          <a:p>
            <a:r>
              <a:rPr lang="en-IE" b="1" i="1" dirty="0"/>
              <a:t>So if it hasn’t, why hasn’t it? (N=9)</a:t>
            </a:r>
          </a:p>
          <a:p>
            <a:pPr lvl="1"/>
            <a:r>
              <a:rPr lang="en-IE" dirty="0"/>
              <a:t>Further analysis showed 3 more farmers had changed low </a:t>
            </a:r>
            <a:r>
              <a:rPr lang="en-IE" dirty="0" err="1"/>
              <a:t>mgmt</a:t>
            </a:r>
            <a:r>
              <a:rPr lang="en-IE" dirty="0"/>
              <a:t> somehow (reduced silage production, increased stocking rate, longer grazing)</a:t>
            </a:r>
          </a:p>
          <a:p>
            <a:pPr lvl="1"/>
            <a:r>
              <a:rPr lang="en-IE" dirty="0"/>
              <a:t>Remaining 6 that didn’t change low </a:t>
            </a:r>
            <a:r>
              <a:rPr lang="en-IE" dirty="0" err="1"/>
              <a:t>mgmt</a:t>
            </a:r>
            <a:r>
              <a:rPr lang="en-IE" dirty="0"/>
              <a:t> despite increasing winterage use also didn’t reduce silage production</a:t>
            </a:r>
          </a:p>
          <a:p>
            <a:pPr lvl="2"/>
            <a:r>
              <a:rPr lang="en-IE" dirty="0"/>
              <a:t>reasons included ‘more housed stock for feeding over winter’, felt ‘safer to have surplus bales’ &amp; ‘poor winterage access’</a:t>
            </a:r>
          </a:p>
          <a:p>
            <a:r>
              <a:rPr lang="en-IE" b="1" i="1" dirty="0"/>
              <a:t>If low </a:t>
            </a:r>
            <a:r>
              <a:rPr lang="en-IE" b="1" i="1" dirty="0" err="1"/>
              <a:t>mgmt</a:t>
            </a:r>
            <a:r>
              <a:rPr lang="en-IE" b="1" i="1" dirty="0"/>
              <a:t> has changed, how has it? (N=5)</a:t>
            </a:r>
          </a:p>
          <a:p>
            <a:pPr lvl="1"/>
            <a:r>
              <a:rPr lang="en-IE" dirty="0"/>
              <a:t>Reasons included ‘less silage production’, ‘less fertiliser’, ‘more lowland grass’, ‘less poaching’, ‘increased lowland stocking rate’</a:t>
            </a:r>
          </a:p>
          <a:p>
            <a:pPr lvl="1"/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4048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93B1B-38B7-4661-8A1C-6F55A2F1B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41"/>
            <a:ext cx="9144000" cy="1143000"/>
          </a:xfrm>
        </p:spPr>
        <p:txBody>
          <a:bodyPr/>
          <a:lstStyle/>
          <a:p>
            <a:r>
              <a:rPr lang="en-IE" b="1" dirty="0"/>
              <a:t>Key Findings – </a:t>
            </a:r>
            <a:r>
              <a:rPr lang="en-IE" dirty="0"/>
              <a:t>Upland/lowland movement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DB59B-C734-4235-9949-58A1E3505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00600"/>
          </a:xfrm>
        </p:spPr>
        <p:txBody>
          <a:bodyPr>
            <a:normAutofit lnSpcReduction="10000"/>
          </a:bodyPr>
          <a:lstStyle/>
          <a:p>
            <a:r>
              <a:rPr lang="en-IE" b="1" dirty="0"/>
              <a:t>When to open winterages?</a:t>
            </a:r>
          </a:p>
          <a:p>
            <a:pPr lvl="1"/>
            <a:r>
              <a:rPr lang="en-IE" dirty="0"/>
              <a:t>90.9% of farmers moving between early Oct &amp; early November</a:t>
            </a:r>
          </a:p>
          <a:p>
            <a:pPr lvl="1"/>
            <a:r>
              <a:rPr lang="en-IE" dirty="0"/>
              <a:t>Due to ‘weather’ (59.1%) and ‘lowland grass shortage’ (54.5%)</a:t>
            </a:r>
          </a:p>
          <a:p>
            <a:pPr lvl="1"/>
            <a:r>
              <a:rPr lang="en-IE" dirty="0"/>
              <a:t>To follow this up, 4 were asked about possibly moving earlier</a:t>
            </a:r>
          </a:p>
          <a:p>
            <a:pPr lvl="2"/>
            <a:r>
              <a:rPr lang="en-IE" dirty="0"/>
              <a:t>Earlier you’re in – earlier you’re out</a:t>
            </a:r>
          </a:p>
          <a:p>
            <a:pPr lvl="2"/>
            <a:r>
              <a:rPr lang="en-IE" dirty="0"/>
              <a:t>May suit winterages but doesn’t suit lowland and early grass</a:t>
            </a:r>
          </a:p>
          <a:p>
            <a:pPr lvl="2"/>
            <a:r>
              <a:rPr lang="en-IE" i="1" dirty="0"/>
              <a:t>Other uses for grass in Autumn? - </a:t>
            </a:r>
            <a:r>
              <a:rPr lang="en-IE" dirty="0"/>
              <a:t>Grass is too soft to cut as well as being too costly. Rather graze out lowlands with other stock than leave grasses over winter period. </a:t>
            </a:r>
          </a:p>
          <a:p>
            <a:r>
              <a:rPr lang="en-IE" b="1" dirty="0"/>
              <a:t>When to close winterages?</a:t>
            </a:r>
          </a:p>
          <a:p>
            <a:pPr lvl="1"/>
            <a:r>
              <a:rPr lang="en-IE" dirty="0"/>
              <a:t>Huge variation in dates between early Jan &amp; Mid May</a:t>
            </a:r>
          </a:p>
          <a:p>
            <a:pPr lvl="1"/>
            <a:r>
              <a:rPr lang="en-IE" dirty="0"/>
              <a:t>Due to ‘calving’, ‘grass shortage’ (both 54.5%) and ‘cow condition’ (31.8%)</a:t>
            </a:r>
          </a:p>
          <a:p>
            <a:pPr lvl="1"/>
            <a:r>
              <a:rPr lang="en-IE" dirty="0"/>
              <a:t>Calving dates and spring grass generally determine when to close</a:t>
            </a:r>
          </a:p>
          <a:p>
            <a:pPr lvl="1"/>
            <a:r>
              <a:rPr lang="en-IE" dirty="0"/>
              <a:t>12 said they like to calve earlier – yet only 4 have had more spring grass and are planning for it</a:t>
            </a:r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5980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E2A33-6AC5-4E04-B92C-901B40ADD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4341"/>
            <a:ext cx="8229600" cy="4981824"/>
          </a:xfrm>
        </p:spPr>
        <p:txBody>
          <a:bodyPr/>
          <a:lstStyle/>
          <a:p>
            <a:r>
              <a:rPr lang="en-IE" dirty="0"/>
              <a:t>2 farmers that are calving earlier haven’t had more grass in spring and aren’t planning for it..</a:t>
            </a:r>
          </a:p>
          <a:p>
            <a:endParaRPr lang="en-IE" b="1" dirty="0"/>
          </a:p>
          <a:p>
            <a:r>
              <a:rPr lang="en-IE" b="1" dirty="0"/>
              <a:t>So why aren’t they planning for early grass? </a:t>
            </a:r>
          </a:p>
          <a:p>
            <a:pPr lvl="1"/>
            <a:r>
              <a:rPr lang="en-IE" sz="2300" dirty="0"/>
              <a:t>Early grass often outside of management control</a:t>
            </a:r>
          </a:p>
          <a:p>
            <a:pPr lvl="1"/>
            <a:r>
              <a:rPr lang="en-IE" sz="2300" dirty="0"/>
              <a:t>Some lowlands are very wet, some are higher and colder</a:t>
            </a:r>
          </a:p>
          <a:p>
            <a:pPr lvl="1"/>
            <a:r>
              <a:rPr lang="en-IE" sz="2300" dirty="0"/>
              <a:t>Require more inputs</a:t>
            </a:r>
          </a:p>
          <a:p>
            <a:pPr lvl="1"/>
            <a:r>
              <a:rPr lang="en-IE" sz="2300" dirty="0"/>
              <a:t>Don’t get the value of spreading fertilisers early</a:t>
            </a:r>
          </a:p>
          <a:p>
            <a:pPr lvl="1"/>
            <a:r>
              <a:rPr lang="en-IE" sz="2300" dirty="0"/>
              <a:t>Increase likelihood of poaching</a:t>
            </a:r>
          </a:p>
          <a:p>
            <a:pPr lvl="1"/>
            <a:r>
              <a:rPr lang="en-IE" sz="2300" dirty="0"/>
              <a:t>One stated he wasn’t planning because he worked off farm</a:t>
            </a:r>
          </a:p>
          <a:p>
            <a:endParaRPr lang="en-IE" dirty="0"/>
          </a:p>
          <a:p>
            <a:endParaRPr lang="en-IE" dirty="0"/>
          </a:p>
          <a:p>
            <a:pPr lvl="1"/>
            <a:endParaRPr lang="en-I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09671F-EF64-43A2-956B-ACC110C77E1F}"/>
              </a:ext>
            </a:extLst>
          </p:cNvPr>
          <p:cNvSpPr txBox="1">
            <a:spLocks/>
          </p:cNvSpPr>
          <p:nvPr/>
        </p:nvSpPr>
        <p:spPr>
          <a:xfrm>
            <a:off x="0" y="1341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b="1" dirty="0"/>
              <a:t>Key Findings – </a:t>
            </a:r>
            <a:r>
              <a:rPr lang="en-IE" dirty="0"/>
              <a:t>Upland/lowland movement dates</a:t>
            </a:r>
          </a:p>
        </p:txBody>
      </p:sp>
    </p:spTree>
    <p:extLst>
      <p:ext uri="{BB962C8B-B14F-4D97-AF65-F5344CB8AC3E}">
        <p14:creationId xmlns:p14="http://schemas.microsoft.com/office/powerpoint/2010/main" val="376443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en-GB" b="1" dirty="0"/>
              <a:t>Conclusions to 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1256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2000" dirty="0">
                <a:latin typeface="Calibri" panose="020F0502020204030204" pitchFamily="34" charset="0"/>
              </a:rPr>
              <a:t>Variations between farms in terms of topography, weather, farming systems etc. create a diverse region where no farm can be treated the same.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 lang="en-US" sz="2000" dirty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2000" dirty="0">
                <a:latin typeface="Calibri" panose="020F0502020204030204" pitchFamily="34" charset="0"/>
              </a:rPr>
              <a:t>Interviews confirmed that from a management perspective, upland and lowland areas are regarded as different farming entities and in terms of management each are influenced be different groups.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endParaRPr lang="en-US" sz="2000" dirty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2000" dirty="0">
                <a:latin typeface="Calibri" panose="020F0502020204030204" pitchFamily="34" charset="0"/>
              </a:rPr>
              <a:t>In terms of KT, interviews identified the need for a specifically focused decision support system that combines both upland and lowland farm management for Burren farmers.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 lang="en-US" sz="2000" dirty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2000" dirty="0">
                <a:latin typeface="Calibri" panose="020F0502020204030204" pitchFamily="34" charset="0"/>
              </a:rPr>
              <a:t>Justifies the establishment of a discussion group tasked with providing information on key management topics for the region such as – </a:t>
            </a:r>
            <a:r>
              <a:rPr lang="en-US" sz="1800" i="1" dirty="0">
                <a:latin typeface="Calibri" panose="020F0502020204030204" pitchFamily="34" charset="0"/>
              </a:rPr>
              <a:t>optimal calving times, optimal times to open uplands/lowlands, grassland management, stock type etc.</a:t>
            </a:r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 lang="en-US" sz="1800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58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Steps to Completion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3"/>
          </a:xfrm>
        </p:spPr>
        <p:txBody>
          <a:bodyPr/>
          <a:lstStyle/>
          <a:p>
            <a:r>
              <a:rPr lang="en-GB" u="sng" dirty="0"/>
              <a:t>December 2017</a:t>
            </a:r>
          </a:p>
          <a:p>
            <a:pPr lvl="1"/>
            <a:r>
              <a:rPr lang="en-GB" dirty="0"/>
              <a:t>Carry out Focus Group with Burren farmers</a:t>
            </a:r>
          </a:p>
          <a:p>
            <a:pPr lvl="1"/>
            <a:r>
              <a:rPr lang="en-GB" dirty="0"/>
              <a:t>Analyse data</a:t>
            </a:r>
          </a:p>
          <a:p>
            <a:pPr lvl="1"/>
            <a:endParaRPr lang="en-GB" dirty="0"/>
          </a:p>
          <a:p>
            <a:r>
              <a:rPr lang="en-GB" u="sng" dirty="0"/>
              <a:t>January to March 2018</a:t>
            </a:r>
          </a:p>
          <a:p>
            <a:pPr lvl="1"/>
            <a:r>
              <a:rPr lang="en-GB" dirty="0"/>
              <a:t>Carry out Focus Group with Burren Programme and relevant stakeholders</a:t>
            </a:r>
          </a:p>
          <a:p>
            <a:pPr lvl="1"/>
            <a:r>
              <a:rPr lang="en-GB" dirty="0"/>
              <a:t>Conclude data analysis</a:t>
            </a:r>
          </a:p>
          <a:p>
            <a:pPr lvl="1"/>
            <a:r>
              <a:rPr lang="en-GB" dirty="0"/>
              <a:t>Continue Literature Review and Thesis write up</a:t>
            </a:r>
          </a:p>
          <a:p>
            <a:pPr lvl="1"/>
            <a:endParaRPr lang="en-GB" dirty="0"/>
          </a:p>
          <a:p>
            <a:r>
              <a:rPr lang="en-GB" u="sng" dirty="0"/>
              <a:t>April to June 2018</a:t>
            </a:r>
          </a:p>
          <a:p>
            <a:pPr lvl="1"/>
            <a:r>
              <a:rPr lang="en-GB" dirty="0"/>
              <a:t>Complete thesis write up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09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5250</TotalTime>
  <Words>940</Words>
  <Application>Microsoft Office PowerPoint</Application>
  <PresentationFormat>On-screen Show (4:3)</PresentationFormat>
  <Paragraphs>137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MAgrSc Innovation Support Programme 2016-2018</vt:lpstr>
      <vt:lpstr>Objectives/Research Questions</vt:lpstr>
      <vt:lpstr>Methodology</vt:lpstr>
      <vt:lpstr>Thesis Structure / Chapters</vt:lpstr>
      <vt:lpstr>Key Findings – In terms of KT</vt:lpstr>
      <vt:lpstr>Key Findings – In terms of KT</vt:lpstr>
      <vt:lpstr>Key Findings – In terms of KT</vt:lpstr>
      <vt:lpstr>Key Findings – Use of winterages and changes in lowland management</vt:lpstr>
      <vt:lpstr>Key Findings – Upland/lowland movement dates</vt:lpstr>
      <vt:lpstr>PowerPoint Presentation</vt:lpstr>
      <vt:lpstr>Conclusions to Date</vt:lpstr>
      <vt:lpstr>Steps to Completion</vt:lpstr>
    </vt:vector>
  </TitlesOfParts>
  <Company>University College Dublin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Title</dc:title>
  <dc:creator>Monica Gorman</dc:creator>
  <cp:lastModifiedBy>Tomás Russell</cp:lastModifiedBy>
  <cp:revision>141</cp:revision>
  <dcterms:created xsi:type="dcterms:W3CDTF">2013-10-09T13:31:18Z</dcterms:created>
  <dcterms:modified xsi:type="dcterms:W3CDTF">2017-12-07T14:27:39Z</dcterms:modified>
</cp:coreProperties>
</file>