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6"/>
  </p:notesMasterIdLst>
  <p:handoutMasterIdLst>
    <p:handoutMasterId r:id="rId17"/>
  </p:handoutMasterIdLst>
  <p:sldIdLst>
    <p:sldId id="286" r:id="rId3"/>
    <p:sldId id="289" r:id="rId4"/>
    <p:sldId id="288" r:id="rId5"/>
    <p:sldId id="290" r:id="rId6"/>
    <p:sldId id="297" r:id="rId7"/>
    <p:sldId id="293" r:id="rId8"/>
    <p:sldId id="292" r:id="rId9"/>
    <p:sldId id="294" r:id="rId10"/>
    <p:sldId id="295" r:id="rId11"/>
    <p:sldId id="282" r:id="rId12"/>
    <p:sldId id="284" r:id="rId13"/>
    <p:sldId id="287" r:id="rId14"/>
    <p:sldId id="296" r:id="rId15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vid R Stead" initials="DR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8" autoAdjust="0"/>
  </p:normalViewPr>
  <p:slideViewPr>
    <p:cSldViewPr>
      <p:cViewPr varScale="1">
        <p:scale>
          <a:sx n="70" d="100"/>
          <a:sy n="70" d="100"/>
        </p:scale>
        <p:origin x="-720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319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Relationship Id="rId4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IE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Preliminary IPM Best</a:t>
            </a:r>
            <a:r>
              <a:rPr lang="en-IE" sz="2400" b="1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Practice Score Summary</a:t>
            </a:r>
            <a:endParaRPr lang="en-IE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21669907289525778"/>
          <c:y val="1.5130023640661938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7.2704538520808645E-2"/>
          <c:y val="0.17064939223022654"/>
          <c:w val="0.91359322055279701"/>
          <c:h val="0.699607229947320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Sheet1!$F$2</c:f>
              <c:strCache>
                <c:ptCount val="1"/>
                <c:pt idx="0">
                  <c:v>Arable land (n=227)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numRef>
              <c:f>Sheet1!$E$3:$E$16</c:f>
              <c:numCache>
                <c:formatCode>General</c:formatCode>
                <c:ptCount val="14"/>
                <c:pt idx="0">
                  <c:v>20</c:v>
                </c:pt>
                <c:pt idx="1">
                  <c:v>25</c:v>
                </c:pt>
                <c:pt idx="2">
                  <c:v>30</c:v>
                </c:pt>
                <c:pt idx="3">
                  <c:v>35</c:v>
                </c:pt>
                <c:pt idx="4">
                  <c:v>40</c:v>
                </c:pt>
                <c:pt idx="5">
                  <c:v>45</c:v>
                </c:pt>
                <c:pt idx="6">
                  <c:v>50</c:v>
                </c:pt>
                <c:pt idx="7">
                  <c:v>55</c:v>
                </c:pt>
                <c:pt idx="8">
                  <c:v>60</c:v>
                </c:pt>
                <c:pt idx="9">
                  <c:v>65</c:v>
                </c:pt>
                <c:pt idx="10">
                  <c:v>70</c:v>
                </c:pt>
                <c:pt idx="11">
                  <c:v>75</c:v>
                </c:pt>
                <c:pt idx="12">
                  <c:v>80</c:v>
                </c:pt>
                <c:pt idx="13">
                  <c:v>85</c:v>
                </c:pt>
              </c:numCache>
            </c:numRef>
          </c:cat>
          <c:val>
            <c:numRef>
              <c:f>Sheet1!$F$3:$F$16</c:f>
              <c:numCache>
                <c:formatCode>General</c:formatCode>
                <c:ptCount val="14"/>
                <c:pt idx="0">
                  <c:v>3.1</c:v>
                </c:pt>
                <c:pt idx="1">
                  <c:v>2.6</c:v>
                </c:pt>
                <c:pt idx="2">
                  <c:v>7</c:v>
                </c:pt>
                <c:pt idx="3">
                  <c:v>7.5</c:v>
                </c:pt>
                <c:pt idx="4">
                  <c:v>11.9</c:v>
                </c:pt>
                <c:pt idx="5">
                  <c:v>14.1</c:v>
                </c:pt>
                <c:pt idx="6">
                  <c:v>13.7</c:v>
                </c:pt>
                <c:pt idx="7">
                  <c:v>14.1</c:v>
                </c:pt>
                <c:pt idx="8">
                  <c:v>10.6</c:v>
                </c:pt>
                <c:pt idx="9">
                  <c:v>7</c:v>
                </c:pt>
                <c:pt idx="10">
                  <c:v>4.4000000000000004</c:v>
                </c:pt>
                <c:pt idx="11">
                  <c:v>2.6</c:v>
                </c:pt>
                <c:pt idx="12">
                  <c:v>0.9</c:v>
                </c:pt>
                <c:pt idx="13">
                  <c:v>0.4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5AB-477E-BE21-8D6D3D57FCCD}"/>
            </c:ext>
          </c:extLst>
        </c:ser>
        <c:ser>
          <c:idx val="1"/>
          <c:order val="1"/>
          <c:tx>
            <c:strRef>
              <c:f>Sheet1!$G$2</c:f>
              <c:strCache>
                <c:ptCount val="1"/>
                <c:pt idx="0">
                  <c:v>Specialist arable (n=187)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numRef>
              <c:f>Sheet1!$E$3:$E$16</c:f>
              <c:numCache>
                <c:formatCode>General</c:formatCode>
                <c:ptCount val="14"/>
                <c:pt idx="0">
                  <c:v>20</c:v>
                </c:pt>
                <c:pt idx="1">
                  <c:v>25</c:v>
                </c:pt>
                <c:pt idx="2">
                  <c:v>30</c:v>
                </c:pt>
                <c:pt idx="3">
                  <c:v>35</c:v>
                </c:pt>
                <c:pt idx="4">
                  <c:v>40</c:v>
                </c:pt>
                <c:pt idx="5">
                  <c:v>45</c:v>
                </c:pt>
                <c:pt idx="6">
                  <c:v>50</c:v>
                </c:pt>
                <c:pt idx="7">
                  <c:v>55</c:v>
                </c:pt>
                <c:pt idx="8">
                  <c:v>60</c:v>
                </c:pt>
                <c:pt idx="9">
                  <c:v>65</c:v>
                </c:pt>
                <c:pt idx="10">
                  <c:v>70</c:v>
                </c:pt>
                <c:pt idx="11">
                  <c:v>75</c:v>
                </c:pt>
                <c:pt idx="12">
                  <c:v>80</c:v>
                </c:pt>
                <c:pt idx="13">
                  <c:v>85</c:v>
                </c:pt>
              </c:numCache>
            </c:numRef>
          </c:cat>
          <c:val>
            <c:numRef>
              <c:f>Sheet1!$G$3:$G$16</c:f>
              <c:numCache>
                <c:formatCode>General</c:formatCode>
                <c:ptCount val="14"/>
                <c:pt idx="0">
                  <c:v>2.7</c:v>
                </c:pt>
                <c:pt idx="1">
                  <c:v>2.7</c:v>
                </c:pt>
                <c:pt idx="2">
                  <c:v>6.4</c:v>
                </c:pt>
                <c:pt idx="3">
                  <c:v>6.4</c:v>
                </c:pt>
                <c:pt idx="4">
                  <c:v>11.2</c:v>
                </c:pt>
                <c:pt idx="5">
                  <c:v>15</c:v>
                </c:pt>
                <c:pt idx="6">
                  <c:v>13.4</c:v>
                </c:pt>
                <c:pt idx="7">
                  <c:v>12.3</c:v>
                </c:pt>
                <c:pt idx="8">
                  <c:v>11.8</c:v>
                </c:pt>
                <c:pt idx="9">
                  <c:v>8.6</c:v>
                </c:pt>
                <c:pt idx="10">
                  <c:v>5.3</c:v>
                </c:pt>
                <c:pt idx="11">
                  <c:v>2.7</c:v>
                </c:pt>
                <c:pt idx="12">
                  <c:v>1.1000000000000001</c:v>
                </c:pt>
                <c:pt idx="13">
                  <c:v>0.5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5AB-477E-BE21-8D6D3D57FC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6399488"/>
        <c:axId val="26401408"/>
      </c:barChart>
      <c:catAx>
        <c:axId val="2639948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IE" sz="2000" b="0" baseline="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(Scale 0-100%)</a:t>
                </a:r>
                <a:endParaRPr lang="en-IE" sz="2000" b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0.44190689713210685"/>
              <c:y val="0.9311299491818843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6401408"/>
        <c:crosses val="autoZero"/>
        <c:auto val="1"/>
        <c:lblAlgn val="ctr"/>
        <c:lblOffset val="100"/>
        <c:noMultiLvlLbl val="0"/>
      </c:catAx>
      <c:valAx>
        <c:axId val="26401408"/>
        <c:scaling>
          <c:orientation val="minMax"/>
          <c:max val="17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IE" sz="2000" b="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Percentage</a:t>
                </a:r>
                <a:r>
                  <a:rPr lang="en-IE" sz="2000" b="0" baseline="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of respondents (%)</a:t>
                </a:r>
                <a:endParaRPr lang="en-IE" sz="2000" b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5.4714351018381084E-3"/>
              <c:y val="0.29485601533850825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6399488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0.07483</cdr:x>
      <cdr:y>0.15295</cdr:y>
    </cdr:from>
    <cdr:to>
      <cdr:x>0.07483</cdr:x>
      <cdr:y>0.86984</cdr:y>
    </cdr:to>
    <cdr:cxnSp macro="">
      <cdr:nvCxnSpPr>
        <cdr:cNvPr id="7" name="Straight Connector 6">
          <a:extLst xmlns:a="http://schemas.openxmlformats.org/drawingml/2006/main">
            <a:ext uri="{FF2B5EF4-FFF2-40B4-BE49-F238E27FC236}">
              <a16:creationId xmlns:a16="http://schemas.microsoft.com/office/drawing/2014/main" xmlns="" id="{82745083-E9FB-4154-8B91-A0CA10126D0F}"/>
            </a:ext>
          </a:extLst>
        </cdr:cNvPr>
        <cdr:cNvCxnSpPr/>
      </cdr:nvCxnSpPr>
      <cdr:spPr>
        <a:xfrm xmlns:a="http://schemas.openxmlformats.org/drawingml/2006/main">
          <a:off x="901686" y="1027107"/>
          <a:ext cx="0" cy="4813987"/>
        </a:xfrm>
        <a:prstGeom xmlns:a="http://schemas.openxmlformats.org/drawingml/2006/main" prst="line">
          <a:avLst/>
        </a:prstGeom>
        <a:ln xmlns:a="http://schemas.openxmlformats.org/drawingml/2006/main" w="127000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0.33204</cdr:x>
      <cdr:y>0.15596</cdr:y>
    </cdr:from>
    <cdr:to>
      <cdr:x>0.33204</cdr:x>
      <cdr:y>0.8699</cdr:y>
    </cdr:to>
    <cdr:cxnSp macro="">
      <cdr:nvCxnSpPr>
        <cdr:cNvPr id="13" name="Straight Connector 12">
          <a:extLst xmlns:a="http://schemas.openxmlformats.org/drawingml/2006/main">
            <a:ext uri="{FF2B5EF4-FFF2-40B4-BE49-F238E27FC236}">
              <a16:creationId xmlns:a16="http://schemas.microsoft.com/office/drawing/2014/main" xmlns="" id="{460BE693-7C95-4386-B4E3-14F68DEF1C0E}"/>
            </a:ext>
          </a:extLst>
        </cdr:cNvPr>
        <cdr:cNvCxnSpPr/>
      </cdr:nvCxnSpPr>
      <cdr:spPr>
        <a:xfrm xmlns:a="http://schemas.openxmlformats.org/drawingml/2006/main" flipV="1">
          <a:off x="4000781" y="1047313"/>
          <a:ext cx="0" cy="4794167"/>
        </a:xfrm>
        <a:prstGeom xmlns:a="http://schemas.openxmlformats.org/drawingml/2006/main" prst="line">
          <a:avLst/>
        </a:prstGeom>
        <a:ln xmlns:a="http://schemas.openxmlformats.org/drawingml/2006/main" w="127000">
          <a:solidFill>
            <a:srgbClr val="FFFF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0.65829</cdr:x>
      <cdr:y>0.16187</cdr:y>
    </cdr:from>
    <cdr:to>
      <cdr:x>0.65829</cdr:x>
      <cdr:y>0.86878</cdr:y>
    </cdr:to>
    <cdr:cxnSp macro="">
      <cdr:nvCxnSpPr>
        <cdr:cNvPr id="16" name="Straight Connector 15">
          <a:extLst xmlns:a="http://schemas.openxmlformats.org/drawingml/2006/main">
            <a:ext uri="{FF2B5EF4-FFF2-40B4-BE49-F238E27FC236}">
              <a16:creationId xmlns:a16="http://schemas.microsoft.com/office/drawing/2014/main" xmlns="" id="{5EBED4C2-71F9-42EF-AE35-97156F770AB7}"/>
            </a:ext>
          </a:extLst>
        </cdr:cNvPr>
        <cdr:cNvCxnSpPr/>
      </cdr:nvCxnSpPr>
      <cdr:spPr>
        <a:xfrm xmlns:a="http://schemas.openxmlformats.org/drawingml/2006/main" flipV="1">
          <a:off x="7931862" y="1086955"/>
          <a:ext cx="0" cy="4747021"/>
        </a:xfrm>
        <a:prstGeom xmlns:a="http://schemas.openxmlformats.org/drawingml/2006/main" prst="line">
          <a:avLst/>
        </a:prstGeom>
        <a:ln xmlns:a="http://schemas.openxmlformats.org/drawingml/2006/main" w="127000">
          <a:solidFill>
            <a:srgbClr val="00B05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EFB04C25-E945-4E08-9816-C79B88A48D0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EB9E45F0-4276-472D-AB0D-E2CED77062D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FCD80A-DE80-460A-A387-C7E26FF6A912}" type="datetimeFigureOut">
              <a:rPr lang="en-IE" smtClean="0"/>
              <a:t>20/12/2017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11884ABD-4D87-46DE-B8FC-75451945774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6F111CC-480D-4625-B376-6A667A2312C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80795-CD58-479F-9F81-C3D3373608C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291544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84E346-687D-48E1-9DCB-8B3D1F6C60CA}" type="datetimeFigureOut">
              <a:rPr lang="en-IE" smtClean="0"/>
              <a:pPr/>
              <a:t>20/12/2017</a:t>
            </a:fld>
            <a:endParaRPr lang="en-IE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357D6C-131D-41B6-A439-B494A681FA67}" type="slidenum">
              <a:rPr lang="en-IE" smtClean="0"/>
              <a:pPr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1067804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357D6C-131D-41B6-A439-B494A681FA67}" type="slidenum">
              <a:rPr lang="en-IE" smtClean="0"/>
              <a:pPr/>
              <a:t>1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0788048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357D6C-131D-41B6-A439-B494A681FA67}" type="slidenum">
              <a:rPr lang="en-IE" smtClean="0"/>
              <a:pPr/>
              <a:t>10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723028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357D6C-131D-41B6-A439-B494A681FA67}" type="slidenum">
              <a:rPr lang="en-IE" smtClean="0"/>
              <a:pPr/>
              <a:t>13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7422935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03/02/2017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Research Study Report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4053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84274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49360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03/02/2017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Research Study Report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9643CF9-E23B-4C39-95B7-8D550E24308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9886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03/02/2017</a:t>
            </a:r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Research Study Report</a:t>
            </a:r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9643CF9-E23B-4C39-95B7-8D550E24308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8399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03/02/2017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Research Study Report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9643CF9-E23B-4C39-95B7-8D550E24308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067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03/02/2017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Research Study Report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9643CF9-E23B-4C39-95B7-8D550E24308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4238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03/02/2017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Research Study Report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9643CF9-E23B-4C39-95B7-8D550E24308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1075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03/02/2017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Research Study Report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9643CF9-E23B-4C39-95B7-8D550E24308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7109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03/02/2017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Research Study Report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9643CF9-E23B-4C39-95B7-8D550E24308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8749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03/02/2017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Research Study Report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9643CF9-E23B-4C39-95B7-8D550E24308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34115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807D97C-18AC-49A7-B3D0-B0216A9FF9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054370DA-FDCA-4E67-BAB1-639BD0E386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A3A84E9-38D3-468F-827D-0E6B5DF1D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EC3BA-862C-423D-93EF-EFFD2E4BC3C6}" type="datetimeFigureOut">
              <a:rPr lang="en-IE" smtClean="0"/>
              <a:t>20/12/2017</a:t>
            </a:fld>
            <a:endParaRPr lang="en-I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F6E0C7B-48EB-470B-A8A1-D58F775AC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8EE6DE1-2E34-4D59-BAB0-B9349063F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29234-94CC-406B-82A0-6956414844B5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4022399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373C035-5424-4529-B6ED-086304A69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5E6578F-2845-4CDA-A89C-80DA87BF97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8F30E18-5384-46AF-9B53-9A5EC2B22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EC3BA-862C-423D-93EF-EFFD2E4BC3C6}" type="datetimeFigureOut">
              <a:rPr lang="en-IE" smtClean="0"/>
              <a:t>20/12/2017</a:t>
            </a:fld>
            <a:endParaRPr lang="en-I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B48E511-9141-4B7A-A59F-154A0D8BF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43797E5-F1C4-428F-8CFD-5014209CD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29234-94CC-406B-82A0-6956414844B5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6412034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8B1D502-13A9-445A-92AE-A630931C9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455AAB6-435B-42FB-83B2-C7A5686BFC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6991A52-3143-4737-BDA7-3ED4F34A0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EC3BA-862C-423D-93EF-EFFD2E4BC3C6}" type="datetimeFigureOut">
              <a:rPr lang="en-IE" smtClean="0"/>
              <a:t>20/12/2017</a:t>
            </a:fld>
            <a:endParaRPr lang="en-I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A6836CD-C634-4A69-99B9-3D844E6B2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B00EEC6-182A-46DE-A989-3063046F8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29234-94CC-406B-82A0-6956414844B5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596164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CB342EE-19AB-4EC3-9915-C42949B83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471E903-8386-4F62-9924-FAAF01CD4B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45E93BF-5D7C-4804-A147-B0B74B71BE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DCD57D8-11A5-4E93-986A-36B8344B5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EC3BA-862C-423D-93EF-EFFD2E4BC3C6}" type="datetimeFigureOut">
              <a:rPr lang="en-IE" smtClean="0"/>
              <a:t>20/12/2017</a:t>
            </a:fld>
            <a:endParaRPr lang="en-I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F5B3101-E4F4-44F5-97CB-EC647B2E6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B787317-8022-42FC-830E-A6D64F3AA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29234-94CC-406B-82A0-6956414844B5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9001693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0411768-4B19-4CE3-B854-22A81C545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65DCC5D-A30F-4575-8234-9EE7F5F9C6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50A7F0B-34D9-48F7-A4D7-109B0F005E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602A2231-1FD1-4A39-82ED-3543A2DD6A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040CB70B-D0CC-478A-9518-AE5D8AE6CD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53C3401E-2168-42FD-94B8-FFCF07763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EC3BA-862C-423D-93EF-EFFD2E4BC3C6}" type="datetimeFigureOut">
              <a:rPr lang="en-IE" smtClean="0"/>
              <a:t>20/12/2017</a:t>
            </a:fld>
            <a:endParaRPr lang="en-IE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0E00717E-E00E-41C1-BA99-0237D6BA5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04FB6CAA-B978-47C6-B7E6-3F4F6F546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29234-94CC-406B-82A0-6956414844B5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5628253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8983054-346A-484D-A4E4-8A5277653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DF03A2C-8A36-4087-8E5E-AEFD167AC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EC3BA-862C-423D-93EF-EFFD2E4BC3C6}" type="datetimeFigureOut">
              <a:rPr lang="en-IE" smtClean="0"/>
              <a:t>20/12/2017</a:t>
            </a:fld>
            <a:endParaRPr lang="en-I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8C2319A3-F047-4BBC-A416-E6A3B6C28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2F9801E3-822B-4BCB-8DA8-D63753E90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29234-94CC-406B-82A0-6956414844B5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1578551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464432D9-AC52-4FC1-B6DF-0FEECC134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EC3BA-862C-423D-93EF-EFFD2E4BC3C6}" type="datetimeFigureOut">
              <a:rPr lang="en-IE" smtClean="0"/>
              <a:t>20/12/2017</a:t>
            </a:fld>
            <a:endParaRPr lang="en-IE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FB2C5691-2470-4B34-BCE2-FB0C03E7B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DC43CE4-5AAC-4B01-838B-0D1C11CDE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29234-94CC-406B-82A0-6956414844B5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4166894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C650B0F-C4C2-4B99-9EC4-37F77B5E3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080ABD5-40D2-4E90-9664-DFBF5A693B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C18913B-0940-4B20-AB4B-DBE7D9E3F6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8E4759C-12C8-4401-86E6-1A6EF75CD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EC3BA-862C-423D-93EF-EFFD2E4BC3C6}" type="datetimeFigureOut">
              <a:rPr lang="en-IE" smtClean="0"/>
              <a:t>20/12/2017</a:t>
            </a:fld>
            <a:endParaRPr lang="en-I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440FCBB-838C-4CFE-95FD-2068A8642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6D95DBE-7FCD-40F0-A84A-F0EADB5E6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29234-94CC-406B-82A0-6956414844B5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9422219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6DFCD18-2DD9-4A30-99F8-4A0E44EAC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B604B2A3-27AB-4BAA-89C9-50DDBF9C8B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810D987-72F9-46C2-B358-8CE5BFFC94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021BB2A-086A-4DA4-8872-0C82A488D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EC3BA-862C-423D-93EF-EFFD2E4BC3C6}" type="datetimeFigureOut">
              <a:rPr lang="en-IE" smtClean="0"/>
              <a:t>20/12/2017</a:t>
            </a:fld>
            <a:endParaRPr lang="en-I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98D79C4-E5FD-4680-ACE5-8232ABB4E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0D30726-77DC-4D19-B35D-EB967D855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29234-94CC-406B-82A0-6956414844B5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374542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8D67AA7-A670-4028-AC20-7E02CDDCA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F54507CD-1FC9-4B22-B620-228AE6BDE6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41966BA-EE11-497E-B569-2E8E0A975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EC3BA-862C-423D-93EF-EFFD2E4BC3C6}" type="datetimeFigureOut">
              <a:rPr lang="en-IE" smtClean="0"/>
              <a:t>20/12/2017</a:t>
            </a:fld>
            <a:endParaRPr lang="en-I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B7CEB70-0206-43D7-8DB6-73CCC70B5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F839131-49D6-4B85-9DEA-1DBDAB307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29234-94CC-406B-82A0-6956414844B5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9249440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5812D755-581F-426C-8AA8-0A9D8DE89C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0F7AC497-1EAB-4600-BEE0-0567B1FDF0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B50AA3E-9EF3-4B22-9378-14F17E8F56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EC3BA-862C-423D-93EF-EFFD2E4BC3C6}" type="datetimeFigureOut">
              <a:rPr lang="en-IE" smtClean="0"/>
              <a:t>20/12/2017</a:t>
            </a:fld>
            <a:endParaRPr lang="en-I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0EB9257-ADF8-4602-96C9-2B2C28B9F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044B85F-E1D3-4546-B5C8-E4D31B90B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29234-94CC-406B-82A0-6956414844B5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845434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64903B61-D3A1-46E1-B1DD-A65D8E474A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6" t="28865" r="10512" b="28948"/>
          <a:stretch/>
        </p:blipFill>
        <p:spPr>
          <a:xfrm>
            <a:off x="8026400" y="6202229"/>
            <a:ext cx="4104457" cy="6289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DA9820F4-4BAC-450B-BBBE-B73936EAF13D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" y="6272366"/>
            <a:ext cx="1517265" cy="533093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xmlns="" id="{3C09707B-F5ED-4AD3-A314-E50CC6B2EA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GB" dirty="0"/>
              <a:t>Round Table No. 3</a:t>
            </a:r>
          </a:p>
        </p:txBody>
      </p:sp>
    </p:spTree>
    <p:extLst>
      <p:ext uri="{BB962C8B-B14F-4D97-AF65-F5344CB8AC3E}">
        <p14:creationId xmlns:p14="http://schemas.microsoft.com/office/powerpoint/2010/main" val="296802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05BBE6A4-F365-494B-B062-E7B50B898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EB05AFC-2393-49C5-8807-27F80F0662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E5524FC-53EE-483B-AA89-52A529E040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CEC3BA-862C-423D-93EF-EFFD2E4BC3C6}" type="datetimeFigureOut">
              <a:rPr lang="en-IE" smtClean="0"/>
              <a:t>20/12/2017</a:t>
            </a:fld>
            <a:endParaRPr lang="en-I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8CC7538-3A33-470C-AAA1-60DD9B496E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71EE3DC-B16B-4CA8-A290-E1330D3093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529234-94CC-406B-82A0-6956414844B5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5157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hyperlink" Target="http://bradieshrumlibrary.wikispaces.com/Destiny+Online+Card+Catalog" TargetMode="External"/><Relationship Id="rId7" Type="http://schemas.openxmlformats.org/officeDocument/2006/relationships/hyperlink" Target="http://svteach.wikispaces.com/issues+in+education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jpg"/><Relationship Id="rId5" Type="http://schemas.openxmlformats.org/officeDocument/2006/relationships/hyperlink" Target="https://www.flickr.com/photos/safari_vacation/10362491406/" TargetMode="External"/><Relationship Id="rId4" Type="http://schemas.openxmlformats.org/officeDocument/2006/relationships/image" Target="../media/image7.jpg"/><Relationship Id="rId9" Type="http://schemas.openxmlformats.org/officeDocument/2006/relationships/hyperlink" Target="http://jojofeelings.wordpress.com/2012/02/15/interview-you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xmlns="" id="{07E6511F-3078-4E33-84F6-A288EEE38247}"/>
              </a:ext>
            </a:extLst>
          </p:cNvPr>
          <p:cNvSpPr txBox="1">
            <a:spLocks/>
          </p:cNvSpPr>
          <p:nvPr/>
        </p:nvSpPr>
        <p:spPr>
          <a:xfrm>
            <a:off x="119336" y="1484784"/>
            <a:ext cx="11953328" cy="5256584"/>
          </a:xfrm>
          <a:prstGeom prst="rect">
            <a:avLst/>
          </a:prstGeom>
        </p:spPr>
        <p:txBody>
          <a:bodyPr vert="horz" lIns="91440" tIns="45720" rIns="91440" bIns="45720" rtlCol="0">
            <a:normAutofit fontScale="32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chemeClr val="dk1"/>
              </a:buClr>
              <a:buSzPct val="25000"/>
            </a:pPr>
            <a:r>
              <a:rPr lang="en-US" sz="7400" b="1" u="sng" dirty="0">
                <a:solidFill>
                  <a:schemeClr val="dk1"/>
                </a:solidFill>
                <a:sym typeface="Calibri"/>
              </a:rPr>
              <a:t> </a:t>
            </a:r>
            <a:r>
              <a:rPr lang="en-US" sz="8000" b="1" u="sng" dirty="0">
                <a:solidFill>
                  <a:schemeClr val="dk1"/>
                </a:solidFill>
                <a:sym typeface="Calibri"/>
              </a:rPr>
              <a:t>Student: </a:t>
            </a:r>
          </a:p>
          <a:p>
            <a:pPr>
              <a:spcBef>
                <a:spcPts val="0"/>
              </a:spcBef>
              <a:buClr>
                <a:schemeClr val="dk1"/>
              </a:buClr>
              <a:buSzPct val="25000"/>
            </a:pPr>
            <a:endParaRPr lang="en-US" sz="8000" b="1" u="sng" dirty="0">
              <a:solidFill>
                <a:schemeClr val="dk1"/>
              </a:solidFill>
              <a:sym typeface="Calibri"/>
            </a:endParaRPr>
          </a:p>
          <a:p>
            <a:pPr>
              <a:spcBef>
                <a:spcPts val="0"/>
              </a:spcBef>
              <a:buClr>
                <a:schemeClr val="dk1"/>
              </a:buClr>
              <a:buSzPct val="25000"/>
            </a:pPr>
            <a:r>
              <a:rPr lang="en-US" sz="8000" dirty="0">
                <a:solidFill>
                  <a:schemeClr val="dk1"/>
                </a:solidFill>
                <a:sym typeface="Calibri"/>
              </a:rPr>
              <a:t>Brian Duggan</a:t>
            </a:r>
            <a:r>
              <a:rPr lang="en-US" sz="8000" dirty="0">
                <a:solidFill>
                  <a:schemeClr val="dk1"/>
                </a:solidFill>
              </a:rPr>
              <a:t>                 </a:t>
            </a:r>
          </a:p>
          <a:p>
            <a:pPr>
              <a:spcBef>
                <a:spcPts val="600"/>
              </a:spcBef>
              <a:buClr>
                <a:schemeClr val="dk1"/>
              </a:buClr>
              <a:buSzPct val="25000"/>
            </a:pPr>
            <a:endParaRPr lang="en-US" sz="8000" b="1" u="sng" dirty="0">
              <a:solidFill>
                <a:schemeClr val="dk1"/>
              </a:solidFill>
              <a:sym typeface="Calibri"/>
            </a:endParaRPr>
          </a:p>
          <a:p>
            <a:pPr>
              <a:spcBef>
                <a:spcPts val="600"/>
              </a:spcBef>
              <a:buClr>
                <a:schemeClr val="dk1"/>
              </a:buClr>
              <a:buSzPct val="25000"/>
            </a:pPr>
            <a:r>
              <a:rPr lang="en-US" sz="8000" b="1" u="sng" dirty="0">
                <a:solidFill>
                  <a:schemeClr val="dk1"/>
                </a:solidFill>
                <a:sym typeface="Calibri"/>
              </a:rPr>
              <a:t>Supervisors: </a:t>
            </a:r>
          </a:p>
          <a:p>
            <a:pPr>
              <a:spcBef>
                <a:spcPts val="600"/>
              </a:spcBef>
              <a:buClr>
                <a:schemeClr val="dk1"/>
              </a:buClr>
              <a:buSzPct val="25000"/>
            </a:pPr>
            <a:r>
              <a:rPr lang="en-US" sz="8000" dirty="0">
                <a:solidFill>
                  <a:schemeClr val="dk1"/>
                </a:solidFill>
              </a:rPr>
              <a:t>Dr. Angela </a:t>
            </a:r>
            <a:r>
              <a:rPr lang="en-US" sz="8000" dirty="0" err="1">
                <a:solidFill>
                  <a:schemeClr val="dk1"/>
                </a:solidFill>
              </a:rPr>
              <a:t>Feechan</a:t>
            </a:r>
            <a:r>
              <a:rPr lang="en-US" sz="8000" dirty="0">
                <a:solidFill>
                  <a:schemeClr val="dk1"/>
                </a:solidFill>
              </a:rPr>
              <a:t> (UCD)</a:t>
            </a:r>
          </a:p>
          <a:p>
            <a:pPr>
              <a:spcBef>
                <a:spcPts val="600"/>
              </a:spcBef>
              <a:buClr>
                <a:schemeClr val="dk1"/>
              </a:buClr>
              <a:buSzPct val="25000"/>
            </a:pPr>
            <a:r>
              <a:rPr lang="en-US" sz="8000" dirty="0">
                <a:solidFill>
                  <a:schemeClr val="dk1"/>
                </a:solidFill>
              </a:rPr>
              <a:t>Mr. Michael Hennessy (Teagasc)</a:t>
            </a:r>
          </a:p>
          <a:p>
            <a:pPr>
              <a:spcBef>
                <a:spcPts val="600"/>
              </a:spcBef>
              <a:buClr>
                <a:schemeClr val="dk1"/>
              </a:buClr>
              <a:buSzPct val="25000"/>
            </a:pPr>
            <a:r>
              <a:rPr lang="en-US" sz="8000" dirty="0">
                <a:solidFill>
                  <a:schemeClr val="dk1"/>
                </a:solidFill>
                <a:sym typeface="Calibri"/>
              </a:rPr>
              <a:t>Dr. Henry </a:t>
            </a:r>
            <a:r>
              <a:rPr lang="en-US" sz="8000" dirty="0" err="1">
                <a:solidFill>
                  <a:schemeClr val="dk1"/>
                </a:solidFill>
                <a:sym typeface="Calibri"/>
              </a:rPr>
              <a:t>Creissen</a:t>
            </a:r>
            <a:r>
              <a:rPr lang="en-US" sz="8000" dirty="0">
                <a:solidFill>
                  <a:schemeClr val="dk1"/>
                </a:solidFill>
                <a:sym typeface="Calibri"/>
              </a:rPr>
              <a:t> (SRUC)</a:t>
            </a:r>
          </a:p>
          <a:p>
            <a:pPr>
              <a:spcBef>
                <a:spcPts val="600"/>
              </a:spcBef>
              <a:buClr>
                <a:schemeClr val="dk1"/>
              </a:buClr>
              <a:buSzPct val="25000"/>
            </a:pPr>
            <a:r>
              <a:rPr lang="en-US" sz="8000" dirty="0">
                <a:solidFill>
                  <a:schemeClr val="dk1"/>
                </a:solidFill>
              </a:rPr>
              <a:t>Dr. Steven </a:t>
            </a:r>
            <a:r>
              <a:rPr lang="en-US" sz="8000" dirty="0" err="1">
                <a:solidFill>
                  <a:schemeClr val="dk1"/>
                </a:solidFill>
              </a:rPr>
              <a:t>Kildea</a:t>
            </a:r>
            <a:r>
              <a:rPr lang="en-US" sz="8000" dirty="0">
                <a:solidFill>
                  <a:schemeClr val="dk1"/>
                </a:solidFill>
              </a:rPr>
              <a:t> (Teagasc)</a:t>
            </a:r>
          </a:p>
          <a:p>
            <a:pPr>
              <a:spcBef>
                <a:spcPts val="600"/>
              </a:spcBef>
              <a:buClr>
                <a:schemeClr val="dk1"/>
              </a:buClr>
              <a:buSzPct val="25000"/>
            </a:pPr>
            <a:r>
              <a:rPr lang="en-US" sz="8000" dirty="0">
                <a:solidFill>
                  <a:schemeClr val="dk1"/>
                </a:solidFill>
                <a:sym typeface="Calibri"/>
              </a:rPr>
              <a:t>Ms. Anne Markey (UCD)</a:t>
            </a:r>
          </a:p>
          <a:p>
            <a:pPr>
              <a:spcBef>
                <a:spcPts val="600"/>
              </a:spcBef>
              <a:buClr>
                <a:srgbClr val="888888"/>
              </a:buClr>
              <a:buSzPct val="25000"/>
            </a:pPr>
            <a:endParaRPr lang="en-US" sz="8000" b="1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chemeClr val="dk1"/>
              </a:buClr>
              <a:buSzPct val="25000"/>
            </a:pPr>
            <a:r>
              <a:rPr lang="en-US" sz="8000" b="1" u="sng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Office location: </a:t>
            </a:r>
          </a:p>
          <a:p>
            <a:pPr>
              <a:spcBef>
                <a:spcPts val="600"/>
              </a:spcBef>
              <a:buClr>
                <a:schemeClr val="dk1"/>
              </a:buClr>
              <a:buSzPct val="25000"/>
            </a:pPr>
            <a:r>
              <a:rPr lang="en-US" sz="8000" dirty="0">
                <a:solidFill>
                  <a:schemeClr val="dk1"/>
                </a:solidFill>
              </a:rPr>
              <a:t>Kilkenny</a:t>
            </a:r>
            <a:endParaRPr lang="en-US" sz="80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endParaRPr lang="en-IE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xmlns="" id="{01BEA28C-D0C2-4C15-B54D-AA6FD7BF06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5420" y="188640"/>
            <a:ext cx="10441160" cy="1872208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dk1"/>
                </a:solidFill>
                <a:sym typeface="Calibri"/>
              </a:rPr>
              <a:t>Identifying how to improve Knowledge Transfer of Integrated Pest Management (IPM) on Irish arable farms</a:t>
            </a:r>
            <a:r>
              <a:rPr lang="en-US" dirty="0">
                <a:solidFill>
                  <a:schemeClr val="dk1"/>
                </a:solidFill>
                <a:sym typeface="Calibri"/>
              </a:rPr>
              <a:t/>
            </a:r>
            <a:br>
              <a:rPr lang="en-US" dirty="0">
                <a:solidFill>
                  <a:schemeClr val="dk1"/>
                </a:solidFill>
                <a:sym typeface="Calibri"/>
              </a:rPr>
            </a:br>
            <a:endParaRPr lang="en-I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1D84BE26-D6D7-49B9-86C2-F0D6A987FF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372" y="2204864"/>
            <a:ext cx="3394040" cy="28272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8B53E287-EA74-487E-B196-E9E593B4F9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8589" y="2199379"/>
            <a:ext cx="3394040" cy="283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147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9000" b="-6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115A030-C0E0-4CAE-A0B4-9A64CCE6C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008112"/>
          </a:xfrm>
        </p:spPr>
        <p:txBody>
          <a:bodyPr>
            <a:normAutofit/>
          </a:bodyPr>
          <a:lstStyle/>
          <a:p>
            <a:r>
              <a:rPr lang="en-IE" b="1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02DA77E-E889-47D4-AB07-2D2553812D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36" y="872716"/>
            <a:ext cx="10238928" cy="511256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IE" sz="2400" dirty="0"/>
              <a:t>Pests (weeds, diseases, insects &amp; molluscs) have always been a challenge in crop production to both yield and quality</a:t>
            </a:r>
          </a:p>
          <a:p>
            <a:pPr marL="0" indent="0">
              <a:lnSpc>
                <a:spcPct val="150000"/>
              </a:lnSpc>
              <a:buNone/>
            </a:pPr>
            <a:endParaRPr lang="en-IE" sz="2400" dirty="0"/>
          </a:p>
          <a:p>
            <a:pPr>
              <a:lnSpc>
                <a:spcPct val="150000"/>
              </a:lnSpc>
            </a:pPr>
            <a:r>
              <a:rPr lang="en-IE" sz="2400" dirty="0"/>
              <a:t>Decreasing availability of pesticides from regulation and/or resistance development</a:t>
            </a:r>
          </a:p>
          <a:p>
            <a:pPr marL="0" indent="0">
              <a:lnSpc>
                <a:spcPct val="150000"/>
              </a:lnSpc>
              <a:buNone/>
            </a:pPr>
            <a:endParaRPr lang="en-IE" sz="2400" dirty="0"/>
          </a:p>
          <a:p>
            <a:pPr>
              <a:lnSpc>
                <a:spcPct val="150000"/>
              </a:lnSpc>
            </a:pPr>
            <a:r>
              <a:rPr lang="en-IE" sz="2400" dirty="0"/>
              <a:t>IPM is the use of an optimal mix of pest control techniques and tools including cultural, physical and biological in the first instance – chemical control a last resort</a:t>
            </a:r>
          </a:p>
          <a:p>
            <a:pPr marL="0" indent="0">
              <a:lnSpc>
                <a:spcPct val="150000"/>
              </a:lnSpc>
              <a:buNone/>
            </a:pPr>
            <a:endParaRPr lang="en-IE" sz="2400" dirty="0"/>
          </a:p>
          <a:p>
            <a:pPr>
              <a:lnSpc>
                <a:spcPct val="150000"/>
              </a:lnSpc>
            </a:pPr>
            <a:r>
              <a:rPr lang="en-IE" sz="2400" dirty="0"/>
              <a:t>Increased need for IPM at farm level </a:t>
            </a:r>
          </a:p>
          <a:p>
            <a:pPr marL="0" indent="0">
              <a:lnSpc>
                <a:spcPct val="150000"/>
              </a:lnSpc>
              <a:buNone/>
            </a:pPr>
            <a:endParaRPr lang="en-IE" sz="2400" dirty="0"/>
          </a:p>
        </p:txBody>
      </p:sp>
    </p:spTree>
    <p:extLst>
      <p:ext uri="{BB962C8B-B14F-4D97-AF65-F5344CB8AC3E}">
        <p14:creationId xmlns:p14="http://schemas.microsoft.com/office/powerpoint/2010/main" val="172280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6FC67B-513E-4A5C-B2B3-C8667D313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8908" y="63286"/>
            <a:ext cx="6521388" cy="522640"/>
          </a:xfrm>
        </p:spPr>
        <p:txBody>
          <a:bodyPr>
            <a:normAutofit fontScale="90000"/>
          </a:bodyPr>
          <a:lstStyle/>
          <a:p>
            <a:pPr algn="ctr"/>
            <a:r>
              <a:rPr lang="en-IE" b="1" dirty="0"/>
              <a:t>Study Objectives &amp; Methods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D866FDF9-1CD6-402D-B233-5B42D33BFF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8330040"/>
              </p:ext>
            </p:extLst>
          </p:nvPr>
        </p:nvGraphicFramePr>
        <p:xfrm>
          <a:off x="132892" y="754306"/>
          <a:ext cx="11919091" cy="4768557"/>
        </p:xfrm>
        <a:graphic>
          <a:graphicData uri="http://schemas.openxmlformats.org/drawingml/2006/table">
            <a:tbl>
              <a:tblPr firstRow="1" firstCol="1" bandRow="1"/>
              <a:tblGrid>
                <a:gridCol w="3746381">
                  <a:extLst>
                    <a:ext uri="{9D8B030D-6E8A-4147-A177-3AD203B41FA5}">
                      <a16:colId xmlns:a16="http://schemas.microsoft.com/office/drawing/2014/main" xmlns="" val="2662083437"/>
                    </a:ext>
                  </a:extLst>
                </a:gridCol>
                <a:gridCol w="1854777">
                  <a:extLst>
                    <a:ext uri="{9D8B030D-6E8A-4147-A177-3AD203B41FA5}">
                      <a16:colId xmlns:a16="http://schemas.microsoft.com/office/drawing/2014/main" xmlns="" val="2927148093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xmlns="" val="2752365089"/>
                    </a:ext>
                  </a:extLst>
                </a:gridCol>
                <a:gridCol w="2095500">
                  <a:extLst>
                    <a:ext uri="{9D8B030D-6E8A-4147-A177-3AD203B41FA5}">
                      <a16:colId xmlns:a16="http://schemas.microsoft.com/office/drawing/2014/main" xmlns="" val="2479170928"/>
                    </a:ext>
                  </a:extLst>
                </a:gridCol>
                <a:gridCol w="2412683">
                  <a:extLst>
                    <a:ext uri="{9D8B030D-6E8A-4147-A177-3AD203B41FA5}">
                      <a16:colId xmlns:a16="http://schemas.microsoft.com/office/drawing/2014/main" xmlns="" val="2024469973"/>
                    </a:ext>
                  </a:extLst>
                </a:gridCol>
              </a:tblGrid>
              <a:tr h="358103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E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E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Objectives</a:t>
                      </a:r>
                      <a:endParaRPr lang="en-IE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158" marR="48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Methodologies</a:t>
                      </a:r>
                      <a:endParaRPr lang="en-IE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58" marR="48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72212339"/>
                  </a:ext>
                </a:extLst>
              </a:tr>
              <a:tr h="1449285">
                <a:tc v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E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E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IE" sz="2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Background</a:t>
                      </a:r>
                      <a:endParaRPr lang="en-IE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58" marR="48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E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E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IE" sz="2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Farmer Survey</a:t>
                      </a:r>
                      <a:endParaRPr lang="en-IE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58" marR="48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E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IE" sz="2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Categorisation of farmers</a:t>
                      </a:r>
                      <a:endParaRPr lang="en-IE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58" marR="48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IE" sz="2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IE" sz="2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Semi-structured interviews*</a:t>
                      </a:r>
                      <a:endParaRPr lang="en-IE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58" marR="48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04707589"/>
                  </a:ext>
                </a:extLst>
              </a:tr>
              <a:tr h="7162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Understand grower perceptions and practice</a:t>
                      </a:r>
                    </a:p>
                  </a:txBody>
                  <a:tcPr marL="48158" marR="48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IE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2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en-IE" sz="2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IE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58" marR="48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2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en-IE" sz="2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IE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58" marR="48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2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en-IE" sz="2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IE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58" marR="48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2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en-IE" sz="2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E" sz="2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58" marR="48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54791153"/>
                  </a:ext>
                </a:extLst>
              </a:tr>
              <a:tr h="807847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Pest management decision making, advice and information</a:t>
                      </a:r>
                    </a:p>
                  </a:txBody>
                  <a:tcPr marL="48158" marR="48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kumimoji="0" lang="en-IE" sz="2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2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en-IE" sz="2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IE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58" marR="48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2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en-IE" sz="2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IE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58" marR="48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2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en-IE" sz="2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IE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58" marR="48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2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en-IE" sz="2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E" sz="2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58" marR="48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78331928"/>
                  </a:ext>
                </a:extLst>
              </a:tr>
              <a:tr h="132484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Barriers to uptake of IPM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IE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58" marR="48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kumimoji="0" lang="en-IE" sz="2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2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en-IE" sz="2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IE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58" marR="48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E" sz="2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IE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58" marR="48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IE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58" marR="48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2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en-IE" sz="2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E" sz="2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58" marR="48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11429599"/>
                  </a:ext>
                </a:extLst>
              </a:tr>
              <a:tr h="7162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KT gaps and improvement of advisory service</a:t>
                      </a:r>
                    </a:p>
                  </a:txBody>
                  <a:tcPr marL="48158" marR="48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kumimoji="0" lang="en-IE" sz="2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2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en-IE" sz="2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IE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58" marR="48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2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en-IE" sz="2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IE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58" marR="48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158" marR="48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2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en-IE" sz="2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E" sz="2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58" marR="48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1469598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FA26070-A1F9-47D5-BCEA-9DBB35EC3378}"/>
              </a:ext>
            </a:extLst>
          </p:cNvPr>
          <p:cNvSpPr txBox="1"/>
          <p:nvPr/>
        </p:nvSpPr>
        <p:spPr>
          <a:xfrm>
            <a:off x="132891" y="5778747"/>
            <a:ext cx="7555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*In progress</a:t>
            </a:r>
            <a:r>
              <a:rPr lang="en-IE" dirty="0">
                <a:solidFill>
                  <a:prstClr val="black"/>
                </a:solidFill>
                <a:latin typeface="Calibri" panose="020F0502020204030204"/>
              </a:rPr>
              <a:t> – Piloting &amp; completion by end of January 2018</a:t>
            </a: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xmlns="" id="{C4028C30-1A9B-4F50-80D1-F925D1C34E2B}"/>
              </a:ext>
            </a:extLst>
          </p:cNvPr>
          <p:cNvSpPr/>
          <p:nvPr/>
        </p:nvSpPr>
        <p:spPr>
          <a:xfrm>
            <a:off x="4111456" y="1152523"/>
            <a:ext cx="1402564" cy="1017411"/>
          </a:xfrm>
          <a:prstGeom prst="roundRect">
            <a:avLst>
              <a:gd name="adj" fmla="val 10000"/>
            </a:avLst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xmlns="" r:id="rId3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xmlns="" id="{2986B74C-B712-48C1-83F4-F59B88F8AA65}"/>
              </a:ext>
            </a:extLst>
          </p:cNvPr>
          <p:cNvSpPr/>
          <p:nvPr/>
        </p:nvSpPr>
        <p:spPr>
          <a:xfrm>
            <a:off x="5929602" y="1152523"/>
            <a:ext cx="1469812" cy="1017411"/>
          </a:xfrm>
          <a:prstGeom prst="roundRect">
            <a:avLst>
              <a:gd name="adj" fmla="val 10000"/>
            </a:avLst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xmlns="" r:id="rId5"/>
                </a:ext>
              </a:extLst>
            </a:blip>
            <a:srcRect/>
            <a:stretch>
              <a:fillRect l="-13000" r="-13000"/>
            </a:stretch>
          </a:blipFill>
          <a:ln>
            <a:solidFill>
              <a:schemeClr val="tx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xmlns="" id="{5A8CB7F0-25EC-4A79-8B4C-3E7F8923FA39}"/>
              </a:ext>
            </a:extLst>
          </p:cNvPr>
          <p:cNvSpPr/>
          <p:nvPr/>
        </p:nvSpPr>
        <p:spPr>
          <a:xfrm>
            <a:off x="7785398" y="1152524"/>
            <a:ext cx="1713113" cy="703175"/>
          </a:xfrm>
          <a:prstGeom prst="roundRect">
            <a:avLst>
              <a:gd name="adj" fmla="val 10000"/>
            </a:avLst>
          </a:prstGeom>
          <a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xmlns="" r:id="rId7"/>
                </a:ext>
              </a:extLst>
            </a:blip>
            <a:srcRect/>
            <a:stretch>
              <a:fillRect l="-9000" r="-9000"/>
            </a:stretch>
          </a:blipFill>
          <a:ln>
            <a:solidFill>
              <a:schemeClr val="tx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xmlns="" id="{4DA5B83A-5821-4A67-BCCF-429F7B1699DA}"/>
              </a:ext>
            </a:extLst>
          </p:cNvPr>
          <p:cNvSpPr/>
          <p:nvPr/>
        </p:nvSpPr>
        <p:spPr>
          <a:xfrm>
            <a:off x="9953624" y="1152524"/>
            <a:ext cx="1838325" cy="703175"/>
          </a:xfrm>
          <a:prstGeom prst="roundRect">
            <a:avLst>
              <a:gd name="adj" fmla="val 10000"/>
            </a:avLst>
          </a:prstGeom>
          <a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xmlns="" r:id="rId9"/>
                </a:ext>
              </a:extLst>
            </a:blip>
            <a:srcRect/>
            <a:stretch>
              <a:fillRect t="-13000" b="-13000"/>
            </a:stretch>
          </a:blipFill>
          <a:ln>
            <a:solidFill>
              <a:schemeClr val="tx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28153920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9000" b="-6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0C00FF9-F2EB-456B-B45E-EBFB455B76C9}"/>
              </a:ext>
            </a:extLst>
          </p:cNvPr>
          <p:cNvSpPr txBox="1"/>
          <p:nvPr/>
        </p:nvSpPr>
        <p:spPr>
          <a:xfrm>
            <a:off x="5991225" y="1340768"/>
            <a:ext cx="6096000" cy="489364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Questions focusing on practice were selected towards a score to quantify IPM best practice.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 of a wider study – EPIC.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Stakeholder workshop held in Ireland in June 2017.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Participants asked to rank question answers in terms of importance to IPM best practice.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I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Score operates on a scale of 0-100%.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7B22078-8EDE-41FA-86CE-527215A31AE6}"/>
              </a:ext>
            </a:extLst>
          </p:cNvPr>
          <p:cNvSpPr txBox="1"/>
          <p:nvPr/>
        </p:nvSpPr>
        <p:spPr>
          <a:xfrm>
            <a:off x="263352" y="894491"/>
            <a:ext cx="5410968" cy="578619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Survey questions relating to perception and practice</a:t>
            </a:r>
            <a:r>
              <a:rPr kumimoji="0" lang="en-I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Profile of survey respondents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Arable area (n=227):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Average 124 ha vs 58 ha (National average)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Min: 8 ha, Max: 720 ha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Age Profile (n=227)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33% &lt;40 years vs 67% &gt;40 years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I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2CB79F5-5986-4E88-BE51-EBCCB8992333}"/>
              </a:ext>
            </a:extLst>
          </p:cNvPr>
          <p:cNvSpPr txBox="1"/>
          <p:nvPr/>
        </p:nvSpPr>
        <p:spPr>
          <a:xfrm>
            <a:off x="1241245" y="177310"/>
            <a:ext cx="34551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Farmer Survey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8A774179-56D2-4D78-A057-3059AE1EA1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2746" y="177310"/>
            <a:ext cx="4492958" cy="1005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628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9E726869-2145-4F4F-8B27-8B3428D4297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6199016"/>
              </p:ext>
            </p:extLst>
          </p:nvPr>
        </p:nvGraphicFramePr>
        <p:xfrm>
          <a:off x="0" y="76200"/>
          <a:ext cx="12049124" cy="6715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BA7407E-D2E1-40C0-835D-8849929DB57F}"/>
              </a:ext>
            </a:extLst>
          </p:cNvPr>
          <p:cNvSpPr/>
          <p:nvPr/>
        </p:nvSpPr>
        <p:spPr>
          <a:xfrm>
            <a:off x="1359878" y="1114424"/>
            <a:ext cx="2227384" cy="476251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400" b="1" dirty="0">
                <a:solidFill>
                  <a:schemeClr val="tx1"/>
                </a:solidFill>
              </a:rPr>
              <a:t>Low Score &lt;40%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B73F86A4-3FBB-4FDA-90A3-82173C392857}"/>
              </a:ext>
            </a:extLst>
          </p:cNvPr>
          <p:cNvSpPr/>
          <p:nvPr/>
        </p:nvSpPr>
        <p:spPr>
          <a:xfrm>
            <a:off x="4576618" y="1114425"/>
            <a:ext cx="3038763" cy="47625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400" b="1" dirty="0">
                <a:solidFill>
                  <a:schemeClr val="tx1"/>
                </a:solidFill>
              </a:rPr>
              <a:t>Medium Score 40-60%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5E513C89-1643-4EAE-B3AE-BF8E6AD1A450}"/>
              </a:ext>
            </a:extLst>
          </p:cNvPr>
          <p:cNvSpPr/>
          <p:nvPr/>
        </p:nvSpPr>
        <p:spPr>
          <a:xfrm>
            <a:off x="9107109" y="1114425"/>
            <a:ext cx="2291129" cy="47625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400" b="1" dirty="0">
                <a:solidFill>
                  <a:schemeClr val="tx1"/>
                </a:solidFill>
              </a:rPr>
              <a:t>High Score &gt;60%</a:t>
            </a:r>
          </a:p>
        </p:txBody>
      </p:sp>
    </p:spTree>
    <p:extLst>
      <p:ext uri="{BB962C8B-B14F-4D97-AF65-F5344CB8AC3E}">
        <p14:creationId xmlns:p14="http://schemas.microsoft.com/office/powerpoint/2010/main" val="2373083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9000" b="-6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0F7F5C2-9997-4925-BAF8-40700AA51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522"/>
            <a:ext cx="10515600" cy="658174"/>
          </a:xfrm>
        </p:spPr>
        <p:txBody>
          <a:bodyPr>
            <a:normAutofit/>
          </a:bodyPr>
          <a:lstStyle/>
          <a:p>
            <a:pPr algn="ctr"/>
            <a:r>
              <a:rPr lang="en-IE" sz="3200" b="1" dirty="0"/>
              <a:t>*Preliminary Findings – Farmer Practices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3AAA040-D2EB-4FA2-B1E7-3DD9D0A903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9356" y="692696"/>
            <a:ext cx="11593288" cy="5472608"/>
          </a:xfrm>
          <a:solidFill>
            <a:schemeClr val="lt1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n-IE" sz="2000" b="1" dirty="0"/>
              <a:t>High Group (n=34) </a:t>
            </a:r>
            <a:r>
              <a:rPr lang="en-IE" sz="1800" i="1" dirty="0"/>
              <a:t>Medium group (n=98), Low group (n=55)</a:t>
            </a:r>
            <a:endParaRPr lang="en-IE" sz="1800" b="1" dirty="0"/>
          </a:p>
          <a:p>
            <a:pPr lvl="2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IE" i="1" dirty="0"/>
              <a:t>Utilising more on farm information sources – crop walking data (88%H vs 63%M vs 33%L)</a:t>
            </a:r>
          </a:p>
          <a:p>
            <a:pPr lvl="2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IE" i="1" dirty="0"/>
              <a:t>More likely to use a pest management plan (97%H vs 87%M vs 62%L)</a:t>
            </a:r>
          </a:p>
          <a:p>
            <a:pPr lvl="2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IE" i="1" dirty="0"/>
              <a:t>Lower proportion of land in continuous cereals (75-100% continuous – only 6%H vs 20%M   vs 40%L)</a:t>
            </a:r>
          </a:p>
          <a:p>
            <a:pPr lvl="2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IE" i="1" dirty="0"/>
              <a:t>More likely to be a member of a discussion group (82%H vs 76%M vs 67%L)</a:t>
            </a:r>
            <a:endParaRPr lang="en-IE" b="1" i="1" dirty="0"/>
          </a:p>
          <a:p>
            <a:pPr algn="just">
              <a:lnSpc>
                <a:spcPct val="150000"/>
              </a:lnSpc>
            </a:pPr>
            <a:r>
              <a:rPr lang="en-IE" sz="2000" b="1" dirty="0"/>
              <a:t>Overall Self-Reported Specialist Tillage (n=187):</a:t>
            </a:r>
          </a:p>
          <a:p>
            <a:pPr lvl="2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IE" b="1" dirty="0"/>
              <a:t>Disease management – </a:t>
            </a:r>
            <a:r>
              <a:rPr lang="en-IE" i="1" dirty="0"/>
              <a:t>Resistant varieties 72%, Seed treatments 55%</a:t>
            </a:r>
          </a:p>
          <a:p>
            <a:pPr lvl="2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IE" b="1" dirty="0"/>
              <a:t>Weed management – </a:t>
            </a:r>
            <a:r>
              <a:rPr lang="en-IE" i="1" dirty="0"/>
              <a:t>Hand rouging 48%, Stale seedbed 44%, Headland management 36%, High weed level fields harvested last 8%</a:t>
            </a:r>
          </a:p>
          <a:p>
            <a:pPr lvl="2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IE" b="1" dirty="0"/>
              <a:t>Insect &amp; mollusc management – </a:t>
            </a:r>
            <a:r>
              <a:rPr lang="en-IE" i="1" dirty="0"/>
              <a:t>Seed treatments 67%, Avoid BS insecticides 25%, Thresholds 18%, Preparations for mollusc control 14%, Encourage beneficial insects through planting habitat 19%  </a:t>
            </a:r>
            <a:endParaRPr lang="en-IE" b="1" dirty="0"/>
          </a:p>
        </p:txBody>
      </p:sp>
    </p:spTree>
    <p:extLst>
      <p:ext uri="{BB962C8B-B14F-4D97-AF65-F5344CB8AC3E}">
        <p14:creationId xmlns:p14="http://schemas.microsoft.com/office/powerpoint/2010/main" val="485484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6372CAC-53D1-45FA-9E42-023A7DE3B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527" y="39886"/>
            <a:ext cx="10445318" cy="522641"/>
          </a:xfrm>
        </p:spPr>
        <p:txBody>
          <a:bodyPr>
            <a:normAutofit fontScale="90000"/>
          </a:bodyPr>
          <a:lstStyle/>
          <a:p>
            <a:pPr algn="ctr"/>
            <a:r>
              <a:rPr lang="en-IE" b="1" dirty="0"/>
              <a:t>*Preliminary Key Findings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ABE21204-FFBE-40F5-9640-C90ED3E1E5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4554" y="660298"/>
            <a:ext cx="9313265" cy="948654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IE" sz="40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IPM Best Practice Score</a:t>
            </a:r>
            <a:endParaRPr lang="en-IE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xmlns="" id="{1756BEA7-4143-483B-BF77-F19CAB2CEA1F}"/>
              </a:ext>
            </a:extLst>
          </p:cNvPr>
          <p:cNvSpPr/>
          <p:nvPr/>
        </p:nvSpPr>
        <p:spPr>
          <a:xfrm>
            <a:off x="2738777" y="1655286"/>
            <a:ext cx="1073074" cy="1619310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xmlns="" id="{ED6F4C74-A53C-47BB-BE99-7B6132A8FE71}"/>
              </a:ext>
            </a:extLst>
          </p:cNvPr>
          <p:cNvSpPr/>
          <p:nvPr/>
        </p:nvSpPr>
        <p:spPr>
          <a:xfrm>
            <a:off x="8548241" y="1655287"/>
            <a:ext cx="1013963" cy="161931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xmlns="" id="{00C77C8A-9F80-4F13-9D55-ED0BF1DBA9F7}"/>
              </a:ext>
            </a:extLst>
          </p:cNvPr>
          <p:cNvSpPr/>
          <p:nvPr/>
        </p:nvSpPr>
        <p:spPr>
          <a:xfrm>
            <a:off x="1722562" y="3379309"/>
            <a:ext cx="3105504" cy="758774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Attitude</a:t>
            </a: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xmlns="" id="{29DC9E35-C0F7-418B-9559-CFD4C963E033}"/>
              </a:ext>
            </a:extLst>
          </p:cNvPr>
          <p:cNvSpPr/>
          <p:nvPr/>
        </p:nvSpPr>
        <p:spPr>
          <a:xfrm>
            <a:off x="1722562" y="4461963"/>
            <a:ext cx="3105504" cy="2080247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Self reported familiarity</a:t>
            </a: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xmlns="" id="{C1E33BB6-6B5A-42BB-B244-0BDE8FA33CB0}"/>
              </a:ext>
            </a:extLst>
          </p:cNvPr>
          <p:cNvSpPr/>
          <p:nvPr/>
        </p:nvSpPr>
        <p:spPr>
          <a:xfrm>
            <a:off x="7283852" y="3379309"/>
            <a:ext cx="3365191" cy="834712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Age</a:t>
            </a: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xmlns="" id="{4AAFE1C3-C4B7-44AC-B90B-AA94150879D0}"/>
              </a:ext>
            </a:extLst>
          </p:cNvPr>
          <p:cNvSpPr/>
          <p:nvPr/>
        </p:nvSpPr>
        <p:spPr>
          <a:xfrm>
            <a:off x="7283852" y="4461963"/>
            <a:ext cx="3391823" cy="873428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Education</a:t>
            </a: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xmlns="" id="{75EA460A-E714-4A56-9FE9-10A61FDD6199}"/>
              </a:ext>
            </a:extLst>
          </p:cNvPr>
          <p:cNvSpPr/>
          <p:nvPr/>
        </p:nvSpPr>
        <p:spPr>
          <a:xfrm>
            <a:off x="7283852" y="5583333"/>
            <a:ext cx="3365191" cy="958877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Arable farm size</a:t>
            </a:r>
            <a:endParaRPr kumimoji="0" lang="en-IE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Arrow: Left 12">
            <a:extLst>
              <a:ext uri="{FF2B5EF4-FFF2-40B4-BE49-F238E27FC236}">
                <a16:creationId xmlns:a16="http://schemas.microsoft.com/office/drawing/2014/main" xmlns="" id="{D4338157-E419-4A3A-860A-61313E49109E}"/>
              </a:ext>
            </a:extLst>
          </p:cNvPr>
          <p:cNvSpPr/>
          <p:nvPr/>
        </p:nvSpPr>
        <p:spPr>
          <a:xfrm>
            <a:off x="5042516" y="4461963"/>
            <a:ext cx="1944210" cy="873428"/>
          </a:xfrm>
          <a:prstGeom prst="lef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Arrow: Left 15">
            <a:extLst>
              <a:ext uri="{FF2B5EF4-FFF2-40B4-BE49-F238E27FC236}">
                <a16:creationId xmlns:a16="http://schemas.microsoft.com/office/drawing/2014/main" xmlns="" id="{B11361C3-C194-4EC3-A0DD-E8CA5C1D55B0}"/>
              </a:ext>
            </a:extLst>
          </p:cNvPr>
          <p:cNvSpPr/>
          <p:nvPr/>
        </p:nvSpPr>
        <p:spPr>
          <a:xfrm>
            <a:off x="5042516" y="5583334"/>
            <a:ext cx="1944210" cy="958876"/>
          </a:xfrm>
          <a:prstGeom prst="lef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2416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9000" b="-6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859530A-E87C-4244-B724-17F04E72C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0816" y="152637"/>
            <a:ext cx="10370368" cy="684075"/>
          </a:xfrm>
        </p:spPr>
        <p:txBody>
          <a:bodyPr>
            <a:normAutofit fontScale="90000"/>
          </a:bodyPr>
          <a:lstStyle/>
          <a:p>
            <a:pPr algn="ctr"/>
            <a:r>
              <a:rPr lang="en-IE" b="1" dirty="0"/>
              <a:t>* Preliminary Key Findings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28FCFB1-6618-4FEC-8451-BD31D65414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0232" y="908720"/>
            <a:ext cx="9451536" cy="54006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en-IE" sz="2400" dirty="0"/>
              <a:t>98% of respondents are using a crop protection advisor to some extent</a:t>
            </a:r>
          </a:p>
          <a:p>
            <a:pPr marL="0" indent="0">
              <a:buNone/>
            </a:pPr>
            <a:endParaRPr lang="en-IE" sz="2400" dirty="0"/>
          </a:p>
          <a:p>
            <a:r>
              <a:rPr lang="en-IE" sz="2400" dirty="0"/>
              <a:t>Relationship can vary from total reliance to more involvement from farmer</a:t>
            </a:r>
          </a:p>
          <a:p>
            <a:pPr marL="0" indent="0">
              <a:buNone/>
            </a:pPr>
            <a:endParaRPr lang="en-IE" sz="2400" dirty="0"/>
          </a:p>
          <a:p>
            <a:r>
              <a:rPr lang="en-IE" sz="2400" dirty="0"/>
              <a:t>Survey highlighted a mix of relationships</a:t>
            </a:r>
          </a:p>
          <a:p>
            <a:pPr marL="0" indent="0">
              <a:buNone/>
            </a:pPr>
            <a:endParaRPr lang="en-IE" sz="2400" dirty="0"/>
          </a:p>
          <a:p>
            <a:pPr marL="0" indent="0">
              <a:buNone/>
            </a:pPr>
            <a:r>
              <a:rPr lang="en-IE" sz="2400" b="1" dirty="0"/>
              <a:t>Overall Self-Reported Specialist Arable (n=187)</a:t>
            </a:r>
          </a:p>
          <a:p>
            <a:pPr marL="0" indent="0">
              <a:buNone/>
            </a:pPr>
            <a:endParaRPr lang="en-IE" sz="2400" b="1" dirty="0"/>
          </a:p>
          <a:p>
            <a:pPr marL="0" indent="0">
              <a:buNone/>
            </a:pPr>
            <a:r>
              <a:rPr lang="en-IE" sz="2400" i="1" dirty="0"/>
              <a:t>3% - Tell advisor what they want and advisor responds to meet their wishes</a:t>
            </a:r>
          </a:p>
          <a:p>
            <a:pPr marL="0" indent="0">
              <a:buNone/>
            </a:pPr>
            <a:r>
              <a:rPr lang="en-IE" sz="2400" i="1" dirty="0"/>
              <a:t>15% - Listen but adjust if needed in the field</a:t>
            </a:r>
          </a:p>
          <a:p>
            <a:pPr marL="0" indent="0">
              <a:buNone/>
            </a:pPr>
            <a:r>
              <a:rPr lang="en-IE" sz="2400" i="1" dirty="0"/>
              <a:t>20% - Decide on pest management strategy together with advisor</a:t>
            </a:r>
          </a:p>
          <a:p>
            <a:pPr marL="0" indent="0">
              <a:buNone/>
            </a:pPr>
            <a:r>
              <a:rPr lang="en-IE" sz="2400" i="1" dirty="0"/>
              <a:t>23% - Rely on them and act on their suggestions</a:t>
            </a:r>
          </a:p>
          <a:p>
            <a:pPr marL="0" indent="0">
              <a:buNone/>
            </a:pPr>
            <a:r>
              <a:rPr lang="en-IE" sz="2400" i="1" dirty="0"/>
              <a:t>27% - Listen to their advice but always consult other sources of information</a:t>
            </a:r>
          </a:p>
          <a:p>
            <a:pPr marL="0" indent="0">
              <a:buNone/>
            </a:pPr>
            <a:endParaRPr lang="en-IE" sz="3300" i="1" dirty="0"/>
          </a:p>
          <a:p>
            <a:pPr marL="0" indent="0">
              <a:buNone/>
            </a:pPr>
            <a:endParaRPr lang="en-IE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25A77C3-493B-48A1-82B1-142DB9B4BF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6120" y="2060848"/>
            <a:ext cx="2952328" cy="1931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776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9000" b="-6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F802DDE-EC19-45FE-A2E7-55D9DF1CE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768" y="28621"/>
            <a:ext cx="11234464" cy="936104"/>
          </a:xfrm>
        </p:spPr>
        <p:txBody>
          <a:bodyPr>
            <a:normAutofit/>
          </a:bodyPr>
          <a:lstStyle/>
          <a:p>
            <a:pPr algn="ctr"/>
            <a:r>
              <a:rPr lang="en-IE" sz="4000" b="1" dirty="0"/>
              <a:t>* Preliminary Findings - Pilot Interviews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85671EC-43F6-4B95-95A8-498FF23128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084" y="836712"/>
            <a:ext cx="11017832" cy="547260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IE" sz="1800" b="1" dirty="0"/>
              <a:t>Both farmers use an agronomist as a service from where they buy their spray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IE" sz="1800" dirty="0"/>
              <a:t>PF1: “I would be taking a recommendation from the agronomist”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IE" sz="1800" dirty="0"/>
              <a:t>PF2: “There is a good guy there that comes and tells me what I should do and what I shouldn’t do and all of that”</a:t>
            </a:r>
          </a:p>
          <a:p>
            <a:pPr marL="0" indent="0">
              <a:buNone/>
            </a:pPr>
            <a:endParaRPr lang="en-IE" sz="1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IE" sz="1800" b="1" dirty="0"/>
              <a:t>Farmers taking recommendation from agronomist but might verify it with others i.e. Teagasc, other farmers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IE" sz="1800" dirty="0"/>
              <a:t>PF1: “I buy my chemicals through X, and I know the agronomist quiet well and find them very helpful. I also bounce stuff off Teagasc advisor which is also helpful”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IE" sz="1800" dirty="0"/>
              <a:t>PF2: “I would listen to the agronomist but may run it by Teagasc as well”</a:t>
            </a:r>
          </a:p>
          <a:p>
            <a:pPr marL="0" indent="0">
              <a:buNone/>
            </a:pPr>
            <a:endParaRPr lang="en-IE" sz="1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IE" sz="1800" b="1" dirty="0"/>
              <a:t>Reason for using agronomist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IE" sz="1800" dirty="0"/>
              <a:t>PF2 “These guys are far better versed than I am at these kind of things”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IE" sz="1800" dirty="0"/>
              <a:t>PF2 “They are far better informed than I would be, you know”</a:t>
            </a:r>
          </a:p>
          <a:p>
            <a:pPr>
              <a:buFont typeface="Courier New" panose="02070309020205020404" pitchFamily="49" charset="0"/>
              <a:buChar char="o"/>
            </a:pPr>
            <a:endParaRPr lang="en-IE" sz="1800" dirty="0"/>
          </a:p>
          <a:p>
            <a:pPr marL="0" indent="0">
              <a:buNone/>
            </a:pPr>
            <a:r>
              <a:rPr lang="en-IE" sz="1800" dirty="0"/>
              <a:t>Sample interviews will use the best practice scoring categories for selection of farmers.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E" sz="1800" dirty="0"/>
              <a:t>9 in total – 3 from each group (Low, Medium and High)</a:t>
            </a:r>
          </a:p>
        </p:txBody>
      </p:sp>
    </p:spTree>
    <p:extLst>
      <p:ext uri="{BB962C8B-B14F-4D97-AF65-F5344CB8AC3E}">
        <p14:creationId xmlns:p14="http://schemas.microsoft.com/office/powerpoint/2010/main" val="2370586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999"/>
            <a:ext cx="10972800" cy="517682"/>
          </a:xfrm>
        </p:spPr>
        <p:txBody>
          <a:bodyPr>
            <a:normAutofit fontScale="90000"/>
          </a:bodyPr>
          <a:lstStyle/>
          <a:p>
            <a:r>
              <a:rPr lang="en-GB" dirty="0"/>
              <a:t>* Preliminary - Conclusions to date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340768"/>
            <a:ext cx="8229600" cy="5400600"/>
          </a:xfrm>
        </p:spPr>
        <p:txBody>
          <a:bodyPr>
            <a:noAutofit/>
          </a:bodyPr>
          <a:lstStyle/>
          <a:p>
            <a:endParaRPr lang="en-GB" sz="2600" dirty="0"/>
          </a:p>
          <a:p>
            <a:endParaRPr lang="en-GB" sz="2600" dirty="0"/>
          </a:p>
          <a:p>
            <a:endParaRPr lang="en-GB" sz="2600" dirty="0"/>
          </a:p>
          <a:p>
            <a:pPr marL="457200" lvl="1" indent="0">
              <a:buNone/>
            </a:pPr>
            <a:endParaRPr lang="en-GB" sz="25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8876CFC-2E10-499C-B0BC-96D64E2BCA42}"/>
              </a:ext>
            </a:extLst>
          </p:cNvPr>
          <p:cNvSpPr txBox="1"/>
          <p:nvPr/>
        </p:nvSpPr>
        <p:spPr>
          <a:xfrm>
            <a:off x="443372" y="404664"/>
            <a:ext cx="11305256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200000"/>
              </a:lnSpc>
            </a:pPr>
            <a:r>
              <a:rPr lang="en-IE" b="1" dirty="0">
                <a:solidFill>
                  <a:prstClr val="black"/>
                </a:solidFill>
              </a:rPr>
              <a:t>Based on the survey:</a:t>
            </a:r>
            <a:endParaRPr lang="en-IE" dirty="0"/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IE" dirty="0"/>
              <a:t>Farmers are adopting certain IPM practices but at different levels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IE" dirty="0"/>
              <a:t>Personal &amp; farm characteristics such as age, education and farm size are not related to IPM best practice adoption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IE" dirty="0"/>
              <a:t>Perception, attitude, and self-reported familiarity of IPM are significantly related to IPM best practice adoption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IE" dirty="0"/>
              <a:t>Agronomists have an important role in dissemination of IPM best practice to farmers</a:t>
            </a:r>
          </a:p>
          <a:p>
            <a:pPr>
              <a:lnSpc>
                <a:spcPct val="200000"/>
              </a:lnSpc>
            </a:pPr>
            <a:r>
              <a:rPr lang="en-IE" b="1" dirty="0"/>
              <a:t>What do we need to find out in the interviews?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IE" dirty="0"/>
              <a:t>Are agronomist recommendations in line with Teagasc best practice and research or are there differences?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IE" dirty="0"/>
              <a:t>Are current methods of disseminating IPM best practice working?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IE" dirty="0"/>
              <a:t>Do farmers understand recommendations provided – </a:t>
            </a:r>
            <a:r>
              <a:rPr lang="en-IE" i="1" dirty="0"/>
              <a:t>Level of knowledge</a:t>
            </a:r>
            <a:r>
              <a:rPr lang="en-IE" dirty="0"/>
              <a:t>?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IE" dirty="0"/>
              <a:t>Is there a need to improve the KT chain or farmer knowledge?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IE" dirty="0"/>
          </a:p>
          <a:p>
            <a:pPr>
              <a:lnSpc>
                <a:spcPct val="200000"/>
              </a:lnSpc>
            </a:pP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31058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4405"/>
            <a:ext cx="10972800" cy="1143000"/>
          </a:xfrm>
        </p:spPr>
        <p:txBody>
          <a:bodyPr/>
          <a:lstStyle/>
          <a:p>
            <a:r>
              <a:rPr lang="en-IE" dirty="0"/>
              <a:t>Thesis Structure / Chapters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40768"/>
            <a:ext cx="10526960" cy="4438746"/>
          </a:xfrm>
        </p:spPr>
        <p:txBody>
          <a:bodyPr>
            <a:normAutofit lnSpcReduction="10000"/>
          </a:bodyPr>
          <a:lstStyle/>
          <a:p>
            <a:r>
              <a:rPr lang="en-IE" dirty="0"/>
              <a:t>Chapter 1 - Introduction</a:t>
            </a:r>
          </a:p>
          <a:p>
            <a:r>
              <a:rPr lang="en-IE" dirty="0"/>
              <a:t>Chapter 2 - Literature Review</a:t>
            </a:r>
          </a:p>
          <a:p>
            <a:r>
              <a:rPr lang="en-IE" dirty="0"/>
              <a:t>Chapter 3 - Methodology</a:t>
            </a:r>
          </a:p>
          <a:p>
            <a:r>
              <a:rPr lang="en-IE" dirty="0"/>
              <a:t>Chapter 4 - Research Findings &amp; Analysis</a:t>
            </a:r>
          </a:p>
          <a:p>
            <a:r>
              <a:rPr lang="en-IE" dirty="0"/>
              <a:t>Chapter 5 - Discussion</a:t>
            </a:r>
          </a:p>
          <a:p>
            <a:r>
              <a:rPr lang="en-IE" dirty="0"/>
              <a:t>Chapter 6 - Conclusion &amp; Recommendations</a:t>
            </a:r>
          </a:p>
          <a:p>
            <a:r>
              <a:rPr lang="en-IE" dirty="0"/>
              <a:t>References</a:t>
            </a:r>
          </a:p>
          <a:p>
            <a:r>
              <a:rPr lang="en-IE" dirty="0"/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33779797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253" y="6124"/>
            <a:ext cx="10972800" cy="1143000"/>
          </a:xfrm>
        </p:spPr>
        <p:txBody>
          <a:bodyPr/>
          <a:lstStyle/>
          <a:p>
            <a:r>
              <a:rPr lang="en-GB" dirty="0"/>
              <a:t>Steps to completion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253" y="1149124"/>
            <a:ext cx="10972800" cy="4525963"/>
          </a:xfrm>
        </p:spPr>
        <p:txBody>
          <a:bodyPr>
            <a:normAutofit fontScale="92500"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B" sz="2400" dirty="0"/>
              <a:t>Complete pilot interviews, transcription &amp; analysis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B" sz="2400" dirty="0"/>
              <a:t>Adjust interview guide  &amp; process accordingly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B" sz="2400" dirty="0"/>
              <a:t>Complete main sample interviews (9 in total – 3 Low, 3 Medium, 3 High) to be completed by the end of January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B" sz="2400" dirty="0"/>
              <a:t>Interview transcription &amp; analysis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B" sz="2400" dirty="0"/>
              <a:t>Results write up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B" sz="2400" dirty="0"/>
              <a:t>Findings, conclusions &amp; recommendations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B" sz="2400" dirty="0"/>
              <a:t>Complete write up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7982096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CAEF02A-9F77-4329-80F1-35FD14C5D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2656"/>
            <a:ext cx="10972800" cy="1143000"/>
          </a:xfrm>
        </p:spPr>
        <p:txBody>
          <a:bodyPr>
            <a:normAutofit/>
          </a:bodyPr>
          <a:lstStyle/>
          <a:p>
            <a:r>
              <a:rPr lang="en-IE" sz="6000" dirty="0"/>
              <a:t>Thank You For Listening </a:t>
            </a:r>
          </a:p>
        </p:txBody>
      </p:sp>
    </p:spTree>
    <p:extLst>
      <p:ext uri="{BB962C8B-B14F-4D97-AF65-F5344CB8AC3E}">
        <p14:creationId xmlns:p14="http://schemas.microsoft.com/office/powerpoint/2010/main" val="38816644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4480</TotalTime>
  <Words>1029</Words>
  <Application>Microsoft Office PowerPoint</Application>
  <PresentationFormat>Custom</PresentationFormat>
  <Paragraphs>180</Paragraphs>
  <Slides>13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Office Theme</vt:lpstr>
      <vt:lpstr>1_Office Theme</vt:lpstr>
      <vt:lpstr>Identifying how to improve Knowledge Transfer of Integrated Pest Management (IPM) on Irish arable farms </vt:lpstr>
      <vt:lpstr>Introduction</vt:lpstr>
      <vt:lpstr>Study Objectives &amp; Methods</vt:lpstr>
      <vt:lpstr>PowerPoint Presentation</vt:lpstr>
      <vt:lpstr>PowerPoint Presentation</vt:lpstr>
      <vt:lpstr>*Preliminary Findings – Farmer Practices</vt:lpstr>
      <vt:lpstr>*Preliminary Key Findings</vt:lpstr>
      <vt:lpstr>* Preliminary Key Findings</vt:lpstr>
      <vt:lpstr>* Preliminary Findings - Pilot Interviews </vt:lpstr>
      <vt:lpstr>* Preliminary - Conclusions to date</vt:lpstr>
      <vt:lpstr>Thesis Structure / Chapters</vt:lpstr>
      <vt:lpstr>Steps to completion</vt:lpstr>
      <vt:lpstr>Thank You For Listening </vt:lpstr>
    </vt:vector>
  </TitlesOfParts>
  <Company>University College Dublin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Study Title</dc:title>
  <dc:creator>Monica Gorman</dc:creator>
  <cp:lastModifiedBy>Brian Duggan</cp:lastModifiedBy>
  <cp:revision>151</cp:revision>
  <cp:lastPrinted>2017-12-03T11:58:30Z</cp:lastPrinted>
  <dcterms:created xsi:type="dcterms:W3CDTF">2013-10-09T13:31:18Z</dcterms:created>
  <dcterms:modified xsi:type="dcterms:W3CDTF">2017-12-20T10:44:14Z</dcterms:modified>
</cp:coreProperties>
</file>