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1" r:id="rId4"/>
    <p:sldId id="262" r:id="rId5"/>
    <p:sldId id="263" r:id="rId6"/>
    <p:sldId id="266" r:id="rId7"/>
    <p:sldId id="264" r:id="rId8"/>
    <p:sldId id="268" r:id="rId9"/>
    <p:sldId id="269" r:id="rId10"/>
    <p:sldId id="272" r:id="rId11"/>
    <p:sldId id="271" r:id="rId12"/>
    <p:sldId id="273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259" r:id="rId21"/>
    <p:sldId id="275" r:id="rId22"/>
    <p:sldId id="282" r:id="rId23"/>
    <p:sldId id="285" r:id="rId24"/>
    <p:sldId id="284" r:id="rId25"/>
    <p:sldId id="286" r:id="rId26"/>
    <p:sldId id="283" r:id="rId27"/>
    <p:sldId id="287" r:id="rId28"/>
    <p:sldId id="290" r:id="rId29"/>
    <p:sldId id="291" r:id="rId30"/>
    <p:sldId id="293" r:id="rId31"/>
    <p:sldId id="294" r:id="rId32"/>
    <p:sldId id="297" r:id="rId33"/>
    <p:sldId id="295" r:id="rId34"/>
    <p:sldId id="292" r:id="rId35"/>
    <p:sldId id="298" r:id="rId36"/>
    <p:sldId id="29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CC66"/>
    <a:srgbClr val="993300"/>
    <a:srgbClr val="66CCFF"/>
    <a:srgbClr val="63B0D3"/>
    <a:srgbClr val="FFFF99"/>
    <a:srgbClr val="66FF99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4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image" Target="../media/image29.jpg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32.jp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92494827902005"/>
          <c:y val="8.9625840849997543E-2"/>
          <c:w val="0.59374734138649254"/>
          <c:h val="0.788162931253246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</c:spPr>
          </c:dPt>
          <c:cat>
            <c:strRef>
              <c:f>Sheet1!$A$2:$A$5</c:f>
              <c:strCache>
                <c:ptCount val="4"/>
                <c:pt idx="0">
                  <c:v>Water</c:v>
                </c:pt>
                <c:pt idx="1">
                  <c:v>Organic Matter</c:v>
                </c:pt>
                <c:pt idx="2">
                  <c:v>Mineral Matter</c:v>
                </c:pt>
                <c:pt idx="3">
                  <c:v>Air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5</c:v>
                </c:pt>
                <c:pt idx="2">
                  <c:v>45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5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09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8706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237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78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310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727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0630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714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35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35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FD17C-A9AA-42EF-BD2F-7244BF0FB858}" type="datetimeFigureOut">
              <a:rPr lang="en-IE" smtClean="0"/>
              <a:t>27/01/2020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870A7-612B-4BE8-AF3A-90275A7514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99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124744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/>
              <a:t>Physical Properties of Soil:</a:t>
            </a:r>
            <a:endParaRPr lang="en-IE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764105"/>
            <a:ext cx="7416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800" b="1" dirty="0" smtClean="0"/>
              <a:t>Soil Capillarity</a:t>
            </a:r>
            <a:endParaRPr lang="en-IE" sz="8800" b="1" dirty="0"/>
          </a:p>
        </p:txBody>
      </p:sp>
      <p:pic>
        <p:nvPicPr>
          <p:cNvPr id="2052" name="Picture 4" descr="Vintage Effect GIF by Archives of Ontario | Archives publiques de l'Ontario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10655"/>
            <a:ext cx="3415680" cy="257623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low motion plant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50338"/>
            <a:ext cx="2549649" cy="183158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05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Types of Rock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Rock is also known as Parent Material</a:t>
            </a:r>
          </a:p>
          <a:p>
            <a:r>
              <a:rPr lang="en-IE" dirty="0" smtClean="0"/>
              <a:t>There are 3 types of Parent Material</a:t>
            </a:r>
          </a:p>
          <a:p>
            <a:r>
              <a:rPr lang="en-IE" dirty="0" smtClean="0"/>
              <a:t>Igneous</a:t>
            </a:r>
          </a:p>
          <a:p>
            <a:r>
              <a:rPr lang="en-IE" dirty="0" smtClean="0"/>
              <a:t>Sedimentary </a:t>
            </a:r>
          </a:p>
          <a:p>
            <a:r>
              <a:rPr lang="en-IE" dirty="0" smtClean="0"/>
              <a:t>Metamorphic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458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Igneous Rock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/>
          <a:lstStyle/>
          <a:p>
            <a:r>
              <a:rPr lang="en-IE" i="1" dirty="0" err="1" smtClean="0"/>
              <a:t>Ignis</a:t>
            </a:r>
            <a:r>
              <a:rPr lang="en-IE" i="1" dirty="0" smtClean="0"/>
              <a:t> </a:t>
            </a:r>
            <a:r>
              <a:rPr lang="en-IE" dirty="0" smtClean="0"/>
              <a:t>is Latin for </a:t>
            </a:r>
            <a:r>
              <a:rPr lang="en-IE" i="1" dirty="0" smtClean="0"/>
              <a:t>Fire</a:t>
            </a:r>
            <a:endParaRPr lang="en-IE" dirty="0" smtClean="0"/>
          </a:p>
          <a:p>
            <a:r>
              <a:rPr lang="en-US" dirty="0" smtClean="0"/>
              <a:t>Igneous rock is formed through the cooling and solidification of magma or lava</a:t>
            </a:r>
          </a:p>
          <a:p>
            <a:r>
              <a:rPr lang="en-US" dirty="0" smtClean="0"/>
              <a:t>Forms minerals such as Quartz, Silica and Feldspar</a:t>
            </a:r>
          </a:p>
          <a:p>
            <a:endParaRPr lang="en-IE" dirty="0"/>
          </a:p>
        </p:txBody>
      </p:sp>
      <p:grpSp>
        <p:nvGrpSpPr>
          <p:cNvPr id="5" name="Group 4"/>
          <p:cNvGrpSpPr/>
          <p:nvPr/>
        </p:nvGrpSpPr>
        <p:grpSpPr>
          <a:xfrm>
            <a:off x="5692341" y="1412776"/>
            <a:ext cx="4104456" cy="2238376"/>
            <a:chOff x="4932040" y="2492896"/>
            <a:chExt cx="4104456" cy="2238376"/>
          </a:xfrm>
        </p:grpSpPr>
        <p:pic>
          <p:nvPicPr>
            <p:cNvPr id="3076" name="Picture 4" descr="Related image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492896"/>
              <a:ext cx="3752850" cy="2238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740352" y="2492896"/>
              <a:ext cx="1296144" cy="2238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pic>
        <p:nvPicPr>
          <p:cNvPr id="10" name="Picture 15" descr="Image result for quartz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031" y="5115474"/>
            <a:ext cx="1772816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684126" y="3629112"/>
            <a:ext cx="2552170" cy="2813892"/>
            <a:chOff x="5148064" y="3629112"/>
            <a:chExt cx="2552170" cy="2813892"/>
          </a:xfrm>
        </p:grpSpPr>
        <p:pic>
          <p:nvPicPr>
            <p:cNvPr id="3082" name="Picture 10" descr="Image result for silica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3629112"/>
              <a:ext cx="1980231" cy="19915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 rot="1714007">
              <a:off x="6005047" y="4467425"/>
              <a:ext cx="1695187" cy="1975579"/>
              <a:chOff x="2009842" y="2227337"/>
              <a:chExt cx="3667125" cy="3708786"/>
            </a:xfrm>
          </p:grpSpPr>
          <p:pic>
            <p:nvPicPr>
              <p:cNvPr id="3086" name="Picture 14" descr="Related image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587605">
                <a:off x="1619672" y="2636912"/>
                <a:ext cx="3667125" cy="28479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4" descr="Related image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653126">
                <a:off x="2009842" y="3088147"/>
                <a:ext cx="3667125" cy="28479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3088" name="Picture 16" descr="Image result for feldspar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395">
            <a:off x="6623026" y="4815360"/>
            <a:ext cx="2700591" cy="191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9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t="1700" r="2894" b="2592"/>
          <a:stretch/>
        </p:blipFill>
        <p:spPr bwMode="auto">
          <a:xfrm>
            <a:off x="4906694" y="1441209"/>
            <a:ext cx="3320408" cy="44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Igneous Rock</a:t>
            </a: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1769183" y="3429000"/>
            <a:ext cx="33247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smtClean="0">
                <a:solidFill>
                  <a:srgbClr val="00B0F0"/>
                </a:solidFill>
              </a:rPr>
              <a:t>Granite</a:t>
            </a:r>
          </a:p>
          <a:p>
            <a:endParaRPr lang="en-I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Contains Quartz crystal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Found in </a:t>
            </a:r>
            <a:r>
              <a:rPr lang="en-IE" b="1" dirty="0" smtClean="0">
                <a:solidFill>
                  <a:srgbClr val="00B0F0"/>
                </a:solidFill>
              </a:rPr>
              <a:t>Wicklow</a:t>
            </a:r>
            <a:r>
              <a:rPr lang="en-IE" dirty="0" smtClean="0"/>
              <a:t> and </a:t>
            </a:r>
            <a:r>
              <a:rPr lang="en-IE" b="1" dirty="0" smtClean="0">
                <a:solidFill>
                  <a:srgbClr val="00B0F0"/>
                </a:solidFill>
              </a:rPr>
              <a:t>Donegal</a:t>
            </a:r>
            <a:endParaRPr lang="en-IE" b="1" dirty="0">
              <a:solidFill>
                <a:srgbClr val="00B0F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160" y="3429000"/>
            <a:ext cx="2142853" cy="1429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012160" y="1529299"/>
            <a:ext cx="1008112" cy="887435"/>
          </a:xfrm>
          <a:prstGeom prst="ellipse">
            <a:avLst/>
          </a:prstGeom>
          <a:gradFill flip="none" rotWithShape="1">
            <a:gsLst>
              <a:gs pos="34000">
                <a:srgbClr val="00B0F0">
                  <a:alpha val="81000"/>
                </a:srgbClr>
              </a:gs>
              <a:gs pos="83000">
                <a:schemeClr val="bg1">
                  <a:alpha val="6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/>
          <p:cNvSpPr/>
          <p:nvPr/>
        </p:nvSpPr>
        <p:spPr>
          <a:xfrm>
            <a:off x="7236296" y="3737677"/>
            <a:ext cx="818977" cy="746326"/>
          </a:xfrm>
          <a:prstGeom prst="ellipse">
            <a:avLst/>
          </a:prstGeom>
          <a:gradFill flip="none" rotWithShape="1">
            <a:gsLst>
              <a:gs pos="34000">
                <a:srgbClr val="00B0F0">
                  <a:alpha val="81000"/>
                </a:srgbClr>
              </a:gs>
              <a:gs pos="83000">
                <a:schemeClr val="bg1">
                  <a:alpha val="6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/>
          <p:cNvSpPr txBox="1"/>
          <p:nvPr/>
        </p:nvSpPr>
        <p:spPr>
          <a:xfrm>
            <a:off x="1691680" y="1529299"/>
            <a:ext cx="33247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smtClean="0">
                <a:solidFill>
                  <a:srgbClr val="FF0000"/>
                </a:solidFill>
              </a:rPr>
              <a:t>Basalt</a:t>
            </a:r>
          </a:p>
          <a:p>
            <a:endParaRPr lang="en-I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High Silica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Found in </a:t>
            </a:r>
            <a:r>
              <a:rPr lang="en-IE" b="1" dirty="0" smtClean="0">
                <a:solidFill>
                  <a:srgbClr val="FF0000"/>
                </a:solidFill>
              </a:rPr>
              <a:t>Antrim</a:t>
            </a:r>
            <a:r>
              <a:rPr lang="en-IE" dirty="0" smtClean="0"/>
              <a:t> and </a:t>
            </a:r>
            <a:r>
              <a:rPr lang="en-IE" b="1" dirty="0" smtClean="0">
                <a:solidFill>
                  <a:srgbClr val="FF0000"/>
                </a:solidFill>
              </a:rPr>
              <a:t>Derry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Giants Causeway</a:t>
            </a:r>
            <a:endParaRPr lang="en-IE" dirty="0"/>
          </a:p>
        </p:txBody>
      </p:sp>
      <p:pic>
        <p:nvPicPr>
          <p:cNvPr id="2055" name="Picture 7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" y="1845247"/>
            <a:ext cx="1767833" cy="131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 rot="1520194">
            <a:off x="6762662" y="1529298"/>
            <a:ext cx="1486957" cy="887435"/>
          </a:xfrm>
          <a:prstGeom prst="ellipse">
            <a:avLst/>
          </a:prstGeom>
          <a:gradFill flip="none" rotWithShape="1">
            <a:gsLst>
              <a:gs pos="24000">
                <a:srgbClr val="FF0000">
                  <a:alpha val="68000"/>
                </a:srgbClr>
              </a:gs>
              <a:gs pos="83000">
                <a:schemeClr val="bg1">
                  <a:alpha val="6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061" name="Picture 13" descr="Image result for giants causew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76" y="3677525"/>
            <a:ext cx="4141391" cy="276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Image result for quartz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614150"/>
            <a:ext cx="2024062" cy="202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09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Sedimentary Rock</a:t>
            </a:r>
            <a:endParaRPr lang="en-IE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 fontScale="92500"/>
          </a:bodyPr>
          <a:lstStyle/>
          <a:p>
            <a:r>
              <a:rPr lang="en-IE" dirty="0" smtClean="0"/>
              <a:t>Formed from sediments</a:t>
            </a:r>
          </a:p>
          <a:p>
            <a:pPr lvl="1"/>
            <a:r>
              <a:rPr lang="en-IE" dirty="0" smtClean="0"/>
              <a:t>Fine gravel</a:t>
            </a:r>
          </a:p>
          <a:p>
            <a:pPr lvl="1"/>
            <a:r>
              <a:rPr lang="en-IE" dirty="0" smtClean="0"/>
              <a:t>Sand</a:t>
            </a:r>
          </a:p>
          <a:p>
            <a:pPr lvl="1"/>
            <a:r>
              <a:rPr lang="en-IE" dirty="0" smtClean="0"/>
              <a:t>Clay</a:t>
            </a:r>
          </a:p>
          <a:p>
            <a:pPr lvl="1"/>
            <a:r>
              <a:rPr lang="en-IE" dirty="0" smtClean="0"/>
              <a:t>Biological material</a:t>
            </a:r>
          </a:p>
          <a:p>
            <a:r>
              <a:rPr lang="en-IE" dirty="0" smtClean="0"/>
              <a:t>Sediments are compacted to form solid rocks</a:t>
            </a:r>
          </a:p>
          <a:p>
            <a:r>
              <a:rPr lang="en-IE" dirty="0" smtClean="0"/>
              <a:t>Compaction over millions of years</a:t>
            </a:r>
            <a:endParaRPr lang="en-US" dirty="0" smtClean="0"/>
          </a:p>
          <a:p>
            <a:endParaRPr lang="en-IE" dirty="0"/>
          </a:p>
        </p:txBody>
      </p:sp>
      <p:sp>
        <p:nvSpPr>
          <p:cNvPr id="3" name="AutoShape 2" descr="Image result for sedimentary r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4" descr="Image result for sedimentary r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657600" cy="230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3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Sedimentary Rock</a:t>
            </a:r>
            <a:endParaRPr lang="en-IE" dirty="0"/>
          </a:p>
        </p:txBody>
      </p:sp>
      <p:sp>
        <p:nvSpPr>
          <p:cNvPr id="3" name="AutoShape 2" descr="Image result for sedimentary r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4" descr="Image result for sedimentary r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" r="31105" b="21976"/>
          <a:stretch/>
        </p:blipFill>
        <p:spPr bwMode="auto">
          <a:xfrm>
            <a:off x="460375" y="1156403"/>
            <a:ext cx="7841634" cy="450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Right Arrow 37"/>
          <p:cNvSpPr/>
          <p:nvPr/>
        </p:nvSpPr>
        <p:spPr>
          <a:xfrm rot="1764953">
            <a:off x="1626597" y="3121449"/>
            <a:ext cx="2376264" cy="358731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Oval 39"/>
          <p:cNvSpPr/>
          <p:nvPr/>
        </p:nvSpPr>
        <p:spPr>
          <a:xfrm>
            <a:off x="5756075" y="3209098"/>
            <a:ext cx="1080120" cy="83150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Oval 47"/>
          <p:cNvSpPr/>
          <p:nvPr/>
        </p:nvSpPr>
        <p:spPr>
          <a:xfrm>
            <a:off x="7236296" y="3624850"/>
            <a:ext cx="1008112" cy="92368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TextBox 40"/>
          <p:cNvSpPr txBox="1"/>
          <p:nvPr/>
        </p:nvSpPr>
        <p:spPr>
          <a:xfrm>
            <a:off x="1668448" y="1848239"/>
            <a:ext cx="2664296" cy="64633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 smtClean="0"/>
              <a:t>Material washed into the sea or blown in my wind</a:t>
            </a:r>
            <a:endParaRPr lang="en-IE" dirty="0"/>
          </a:p>
        </p:txBody>
      </p:sp>
      <p:sp>
        <p:nvSpPr>
          <p:cNvPr id="50" name="TextBox 49"/>
          <p:cNvSpPr txBox="1"/>
          <p:nvPr/>
        </p:nvSpPr>
        <p:spPr>
          <a:xfrm>
            <a:off x="5740299" y="2237861"/>
            <a:ext cx="2664296" cy="64633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 smtClean="0"/>
              <a:t>Plant and animal material dies and settles</a:t>
            </a:r>
            <a:endParaRPr lang="en-IE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5472100" y="5373216"/>
            <a:ext cx="2844316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444480" y="5013176"/>
            <a:ext cx="2844316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616116" y="4973106"/>
            <a:ext cx="277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Layers of sediment form</a:t>
            </a:r>
            <a:endParaRPr lang="en-IE" sz="2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70120" y="5773326"/>
            <a:ext cx="2332352" cy="64633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 smtClean="0"/>
              <a:t>Over time the bottom layers form into rock</a:t>
            </a:r>
            <a:endParaRPr lang="en-IE" dirty="0"/>
          </a:p>
        </p:txBody>
      </p:sp>
      <p:sp>
        <p:nvSpPr>
          <p:cNvPr id="56" name="TextBox 55"/>
          <p:cNvSpPr txBox="1"/>
          <p:nvPr/>
        </p:nvSpPr>
        <p:spPr>
          <a:xfrm>
            <a:off x="7092280" y="5333146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Rock</a:t>
            </a:r>
            <a:endParaRPr lang="en-IE" sz="2000" b="1" dirty="0">
              <a:ln>
                <a:solidFill>
                  <a:schemeClr val="tx1"/>
                </a:solidFill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07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8" grpId="0" animBg="1"/>
      <p:bldP spid="41" grpId="0" animBg="1"/>
      <p:bldP spid="50" grpId="0" animBg="1"/>
      <p:bldP spid="44" grpId="0"/>
      <p:bldP spid="55" grpId="0" animBg="1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Sedimentary Rock</a:t>
            </a:r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pPr marL="0" indent="0">
              <a:buNone/>
            </a:pPr>
            <a:r>
              <a:rPr lang="en-IE" b="1" dirty="0" smtClean="0">
                <a:solidFill>
                  <a:srgbClr val="00B0F0"/>
                </a:solidFill>
              </a:rPr>
              <a:t>Sandstone</a:t>
            </a:r>
          </a:p>
          <a:p>
            <a:r>
              <a:rPr lang="en-IE" dirty="0" smtClean="0"/>
              <a:t>Found in Cork</a:t>
            </a:r>
          </a:p>
          <a:p>
            <a:pPr marL="0" indent="0">
              <a:buNone/>
            </a:pPr>
            <a:r>
              <a:rPr lang="en-IE" b="1" dirty="0" smtClean="0">
                <a:solidFill>
                  <a:srgbClr val="92D050"/>
                </a:solidFill>
              </a:rPr>
              <a:t>Limestone</a:t>
            </a:r>
          </a:p>
          <a:p>
            <a:r>
              <a:rPr lang="en-IE" dirty="0" smtClean="0"/>
              <a:t>Found in the 		Burren, Co.  Clare</a:t>
            </a:r>
          </a:p>
          <a:p>
            <a:pPr marL="0" indent="0">
              <a:buNone/>
            </a:pPr>
            <a:r>
              <a:rPr lang="en-IE" b="1" dirty="0" smtClean="0">
                <a:solidFill>
                  <a:srgbClr val="FF0000"/>
                </a:solidFill>
              </a:rPr>
              <a:t>Shale</a:t>
            </a:r>
          </a:p>
          <a:p>
            <a:r>
              <a:rPr lang="en-IE" dirty="0" smtClean="0"/>
              <a:t>Found in Kilkenny</a:t>
            </a:r>
          </a:p>
          <a:p>
            <a:endParaRPr lang="en-IE" dirty="0"/>
          </a:p>
        </p:txBody>
      </p:sp>
      <p:pic>
        <p:nvPicPr>
          <p:cNvPr id="4" name="Picture 11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t="1700" r="2894" b="2592"/>
          <a:stretch/>
        </p:blipFill>
        <p:spPr bwMode="auto">
          <a:xfrm>
            <a:off x="4906694" y="1441209"/>
            <a:ext cx="3320408" cy="44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558786" y="4725144"/>
            <a:ext cx="1008112" cy="887435"/>
          </a:xfrm>
          <a:prstGeom prst="ellipse">
            <a:avLst/>
          </a:prstGeom>
          <a:gradFill flip="none" rotWithShape="1">
            <a:gsLst>
              <a:gs pos="34000">
                <a:srgbClr val="00B0F0">
                  <a:alpha val="81000"/>
                </a:srgbClr>
              </a:gs>
              <a:gs pos="83000">
                <a:schemeClr val="bg1">
                  <a:alpha val="6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/>
          <p:cNvSpPr/>
          <p:nvPr/>
        </p:nvSpPr>
        <p:spPr>
          <a:xfrm>
            <a:off x="5391285" y="3843008"/>
            <a:ext cx="1008112" cy="612142"/>
          </a:xfrm>
          <a:prstGeom prst="ellipse">
            <a:avLst/>
          </a:prstGeom>
          <a:gradFill flip="none" rotWithShape="1">
            <a:gsLst>
              <a:gs pos="88000">
                <a:srgbClr val="92D050">
                  <a:lumMod val="0"/>
                  <a:lumOff val="100000"/>
                  <a:alpha val="46000"/>
                </a:srgbClr>
              </a:gs>
              <a:gs pos="35000">
                <a:srgbClr val="92D050"/>
              </a:gs>
              <a:gs pos="5000">
                <a:srgbClr val="73AC36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/>
          <p:cNvSpPr/>
          <p:nvPr/>
        </p:nvSpPr>
        <p:spPr>
          <a:xfrm rot="5204947">
            <a:off x="6570256" y="4288381"/>
            <a:ext cx="950492" cy="557989"/>
          </a:xfrm>
          <a:prstGeom prst="ellipse">
            <a:avLst/>
          </a:prstGeom>
          <a:gradFill flip="none" rotWithShape="1">
            <a:gsLst>
              <a:gs pos="24000">
                <a:srgbClr val="FF0000">
                  <a:alpha val="68000"/>
                </a:srgbClr>
              </a:gs>
              <a:gs pos="83000">
                <a:schemeClr val="bg1">
                  <a:alpha val="6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172">
            <a:off x="2493660" y="846603"/>
            <a:ext cx="2021153" cy="202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limeston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0977">
            <a:off x="2987825" y="2648919"/>
            <a:ext cx="1805059" cy="146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the burr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71" y="855855"/>
            <a:ext cx="5199454" cy="3119673"/>
          </a:xfrm>
          <a:prstGeom prst="ellipse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shal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10675" y="5142450"/>
            <a:ext cx="2134541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87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Metamorphic Rock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525963"/>
          </a:xfrm>
        </p:spPr>
        <p:txBody>
          <a:bodyPr/>
          <a:lstStyle/>
          <a:p>
            <a:r>
              <a:rPr lang="en-IE" dirty="0" smtClean="0"/>
              <a:t>Formed though the action of high pressure or intense heat on igneous or sedimentary rocks </a:t>
            </a:r>
          </a:p>
          <a:p>
            <a:r>
              <a:rPr lang="en-IE" dirty="0" smtClean="0"/>
              <a:t>The action causes </a:t>
            </a:r>
          </a:p>
          <a:p>
            <a:pPr marL="0" indent="0">
              <a:buNone/>
            </a:pPr>
            <a:r>
              <a:rPr lang="en-IE" dirty="0"/>
              <a:t> </a:t>
            </a:r>
            <a:r>
              <a:rPr lang="en-IE" dirty="0" smtClean="0"/>
              <a:t>   the rock to change</a:t>
            </a:r>
            <a:endParaRPr lang="en-IE" dirty="0"/>
          </a:p>
        </p:txBody>
      </p:sp>
      <p:pic>
        <p:nvPicPr>
          <p:cNvPr id="6146" name="Picture 2" descr="Image result for metamorphic r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96952"/>
            <a:ext cx="4607074" cy="304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54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Metamorphic Rock</a:t>
            </a:r>
            <a:endParaRPr lang="en-IE" dirty="0"/>
          </a:p>
        </p:txBody>
      </p:sp>
      <p:pic>
        <p:nvPicPr>
          <p:cNvPr id="5" name="Picture 8" descr="Image result for shal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1724486"/>
            <a:ext cx="2134541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059832" y="2372558"/>
            <a:ext cx="2108872" cy="43204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4381">
            <a:off x="5265084" y="1801112"/>
            <a:ext cx="2909372" cy="157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11828" y="1211232"/>
            <a:ext cx="1152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Shale</a:t>
            </a:r>
            <a:endParaRPr lang="en-IE" sz="32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1675" y="1211231"/>
            <a:ext cx="1152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rgbClr val="7030A0"/>
                </a:solidFill>
              </a:rPr>
              <a:t>Slate</a:t>
            </a:r>
            <a:endParaRPr lang="en-IE" sz="3200" b="1" dirty="0">
              <a:solidFill>
                <a:srgbClr val="7030A0"/>
              </a:solidFill>
            </a:endParaRPr>
          </a:p>
        </p:txBody>
      </p:sp>
      <p:pic>
        <p:nvPicPr>
          <p:cNvPr id="10" name="Picture 4" descr="Image result for limeston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9009">
            <a:off x="764830" y="4004672"/>
            <a:ext cx="2598153" cy="210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lated image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4"/>
          <a:stretch/>
        </p:blipFill>
        <p:spPr bwMode="auto">
          <a:xfrm>
            <a:off x="4952882" y="3717032"/>
            <a:ext cx="3533775" cy="242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11828" y="3573016"/>
            <a:ext cx="1957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rgbClr val="FFC000"/>
                </a:solidFill>
              </a:rPr>
              <a:t>Limestone</a:t>
            </a:r>
            <a:endParaRPr lang="en-IE" sz="3200" b="1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205" y="3573015"/>
            <a:ext cx="1957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chemeClr val="accent6">
                    <a:lumMod val="75000"/>
                  </a:schemeClr>
                </a:solidFill>
              </a:rPr>
              <a:t>Marble</a:t>
            </a:r>
            <a:endParaRPr lang="en-IE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928666" y="4625382"/>
            <a:ext cx="2108872" cy="432048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234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2" grpId="0"/>
      <p:bldP spid="13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Rock Types in Ireland</a:t>
            </a:r>
            <a:endParaRPr lang="en-IE" dirty="0"/>
          </a:p>
        </p:txBody>
      </p:sp>
      <p:pic>
        <p:nvPicPr>
          <p:cNvPr id="4" name="Picture 2" descr="Image result for rock types in irela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E8EFF9"/>
              </a:clrFrom>
              <a:clrTo>
                <a:srgbClr val="E8E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r="47776" b="25752"/>
          <a:stretch/>
        </p:blipFill>
        <p:spPr bwMode="auto">
          <a:xfrm>
            <a:off x="1224950" y="1141445"/>
            <a:ext cx="3059017" cy="559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rock types in ireland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8EFF9"/>
              </a:clrFrom>
              <a:clrTo>
                <a:srgbClr val="E8E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8" t="65106" r="18062"/>
          <a:stretch/>
        </p:blipFill>
        <p:spPr bwMode="auto">
          <a:xfrm>
            <a:off x="6788624" y="2309029"/>
            <a:ext cx="2139351" cy="197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rock types in ireland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8EFF9"/>
              </a:clrFrom>
              <a:clrTo>
                <a:srgbClr val="E8E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t="73466" r="48171"/>
          <a:stretch/>
        </p:blipFill>
        <p:spPr bwMode="auto">
          <a:xfrm>
            <a:off x="6560553" y="4159090"/>
            <a:ext cx="2403935" cy="150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rock types in ireland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8EFF9"/>
              </a:clrFrom>
              <a:clrTo>
                <a:srgbClr val="E8E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8" r="18062" b="34194"/>
          <a:stretch/>
        </p:blipFill>
        <p:spPr bwMode="auto">
          <a:xfrm>
            <a:off x="1224951" y="1141445"/>
            <a:ext cx="5911666" cy="4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95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Weathering of Rocks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Weathering is the breaking down of rocks in order to form soil</a:t>
            </a:r>
          </a:p>
          <a:p>
            <a:r>
              <a:rPr lang="en-IE" dirty="0" smtClean="0"/>
              <a:t>Types of Weathering</a:t>
            </a:r>
          </a:p>
          <a:p>
            <a:pPr lvl="1"/>
            <a:r>
              <a:rPr lang="en-IE" dirty="0" smtClean="0"/>
              <a:t>Physical</a:t>
            </a:r>
          </a:p>
          <a:p>
            <a:pPr lvl="1"/>
            <a:r>
              <a:rPr lang="en-IE" dirty="0" smtClean="0"/>
              <a:t>Chemical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937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Physical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FF0000"/>
                </a:solidFill>
              </a:rPr>
              <a:t>Heating and Cooling</a:t>
            </a:r>
          </a:p>
          <a:p>
            <a:r>
              <a:rPr lang="en-IE" dirty="0" smtClean="0">
                <a:solidFill>
                  <a:srgbClr val="00B0F0"/>
                </a:solidFill>
              </a:rPr>
              <a:t>Frost</a:t>
            </a:r>
          </a:p>
          <a:p>
            <a:r>
              <a:rPr lang="en-IE" dirty="0" smtClean="0">
                <a:solidFill>
                  <a:srgbClr val="00B050"/>
                </a:solidFill>
              </a:rPr>
              <a:t>Biological Factors</a:t>
            </a:r>
            <a:endParaRPr lang="en-IE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Physical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FF0000"/>
                </a:solidFill>
              </a:rPr>
              <a:t>Heating and Cooling</a:t>
            </a:r>
          </a:p>
          <a:p>
            <a:r>
              <a:rPr lang="en-IE" dirty="0" smtClean="0"/>
              <a:t>Heat causes solids to expand</a:t>
            </a:r>
          </a:p>
          <a:p>
            <a:r>
              <a:rPr lang="en-IE" dirty="0" smtClean="0"/>
              <a:t>The different minerals in the rocks expand at different rates</a:t>
            </a:r>
          </a:p>
          <a:p>
            <a:r>
              <a:rPr lang="en-IE" dirty="0" smtClean="0"/>
              <a:t>This causes the </a:t>
            </a:r>
          </a:p>
          <a:p>
            <a:pPr marL="0" indent="0">
              <a:buNone/>
            </a:pPr>
            <a:r>
              <a:rPr lang="en-IE" dirty="0"/>
              <a:t> </a:t>
            </a:r>
            <a:r>
              <a:rPr lang="en-IE" dirty="0" smtClean="0"/>
              <a:t>   rocks to crack </a:t>
            </a:r>
          </a:p>
          <a:p>
            <a:pPr marL="0" indent="0">
              <a:buNone/>
            </a:pPr>
            <a:r>
              <a:rPr lang="en-IE" dirty="0"/>
              <a:t> </a:t>
            </a:r>
            <a:r>
              <a:rPr lang="en-IE" dirty="0" smtClean="0"/>
              <a:t>   and break off</a:t>
            </a:r>
          </a:p>
        </p:txBody>
      </p:sp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1"/>
          <a:stretch/>
        </p:blipFill>
        <p:spPr bwMode="auto">
          <a:xfrm>
            <a:off x="3707904" y="3429000"/>
            <a:ext cx="462868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52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Physical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00B0F0"/>
                </a:solidFill>
              </a:rPr>
              <a:t>Frost</a:t>
            </a:r>
          </a:p>
          <a:p>
            <a:r>
              <a:rPr lang="en-IE" dirty="0" smtClean="0"/>
              <a:t>Also known as </a:t>
            </a:r>
            <a:r>
              <a:rPr lang="en-IE" i="1" u="sng" dirty="0" smtClean="0">
                <a:uFill>
                  <a:solidFill>
                    <a:srgbClr val="00B0F0"/>
                  </a:solidFill>
                </a:uFill>
              </a:rPr>
              <a:t>Onion Weathering </a:t>
            </a:r>
            <a:r>
              <a:rPr lang="en-IE" dirty="0" smtClean="0"/>
              <a:t>or </a:t>
            </a:r>
            <a:r>
              <a:rPr lang="en-IE" i="1" u="sng" dirty="0" smtClean="0">
                <a:uFill>
                  <a:solidFill>
                    <a:srgbClr val="00B0F0"/>
                  </a:solidFill>
                </a:uFill>
              </a:rPr>
              <a:t>Frost Wedging</a:t>
            </a:r>
          </a:p>
          <a:p>
            <a:r>
              <a:rPr lang="en-IE" dirty="0" smtClean="0">
                <a:uFill>
                  <a:solidFill>
                    <a:srgbClr val="00B0F0"/>
                  </a:solidFill>
                </a:uFill>
              </a:rPr>
              <a:t>Forms  scree</a:t>
            </a:r>
          </a:p>
        </p:txBody>
      </p:sp>
      <p:pic>
        <p:nvPicPr>
          <p:cNvPr id="1026" name="Picture 2" descr="Image result for frost wed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501667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frost wedg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" y="3933056"/>
            <a:ext cx="7336879" cy="250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92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Physical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00B050"/>
                </a:solidFill>
              </a:rPr>
              <a:t>Biological Factors</a:t>
            </a:r>
          </a:p>
          <a:p>
            <a:r>
              <a:rPr lang="en-IE" dirty="0" smtClean="0"/>
              <a:t>Plant roots break up rocks</a:t>
            </a:r>
          </a:p>
          <a:p>
            <a:r>
              <a:rPr lang="en-IE" dirty="0" smtClean="0"/>
              <a:t>Lichens release acids to weaken the rock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1" t="8663" b="25967"/>
          <a:stretch/>
        </p:blipFill>
        <p:spPr bwMode="auto">
          <a:xfrm>
            <a:off x="5335059" y="3429000"/>
            <a:ext cx="2882398" cy="303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Image result for lichen roc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3903053" cy="260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47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Chemical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7030A0"/>
                </a:solidFill>
              </a:rPr>
              <a:t>Solution</a:t>
            </a:r>
          </a:p>
          <a:p>
            <a:r>
              <a:rPr lang="en-IE" dirty="0" smtClean="0">
                <a:solidFill>
                  <a:srgbClr val="0070C0"/>
                </a:solidFill>
              </a:rPr>
              <a:t>Hydration</a:t>
            </a:r>
          </a:p>
          <a:p>
            <a:r>
              <a:rPr lang="en-IE" dirty="0" smtClean="0">
                <a:solidFill>
                  <a:schemeClr val="accent5">
                    <a:lumMod val="75000"/>
                  </a:schemeClr>
                </a:solidFill>
              </a:rPr>
              <a:t>Carbonation</a:t>
            </a:r>
          </a:p>
        </p:txBody>
      </p:sp>
    </p:spTree>
    <p:extLst>
      <p:ext uri="{BB962C8B-B14F-4D97-AF65-F5344CB8AC3E}">
        <p14:creationId xmlns:p14="http://schemas.microsoft.com/office/powerpoint/2010/main" val="28559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Chemical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7030A0"/>
                </a:solidFill>
              </a:rPr>
              <a:t>Solution</a:t>
            </a:r>
          </a:p>
          <a:p>
            <a:r>
              <a:rPr lang="en-IE" dirty="0" smtClean="0"/>
              <a:t>Substances are dissolved out of the rock</a:t>
            </a:r>
          </a:p>
        </p:txBody>
      </p:sp>
    </p:spTree>
    <p:extLst>
      <p:ext uri="{BB962C8B-B14F-4D97-AF65-F5344CB8AC3E}">
        <p14:creationId xmlns:p14="http://schemas.microsoft.com/office/powerpoint/2010/main" val="81931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Chemical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0070C0"/>
                </a:solidFill>
              </a:rPr>
              <a:t>Hydration/ Hydrolysis</a:t>
            </a:r>
          </a:p>
          <a:p>
            <a:r>
              <a:rPr lang="en-IE" dirty="0" smtClean="0"/>
              <a:t>Rainwater is combines with some substances in the rock</a:t>
            </a:r>
          </a:p>
          <a:p>
            <a:r>
              <a:rPr lang="en-IE" dirty="0" smtClean="0"/>
              <a:t>This changes the substance and weakens the rock</a:t>
            </a:r>
          </a:p>
        </p:txBody>
      </p:sp>
    </p:spTree>
    <p:extLst>
      <p:ext uri="{BB962C8B-B14F-4D97-AF65-F5344CB8AC3E}">
        <p14:creationId xmlns:p14="http://schemas.microsoft.com/office/powerpoint/2010/main" val="169782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Chemical Weathering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accent5">
                    <a:lumMod val="75000"/>
                  </a:schemeClr>
                </a:solidFill>
              </a:rPr>
              <a:t>Carbonation</a:t>
            </a:r>
          </a:p>
          <a:p>
            <a:r>
              <a:rPr lang="en-IE" dirty="0"/>
              <a:t>Rainwater absorbs CO</a:t>
            </a:r>
            <a:r>
              <a:rPr lang="en-IE" baseline="-25000" dirty="0"/>
              <a:t>2</a:t>
            </a:r>
            <a:r>
              <a:rPr lang="en-IE" dirty="0"/>
              <a:t> from the atmosphere forming a </a:t>
            </a:r>
            <a:r>
              <a:rPr lang="en-IE" i="1" u="sng" dirty="0">
                <a:uFill>
                  <a:solidFill>
                    <a:schemeClr val="accent5">
                      <a:lumMod val="75000"/>
                    </a:schemeClr>
                  </a:solidFill>
                </a:uFill>
              </a:rPr>
              <a:t>weak carbonic acid</a:t>
            </a:r>
          </a:p>
          <a:p>
            <a:r>
              <a:rPr lang="en-IE" dirty="0"/>
              <a:t>This acid dissolves substances from the rock</a:t>
            </a:r>
          </a:p>
          <a:p>
            <a:endParaRPr lang="en-IE" b="1" dirty="0" smtClean="0"/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4"/>
          <a:stretch/>
        </p:blipFill>
        <p:spPr bwMode="auto">
          <a:xfrm>
            <a:off x="1979712" y="3959766"/>
            <a:ext cx="4846340" cy="256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82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soil?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E" sz="2400" dirty="0" smtClean="0"/>
              <a:t>It is NOT DIRT!!</a:t>
            </a:r>
          </a:p>
          <a:p>
            <a:r>
              <a:rPr lang="en-IE" sz="2400" b="1" dirty="0" smtClean="0">
                <a:solidFill>
                  <a:srgbClr val="FF0000"/>
                </a:solidFill>
              </a:rPr>
              <a:t>Soil is; </a:t>
            </a:r>
            <a:r>
              <a:rPr lang="en-IE" sz="2400" dirty="0" smtClean="0">
                <a:solidFill>
                  <a:srgbClr val="FF0000"/>
                </a:solidFill>
              </a:rPr>
              <a:t>Layer of material that covers the earths surface that supports plant growth</a:t>
            </a:r>
            <a:endParaRPr lang="en-IE" sz="2400" dirty="0" smtClean="0"/>
          </a:p>
          <a:p>
            <a:r>
              <a:rPr lang="en-IE" sz="2400" dirty="0" smtClean="0"/>
              <a:t>Mix of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E" sz="2400" dirty="0" smtClean="0"/>
              <a:t>Minerals (rock)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E" sz="2400" dirty="0" smtClean="0"/>
              <a:t>Organic Matter (once living organisms)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E" sz="2400" dirty="0" smtClean="0"/>
              <a:t>Gases (air)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E" sz="2400" dirty="0" smtClean="0"/>
              <a:t>Liquid (water)</a:t>
            </a:r>
            <a:endParaRPr lang="en-IE" sz="2400" dirty="0"/>
          </a:p>
          <a:p>
            <a:r>
              <a:rPr lang="en-IE" sz="2400" dirty="0" smtClean="0">
                <a:solidFill>
                  <a:srgbClr val="FF0000"/>
                </a:solidFill>
              </a:rPr>
              <a:t>Organic Matter is GET THE AG SCIENCE DEFINITION FOR THIS</a:t>
            </a:r>
            <a:endParaRPr lang="en-I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1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Structure</a:t>
            </a:r>
            <a:endParaRPr lang="en-IE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871805"/>
              </p:ext>
            </p:extLst>
          </p:nvPr>
        </p:nvGraphicFramePr>
        <p:xfrm>
          <a:off x="755576" y="863955"/>
          <a:ext cx="7992888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7544" y="1939357"/>
            <a:ext cx="14401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dirty="0" smtClean="0"/>
              <a:t>25% Air</a:t>
            </a:r>
            <a:endParaRPr lang="en-IE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68244" y="3717032"/>
            <a:ext cx="21962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 smtClean="0"/>
              <a:t>5% Organic Matter</a:t>
            </a:r>
            <a:endParaRPr lang="en-IE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3978641"/>
            <a:ext cx="1611227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/>
              <a:t>4</a:t>
            </a:r>
            <a:r>
              <a:rPr lang="en-IE" sz="2800" b="1" dirty="0" smtClean="0"/>
              <a:t>5% Mineral Matter</a:t>
            </a:r>
            <a:endParaRPr lang="en-IE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88224" y="1939357"/>
            <a:ext cx="1800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dirty="0" smtClean="0"/>
              <a:t>25% Water</a:t>
            </a:r>
            <a:endParaRPr lang="en-IE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68244" y="4671138"/>
            <a:ext cx="2196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 smtClean="0"/>
              <a:t>80% Humus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 smtClean="0"/>
              <a:t>10% Roots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 smtClean="0"/>
              <a:t>10% Organisms</a:t>
            </a:r>
            <a:endParaRPr lang="en-IE" sz="2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1790739" y="2200967"/>
            <a:ext cx="1197085" cy="5799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292080" y="2200967"/>
            <a:ext cx="1296144" cy="5799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1453177" y="4197308"/>
            <a:ext cx="1197085" cy="5799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971750" y="4007013"/>
            <a:ext cx="976514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8" descr="Image result for soi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26" name="AutoShape 10" descr="Image result for soi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36" name="Picture 1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78" y="1423170"/>
            <a:ext cx="6876776" cy="458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50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10" grpId="0" animBg="1"/>
      <p:bldP spid="11" grpId="0" animBg="1"/>
      <p:bldP spid="12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Mineral Matter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Parent rock is broken down to form mineral particles</a:t>
            </a:r>
          </a:p>
        </p:txBody>
      </p:sp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39938"/>
            <a:ext cx="5238750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44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Particles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Mineral particles are classed according to size</a:t>
            </a:r>
          </a:p>
          <a:p>
            <a:pPr marL="285750" lvl="1"/>
            <a:r>
              <a:rPr lang="en-IE" dirty="0" smtClean="0"/>
              <a:t>Gravel </a:t>
            </a:r>
          </a:p>
          <a:p>
            <a:pPr marL="285750" lvl="1"/>
            <a:r>
              <a:rPr lang="en-IE" dirty="0" smtClean="0"/>
              <a:t>Coarse Sand</a:t>
            </a:r>
            <a:endParaRPr lang="en-IE" sz="2000" dirty="0"/>
          </a:p>
          <a:p>
            <a:pPr marL="361950" lvl="1" indent="-361950"/>
            <a:r>
              <a:rPr lang="en-IE" dirty="0"/>
              <a:t>Fine </a:t>
            </a:r>
            <a:r>
              <a:rPr lang="en-IE" dirty="0" smtClean="0"/>
              <a:t>Sand </a:t>
            </a:r>
          </a:p>
          <a:p>
            <a:pPr marL="361950" lvl="1" indent="-361950"/>
            <a:r>
              <a:rPr lang="en-IE" dirty="0" smtClean="0"/>
              <a:t>Silt</a:t>
            </a:r>
            <a:endParaRPr lang="en-IE" dirty="0"/>
          </a:p>
          <a:p>
            <a:pPr marL="361950" lvl="1" indent="-361950"/>
            <a:r>
              <a:rPr lang="en-IE" dirty="0"/>
              <a:t>Clay </a:t>
            </a:r>
          </a:p>
        </p:txBody>
      </p:sp>
      <p:pic>
        <p:nvPicPr>
          <p:cNvPr id="5122" name="Picture 2" descr="Image result for soil particle siz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84909"/>
            <a:ext cx="6120680" cy="405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8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Organic Matter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 smtClean="0">
                <a:solidFill>
                  <a:srgbClr val="FF0000"/>
                </a:solidFill>
              </a:rPr>
              <a:t>Humus </a:t>
            </a:r>
            <a:r>
              <a:rPr lang="en-IE" dirty="0" smtClean="0">
                <a:solidFill>
                  <a:srgbClr val="FF0000"/>
                </a:solidFill>
              </a:rPr>
              <a:t>is the decomposed remains of dead plants and animals found in soil</a:t>
            </a:r>
          </a:p>
          <a:p>
            <a:r>
              <a:rPr lang="en-IE" dirty="0" smtClean="0"/>
              <a:t>Organisms found in organic matter include micro-organisms, insects and other small organisms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3802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Texture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b="1" dirty="0" smtClean="0">
                <a:solidFill>
                  <a:srgbClr val="FF0000"/>
                </a:solidFill>
              </a:rPr>
              <a:t>Soil Texture </a:t>
            </a:r>
            <a:r>
              <a:rPr lang="en-IE" dirty="0" smtClean="0">
                <a:solidFill>
                  <a:srgbClr val="FF0000"/>
                </a:solidFill>
              </a:rPr>
              <a:t>is the measure of the relative amount of sand, silt and clay in a soil sample</a:t>
            </a:r>
          </a:p>
          <a:p>
            <a:r>
              <a:rPr lang="en-IE" dirty="0" smtClean="0"/>
              <a:t>Composition effects the properties of soils</a:t>
            </a:r>
          </a:p>
          <a:p>
            <a:pPr lvl="2"/>
            <a:r>
              <a:rPr lang="en-IE" dirty="0" smtClean="0"/>
              <a:t>Aeration</a:t>
            </a:r>
          </a:p>
          <a:p>
            <a:pPr lvl="2"/>
            <a:r>
              <a:rPr lang="en-IE" dirty="0" smtClean="0"/>
              <a:t>Drainage</a:t>
            </a:r>
          </a:p>
          <a:p>
            <a:pPr lvl="2"/>
            <a:r>
              <a:rPr lang="en-IE" dirty="0" smtClean="0"/>
              <a:t>Fertility</a:t>
            </a:r>
          </a:p>
          <a:p>
            <a:r>
              <a:rPr lang="en-IE" dirty="0" smtClean="0"/>
              <a:t>Soil Texture effects the water and nutrients available to crops due to different properties associated with  different textures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8971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Particles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213239"/>
              </p:ext>
            </p:extLst>
          </p:nvPr>
        </p:nvGraphicFramePr>
        <p:xfrm>
          <a:off x="467544" y="1340768"/>
          <a:ext cx="8229600" cy="46050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Particle</a:t>
                      </a: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400" b="1" dirty="0" smtClean="0"/>
                        <a:t>Gravel</a:t>
                      </a:r>
                      <a:r>
                        <a:rPr lang="en-IE" sz="2400" b="1" baseline="0" dirty="0" smtClean="0"/>
                        <a:t> and Sand</a:t>
                      </a:r>
                      <a:endParaRPr lang="en-IE" sz="24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400" b="1" dirty="0" smtClean="0"/>
                        <a:t>Silt and Clay</a:t>
                      </a:r>
                      <a:endParaRPr lang="en-IE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Size</a:t>
                      </a:r>
                      <a:endParaRPr lang="en-IE" sz="24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Large particles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Small particles</a:t>
                      </a:r>
                      <a:endParaRPr lang="en-IE" sz="20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Pore space</a:t>
                      </a:r>
                      <a:endParaRPr lang="en-IE" sz="24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Large pore spaces</a:t>
                      </a:r>
                      <a:r>
                        <a:rPr lang="en-IE" sz="2000" baseline="0" dirty="0" smtClean="0"/>
                        <a:t> between particles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Small pore spaces between particles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Drainage</a:t>
                      </a:r>
                      <a:endParaRPr lang="en-IE" sz="24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Free draining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Poor draining</a:t>
                      </a:r>
                      <a:endParaRPr lang="en-IE" sz="20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Aeration</a:t>
                      </a:r>
                      <a:endParaRPr lang="en-IE" sz="24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Well aerated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Poor</a:t>
                      </a:r>
                      <a:r>
                        <a:rPr lang="en-IE" sz="2000" baseline="0" dirty="0" smtClean="0"/>
                        <a:t> aeration</a:t>
                      </a:r>
                      <a:endParaRPr lang="en-IE" sz="20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Waterlogging</a:t>
                      </a:r>
                      <a:endParaRPr lang="en-IE" sz="24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Prone to drought in dry weather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Doesn’t suffer drought</a:t>
                      </a:r>
                      <a:endParaRPr lang="en-IE" sz="20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549289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Fertility</a:t>
                      </a:r>
                      <a:endParaRPr lang="en-IE" sz="24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Does not add to fertility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000" dirty="0" smtClean="0"/>
                        <a:t>Allows</a:t>
                      </a:r>
                      <a:r>
                        <a:rPr lang="en-IE" sz="2000" baseline="0" dirty="0" smtClean="0"/>
                        <a:t> for ion exchange</a:t>
                      </a:r>
                    </a:p>
                    <a:p>
                      <a:r>
                        <a:rPr lang="en-IE" sz="2000" baseline="0" dirty="0" smtClean="0"/>
                        <a:t>Clay is a source of Mg, P, K and Ca.</a:t>
                      </a:r>
                      <a:endParaRPr lang="en-IE" sz="20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5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Triangle</a:t>
            </a:r>
            <a:endParaRPr lang="en-IE" dirty="0"/>
          </a:p>
        </p:txBody>
      </p:sp>
      <p:grpSp>
        <p:nvGrpSpPr>
          <p:cNvPr id="5" name="Group 4"/>
          <p:cNvGrpSpPr/>
          <p:nvPr/>
        </p:nvGrpSpPr>
        <p:grpSpPr>
          <a:xfrm>
            <a:off x="2159732" y="1355746"/>
            <a:ext cx="5184576" cy="3967699"/>
            <a:chOff x="1619672" y="1268760"/>
            <a:chExt cx="6120680" cy="5047819"/>
          </a:xfrm>
        </p:grpSpPr>
        <p:pic>
          <p:nvPicPr>
            <p:cNvPr id="6146" name="Picture 2" descr="Image result for soil triangle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67"/>
            <a:stretch/>
          </p:blipFill>
          <p:spPr bwMode="auto">
            <a:xfrm>
              <a:off x="1619672" y="1268760"/>
              <a:ext cx="6120680" cy="5047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835696" y="3068960"/>
              <a:ext cx="1008112" cy="7237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228184" y="2785119"/>
              <a:ext cx="1008112" cy="7237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31640" y="234888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/>
              <a:t>% Clay</a:t>
            </a:r>
            <a:endParaRPr lang="en-IE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23928" y="541784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/>
              <a:t>% Sand</a:t>
            </a:r>
            <a:endParaRPr lang="en-IE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37526" y="234888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/>
              <a:t>% Silt</a:t>
            </a:r>
            <a:endParaRPr lang="en-IE" sz="3200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187624" y="2933656"/>
            <a:ext cx="1944216" cy="27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952515" y="1397765"/>
            <a:ext cx="1356832" cy="15757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221850" y="5337117"/>
            <a:ext cx="702078" cy="85538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11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Triangle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b="1" dirty="0" smtClean="0">
                <a:solidFill>
                  <a:srgbClr val="00B0F0"/>
                </a:solidFill>
              </a:rPr>
              <a:t>Example 1</a:t>
            </a:r>
          </a:p>
          <a:p>
            <a:pPr lvl="1"/>
            <a:r>
              <a:rPr lang="en-IE" dirty="0"/>
              <a:t>1</a:t>
            </a:r>
            <a:r>
              <a:rPr lang="en-IE" dirty="0" smtClean="0"/>
              <a:t>0% Silt</a:t>
            </a:r>
          </a:p>
          <a:p>
            <a:pPr lvl="1"/>
            <a:r>
              <a:rPr lang="en-IE" dirty="0" smtClean="0"/>
              <a:t>40% Sand</a:t>
            </a:r>
          </a:p>
          <a:p>
            <a:r>
              <a:rPr lang="en-IE" b="1" dirty="0" smtClean="0">
                <a:solidFill>
                  <a:srgbClr val="00B0F0"/>
                </a:solidFill>
              </a:rPr>
              <a:t>Clay</a:t>
            </a:r>
          </a:p>
          <a:p>
            <a:endParaRPr lang="en-I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44824"/>
            <a:ext cx="4622700" cy="4147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4572000" y="3140968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940152" y="5373216"/>
            <a:ext cx="288032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729820" y="2702171"/>
            <a:ext cx="288032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896036" y="2096852"/>
            <a:ext cx="2196244" cy="345638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508104" y="2429272"/>
            <a:ext cx="1728192" cy="294394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084168" y="3429000"/>
            <a:ext cx="144016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202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Triangle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b="1" dirty="0" smtClean="0">
                <a:solidFill>
                  <a:srgbClr val="00B0F0"/>
                </a:solidFill>
              </a:rPr>
              <a:t>Example 1</a:t>
            </a:r>
          </a:p>
          <a:p>
            <a:pPr lvl="1"/>
            <a:r>
              <a:rPr lang="en-IE" dirty="0"/>
              <a:t>1</a:t>
            </a:r>
            <a:r>
              <a:rPr lang="en-IE" dirty="0" smtClean="0"/>
              <a:t>0% Silt</a:t>
            </a:r>
          </a:p>
          <a:p>
            <a:pPr lvl="1"/>
            <a:r>
              <a:rPr lang="en-IE" dirty="0" smtClean="0"/>
              <a:t>40% Sand</a:t>
            </a:r>
          </a:p>
          <a:p>
            <a:r>
              <a:rPr lang="en-IE" b="1" dirty="0" smtClean="0">
                <a:solidFill>
                  <a:srgbClr val="00B0F0"/>
                </a:solidFill>
              </a:rPr>
              <a:t>Clay</a:t>
            </a:r>
          </a:p>
          <a:p>
            <a:pPr marL="0" indent="0">
              <a:buNone/>
            </a:pPr>
            <a:r>
              <a:rPr lang="en-IE" b="1" dirty="0" smtClean="0">
                <a:solidFill>
                  <a:srgbClr val="7030A0"/>
                </a:solidFill>
              </a:rPr>
              <a:t>Example 2</a:t>
            </a:r>
          </a:p>
          <a:p>
            <a:pPr lvl="1"/>
            <a:r>
              <a:rPr lang="en-IE" dirty="0" smtClean="0"/>
              <a:t>30% Clay</a:t>
            </a:r>
          </a:p>
          <a:p>
            <a:pPr lvl="1"/>
            <a:r>
              <a:rPr lang="en-IE" dirty="0" smtClean="0"/>
              <a:t>30% Sand</a:t>
            </a:r>
          </a:p>
          <a:p>
            <a:r>
              <a:rPr lang="en-IE" b="1" dirty="0" smtClean="0">
                <a:solidFill>
                  <a:srgbClr val="7030A0"/>
                </a:solidFill>
              </a:rPr>
              <a:t>Clay Loam</a:t>
            </a:r>
          </a:p>
          <a:p>
            <a:endParaRPr lang="en-I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44824"/>
            <a:ext cx="4622700" cy="4147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4572000" y="3140968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940152" y="5373216"/>
            <a:ext cx="288032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729820" y="2702171"/>
            <a:ext cx="288032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940152" y="2564904"/>
            <a:ext cx="1789668" cy="298833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96036" y="4149080"/>
            <a:ext cx="3492388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804248" y="4041068"/>
            <a:ext cx="144016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471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Water in Soil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067128" cy="4525963"/>
          </a:xfrm>
        </p:spPr>
        <p:txBody>
          <a:bodyPr/>
          <a:lstStyle/>
          <a:p>
            <a:r>
              <a:rPr lang="en-IE" dirty="0" smtClean="0"/>
              <a:t>Water is held in the pores </a:t>
            </a:r>
            <a:r>
              <a:rPr lang="en-IE" dirty="0" smtClean="0"/>
              <a:t>of </a:t>
            </a:r>
            <a:r>
              <a:rPr lang="en-IE" dirty="0" smtClean="0"/>
              <a:t>soil</a:t>
            </a:r>
          </a:p>
          <a:p>
            <a:r>
              <a:rPr lang="en-IE" dirty="0" smtClean="0"/>
              <a:t>The </a:t>
            </a:r>
            <a:r>
              <a:rPr lang="en-IE" u="sng" dirty="0" smtClean="0">
                <a:solidFill>
                  <a:srgbClr val="FF0000"/>
                </a:solidFill>
              </a:rPr>
              <a:t>larger the pore</a:t>
            </a:r>
            <a:r>
              <a:rPr lang="en-IE" dirty="0" smtClean="0"/>
              <a:t> the </a:t>
            </a:r>
            <a:r>
              <a:rPr lang="en-IE" u="sng" dirty="0" smtClean="0">
                <a:solidFill>
                  <a:srgbClr val="FF0000"/>
                </a:solidFill>
              </a:rPr>
              <a:t>less</a:t>
            </a:r>
            <a:r>
              <a:rPr lang="en-IE" dirty="0" smtClean="0"/>
              <a:t> water </a:t>
            </a:r>
            <a:r>
              <a:rPr lang="en-IE" dirty="0" smtClean="0"/>
              <a:t>held by the soil</a:t>
            </a:r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r>
              <a:rPr lang="en-IE" dirty="0" smtClean="0"/>
              <a:t>A Loam soil can be perfectly balanced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87603"/>
              </p:ext>
            </p:extLst>
          </p:nvPr>
        </p:nvGraphicFramePr>
        <p:xfrm>
          <a:off x="1259632" y="3396600"/>
          <a:ext cx="5760641" cy="111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06537"/>
                <a:gridCol w="1247149"/>
                <a:gridCol w="3206955"/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Soil Type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Pore size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Water Retention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Clay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Small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Prone</a:t>
                      </a:r>
                      <a:r>
                        <a:rPr lang="en-IE" baseline="0" dirty="0" smtClean="0"/>
                        <a:t> to w</a:t>
                      </a:r>
                      <a:r>
                        <a:rPr lang="en-IE" dirty="0" smtClean="0"/>
                        <a:t>aterlogging</a:t>
                      </a:r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Sandy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Large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Little water retention</a:t>
                      </a:r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59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Water in Soil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Water is held in </a:t>
            </a:r>
            <a:r>
              <a:rPr lang="en-IE" dirty="0" smtClean="0"/>
              <a:t>the pores by</a:t>
            </a:r>
          </a:p>
          <a:p>
            <a:pPr lvl="1"/>
            <a:r>
              <a:rPr lang="en-IE" dirty="0" smtClean="0"/>
              <a:t>Adsorption</a:t>
            </a:r>
          </a:p>
          <a:p>
            <a:pPr lvl="1"/>
            <a:r>
              <a:rPr lang="en-IE" dirty="0" smtClean="0"/>
              <a:t>Capillarity</a:t>
            </a:r>
          </a:p>
          <a:p>
            <a:endParaRPr lang="en-IE" dirty="0"/>
          </a:p>
        </p:txBody>
      </p:sp>
      <p:pic>
        <p:nvPicPr>
          <p:cNvPr id="1028" name="Picture 4" descr="Image result for adsorption soil clipart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8" b="9063"/>
          <a:stretch/>
        </p:blipFill>
        <p:spPr bwMode="auto">
          <a:xfrm>
            <a:off x="1403648" y="3573016"/>
            <a:ext cx="2728594" cy="23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apillarity so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6" r="6894" b="6781"/>
          <a:stretch/>
        </p:blipFill>
        <p:spPr bwMode="auto">
          <a:xfrm>
            <a:off x="4644008" y="3478661"/>
            <a:ext cx="2770909" cy="244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15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Adsorption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Water is positively charged</a:t>
            </a:r>
          </a:p>
          <a:p>
            <a:r>
              <a:rPr lang="en-IE" dirty="0" smtClean="0"/>
              <a:t>Soil is negatively charged</a:t>
            </a:r>
          </a:p>
          <a:p>
            <a:r>
              <a:rPr lang="en-IE" dirty="0" smtClean="0"/>
              <a:t>Opposite charges attract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8BC0"/>
              </a:clrFrom>
              <a:clrTo>
                <a:srgbClr val="008B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40"/>
          <a:stretch/>
        </p:blipFill>
        <p:spPr bwMode="auto">
          <a:xfrm rot="5400000">
            <a:off x="3025472" y="3247335"/>
            <a:ext cx="2156949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076056" y="3316342"/>
            <a:ext cx="1440160" cy="585356"/>
            <a:chOff x="6012160" y="3717032"/>
            <a:chExt cx="1440160" cy="585356"/>
          </a:xfrm>
        </p:grpSpPr>
        <p:sp>
          <p:nvSpPr>
            <p:cNvPr id="4" name="TextBox 3"/>
            <p:cNvSpPr txBox="1"/>
            <p:nvPr/>
          </p:nvSpPr>
          <p:spPr>
            <a:xfrm>
              <a:off x="6228184" y="371703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accent6">
                      <a:lumMod val="50000"/>
                    </a:schemeClr>
                  </a:solidFill>
                </a:rPr>
                <a:t>Soil</a:t>
              </a:r>
              <a:endParaRPr lang="en-IE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12160" y="39330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accent6">
                      <a:lumMod val="50000"/>
                    </a:schemeClr>
                  </a:solidFill>
                </a:rPr>
                <a:t>-</a:t>
              </a:r>
              <a:r>
                <a:rPr lang="en-IE" b="1" dirty="0" err="1" smtClean="0">
                  <a:solidFill>
                    <a:schemeClr val="accent6">
                      <a:lumMod val="50000"/>
                    </a:schemeClr>
                  </a:solidFill>
                </a:rPr>
                <a:t>Neg</a:t>
              </a:r>
              <a:r>
                <a:rPr lang="en-IE" b="1" dirty="0" smtClean="0">
                  <a:solidFill>
                    <a:schemeClr val="accent6">
                      <a:lumMod val="50000"/>
                    </a:schemeClr>
                  </a:solidFill>
                </a:rPr>
                <a:t> Charge </a:t>
              </a:r>
              <a:endParaRPr lang="en-IE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flipH="1">
            <a:off x="4716016" y="3901698"/>
            <a:ext cx="720080" cy="535414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852545" y="4437112"/>
            <a:ext cx="1383750" cy="585356"/>
            <a:chOff x="6012160" y="3717032"/>
            <a:chExt cx="915158" cy="585356"/>
          </a:xfrm>
        </p:grpSpPr>
        <p:sp>
          <p:nvSpPr>
            <p:cNvPr id="12" name="TextBox 11"/>
            <p:cNvSpPr txBox="1"/>
            <p:nvPr/>
          </p:nvSpPr>
          <p:spPr>
            <a:xfrm>
              <a:off x="6228184" y="371703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tx2">
                      <a:lumMod val="75000"/>
                    </a:schemeClr>
                  </a:solidFill>
                </a:rPr>
                <a:t>Water</a:t>
              </a:r>
              <a:endParaRPr lang="en-IE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12160" y="3933056"/>
              <a:ext cx="915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tx2">
                      <a:lumMod val="75000"/>
                    </a:schemeClr>
                  </a:solidFill>
                </a:rPr>
                <a:t>+</a:t>
              </a:r>
              <a:r>
                <a:rPr lang="en-IE" b="1" dirty="0" err="1" smtClean="0">
                  <a:solidFill>
                    <a:schemeClr val="tx2">
                      <a:lumMod val="75000"/>
                    </a:schemeClr>
                  </a:solidFill>
                </a:rPr>
                <a:t>Pos</a:t>
              </a:r>
              <a:r>
                <a:rPr lang="en-IE" b="1" dirty="0" smtClean="0">
                  <a:solidFill>
                    <a:schemeClr val="tx2">
                      <a:lumMod val="75000"/>
                    </a:schemeClr>
                  </a:solidFill>
                </a:rPr>
                <a:t> Charge </a:t>
              </a:r>
              <a:endParaRPr lang="en-IE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flipH="1">
            <a:off x="4644009" y="4653136"/>
            <a:ext cx="1440159" cy="72008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7584" y="4252446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chemeClr val="accent3">
                    <a:lumMod val="50000"/>
                  </a:schemeClr>
                </a:solidFill>
              </a:rPr>
              <a:t>Adsorbed </a:t>
            </a:r>
          </a:p>
          <a:p>
            <a:pPr algn="ctr"/>
            <a:r>
              <a:rPr lang="en-IE" b="1" dirty="0" smtClean="0">
                <a:solidFill>
                  <a:schemeClr val="accent3">
                    <a:lumMod val="50000"/>
                  </a:schemeClr>
                </a:solidFill>
              </a:rPr>
              <a:t>Water</a:t>
            </a:r>
            <a:endParaRPr lang="en-IE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>
            <a:stCxn id="20" idx="3"/>
          </p:cNvCxnSpPr>
          <p:nvPr/>
        </p:nvCxnSpPr>
        <p:spPr>
          <a:xfrm flipV="1">
            <a:off x="1979712" y="4005064"/>
            <a:ext cx="1440160" cy="57054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</p:cNvCxnSpPr>
          <p:nvPr/>
        </p:nvCxnSpPr>
        <p:spPr>
          <a:xfrm>
            <a:off x="1979712" y="4575612"/>
            <a:ext cx="1440160" cy="446856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33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Adsorption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Adsorbed water is NOT available to plants</a:t>
            </a:r>
          </a:p>
          <a:p>
            <a:r>
              <a:rPr lang="en-IE" dirty="0" smtClean="0"/>
              <a:t>Known as </a:t>
            </a:r>
            <a:r>
              <a:rPr lang="en-IE" b="1" dirty="0" smtClean="0">
                <a:solidFill>
                  <a:srgbClr val="FF0000"/>
                </a:solidFill>
              </a:rPr>
              <a:t>HYGROSCOPIC WATER</a:t>
            </a:r>
          </a:p>
          <a:p>
            <a:pPr lvl="1"/>
            <a:r>
              <a:rPr lang="en-IE" b="1" dirty="0" smtClean="0">
                <a:solidFill>
                  <a:srgbClr val="FF0000"/>
                </a:solidFill>
              </a:rPr>
              <a:t>Water held on the surface of soil particles by the force of attraction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8BC0"/>
              </a:clrFrom>
              <a:clrTo>
                <a:srgbClr val="008B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40"/>
          <a:stretch/>
        </p:blipFill>
        <p:spPr bwMode="auto">
          <a:xfrm rot="5400000">
            <a:off x="3025472" y="3247335"/>
            <a:ext cx="2156949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5076056" y="3316342"/>
            <a:ext cx="1440160" cy="585356"/>
            <a:chOff x="6012160" y="3717032"/>
            <a:chExt cx="1440160" cy="585356"/>
          </a:xfrm>
        </p:grpSpPr>
        <p:sp>
          <p:nvSpPr>
            <p:cNvPr id="26" name="TextBox 25"/>
            <p:cNvSpPr txBox="1"/>
            <p:nvPr/>
          </p:nvSpPr>
          <p:spPr>
            <a:xfrm>
              <a:off x="6228184" y="371703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accent6">
                      <a:lumMod val="50000"/>
                    </a:schemeClr>
                  </a:solidFill>
                </a:rPr>
                <a:t>Soil</a:t>
              </a:r>
              <a:endParaRPr lang="en-IE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12160" y="3933056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accent6">
                      <a:lumMod val="50000"/>
                    </a:schemeClr>
                  </a:solidFill>
                </a:rPr>
                <a:t>-</a:t>
              </a:r>
              <a:r>
                <a:rPr lang="en-IE" b="1" dirty="0" err="1" smtClean="0">
                  <a:solidFill>
                    <a:schemeClr val="accent6">
                      <a:lumMod val="50000"/>
                    </a:schemeClr>
                  </a:solidFill>
                </a:rPr>
                <a:t>Neg</a:t>
              </a:r>
              <a:r>
                <a:rPr lang="en-IE" b="1" dirty="0" smtClean="0">
                  <a:solidFill>
                    <a:schemeClr val="accent6">
                      <a:lumMod val="50000"/>
                    </a:schemeClr>
                  </a:solidFill>
                </a:rPr>
                <a:t> Charge </a:t>
              </a:r>
              <a:endParaRPr lang="en-IE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 flipH="1">
            <a:off x="4716016" y="3901698"/>
            <a:ext cx="720080" cy="535414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852545" y="4437112"/>
            <a:ext cx="1383750" cy="585356"/>
            <a:chOff x="6012160" y="3717032"/>
            <a:chExt cx="915158" cy="585356"/>
          </a:xfrm>
        </p:grpSpPr>
        <p:sp>
          <p:nvSpPr>
            <p:cNvPr id="30" name="TextBox 29"/>
            <p:cNvSpPr txBox="1"/>
            <p:nvPr/>
          </p:nvSpPr>
          <p:spPr>
            <a:xfrm>
              <a:off x="6228184" y="371703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tx2">
                      <a:lumMod val="75000"/>
                    </a:schemeClr>
                  </a:solidFill>
                </a:rPr>
                <a:t>Water</a:t>
              </a:r>
              <a:endParaRPr lang="en-IE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12160" y="3933056"/>
              <a:ext cx="915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 smtClean="0">
                  <a:solidFill>
                    <a:schemeClr val="tx2">
                      <a:lumMod val="75000"/>
                    </a:schemeClr>
                  </a:solidFill>
                </a:rPr>
                <a:t>+</a:t>
              </a:r>
              <a:r>
                <a:rPr lang="en-IE" b="1" dirty="0" err="1" smtClean="0">
                  <a:solidFill>
                    <a:schemeClr val="tx2">
                      <a:lumMod val="75000"/>
                    </a:schemeClr>
                  </a:solidFill>
                </a:rPr>
                <a:t>Pos</a:t>
              </a:r>
              <a:r>
                <a:rPr lang="en-IE" b="1" dirty="0" smtClean="0">
                  <a:solidFill>
                    <a:schemeClr val="tx2">
                      <a:lumMod val="75000"/>
                    </a:schemeClr>
                  </a:solidFill>
                </a:rPr>
                <a:t> Charge </a:t>
              </a:r>
              <a:endParaRPr lang="en-IE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 flipH="1">
            <a:off x="4644009" y="4653136"/>
            <a:ext cx="1440159" cy="72008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4" name="Group 2053"/>
          <p:cNvGrpSpPr/>
          <p:nvPr/>
        </p:nvGrpSpPr>
        <p:grpSpPr>
          <a:xfrm>
            <a:off x="395536" y="4005065"/>
            <a:ext cx="3024336" cy="1017403"/>
            <a:chOff x="5469353" y="5410577"/>
            <a:chExt cx="3024336" cy="1017403"/>
          </a:xfrm>
        </p:grpSpPr>
        <p:sp>
          <p:nvSpPr>
            <p:cNvPr id="33" name="TextBox 32"/>
            <p:cNvSpPr txBox="1"/>
            <p:nvPr/>
          </p:nvSpPr>
          <p:spPr>
            <a:xfrm>
              <a:off x="5469353" y="5657958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 smtClean="0">
                  <a:solidFill>
                    <a:srgbClr val="FF0000"/>
                  </a:solidFill>
                </a:rPr>
                <a:t>HYGROSCOPIC</a:t>
              </a:r>
            </a:p>
            <a:p>
              <a:pPr algn="ctr"/>
              <a:r>
                <a:rPr lang="en-IE" b="1" dirty="0" smtClean="0">
                  <a:solidFill>
                    <a:srgbClr val="FF0000"/>
                  </a:solidFill>
                </a:rPr>
                <a:t>Water</a:t>
              </a:r>
              <a:endParaRPr lang="en-IE" b="1" dirty="0">
                <a:solidFill>
                  <a:srgbClr val="FF0000"/>
                </a:solidFill>
              </a:endParaRPr>
            </a:p>
          </p:txBody>
        </p:sp>
        <p:cxnSp>
          <p:nvCxnSpPr>
            <p:cNvPr id="34" name="Straight Arrow Connector 33"/>
            <p:cNvCxnSpPr>
              <a:stCxn id="33" idx="3"/>
            </p:cNvCxnSpPr>
            <p:nvPr/>
          </p:nvCxnSpPr>
          <p:spPr>
            <a:xfrm flipV="1">
              <a:off x="7053529" y="5410577"/>
              <a:ext cx="1440160" cy="57054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33" idx="3"/>
            </p:cNvCxnSpPr>
            <p:nvPr/>
          </p:nvCxnSpPr>
          <p:spPr>
            <a:xfrm>
              <a:off x="7053529" y="5981124"/>
              <a:ext cx="1440160" cy="44685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5" name="Group 2054"/>
          <p:cNvGrpSpPr/>
          <p:nvPr/>
        </p:nvGrpSpPr>
        <p:grpSpPr>
          <a:xfrm>
            <a:off x="827584" y="4005064"/>
            <a:ext cx="2592288" cy="1017404"/>
            <a:chOff x="827584" y="4005064"/>
            <a:chExt cx="2592288" cy="1017404"/>
          </a:xfrm>
        </p:grpSpPr>
        <p:sp>
          <p:nvSpPr>
            <p:cNvPr id="42" name="TextBox 41"/>
            <p:cNvSpPr txBox="1"/>
            <p:nvPr/>
          </p:nvSpPr>
          <p:spPr>
            <a:xfrm>
              <a:off x="827584" y="4252446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 smtClean="0">
                  <a:solidFill>
                    <a:schemeClr val="accent3">
                      <a:lumMod val="50000"/>
                    </a:schemeClr>
                  </a:solidFill>
                </a:rPr>
                <a:t>Adsorbed </a:t>
              </a:r>
            </a:p>
            <a:p>
              <a:pPr algn="ctr"/>
              <a:r>
                <a:rPr lang="en-IE" b="1" dirty="0" smtClean="0">
                  <a:solidFill>
                    <a:schemeClr val="accent3">
                      <a:lumMod val="50000"/>
                    </a:schemeClr>
                  </a:solidFill>
                </a:rPr>
                <a:t>Water</a:t>
              </a:r>
              <a:endParaRPr lang="en-IE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cxnSp>
          <p:nvCxnSpPr>
            <p:cNvPr id="43" name="Straight Arrow Connector 42"/>
            <p:cNvCxnSpPr>
              <a:stCxn id="42" idx="3"/>
            </p:cNvCxnSpPr>
            <p:nvPr/>
          </p:nvCxnSpPr>
          <p:spPr>
            <a:xfrm flipV="1">
              <a:off x="1979712" y="4005064"/>
              <a:ext cx="1440160" cy="570548"/>
            </a:xfrm>
            <a:prstGeom prst="straightConnector1">
              <a:avLst/>
            </a:prstGeom>
            <a:ln w="571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42" idx="3"/>
            </p:cNvCxnSpPr>
            <p:nvPr/>
          </p:nvCxnSpPr>
          <p:spPr>
            <a:xfrm>
              <a:off x="1979712" y="4575612"/>
              <a:ext cx="1440160" cy="446856"/>
            </a:xfrm>
            <a:prstGeom prst="straightConnector1">
              <a:avLst/>
            </a:prstGeom>
            <a:ln w="571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209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Capillarity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Water can move up into soil pore spaces against the force of </a:t>
            </a:r>
            <a:r>
              <a:rPr lang="en-IE" dirty="0" smtClean="0"/>
              <a:t>gravity</a:t>
            </a:r>
          </a:p>
          <a:p>
            <a:r>
              <a:rPr lang="en-IE" dirty="0" smtClean="0"/>
              <a:t>This water IS available to plants</a:t>
            </a:r>
            <a:endParaRPr lang="en-IE" dirty="0"/>
          </a:p>
        </p:txBody>
      </p:sp>
      <p:pic>
        <p:nvPicPr>
          <p:cNvPr id="1026" name="Picture 2" descr="Image result for capillary acti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2975"/>
            <a:ext cx="4032448" cy="317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>
            <a:off x="2555776" y="5517232"/>
            <a:ext cx="227677" cy="35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>
            <a:off x="2617734" y="5877054"/>
            <a:ext cx="227677" cy="35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>
            <a:off x="3107031" y="6206277"/>
            <a:ext cx="227677" cy="35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>
            <a:off x="4211960" y="5462210"/>
            <a:ext cx="227677" cy="35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>
            <a:off x="3851920" y="6056965"/>
            <a:ext cx="227677" cy="35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>
            <a:off x="3310208" y="4954820"/>
            <a:ext cx="469704" cy="74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 flipH="1">
            <a:off x="4499992" y="3724245"/>
            <a:ext cx="144016" cy="2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 flipH="1">
            <a:off x="4509244" y="3742652"/>
            <a:ext cx="144016" cy="2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 flipH="1">
            <a:off x="4516337" y="3742651"/>
            <a:ext cx="144016" cy="2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 flipH="1">
            <a:off x="4532485" y="3750506"/>
            <a:ext cx="144016" cy="2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 flipH="1">
            <a:off x="4520528" y="3724245"/>
            <a:ext cx="144016" cy="2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drop clipar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7039" r="33307" b="6227"/>
          <a:stretch/>
        </p:blipFill>
        <p:spPr bwMode="auto">
          <a:xfrm flipH="1">
            <a:off x="4520528" y="3712406"/>
            <a:ext cx="144016" cy="2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13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44444E-6 L 0.0901 -0.0576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7" y="-289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L 0.07535 -0.0995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7" y="-497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L 0.02968 -0.1474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-738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L -0.04392 -0.1363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" y="-682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-0.09115 -0.049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6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-0.0037 L -0.00573 -0.10972 C -0.00573 -0.15764 0.02986 -0.21736 0.05868 -0.21736 L 0.12274 -0.21736 " pathEditMode="relative" rAng="16200000" ptsTypes="FfFF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-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10243 -0.17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75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0.07309 -0.01227 C 0.08836 -0.01412 0.1085 -0.02454 0.12691 -0.03982 C 0.14843 -0.05695 0.16354 -0.07477 0.17205 -0.09213 L 0.21406 -0.17292 " pathEditMode="relative" rAng="-1867819" ptsTypes="FffFF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6" y="-634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00277 0.07014 C 0.00312 0.08519 0.0085 0.10232 0.01736 0.11736 C 0.02743 0.13449 0.03819 0.14514 0.04913 0.14908 L 0.09965 0.16991 " pathEditMode="relative" rAng="3123259" ptsTypes="FffFF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1016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08889 -0.1733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4" y="-868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7.40741E-7 L -0.15191 -0.0909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Capillarity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b="1" dirty="0" smtClean="0">
                <a:solidFill>
                  <a:srgbClr val="FF0000"/>
                </a:solidFill>
              </a:rPr>
              <a:t>Capillarity </a:t>
            </a:r>
            <a:r>
              <a:rPr lang="en-IE" dirty="0" smtClean="0">
                <a:solidFill>
                  <a:srgbClr val="FF0000"/>
                </a:solidFill>
              </a:rPr>
              <a:t>is the ability of water to move against the force of gravity into soil pore space</a:t>
            </a:r>
            <a:endParaRPr lang="en-IE" dirty="0">
              <a:solidFill>
                <a:srgbClr val="FF0000"/>
              </a:solidFill>
            </a:endParaRPr>
          </a:p>
        </p:txBody>
      </p:sp>
      <p:pic>
        <p:nvPicPr>
          <p:cNvPr id="17" name="Picture 2" descr="Image result for capillary acti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2975"/>
            <a:ext cx="4032448" cy="317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29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Soil Capillarity</a:t>
            </a:r>
            <a:endParaRPr lang="en-IE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4972563" cy="3412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90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10156</TotalTime>
  <Words>776</Words>
  <Application>Microsoft Office PowerPoint</Application>
  <PresentationFormat>On-screen Show (4:3)</PresentationFormat>
  <Paragraphs>217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Theme1</vt:lpstr>
      <vt:lpstr>PowerPoint Presentation</vt:lpstr>
      <vt:lpstr>Types of Rock</vt:lpstr>
      <vt:lpstr>Igneous Rock</vt:lpstr>
      <vt:lpstr>Igneous Rock</vt:lpstr>
      <vt:lpstr>Sedimentary Rock</vt:lpstr>
      <vt:lpstr>Sedimentary Rock</vt:lpstr>
      <vt:lpstr>Sedimentary Rock</vt:lpstr>
      <vt:lpstr>Metamorphic Rock</vt:lpstr>
      <vt:lpstr>Metamorphic Rock</vt:lpstr>
      <vt:lpstr>Rock Types in Ireland</vt:lpstr>
      <vt:lpstr>Weathering of Rocks</vt:lpstr>
      <vt:lpstr>Physical Weathering</vt:lpstr>
      <vt:lpstr>Physical Weathering</vt:lpstr>
      <vt:lpstr>Physical Weathering</vt:lpstr>
      <vt:lpstr>Physical Weathering</vt:lpstr>
      <vt:lpstr>Chemical Weathering</vt:lpstr>
      <vt:lpstr>Chemical Weathering</vt:lpstr>
      <vt:lpstr>Chemical Weathering</vt:lpstr>
      <vt:lpstr>Chemical Weathering</vt:lpstr>
      <vt:lpstr>What is soil?</vt:lpstr>
      <vt:lpstr>Soil Structure</vt:lpstr>
      <vt:lpstr>Mineral Matter</vt:lpstr>
      <vt:lpstr>Soil Particles</vt:lpstr>
      <vt:lpstr>Organic Matter</vt:lpstr>
      <vt:lpstr>Soil Texture</vt:lpstr>
      <vt:lpstr>Soil Particles</vt:lpstr>
      <vt:lpstr>Soil Triangle</vt:lpstr>
      <vt:lpstr>Soil Triangle</vt:lpstr>
      <vt:lpstr>Soil Triangle</vt:lpstr>
      <vt:lpstr>Water in Soil</vt:lpstr>
      <vt:lpstr>Water in Soil</vt:lpstr>
      <vt:lpstr>Soil Adsorption</vt:lpstr>
      <vt:lpstr>Soil Adsorption</vt:lpstr>
      <vt:lpstr>Soil Capillarity</vt:lpstr>
      <vt:lpstr>Soil Capillarity</vt:lpstr>
      <vt:lpstr>Soil Capillarity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Shauna Holden</dc:creator>
  <cp:lastModifiedBy>Shauna Holden</cp:lastModifiedBy>
  <cp:revision>96</cp:revision>
  <dcterms:created xsi:type="dcterms:W3CDTF">2019-04-09T10:22:09Z</dcterms:created>
  <dcterms:modified xsi:type="dcterms:W3CDTF">2020-01-27T15:19:21Z</dcterms:modified>
</cp:coreProperties>
</file>