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0" r:id="rId2"/>
    <p:sldId id="357" r:id="rId3"/>
    <p:sldId id="358" r:id="rId4"/>
    <p:sldId id="353" r:id="rId5"/>
    <p:sldId id="361" r:id="rId6"/>
    <p:sldId id="325" r:id="rId7"/>
    <p:sldId id="359" r:id="rId8"/>
    <p:sldId id="362" r:id="rId9"/>
    <p:sldId id="347" r:id="rId10"/>
    <p:sldId id="328" r:id="rId11"/>
    <p:sldId id="354" r:id="rId12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 Shortle" initials="" lastIdx="5" clrIdx="0"/>
  <p:cmAuthor id="1" name="Leanne.Roche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6888"/>
          </a:xfrm>
          <a:prstGeom prst="rect">
            <a:avLst/>
          </a:prstGeom>
        </p:spPr>
        <p:txBody>
          <a:bodyPr vert="horz" lIns="93123" tIns="46562" rIns="93123" bIns="46562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7987" cy="496888"/>
          </a:xfrm>
          <a:prstGeom prst="rect">
            <a:avLst/>
          </a:prstGeom>
        </p:spPr>
        <p:txBody>
          <a:bodyPr vert="horz" lIns="93123" tIns="46562" rIns="93123" bIns="46562" rtlCol="0"/>
          <a:lstStyle>
            <a:lvl1pPr algn="r">
              <a:defRPr sz="1200"/>
            </a:lvl1pPr>
          </a:lstStyle>
          <a:p>
            <a:pPr>
              <a:defRPr/>
            </a:pPr>
            <a:fld id="{15E670FB-B78D-4CAD-8681-6371F09907BF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7988" cy="496888"/>
          </a:xfrm>
          <a:prstGeom prst="rect">
            <a:avLst/>
          </a:prstGeom>
        </p:spPr>
        <p:txBody>
          <a:bodyPr vert="horz" lIns="93123" tIns="46562" rIns="93123" bIns="46562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038" y="9445625"/>
            <a:ext cx="2947987" cy="496888"/>
          </a:xfrm>
          <a:prstGeom prst="rect">
            <a:avLst/>
          </a:prstGeom>
        </p:spPr>
        <p:txBody>
          <a:bodyPr vert="horz" lIns="93123" tIns="46562" rIns="93123" bIns="46562" rtlCol="0" anchor="b"/>
          <a:lstStyle>
            <a:lvl1pPr algn="r">
              <a:defRPr sz="1200"/>
            </a:lvl1pPr>
          </a:lstStyle>
          <a:p>
            <a:pPr>
              <a:defRPr/>
            </a:pPr>
            <a:fld id="{55FE0C84-2BF3-4118-9F24-9D597E124E01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6888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7987" cy="496888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pPr>
              <a:defRPr/>
            </a:pPr>
            <a:fld id="{E12A0C18-DCCB-472F-99E9-4426F2C0879A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pPr lvl="0"/>
            <a:endParaRPr lang="en-IE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7988" cy="496888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5625"/>
            <a:ext cx="2947987" cy="496888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pPr>
              <a:defRPr/>
            </a:pPr>
            <a:fld id="{608D997D-2F68-45B1-A737-3048E308C601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39722F-622B-4A50-9489-71EB91955793}" type="slidenum">
              <a:rPr lang="en-IE" smtClean="0"/>
              <a:pPr/>
              <a:t>2</a:t>
            </a:fld>
            <a:endParaRPr lang="en-I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6066F5-FF32-4E31-AFFA-C8B70FDCBB13}" type="slidenum">
              <a:rPr lang="en-GB" smtClean="0"/>
              <a:pPr/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94DA41-F3E6-426E-B8B2-AFFA4A122CF0}" type="slidenum">
              <a:rPr lang="en-IE" smtClean="0"/>
              <a:pPr/>
              <a:t>8</a:t>
            </a:fld>
            <a:endParaRPr lang="en-I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BA8D8-F244-4D79-A456-73CB4D6A0F81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3386D-F17B-4634-A345-BCD704F4601F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400" kern="1200" baseline="0" dirty="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58FD8-7C2A-4E06-B91A-1B9BD498A725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6B86-D680-4255-B743-D88B94DA5802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03FAB-1E7E-482E-8187-664ADF6A26B7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B25E1-AA22-49D5-94F9-1CFBDD0297CB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92CCA-1DD3-4E68-B99E-B6290EFF8484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1EE4F-426E-4C64-92FB-AD579D233DA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D8DC1-9AAE-40D7-8A15-2413684828D6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D3F85-9156-48B6-9A6C-48D30F64EA0F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D7E00-50BD-43C0-AEFA-25526D5FF836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5D717-727A-4FF0-A25D-0B16245156C6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9BB87-D2E5-482F-A9C6-AC5DB7B3D791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30C04-8EA6-44E8-AECF-ED4B4D32CC80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5C11C-51B6-4FFD-BC24-600FBC6E340B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33FC4-3565-48C7-8058-AD54524A6DFD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0C52F-86A2-4992-A587-E2CC53C35EB2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9D268-E0A3-411B-9977-F17D1310B4F9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82B49-F597-4111-9ACC-018F7EF73A3F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10A4A-9879-431A-9DBC-06FB74DB4BE9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C33C4-FA32-4F6F-B70A-DD8E4858A611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2CB1D-C1A3-4345-85FA-DF0E1C2C0605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358672-756B-4052-9993-5CD100FF2F05}" type="datetimeFigureOut">
              <a:rPr lang="en-IE"/>
              <a:pPr>
                <a:defRPr/>
              </a:pPr>
              <a:t>20/02/2018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9E38A1-32BF-4386-96FD-4EC21E9867B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griculture.gov.ie/ruralenvironment/environmentalobligations/nitrate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ie/url?sa=i&amp;rct=j&amp;q=&amp;esrc=s&amp;source=images&amp;cd=&amp;cad=rja&amp;uact=8&amp;ved=0ahUKEwiI_LH0v5_WAhVOIlAKHZ6iDFQQjRwIBw&amp;url=http://www.agriland.ie/farming-news/deadline-for-fertiliser-applications-fast-approaching/&amp;psig=AFQjCNHtrltTKi9JU37hvaVAmmBBUvByjQ&amp;ust=15053005798133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pbuildup@agriculture.gov.i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agriculture.gov.i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culture.gov.ie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griculture.gov.ie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032"/>
          <p:cNvPicPr>
            <a:picLocks noChangeAspect="1" noChangeArrowheads="1"/>
          </p:cNvPicPr>
          <p:nvPr/>
        </p:nvPicPr>
        <p:blipFill>
          <a:blip r:embed="rId2"/>
          <a:srcRect l="27116" t="11610" r="15300" b="11610"/>
          <a:stretch>
            <a:fillRect/>
          </a:stretch>
        </p:blipFill>
        <p:spPr bwMode="auto">
          <a:xfrm>
            <a:off x="5380038" y="2205038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Content Placeholder 4"/>
          <p:cNvSpPr>
            <a:spLocks noGrp="1"/>
          </p:cNvSpPr>
          <p:nvPr>
            <p:ph idx="1"/>
          </p:nvPr>
        </p:nvSpPr>
        <p:spPr>
          <a:xfrm>
            <a:off x="250825" y="765175"/>
            <a:ext cx="8580438" cy="528955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IE" smtClean="0"/>
          </a:p>
          <a:p>
            <a:pPr>
              <a:buFont typeface="Arial" charset="0"/>
              <a:buNone/>
            </a:pPr>
            <a:r>
              <a:rPr lang="en-IE" sz="4000" b="1" smtClean="0"/>
              <a:t>P Build-up Training  - FAS Advisors</a:t>
            </a:r>
          </a:p>
          <a:p>
            <a:pPr>
              <a:buFont typeface="Arial" charset="0"/>
              <a:buNone/>
            </a:pPr>
            <a:endParaRPr lang="en-IE" sz="4000" b="1" smtClean="0"/>
          </a:p>
          <a:p>
            <a:pPr>
              <a:buFont typeface="Arial" charset="0"/>
              <a:buNone/>
            </a:pPr>
            <a:r>
              <a:rPr lang="en-IE" sz="2800" b="1" smtClean="0"/>
              <a:t>under Ireland’s </a:t>
            </a:r>
          </a:p>
          <a:p>
            <a:pPr>
              <a:buFont typeface="Arial" charset="0"/>
              <a:buNone/>
            </a:pPr>
            <a:r>
              <a:rPr lang="en-IE" sz="2800" b="1" smtClean="0"/>
              <a:t>4</a:t>
            </a:r>
            <a:r>
              <a:rPr lang="en-IE" sz="2800" b="1" baseline="30000" smtClean="0"/>
              <a:t>th</a:t>
            </a:r>
            <a:r>
              <a:rPr lang="en-IE" sz="2800" b="1" smtClean="0"/>
              <a:t> Nitrates Action Programme </a:t>
            </a:r>
          </a:p>
          <a:p>
            <a:pPr>
              <a:buFont typeface="Arial" charset="0"/>
              <a:buNone/>
            </a:pPr>
            <a:r>
              <a:rPr lang="en-IE" sz="2800" b="1" smtClean="0"/>
              <a:t>2018 -2021</a:t>
            </a:r>
          </a:p>
          <a:p>
            <a:endParaRPr lang="en-IE" smtClean="0"/>
          </a:p>
          <a:p>
            <a:pPr>
              <a:buFont typeface="Arial" charset="0"/>
              <a:buNone/>
            </a:pPr>
            <a:r>
              <a:rPr lang="en-IE" sz="1800" smtClean="0"/>
              <a:t>Seamus Barron</a:t>
            </a:r>
          </a:p>
          <a:p>
            <a:pPr>
              <a:buFont typeface="Arial" charset="0"/>
              <a:buNone/>
            </a:pPr>
            <a:r>
              <a:rPr lang="en-IE" sz="1800" smtClean="0"/>
              <a:t>DAFM Nitrates Div</a:t>
            </a:r>
          </a:p>
          <a:p>
            <a:pPr>
              <a:buFont typeface="Arial" charset="0"/>
              <a:buNone/>
            </a:pPr>
            <a:r>
              <a:rPr lang="en-IE" sz="1800" smtClean="0"/>
              <a:t>Johnstown Castle</a:t>
            </a:r>
          </a:p>
          <a:p>
            <a:pPr>
              <a:buFont typeface="Arial" charset="0"/>
              <a:buNone/>
            </a:pPr>
            <a:r>
              <a:rPr lang="en-IE" sz="1800" smtClean="0"/>
              <a:t>Wexford</a:t>
            </a:r>
          </a:p>
          <a:p>
            <a:pPr>
              <a:buFont typeface="Arial" charset="0"/>
              <a:buNone/>
            </a:pPr>
            <a:endParaRPr lang="en-IE" sz="1800" smtClean="0"/>
          </a:p>
          <a:p>
            <a:pPr>
              <a:buFont typeface="Arial" charset="0"/>
              <a:buNone/>
            </a:pPr>
            <a:endParaRPr lang="en-IE" smtClean="0"/>
          </a:p>
        </p:txBody>
      </p:sp>
      <p:pic>
        <p:nvPicPr>
          <p:cNvPr id="15363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Water Quality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18487" cy="5111750"/>
          </a:xfrm>
        </p:spPr>
        <p:txBody>
          <a:bodyPr/>
          <a:lstStyle/>
          <a:p>
            <a:r>
              <a:rPr lang="en-IE" sz="2400" smtClean="0"/>
              <a:t>Water quality has improved since the introduction of the Nitrates Directive</a:t>
            </a:r>
          </a:p>
          <a:p>
            <a:r>
              <a:rPr lang="en-IE" sz="2400" smtClean="0"/>
              <a:t>Stabilised in recent years, with improvements and declines being offset</a:t>
            </a:r>
          </a:p>
          <a:p>
            <a:r>
              <a:rPr lang="en-IE" sz="2400" smtClean="0"/>
              <a:t>Issues in hot spot areas to be resolved </a:t>
            </a:r>
          </a:p>
          <a:p>
            <a:r>
              <a:rPr lang="en-IE" sz="2400" smtClean="0"/>
              <a:t>43% of monitored river water bodies are less than good ecological status,  equates to 1,015 river water bodies. </a:t>
            </a:r>
          </a:p>
          <a:p>
            <a:r>
              <a:rPr lang="en-IE" sz="2400" smtClean="0"/>
              <a:t>Dairying intensification is a challenge</a:t>
            </a:r>
          </a:p>
          <a:p>
            <a:endParaRPr lang="en-IE" smtClean="0"/>
          </a:p>
        </p:txBody>
      </p:sp>
      <p:pic>
        <p:nvPicPr>
          <p:cNvPr id="16387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IE" dirty="0" smtClean="0">
                <a:latin typeface="+mn-lt"/>
              </a:rPr>
              <a:t>Irish soil fertility trends</a:t>
            </a:r>
            <a:endParaRPr lang="en-IE" sz="1600" dirty="0">
              <a:latin typeface="+mn-lt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900113" y="1557338"/>
            <a:ext cx="6919912" cy="37607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IE" sz="2400" smtClean="0">
                <a:latin typeface="Verdana" pitchFamily="34" charset="0"/>
              </a:rPr>
              <a:t>10% of soils good overall fertility </a:t>
            </a:r>
          </a:p>
          <a:p>
            <a:pPr>
              <a:buFont typeface="Wingdings" pitchFamily="2" charset="2"/>
              <a:buNone/>
            </a:pPr>
            <a:r>
              <a:rPr lang="en-IE" sz="2400" smtClean="0">
                <a:latin typeface="Verdana" pitchFamily="34" charset="0"/>
              </a:rPr>
              <a:t>62% very low to low P status </a:t>
            </a:r>
          </a:p>
          <a:p>
            <a:pPr>
              <a:buFont typeface="Wingdings" pitchFamily="2" charset="2"/>
              <a:buNone/>
            </a:pPr>
            <a:r>
              <a:rPr lang="en-IE" sz="2400" smtClean="0">
                <a:latin typeface="Verdana" pitchFamily="34" charset="0"/>
              </a:rPr>
              <a:t>Lime usage - fallen significantly</a:t>
            </a:r>
          </a:p>
          <a:p>
            <a:endParaRPr lang="en-IE" smtClean="0">
              <a:latin typeface="Verdana" pitchFamily="34" charset="0"/>
            </a:endParaRPr>
          </a:p>
          <a:p>
            <a:endParaRPr lang="en-IE" smtClean="0">
              <a:latin typeface="Verdana" pitchFamily="34" charset="0"/>
            </a:endParaRPr>
          </a:p>
          <a:p>
            <a:endParaRPr lang="en-IE" smtClean="0">
              <a:latin typeface="Verdana" pitchFamily="34" charset="0"/>
            </a:endParaRPr>
          </a:p>
        </p:txBody>
      </p:sp>
      <p:pic>
        <p:nvPicPr>
          <p:cNvPr id="18435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5838" y="0"/>
            <a:ext cx="18081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43325" y="3141663"/>
            <a:ext cx="5400675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107950" y="3284538"/>
            <a:ext cx="3525838" cy="3168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 smtClean="0"/>
              <a:t>Nitrates Action Programme (NAP) Review</a:t>
            </a:r>
            <a:endParaRPr lang="en-IE" sz="3000" b="1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>
          <a:xfrm>
            <a:off x="107950" y="1268413"/>
            <a:ext cx="8928100" cy="5256212"/>
          </a:xfrm>
        </p:spPr>
        <p:txBody>
          <a:bodyPr/>
          <a:lstStyle/>
          <a:p>
            <a:r>
              <a:rPr lang="en-GB" sz="2400" smtClean="0"/>
              <a:t>Review Group</a:t>
            </a:r>
          </a:p>
          <a:p>
            <a:pPr lvl="1" eaLnBrk="1" hangingPunct="1"/>
            <a:r>
              <a:rPr lang="en-IE" sz="1800" smtClean="0"/>
              <a:t>Department of Housing, Planning and Local Government,</a:t>
            </a:r>
          </a:p>
          <a:p>
            <a:pPr lvl="1" eaLnBrk="1" hangingPunct="1"/>
            <a:r>
              <a:rPr lang="en-IE" sz="1800" smtClean="0"/>
              <a:t>Environmental Protection Agency, </a:t>
            </a:r>
          </a:p>
          <a:p>
            <a:pPr lvl="1" eaLnBrk="1" hangingPunct="1"/>
            <a:r>
              <a:rPr lang="en-IE" sz="1800" smtClean="0"/>
              <a:t>Department of Agriculture, Food and Marine, </a:t>
            </a:r>
          </a:p>
          <a:p>
            <a:pPr lvl="1" eaLnBrk="1" hangingPunct="1"/>
            <a:r>
              <a:rPr lang="en-IE" sz="1800" smtClean="0"/>
              <a:t>Teagasc</a:t>
            </a:r>
          </a:p>
          <a:p>
            <a:pPr lvl="1" eaLnBrk="1" hangingPunct="1">
              <a:buFont typeface="Arial" charset="0"/>
              <a:buNone/>
            </a:pPr>
            <a:endParaRPr lang="en-IE" sz="1600" smtClean="0"/>
          </a:p>
          <a:p>
            <a:pPr eaLnBrk="1" hangingPunct="1"/>
            <a:r>
              <a:rPr lang="en-IE" sz="2400" smtClean="0"/>
              <a:t>Public consultation </a:t>
            </a:r>
          </a:p>
          <a:p>
            <a:pPr eaLnBrk="1" hangingPunct="1"/>
            <a:endParaRPr lang="en-IE" sz="2400" smtClean="0"/>
          </a:p>
          <a:p>
            <a:pPr eaLnBrk="1" hangingPunct="1"/>
            <a:r>
              <a:rPr lang="en-IE" sz="2400" smtClean="0"/>
              <a:t>Expert group report </a:t>
            </a:r>
          </a:p>
          <a:p>
            <a:pPr lvl="1" eaLnBrk="1" hangingPunct="1">
              <a:buFont typeface="Arial" charset="0"/>
              <a:buNone/>
            </a:pPr>
            <a:r>
              <a:rPr lang="en-IE" sz="1800" smtClean="0">
                <a:hlinkClick r:id="rId2"/>
              </a:rPr>
              <a:t>https://www.agriculture.gov.ie/ruralenvironment/environmentalobligations/nitrates/</a:t>
            </a:r>
            <a:endParaRPr lang="en-IE" sz="1800" smtClean="0"/>
          </a:p>
          <a:p>
            <a:pPr lvl="1" eaLnBrk="1" hangingPunct="1">
              <a:buFont typeface="Arial" charset="0"/>
              <a:buNone/>
            </a:pPr>
            <a:endParaRPr lang="en-IE" sz="1800" smtClean="0"/>
          </a:p>
          <a:p>
            <a:pPr eaLnBrk="1" hangingPunct="1"/>
            <a:r>
              <a:rPr lang="en-GB" sz="2400" smtClean="0"/>
              <a:t>New Nitrates Regulation (2018-2021)</a:t>
            </a:r>
          </a:p>
          <a:p>
            <a:pPr eaLnBrk="1" hangingPunct="1">
              <a:buFont typeface="Arial" charset="0"/>
              <a:buNone/>
            </a:pPr>
            <a:r>
              <a:rPr lang="en-GB" sz="2400" smtClean="0"/>
              <a:t>     - </a:t>
            </a:r>
            <a:r>
              <a:rPr lang="en-GB" sz="1800" smtClean="0"/>
              <a:t>  S.I. No. 605/2017</a:t>
            </a:r>
          </a:p>
          <a:p>
            <a:pPr eaLnBrk="1" hangingPunct="1">
              <a:buFont typeface="Arial" charset="0"/>
              <a:buNone/>
            </a:pPr>
            <a:r>
              <a:rPr lang="en-GB" sz="1800" smtClean="0">
                <a:solidFill>
                  <a:schemeClr val="tx2"/>
                </a:solidFill>
              </a:rPr>
              <a:t> </a:t>
            </a:r>
          </a:p>
          <a:p>
            <a:pPr lvl="1"/>
            <a:endParaRPr lang="en-GB" sz="1600" smtClean="0"/>
          </a:p>
          <a:p>
            <a:pPr>
              <a:spcAft>
                <a:spcPts val="1200"/>
              </a:spcAft>
            </a:pPr>
            <a:endParaRPr lang="en-IE" altLang="en-US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4" name="Picture 7" descr="Irish-farmin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2565400"/>
            <a:ext cx="3273425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200" b="1"/>
              <a:t>The main changes to the 4</a:t>
            </a:r>
            <a:r>
              <a:rPr lang="en-IE" sz="3200" b="1" baseline="30000"/>
              <a:t>th</a:t>
            </a:r>
            <a:r>
              <a:rPr lang="en-IE" sz="3200" b="1"/>
              <a:t> NAP</a:t>
            </a:r>
            <a:r>
              <a:rPr lang="en-IE" sz="3200" b="1" i="1"/>
              <a:t/>
            </a:r>
            <a:br>
              <a:rPr lang="en-IE" sz="3200" b="1" i="1"/>
            </a:br>
            <a:endParaRPr lang="en-IE" sz="3000" b="1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50825" y="1268413"/>
            <a:ext cx="8713788" cy="5256212"/>
          </a:xfrm>
        </p:spPr>
        <p:txBody>
          <a:bodyPr/>
          <a:lstStyle/>
          <a:p>
            <a:pPr eaLnBrk="1" hangingPunct="1"/>
            <a:endParaRPr lang="en-GB" sz="2200" smtClean="0"/>
          </a:p>
          <a:p>
            <a:r>
              <a:rPr lang="en-IE" sz="2800" smtClean="0"/>
              <a:t>New strengthened water protection measures to break nutrient and transport pathways</a:t>
            </a:r>
            <a:endParaRPr lang="en-IE" sz="2800" b="1" i="1" smtClean="0"/>
          </a:p>
          <a:p>
            <a:r>
              <a:rPr lang="en-IE" sz="2800" smtClean="0"/>
              <a:t>Enhanced Knowledge Transfer</a:t>
            </a:r>
            <a:endParaRPr lang="en-IE" sz="2800" b="1" i="1" smtClean="0"/>
          </a:p>
          <a:p>
            <a:r>
              <a:rPr lang="en-IE" sz="2800" smtClean="0"/>
              <a:t>Simplification of the regulations for improved implementation</a:t>
            </a:r>
          </a:p>
          <a:p>
            <a:r>
              <a:rPr lang="en-IE" sz="2800" smtClean="0"/>
              <a:t>Targeting improved soil fertility - Phosphorus</a:t>
            </a:r>
            <a:endParaRPr lang="en-IE" altLang="en-US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8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/>
              <a:t>Phosphorus build-up</a:t>
            </a:r>
            <a:endParaRPr lang="en-IE" sz="3000" b="1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107950" y="1268413"/>
            <a:ext cx="9036050" cy="5256212"/>
          </a:xfrm>
        </p:spPr>
        <p:txBody>
          <a:bodyPr/>
          <a:lstStyle/>
          <a:p>
            <a:pPr eaLnBrk="1" hangingPunct="1"/>
            <a:r>
              <a:rPr lang="en-GB" sz="2200" smtClean="0"/>
              <a:t>Currently 62 % of Irish soils in P index 1 and 2</a:t>
            </a:r>
            <a:endParaRPr lang="en-GB" sz="1200" smtClean="0"/>
          </a:p>
          <a:p>
            <a:pPr eaLnBrk="1" hangingPunct="1"/>
            <a:endParaRPr lang="en-GB" sz="1200" smtClean="0"/>
          </a:p>
          <a:p>
            <a:pPr eaLnBrk="1" hangingPunct="1"/>
            <a:r>
              <a:rPr lang="en-GB" sz="2200" smtClean="0"/>
              <a:t>Previous build-up rates not sufficient to increase P in reasonable timeframe</a:t>
            </a:r>
          </a:p>
          <a:p>
            <a:pPr lvl="1" eaLnBrk="1" hangingPunct="1"/>
            <a:r>
              <a:rPr lang="en-GB" sz="1800" smtClean="0"/>
              <a:t>Index 1 – extra 20 kg P/ha/year</a:t>
            </a:r>
          </a:p>
          <a:p>
            <a:pPr lvl="1" eaLnBrk="1" hangingPunct="1"/>
            <a:r>
              <a:rPr lang="en-GB" sz="1800" smtClean="0"/>
              <a:t>Index 2 – extra 10 kg P/ha/year</a:t>
            </a:r>
          </a:p>
          <a:p>
            <a:pPr lvl="1" eaLnBrk="1" hangingPunct="1"/>
            <a:endParaRPr lang="en-GB" sz="1200" smtClean="0"/>
          </a:p>
          <a:p>
            <a:pPr eaLnBrk="1" hangingPunct="1"/>
            <a:r>
              <a:rPr lang="en-GB" sz="2200" smtClean="0"/>
              <a:t>New build up rates for farms &gt; 130 kg N/ha stocking rate</a:t>
            </a:r>
          </a:p>
          <a:p>
            <a:pPr lvl="1" eaLnBrk="1" hangingPunct="1"/>
            <a:r>
              <a:rPr lang="en-GB" sz="1800" smtClean="0"/>
              <a:t>Index 1 – extra 50 kg P/ha/year</a:t>
            </a:r>
          </a:p>
          <a:p>
            <a:pPr lvl="1" eaLnBrk="1" hangingPunct="1"/>
            <a:r>
              <a:rPr lang="en-GB" sz="1800" smtClean="0"/>
              <a:t>Index 2 – extra 30 kg P/ha/year</a:t>
            </a:r>
          </a:p>
          <a:p>
            <a:pPr lvl="1" eaLnBrk="1" hangingPunct="1"/>
            <a:r>
              <a:rPr lang="en-GB" sz="1800" smtClean="0"/>
              <a:t>New table 13B (P build up)</a:t>
            </a:r>
          </a:p>
          <a:p>
            <a:pPr eaLnBrk="1" hangingPunct="1">
              <a:buFont typeface="Arial" charset="0"/>
              <a:buNone/>
            </a:pPr>
            <a:endParaRPr lang="en-GB" sz="1200" smtClean="0"/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IE" sz="2200" smtClean="0"/>
              <a:t>Built in safeguards to prevent P transfer to water</a:t>
            </a:r>
          </a:p>
          <a:p>
            <a:pPr lvl="1">
              <a:buFont typeface="Arial" charset="0"/>
              <a:buNone/>
            </a:pPr>
            <a:r>
              <a:rPr lang="en-GB" sz="2200" smtClean="0"/>
              <a:t>- </a:t>
            </a:r>
            <a:r>
              <a:rPr lang="en-GB" sz="1800" smtClean="0"/>
              <a:t>NMP </a:t>
            </a:r>
          </a:p>
          <a:p>
            <a:pPr lvl="1">
              <a:buFont typeface="Arial" charset="0"/>
              <a:buNone/>
            </a:pPr>
            <a:r>
              <a:rPr lang="en-GB" sz="1800" smtClean="0"/>
              <a:t>- KT</a:t>
            </a:r>
          </a:p>
          <a:p>
            <a:pPr lvl="1">
              <a:buFont typeface="Arial" charset="0"/>
              <a:buNone/>
            </a:pPr>
            <a:r>
              <a:rPr lang="en-GB" sz="1800" smtClean="0"/>
              <a:t>- Four year programme </a:t>
            </a:r>
          </a:p>
          <a:p>
            <a:pPr lvl="1">
              <a:buFont typeface="Arial" charset="0"/>
              <a:buNone/>
            </a:pPr>
            <a:endParaRPr lang="en-GB" sz="2200" smtClean="0"/>
          </a:p>
          <a:p>
            <a:pPr lvl="1">
              <a:buFont typeface="Arial" charset="0"/>
              <a:buNone/>
            </a:pPr>
            <a:endParaRPr lang="en-GB" sz="2200" smtClean="0"/>
          </a:p>
          <a:p>
            <a:pPr lvl="1">
              <a:buFont typeface="Arial" charset="0"/>
              <a:buNone/>
            </a:pPr>
            <a:endParaRPr lang="en-GB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2" name="Picture 4" descr="Image result for fertiliser spreading ireland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9975" y="4868863"/>
            <a:ext cx="295910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000" b="1"/>
              <a:t>Phosphorus Build-Up</a:t>
            </a:r>
            <a:endParaRPr lang="en-IE" sz="3000" b="1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107950" y="1268413"/>
            <a:ext cx="8928100" cy="4032250"/>
          </a:xfrm>
        </p:spPr>
        <p:txBody>
          <a:bodyPr/>
          <a:lstStyle/>
          <a:p>
            <a:pPr eaLnBrk="1" hangingPunct="1">
              <a:defRPr/>
            </a:pPr>
            <a:endParaRPr lang="en-GB" sz="220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GB" sz="2200" dirty="0" smtClean="0"/>
              <a:t>     Farmers availing of P build-up allowances required to undertake NMP &amp;  participate in KT programme</a:t>
            </a:r>
          </a:p>
          <a:p>
            <a:pPr eaLnBrk="1" hangingPunct="1">
              <a:defRPr/>
            </a:pPr>
            <a:endParaRPr lang="en-GB" sz="1200" dirty="0" smtClean="0"/>
          </a:p>
          <a:p>
            <a:pPr lvl="1" eaLnBrk="1" hangingPunct="1">
              <a:defRPr/>
            </a:pPr>
            <a:r>
              <a:rPr lang="en-GB" sz="1800" dirty="0" smtClean="0"/>
              <a:t>Soil analysis incl SOM</a:t>
            </a:r>
          </a:p>
          <a:p>
            <a:pPr marL="981075" lvl="1" indent="-258763" eaLnBrk="1" hangingPunct="1">
              <a:buFont typeface="Wingdings" pitchFamily="2" charset="2"/>
              <a:buChar char="§"/>
              <a:defRPr/>
            </a:pPr>
            <a:r>
              <a:rPr lang="en-GB" sz="1800" dirty="0" smtClean="0"/>
              <a:t>SOM not required where  mineral soils certified </a:t>
            </a:r>
          </a:p>
          <a:p>
            <a:pPr marL="981075" lvl="1" indent="-258763" eaLnBrk="1" hangingPunct="1">
              <a:buFont typeface="Arial" charset="0"/>
              <a:buNone/>
              <a:defRPr/>
            </a:pPr>
            <a:endParaRPr lang="en-GB" sz="1800" dirty="0" smtClean="0"/>
          </a:p>
          <a:p>
            <a:pPr lvl="1" eaLnBrk="1" hangingPunct="1">
              <a:defRPr/>
            </a:pPr>
            <a:r>
              <a:rPr lang="en-GB" sz="1800" dirty="0" smtClean="0"/>
              <a:t>NMP  submitted to DAFM  </a:t>
            </a:r>
          </a:p>
          <a:p>
            <a:pPr marL="981075" lvl="1" indent="-258763" eaLnBrk="1" hangingPunct="1">
              <a:buFont typeface="Wingdings" pitchFamily="2" charset="2"/>
              <a:buChar char="§"/>
              <a:defRPr/>
            </a:pPr>
            <a:r>
              <a:rPr lang="en-GB" sz="1800" dirty="0" smtClean="0"/>
              <a:t>Derogation NMP </a:t>
            </a:r>
          </a:p>
          <a:p>
            <a:pPr marL="981075" lvl="1" indent="-258763" eaLnBrk="1" hangingPunct="1">
              <a:buFont typeface="Wingdings" pitchFamily="2" charset="2"/>
              <a:buChar char="§"/>
              <a:defRPr/>
            </a:pPr>
            <a:r>
              <a:rPr lang="en-GB" sz="1800" dirty="0" smtClean="0"/>
              <a:t>Non derogation – email to </a:t>
            </a:r>
            <a:r>
              <a:rPr lang="en-GB" sz="1800" dirty="0" smtClean="0">
                <a:hlinkClick r:id="rId2"/>
              </a:rPr>
              <a:t>pbuildup@agriculture.gov.ie</a:t>
            </a:r>
            <a:r>
              <a:rPr lang="en-GB" sz="1800" dirty="0" smtClean="0"/>
              <a:t>  by 31 Dec 2018</a:t>
            </a:r>
          </a:p>
          <a:p>
            <a:pPr lvl="1" eaLnBrk="1" hangingPunct="1">
              <a:defRPr/>
            </a:pPr>
            <a:endParaRPr lang="en-GB" sz="1800" dirty="0" smtClean="0"/>
          </a:p>
          <a:p>
            <a:pPr lvl="1" eaLnBrk="1" hangingPunct="1">
              <a:defRPr/>
            </a:pPr>
            <a:r>
              <a:rPr lang="en-GB" sz="1800" dirty="0" smtClean="0"/>
              <a:t>Farmers  must attend training  by approved FAS advisor by 31 Dec 2018</a:t>
            </a:r>
          </a:p>
          <a:p>
            <a:pPr lvl="1" eaLnBrk="1" hangingPunct="1">
              <a:defRPr/>
            </a:pPr>
            <a:endParaRPr lang="en-GB" sz="1800" dirty="0" smtClean="0"/>
          </a:p>
          <a:p>
            <a:pPr lvl="1" eaLnBrk="1" hangingPunct="1">
              <a:defRPr/>
            </a:pPr>
            <a:r>
              <a:rPr lang="en-GB" sz="1800" dirty="0" smtClean="0"/>
              <a:t>List of farmers attending  training to be submitted to DAFM (Nitrates Div)</a:t>
            </a:r>
          </a:p>
          <a:p>
            <a:pPr lvl="1" eaLnBrk="1" hangingPunct="1">
              <a:defRPr/>
            </a:pPr>
            <a:endParaRPr lang="en-GB" sz="1200" dirty="0" smtClean="0"/>
          </a:p>
          <a:p>
            <a:pPr lvl="1" eaLnBrk="1" hangingPunct="1">
              <a:defRPr/>
            </a:pPr>
            <a:endParaRPr lang="en-GB" sz="1200" dirty="0" smtClean="0"/>
          </a:p>
          <a:p>
            <a:pPr lvl="1" eaLnBrk="1" hangingPunct="1">
              <a:buFont typeface="Arial" charset="0"/>
              <a:buNone/>
              <a:defRPr/>
            </a:pPr>
            <a:endParaRPr lang="en-GB" sz="1200" dirty="0" smtClean="0"/>
          </a:p>
          <a:p>
            <a:pPr eaLnBrk="1" hangingPunct="1">
              <a:buFont typeface="Arial" charset="0"/>
              <a:buNone/>
              <a:defRPr/>
            </a:pPr>
            <a:endParaRPr lang="en-GB" sz="1800" dirty="0" smtClean="0"/>
          </a:p>
          <a:p>
            <a:pPr lvl="1" eaLnBrk="1" hangingPunct="1">
              <a:buFont typeface="Arial" charset="0"/>
              <a:buNone/>
              <a:defRPr/>
            </a:pPr>
            <a:endParaRPr lang="en-GB" sz="1800" dirty="0" smtClean="0"/>
          </a:p>
          <a:p>
            <a:pPr lvl="1">
              <a:buFont typeface="Arial" charset="0"/>
              <a:buNone/>
              <a:defRPr/>
            </a:pPr>
            <a:endParaRPr lang="en-GB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Picture 8" descr="PF7FXNJ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2420938"/>
            <a:ext cx="2614612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2" descr="The logo of the Department of Agriculture, Food &amp; the Marin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541338" y="-1395413"/>
            <a:ext cx="9685338" cy="839787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200"/>
              <a:t>Soil OM testing in designated peaty areas</a:t>
            </a:r>
            <a:endParaRPr lang="en-IE" sz="3000" b="1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250825" y="1268413"/>
            <a:ext cx="8713788" cy="5256212"/>
          </a:xfrm>
        </p:spPr>
        <p:txBody>
          <a:bodyPr/>
          <a:lstStyle/>
          <a:p>
            <a:pPr lvl="1" eaLnBrk="1" hangingPunct="1">
              <a:buFont typeface="Arial" charset="0"/>
              <a:buNone/>
            </a:pPr>
            <a:endParaRPr lang="en-IE" sz="1000" smtClean="0"/>
          </a:p>
          <a:p>
            <a:pPr lvl="1" eaLnBrk="1" hangingPunct="1">
              <a:buFont typeface="Arial" charset="0"/>
              <a:buNone/>
            </a:pPr>
            <a:r>
              <a:rPr lang="en-IE" smtClean="0"/>
              <a:t>Minimising the risk of P losses from risky peaty soils</a:t>
            </a:r>
          </a:p>
          <a:p>
            <a:pPr lvl="1" eaLnBrk="1" hangingPunct="1">
              <a:buFont typeface="Arial" charset="0"/>
              <a:buChar char="•"/>
            </a:pPr>
            <a:endParaRPr lang="en-IE" sz="2200" smtClean="0"/>
          </a:p>
          <a:p>
            <a:pPr lvl="1" eaLnBrk="1" hangingPunct="1">
              <a:buFont typeface="Arial" charset="0"/>
              <a:buChar char="•"/>
            </a:pPr>
            <a:endParaRPr lang="en-IE" sz="2200" smtClean="0"/>
          </a:p>
          <a:p>
            <a:pPr lvl="1" eaLnBrk="1" hangingPunct="1">
              <a:buFont typeface="Arial" charset="0"/>
              <a:buChar char="•"/>
            </a:pPr>
            <a:endParaRPr lang="en-IE" sz="2200" smtClean="0"/>
          </a:p>
          <a:p>
            <a:pPr lvl="1" eaLnBrk="1" hangingPunct="1">
              <a:buFont typeface="Arial" charset="0"/>
              <a:buChar char="•"/>
            </a:pPr>
            <a:endParaRPr lang="en-IE" sz="2200" smtClean="0"/>
          </a:p>
          <a:p>
            <a:pPr lvl="1" eaLnBrk="1" hangingPunct="1">
              <a:buFont typeface="Arial" charset="0"/>
              <a:buChar char="•"/>
            </a:pPr>
            <a:endParaRPr lang="en-IE" sz="2200" smtClean="0"/>
          </a:p>
          <a:p>
            <a:pPr eaLnBrk="1" hangingPunct="1"/>
            <a:endParaRPr lang="en-GB" sz="2200" smtClean="0"/>
          </a:p>
          <a:p>
            <a:pPr lvl="1"/>
            <a:endParaRPr lang="en-GB" sz="2200" smtClean="0"/>
          </a:p>
          <a:p>
            <a:pPr>
              <a:spcAft>
                <a:spcPts val="1200"/>
              </a:spcAft>
            </a:pPr>
            <a:endParaRPr lang="en-IE" altLang="en-US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42988" y="2276475"/>
            <a:ext cx="6408737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IE" sz="2400" dirty="0">
                <a:latin typeface="+mn-lt"/>
              </a:rPr>
              <a:t> </a:t>
            </a:r>
            <a:r>
              <a:rPr lang="en-IE" sz="2400" dirty="0">
                <a:latin typeface="+mn-lt"/>
              </a:rPr>
              <a:t>When soil testing in in </a:t>
            </a:r>
            <a:r>
              <a:rPr lang="en-IE" sz="2400" dirty="0">
                <a:latin typeface="+mn-lt"/>
              </a:rPr>
              <a:t>designated peaty areas (Teagasc – EPA subsoils map</a:t>
            </a:r>
            <a:r>
              <a:rPr lang="en-IE" sz="2400" dirty="0">
                <a:latin typeface="+mn-lt"/>
              </a:rPr>
              <a:t>), test must include soil OM testing </a:t>
            </a:r>
            <a:r>
              <a:rPr lang="en-IE" sz="2400" dirty="0">
                <a:latin typeface="+mn-lt"/>
              </a:rPr>
              <a:t>unless assume P index3</a:t>
            </a:r>
            <a:r>
              <a:rPr lang="en-IE" sz="2400" dirty="0">
                <a:latin typeface="+mn-lt"/>
              </a:rPr>
              <a:t>.</a:t>
            </a:r>
          </a:p>
          <a:p>
            <a:pPr>
              <a:buFont typeface="Arial" pitchFamily="34" charset="0"/>
              <a:buChar char="•"/>
              <a:defRPr/>
            </a:pPr>
            <a:endParaRPr lang="en-IE" sz="2400" dirty="0"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IE" sz="2400" dirty="0">
                <a:latin typeface="+mn-lt"/>
              </a:rPr>
              <a:t>  OM layer on LPIS mapping &amp; NMP on-line</a:t>
            </a:r>
            <a:endParaRPr lang="en-IE" sz="2400" dirty="0">
              <a:latin typeface="+mn-lt"/>
            </a:endParaRPr>
          </a:p>
          <a:p>
            <a:pPr>
              <a:defRPr/>
            </a:pPr>
            <a:endParaRPr lang="en-IE" sz="2400" dirty="0">
              <a:latin typeface="+mn-lt"/>
            </a:endParaRPr>
          </a:p>
        </p:txBody>
      </p:sp>
      <p:pic>
        <p:nvPicPr>
          <p:cNvPr id="26629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GB" sz="3200" b="1"/>
              <a:t>4</a:t>
            </a:r>
            <a:r>
              <a:rPr lang="en-GB" sz="3200" b="1" baseline="30000"/>
              <a:t>th</a:t>
            </a:r>
            <a:r>
              <a:rPr lang="en-GB" sz="3200" b="1"/>
              <a:t> NAP  </a:t>
            </a:r>
            <a:r>
              <a:rPr lang="en-GB" sz="3200"/>
              <a:t/>
            </a:r>
            <a:br>
              <a:rPr lang="en-GB" sz="3200"/>
            </a:br>
            <a:endParaRPr lang="en-IE" sz="3000" b="1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50825" y="1268413"/>
            <a:ext cx="8785225" cy="52562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GB" sz="2400" smtClean="0"/>
          </a:p>
          <a:p>
            <a:pPr lvl="1" eaLnBrk="1" hangingPunct="1">
              <a:buFont typeface="Arial" charset="0"/>
              <a:buNone/>
            </a:pPr>
            <a:r>
              <a:rPr lang="en-GB" b="1" smtClean="0"/>
              <a:t>Strong action programme</a:t>
            </a:r>
          </a:p>
          <a:p>
            <a:pPr lvl="1" eaLnBrk="1" hangingPunct="1"/>
            <a:r>
              <a:rPr lang="en-GB" sz="2400" smtClean="0"/>
              <a:t>New measures breaking the loss pathway</a:t>
            </a:r>
          </a:p>
          <a:p>
            <a:pPr lvl="1" eaLnBrk="1" hangingPunct="1"/>
            <a:r>
              <a:rPr lang="en-GB" sz="2400" smtClean="0"/>
              <a:t>Addressing soil fertility</a:t>
            </a:r>
          </a:p>
          <a:p>
            <a:pPr lvl="1" eaLnBrk="1" hangingPunct="1"/>
            <a:r>
              <a:rPr lang="en-GB" sz="2400" smtClean="0"/>
              <a:t>Simplification</a:t>
            </a:r>
          </a:p>
          <a:p>
            <a:pPr lvl="1" eaLnBrk="1" hangingPunct="1"/>
            <a:r>
              <a:rPr lang="en-GB" sz="2400" smtClean="0"/>
              <a:t>KT</a:t>
            </a:r>
          </a:p>
          <a:p>
            <a:pPr lvl="1" eaLnBrk="1" hangingPunct="1">
              <a:buFont typeface="Arial" charset="0"/>
              <a:buNone/>
            </a:pPr>
            <a:endParaRPr lang="en-GB" sz="1800" smtClean="0"/>
          </a:p>
          <a:p>
            <a:pPr lvl="1" eaLnBrk="1" hangingPunct="1">
              <a:buFont typeface="Arial" charset="0"/>
              <a:buNone/>
            </a:pPr>
            <a:endParaRPr lang="en-GB" sz="1800" smtClean="0"/>
          </a:p>
          <a:p>
            <a:pPr lvl="1" eaLnBrk="1" hangingPunct="1">
              <a:buFont typeface="Arial" charset="0"/>
              <a:buNone/>
            </a:pPr>
            <a:endParaRPr lang="en-GB" sz="2400" smtClean="0"/>
          </a:p>
          <a:p>
            <a:pPr lvl="1" eaLnBrk="1" hangingPunct="1">
              <a:buFont typeface="Arial" charset="0"/>
              <a:buNone/>
            </a:pPr>
            <a:endParaRPr lang="en-GB" sz="2400" smtClean="0"/>
          </a:p>
          <a:p>
            <a:pPr lvl="1" eaLnBrk="1" hangingPunct="1">
              <a:buFont typeface="Arial" charset="0"/>
              <a:buNone/>
            </a:pPr>
            <a:endParaRPr lang="en-GB" sz="2400" smtClean="0"/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IE" sz="2400" smtClean="0"/>
          </a:p>
          <a:p>
            <a:pPr lvl="1" eaLnBrk="1" hangingPunct="1"/>
            <a:endParaRPr lang="en-GB" sz="1800" smtClean="0"/>
          </a:p>
          <a:p>
            <a:pPr lvl="1" eaLnBrk="1" hangingPunct="1"/>
            <a:endParaRPr lang="en-GB" sz="1800" smtClean="0"/>
          </a:p>
          <a:p>
            <a:pPr eaLnBrk="1" hangingPunct="1"/>
            <a:endParaRPr lang="en-GB" sz="2200" smtClean="0"/>
          </a:p>
          <a:p>
            <a:pPr eaLnBrk="1" hangingPunct="1"/>
            <a:endParaRPr lang="en-GB" sz="2200" smtClean="0"/>
          </a:p>
          <a:p>
            <a:pPr lvl="1"/>
            <a:endParaRPr lang="en-GB" sz="2200" smtClean="0"/>
          </a:p>
          <a:p>
            <a:pPr>
              <a:spcAft>
                <a:spcPts val="1200"/>
              </a:spcAft>
              <a:buFont typeface="Arial" charset="0"/>
              <a:buNone/>
            </a:pPr>
            <a:endParaRPr lang="en-IE" altLang="en-US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2" name="Picture 7" descr="Irish-farm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3284538"/>
            <a:ext cx="3271837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2" descr="The logo of the Department of Agriculture, Food &amp; the Marin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6875463" cy="1152525"/>
          </a:xfrm>
        </p:spPr>
        <p:txBody>
          <a:bodyPr/>
          <a:lstStyle/>
          <a:p>
            <a:r>
              <a:rPr lang="en-IE" sz="3000" b="1" smtClean="0"/>
              <a:t>Derogation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>
          <a:xfrm>
            <a:off x="107950" y="1268413"/>
            <a:ext cx="8928100" cy="5256212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GB" sz="1600" smtClean="0"/>
          </a:p>
          <a:p>
            <a:pPr>
              <a:buFont typeface="Arial" charset="0"/>
              <a:buNone/>
            </a:pPr>
            <a:r>
              <a:rPr lang="en-IE" smtClean="0"/>
              <a:t>The new conditions applying for derogation</a:t>
            </a:r>
            <a:endParaRPr lang="en-IE" sz="2800" smtClean="0"/>
          </a:p>
          <a:p>
            <a:r>
              <a:rPr lang="en-IE" smtClean="0"/>
              <a:t>50% of all slurry produced on a derogation farm must be applied by the 15</a:t>
            </a:r>
            <a:r>
              <a:rPr lang="en-IE" baseline="30000" smtClean="0"/>
              <a:t>th</a:t>
            </a:r>
            <a:r>
              <a:rPr lang="en-IE" smtClean="0"/>
              <a:t> June annually. After this date slurry may only be applied using low emission equipment.</a:t>
            </a:r>
          </a:p>
          <a:p>
            <a:r>
              <a:rPr lang="en-IE" smtClean="0"/>
              <a:t>Derogation farmers must have sufficient storage for all livestock manure and soiled water produced on the holding.</a:t>
            </a:r>
          </a:p>
          <a:p>
            <a:pPr lvl="1" eaLnBrk="1" hangingPunct="1">
              <a:buFont typeface="Arial" charset="0"/>
              <a:buNone/>
            </a:pPr>
            <a:endParaRPr lang="en-IE" sz="1800" smtClean="0"/>
          </a:p>
          <a:p>
            <a:pPr eaLnBrk="1" hangingPunct="1"/>
            <a:endParaRPr lang="en-GB" sz="2000" smtClean="0"/>
          </a:p>
          <a:p>
            <a:pPr lvl="1"/>
            <a:endParaRPr lang="en-GB" sz="1600" smtClean="0"/>
          </a:p>
          <a:p>
            <a:pPr>
              <a:spcAft>
                <a:spcPts val="1200"/>
              </a:spcAft>
            </a:pPr>
            <a:endParaRPr lang="en-IE" altLang="en-US" sz="220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0825" y="1196975"/>
            <a:ext cx="8642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6" name="Picture 12" descr="The logo of the Department of Agriculture, Food &amp; the Marin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0"/>
            <a:ext cx="1403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16838</TotalTime>
  <Words>430</Words>
  <Application>Microsoft Office PowerPoint</Application>
  <PresentationFormat>On-screen Show (4:3)</PresentationFormat>
  <Paragraphs>117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Verdana</vt:lpstr>
      <vt:lpstr>Wingdings</vt:lpstr>
      <vt:lpstr>Office Theme</vt:lpstr>
      <vt:lpstr>Slide 1</vt:lpstr>
      <vt:lpstr>Water Quality</vt:lpstr>
      <vt:lpstr>Irish soil fertility trends</vt:lpstr>
      <vt:lpstr>Nitrates Action Programme (NAP) Review</vt:lpstr>
      <vt:lpstr>The main changes to the 4th NAP </vt:lpstr>
      <vt:lpstr>Phosphorus build-up</vt:lpstr>
      <vt:lpstr>Phosphorus Build-Up</vt:lpstr>
      <vt:lpstr>Slide 8</vt:lpstr>
      <vt:lpstr>Soil OM testing in designated peaty areas</vt:lpstr>
      <vt:lpstr>4th NAP   </vt:lpstr>
      <vt:lpstr>Derogation</vt:lpstr>
    </vt:vector>
  </TitlesOfParts>
  <Company>Department of Agriculture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jack.nolan</dc:creator>
  <cp:lastModifiedBy>...</cp:lastModifiedBy>
  <cp:revision>862</cp:revision>
  <cp:lastPrinted>2017-09-06T14:27:52Z</cp:lastPrinted>
  <dcterms:created xsi:type="dcterms:W3CDTF">2017-01-25T13:19:25Z</dcterms:created>
  <dcterms:modified xsi:type="dcterms:W3CDTF">2018-02-20T07:11:41Z</dcterms:modified>
</cp:coreProperties>
</file>