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20"/>
  </p:notesMasterIdLst>
  <p:handoutMasterIdLst>
    <p:handoutMasterId r:id="rId21"/>
  </p:handoutMasterIdLst>
  <p:sldIdLst>
    <p:sldId id="264" r:id="rId2"/>
    <p:sldId id="265" r:id="rId3"/>
    <p:sldId id="304" r:id="rId4"/>
    <p:sldId id="317" r:id="rId5"/>
    <p:sldId id="268" r:id="rId6"/>
    <p:sldId id="315" r:id="rId7"/>
    <p:sldId id="316" r:id="rId8"/>
    <p:sldId id="309" r:id="rId9"/>
    <p:sldId id="310" r:id="rId10"/>
    <p:sldId id="306" r:id="rId11"/>
    <p:sldId id="307" r:id="rId12"/>
    <p:sldId id="308" r:id="rId13"/>
    <p:sldId id="311" r:id="rId14"/>
    <p:sldId id="312" r:id="rId15"/>
    <p:sldId id="275" r:id="rId16"/>
    <p:sldId id="276" r:id="rId17"/>
    <p:sldId id="274" r:id="rId18"/>
    <p:sldId id="314" r:id="rId19"/>
  </p:sldIdLst>
  <p:sldSz cx="9144000" cy="6858000" type="screen4x3"/>
  <p:notesSz cx="6797675" cy="9926638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6D36"/>
    <a:srgbClr val="9E743B"/>
    <a:srgbClr val="6C411F"/>
    <a:srgbClr val="AFC124"/>
    <a:srgbClr val="007944"/>
    <a:srgbClr val="359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74"/>
  </p:normalViewPr>
  <p:slideViewPr>
    <p:cSldViewPr snapToGrid="0">
      <p:cViewPr varScale="1">
        <p:scale>
          <a:sx n="61" d="100"/>
          <a:sy n="61" d="100"/>
        </p:scale>
        <p:origin x="-13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828800" cy="18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Chart%20in%20Microsoft%20PowerPoint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mma.dillon\Desktop\Copy%20of%20sum_stats_output_allfarms_1_final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n.G.McNamara\AppData\Local\Microsoft\Windows\Temporary%20Internet%20Files\Content.Outlook\WUX6WI2W\Copy%20of%20sum_stats_output_allfarms_1_final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mma.dillon\Desktop\Copy%20of%20sum_stats_output_allfarms_1_final.xlsx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mma.dillon\Desktop\Copy%20of%20sum_stats_output_allfarms_1_fin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351681734227656E-2"/>
          <c:y val="7.4548702245552642E-2"/>
          <c:w val="0.93827488577816665"/>
          <c:h val="0.70298083817302492"/>
        </c:manualLayout>
      </c:layout>
      <c:lineChart>
        <c:grouping val="stacked"/>
        <c:varyColors val="0"/>
        <c:ser>
          <c:idx val="0"/>
          <c:order val="0"/>
          <c:spPr>
            <a:ln w="57150"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Sheet1!$E$14:$E$31</c:f>
              <c:strCache>
                <c:ptCount val="18"/>
                <c:pt idx="0">
                  <c:v>1995-1999</c:v>
                </c:pt>
                <c:pt idx="1">
                  <c:v>1996-2000</c:v>
                </c:pt>
                <c:pt idx="2">
                  <c:v>1997-2001</c:v>
                </c:pt>
                <c:pt idx="3">
                  <c:v>1998-2002</c:v>
                </c:pt>
                <c:pt idx="4">
                  <c:v>1999-2003</c:v>
                </c:pt>
                <c:pt idx="5">
                  <c:v>2000-2004</c:v>
                </c:pt>
                <c:pt idx="6">
                  <c:v>2001-2005</c:v>
                </c:pt>
                <c:pt idx="7">
                  <c:v>2002-2006</c:v>
                </c:pt>
                <c:pt idx="8">
                  <c:v>2003-2007</c:v>
                </c:pt>
                <c:pt idx="9">
                  <c:v>2004-2008</c:v>
                </c:pt>
                <c:pt idx="10">
                  <c:v>2005-2009</c:v>
                </c:pt>
                <c:pt idx="11">
                  <c:v>2006-2010</c:v>
                </c:pt>
                <c:pt idx="12">
                  <c:v>2007-2011</c:v>
                </c:pt>
                <c:pt idx="13">
                  <c:v>2008-2012</c:v>
                </c:pt>
                <c:pt idx="14">
                  <c:v>2009-2013</c:v>
                </c:pt>
                <c:pt idx="15">
                  <c:v>2010-2014</c:v>
                </c:pt>
                <c:pt idx="16">
                  <c:v>2011-2015</c:v>
                </c:pt>
                <c:pt idx="17">
                  <c:v>2012-2016</c:v>
                </c:pt>
              </c:strCache>
            </c:strRef>
          </c:cat>
          <c:val>
            <c:numRef>
              <c:f>Sheet1!$F$14:$F$31</c:f>
              <c:numCache>
                <c:formatCode>General</c:formatCode>
                <c:ptCount val="18"/>
                <c:pt idx="0">
                  <c:v>20.8</c:v>
                </c:pt>
                <c:pt idx="1">
                  <c:v>18.399999999999999</c:v>
                </c:pt>
                <c:pt idx="2">
                  <c:v>21</c:v>
                </c:pt>
                <c:pt idx="3">
                  <c:v>20.8</c:v>
                </c:pt>
                <c:pt idx="4">
                  <c:v>19.600000000000001</c:v>
                </c:pt>
                <c:pt idx="5">
                  <c:v>17.600000000000001</c:v>
                </c:pt>
                <c:pt idx="6">
                  <c:v>18</c:v>
                </c:pt>
                <c:pt idx="7">
                  <c:v>16.600000000000001</c:v>
                </c:pt>
                <c:pt idx="8">
                  <c:v>16</c:v>
                </c:pt>
                <c:pt idx="9">
                  <c:v>16.2</c:v>
                </c:pt>
                <c:pt idx="10">
                  <c:v>15.8</c:v>
                </c:pt>
                <c:pt idx="11">
                  <c:v>17.2</c:v>
                </c:pt>
                <c:pt idx="12">
                  <c:v>18</c:v>
                </c:pt>
                <c:pt idx="13">
                  <c:v>20</c:v>
                </c:pt>
                <c:pt idx="14">
                  <c:v>19</c:v>
                </c:pt>
                <c:pt idx="15">
                  <c:v>22.6</c:v>
                </c:pt>
                <c:pt idx="16">
                  <c:v>21.4</c:v>
                </c:pt>
                <c:pt idx="17">
                  <c:v>21.2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216384"/>
        <c:axId val="179217920"/>
      </c:lineChart>
      <c:catAx>
        <c:axId val="179216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3000000"/>
          <a:lstStyle/>
          <a:p>
            <a:pPr>
              <a:defRPr/>
            </a:pPr>
            <a:endParaRPr lang="en-US"/>
          </a:p>
        </c:txPr>
        <c:crossAx val="179217920"/>
        <c:crosses val="autoZero"/>
        <c:auto val="1"/>
        <c:lblAlgn val="ctr"/>
        <c:lblOffset val="100"/>
        <c:noMultiLvlLbl val="0"/>
      </c:catAx>
      <c:valAx>
        <c:axId val="179217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921638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b="1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'[Chart in Microsoft PowerPoint]FA 2012 to 2016 by Age'!$G$163</c:f>
              <c:strCache>
                <c:ptCount val="1"/>
                <c:pt idx="0">
                  <c:v>65 and over</c:v>
                </c:pt>
              </c:strCache>
            </c:strRef>
          </c:tx>
          <c:invertIfNegative val="0"/>
          <c:cat>
            <c:numRef>
              <c:f>'[Chart in Microsoft PowerPoint]FA 2012 to 2016 by Age'!$H$162:$M$162</c:f>
              <c:numCache>
                <c:formatCode>General</c:formatCode>
                <c:ptCount val="6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  <c:pt idx="5">
                  <c:v>2012</c:v>
                </c:pt>
              </c:numCache>
            </c:numRef>
          </c:cat>
          <c:val>
            <c:numRef>
              <c:f>'[Chart in Microsoft PowerPoint]FA 2012 to 2016 by Age'!$H$163:$M$163</c:f>
              <c:numCache>
                <c:formatCode>General</c:formatCode>
                <c:ptCount val="6"/>
                <c:pt idx="0">
                  <c:v>14</c:v>
                </c:pt>
                <c:pt idx="1">
                  <c:v>9</c:v>
                </c:pt>
                <c:pt idx="2">
                  <c:v>5</c:v>
                </c:pt>
                <c:pt idx="3">
                  <c:v>10</c:v>
                </c:pt>
                <c:pt idx="4">
                  <c:v>5</c:v>
                </c:pt>
                <c:pt idx="5">
                  <c:v>9</c:v>
                </c:pt>
              </c:numCache>
            </c:numRef>
          </c:val>
        </c:ser>
        <c:ser>
          <c:idx val="1"/>
          <c:order val="1"/>
          <c:tx>
            <c:strRef>
              <c:f>'[Chart in Microsoft PowerPoint]FA 2012 to 2016 by Age'!$G$164</c:f>
              <c:strCache>
                <c:ptCount val="1"/>
                <c:pt idx="0">
                  <c:v>55-64</c:v>
                </c:pt>
              </c:strCache>
            </c:strRef>
          </c:tx>
          <c:invertIfNegative val="0"/>
          <c:cat>
            <c:numRef>
              <c:f>'[Chart in Microsoft PowerPoint]FA 2012 to 2016 by Age'!$H$162:$M$162</c:f>
              <c:numCache>
                <c:formatCode>General</c:formatCode>
                <c:ptCount val="6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  <c:pt idx="5">
                  <c:v>2012</c:v>
                </c:pt>
              </c:numCache>
            </c:numRef>
          </c:cat>
          <c:val>
            <c:numRef>
              <c:f>'[Chart in Microsoft PowerPoint]FA 2012 to 2016 by Age'!$H$164:$M$164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5</c:v>
                </c:pt>
                <c:pt idx="3">
                  <c:v>6</c:v>
                </c:pt>
                <c:pt idx="4">
                  <c:v>3</c:v>
                </c:pt>
                <c:pt idx="5">
                  <c:v>2</c:v>
                </c:pt>
              </c:numCache>
            </c:numRef>
          </c:val>
        </c:ser>
        <c:ser>
          <c:idx val="2"/>
          <c:order val="2"/>
          <c:tx>
            <c:strRef>
              <c:f>'[Chart in Microsoft PowerPoint]FA 2012 to 2016 by Age'!$G$165</c:f>
              <c:strCache>
                <c:ptCount val="1"/>
                <c:pt idx="0">
                  <c:v>18-54</c:v>
                </c:pt>
              </c:strCache>
            </c:strRef>
          </c:tx>
          <c:invertIfNegative val="0"/>
          <c:cat>
            <c:numRef>
              <c:f>'[Chart in Microsoft PowerPoint]FA 2012 to 2016 by Age'!$H$162:$M$162</c:f>
              <c:numCache>
                <c:formatCode>General</c:formatCode>
                <c:ptCount val="6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  <c:pt idx="5">
                  <c:v>2012</c:v>
                </c:pt>
              </c:numCache>
            </c:numRef>
          </c:cat>
          <c:val>
            <c:numRef>
              <c:f>'[Chart in Microsoft PowerPoint]FA 2012 to 2016 by Age'!$H$165:$M$165</c:f>
              <c:numCache>
                <c:formatCode>General</c:formatCode>
                <c:ptCount val="6"/>
                <c:pt idx="0">
                  <c:v>6</c:v>
                </c:pt>
                <c:pt idx="1">
                  <c:v>5</c:v>
                </c:pt>
                <c:pt idx="2">
                  <c:v>5</c:v>
                </c:pt>
                <c:pt idx="3">
                  <c:v>9</c:v>
                </c:pt>
                <c:pt idx="4">
                  <c:v>4</c:v>
                </c:pt>
                <c:pt idx="5">
                  <c:v>9</c:v>
                </c:pt>
              </c:numCache>
            </c:numRef>
          </c:val>
        </c:ser>
        <c:ser>
          <c:idx val="3"/>
          <c:order val="3"/>
          <c:tx>
            <c:strRef>
              <c:f>'[Chart in Microsoft PowerPoint]FA 2012 to 2016 by Age'!$G$166</c:f>
              <c:strCache>
                <c:ptCount val="1"/>
                <c:pt idx="0">
                  <c:v>0-17</c:v>
                </c:pt>
              </c:strCache>
            </c:strRef>
          </c:tx>
          <c:invertIfNegative val="0"/>
          <c:cat>
            <c:numRef>
              <c:f>'[Chart in Microsoft PowerPoint]FA 2012 to 2016 by Age'!$H$162:$M$162</c:f>
              <c:numCache>
                <c:formatCode>General</c:formatCode>
                <c:ptCount val="6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  <c:pt idx="5">
                  <c:v>2012</c:v>
                </c:pt>
              </c:numCache>
            </c:numRef>
          </c:cat>
          <c:val>
            <c:numRef>
              <c:f>'[Chart in Microsoft PowerPoint]FA 2012 to 2016 by Age'!$H$166:$M$166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476032"/>
        <c:axId val="144477568"/>
      </c:barChart>
      <c:catAx>
        <c:axId val="144476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44477568"/>
        <c:crosses val="autoZero"/>
        <c:auto val="1"/>
        <c:lblAlgn val="ctr"/>
        <c:lblOffset val="100"/>
        <c:noMultiLvlLbl val="0"/>
      </c:catAx>
      <c:valAx>
        <c:axId val="144477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4476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09118000874893"/>
          <c:y val="0.63598043426389883"/>
          <c:w val="0.1699088199912511"/>
          <c:h val="0.34319064662371751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216618101284885"/>
          <c:y val="0.1631079478054567"/>
          <c:w val="0.80841025338597416"/>
          <c:h val="0.696253070679332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Trends!$C$1:$G$1</c:f>
              <c:numCache>
                <c:formatCode>General</c:formatCode>
                <c:ptCount val="5"/>
                <c:pt idx="0">
                  <c:v>1996</c:v>
                </c:pt>
                <c:pt idx="1">
                  <c:v>2001</c:v>
                </c:pt>
                <c:pt idx="2">
                  <c:v>2006</c:v>
                </c:pt>
                <c:pt idx="3">
                  <c:v>2011</c:v>
                </c:pt>
                <c:pt idx="4">
                  <c:v>2017</c:v>
                </c:pt>
              </c:numCache>
            </c:numRef>
          </c:cat>
          <c:val>
            <c:numRef>
              <c:f>Trends!$C$2:$G$2</c:f>
              <c:numCache>
                <c:formatCode>General</c:formatCode>
                <c:ptCount val="5"/>
                <c:pt idx="0">
                  <c:v>2000</c:v>
                </c:pt>
                <c:pt idx="1">
                  <c:v>3100</c:v>
                </c:pt>
                <c:pt idx="2">
                  <c:v>1820</c:v>
                </c:pt>
                <c:pt idx="3">
                  <c:v>2500</c:v>
                </c:pt>
                <c:pt idx="4" formatCode="#,##0">
                  <c:v>2813.6923000000002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576640"/>
        <c:axId val="162635776"/>
      </c:barChart>
      <c:catAx>
        <c:axId val="16257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162635776"/>
        <c:crosses val="autoZero"/>
        <c:auto val="1"/>
        <c:lblAlgn val="ctr"/>
        <c:lblOffset val="100"/>
        <c:noMultiLvlLbl val="0"/>
      </c:catAx>
      <c:valAx>
        <c:axId val="16263577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IE" sz="2000"/>
                  <a:t>No. of accidents</a:t>
                </a:r>
              </a:p>
            </c:rich>
          </c:tx>
          <c:layout>
            <c:manualLayout>
              <c:xMode val="edge"/>
              <c:yMode val="edge"/>
              <c:x val="1.6585760517799353E-2"/>
              <c:y val="0.25596079171610397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1625766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98498865236286"/>
          <c:y val="3.2499068899881585E-2"/>
          <c:w val="0.83053318819035282"/>
          <c:h val="0.772878003263193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Trends!$B$4</c:f>
              <c:strCache>
                <c:ptCount val="1"/>
                <c:pt idx="0">
                  <c:v>Livestock</c:v>
                </c:pt>
              </c:strCache>
            </c:strRef>
          </c:tx>
          <c:invertIfNegative val="0"/>
          <c:cat>
            <c:numRef>
              <c:f>Trends!$A$6:$A$9</c:f>
              <c:numCache>
                <c:formatCode>General</c:formatCode>
                <c:ptCount val="4"/>
                <c:pt idx="0">
                  <c:v>1996</c:v>
                </c:pt>
                <c:pt idx="1">
                  <c:v>2001</c:v>
                </c:pt>
                <c:pt idx="2">
                  <c:v>2011</c:v>
                </c:pt>
                <c:pt idx="3">
                  <c:v>2017</c:v>
                </c:pt>
              </c:numCache>
            </c:numRef>
          </c:cat>
          <c:val>
            <c:numRef>
              <c:f>Trends!$B$6:$B$9</c:f>
              <c:numCache>
                <c:formatCode>General</c:formatCode>
                <c:ptCount val="4"/>
                <c:pt idx="0">
                  <c:v>22.6</c:v>
                </c:pt>
                <c:pt idx="1">
                  <c:v>26.9</c:v>
                </c:pt>
                <c:pt idx="2">
                  <c:v>33.299999999999997</c:v>
                </c:pt>
                <c:pt idx="3" formatCode="#,##0">
                  <c:v>42.09</c:v>
                </c:pt>
              </c:numCache>
            </c:numRef>
          </c:val>
        </c:ser>
        <c:ser>
          <c:idx val="1"/>
          <c:order val="1"/>
          <c:tx>
            <c:strRef>
              <c:f>Trends!$C$4</c:f>
              <c:strCache>
                <c:ptCount val="1"/>
                <c:pt idx="0">
                  <c:v>Machinery</c:v>
                </c:pt>
              </c:strCache>
            </c:strRef>
          </c:tx>
          <c:invertIfNegative val="0"/>
          <c:cat>
            <c:numRef>
              <c:f>Trends!$A$6:$A$9</c:f>
              <c:numCache>
                <c:formatCode>General</c:formatCode>
                <c:ptCount val="4"/>
                <c:pt idx="0">
                  <c:v>1996</c:v>
                </c:pt>
                <c:pt idx="1">
                  <c:v>2001</c:v>
                </c:pt>
                <c:pt idx="2">
                  <c:v>2011</c:v>
                </c:pt>
                <c:pt idx="3">
                  <c:v>2017</c:v>
                </c:pt>
              </c:numCache>
            </c:numRef>
          </c:cat>
          <c:val>
            <c:numRef>
              <c:f>Trends!$C$6:$C$9</c:f>
              <c:numCache>
                <c:formatCode>General</c:formatCode>
                <c:ptCount val="4"/>
                <c:pt idx="0">
                  <c:v>34.9</c:v>
                </c:pt>
                <c:pt idx="1">
                  <c:v>19.399999999999999</c:v>
                </c:pt>
                <c:pt idx="2">
                  <c:v>11.1</c:v>
                </c:pt>
                <c:pt idx="3" formatCode="#,##0">
                  <c:v>24.78</c:v>
                </c:pt>
              </c:numCache>
            </c:numRef>
          </c:val>
        </c:ser>
        <c:ser>
          <c:idx val="2"/>
          <c:order val="2"/>
          <c:tx>
            <c:strRef>
              <c:f>Trends!$D$4</c:f>
              <c:strCache>
                <c:ptCount val="1"/>
                <c:pt idx="0">
                  <c:v>Trips , Falls, Blows </c:v>
                </c:pt>
              </c:strCache>
            </c:strRef>
          </c:tx>
          <c:invertIfNegative val="0"/>
          <c:cat>
            <c:numRef>
              <c:f>Trends!$A$6:$A$9</c:f>
              <c:numCache>
                <c:formatCode>General</c:formatCode>
                <c:ptCount val="4"/>
                <c:pt idx="0">
                  <c:v>1996</c:v>
                </c:pt>
                <c:pt idx="1">
                  <c:v>2001</c:v>
                </c:pt>
                <c:pt idx="2">
                  <c:v>2011</c:v>
                </c:pt>
                <c:pt idx="3">
                  <c:v>2017</c:v>
                </c:pt>
              </c:numCache>
            </c:numRef>
          </c:cat>
          <c:val>
            <c:numRef>
              <c:f>Trends!$D$6:$D$9</c:f>
              <c:numCache>
                <c:formatCode>General</c:formatCode>
                <c:ptCount val="4"/>
                <c:pt idx="0">
                  <c:v>33.299999999999997</c:v>
                </c:pt>
                <c:pt idx="1">
                  <c:v>47.7</c:v>
                </c:pt>
                <c:pt idx="2">
                  <c:v>44.9</c:v>
                </c:pt>
                <c:pt idx="3" formatCode="#,##0">
                  <c:v>13.05</c:v>
                </c:pt>
              </c:numCache>
            </c:numRef>
          </c:val>
        </c:ser>
        <c:ser>
          <c:idx val="3"/>
          <c:order val="3"/>
          <c:tx>
            <c:strRef>
              <c:f>Trends!$E$4</c:f>
              <c:strCache>
                <c:ptCount val="1"/>
                <c:pt idx="0">
                  <c:v>Chainsaws</c:v>
                </c:pt>
              </c:strCache>
            </c:strRef>
          </c:tx>
          <c:invertIfNegative val="0"/>
          <c:cat>
            <c:numRef>
              <c:f>Trends!$A$6:$A$9</c:f>
              <c:numCache>
                <c:formatCode>General</c:formatCode>
                <c:ptCount val="4"/>
                <c:pt idx="0">
                  <c:v>1996</c:v>
                </c:pt>
                <c:pt idx="1">
                  <c:v>2001</c:v>
                </c:pt>
                <c:pt idx="2">
                  <c:v>2011</c:v>
                </c:pt>
                <c:pt idx="3">
                  <c:v>2017</c:v>
                </c:pt>
              </c:numCache>
            </c:numRef>
          </c:cat>
          <c:val>
            <c:numRef>
              <c:f>Trends!$E$6:$E$9</c:f>
              <c:numCache>
                <c:formatCode>General</c:formatCode>
                <c:ptCount val="4"/>
                <c:pt idx="0">
                  <c:v>8.6</c:v>
                </c:pt>
                <c:pt idx="1">
                  <c:v>6.5</c:v>
                </c:pt>
                <c:pt idx="2">
                  <c:v>2.7</c:v>
                </c:pt>
                <c:pt idx="3" formatCode="#,##0">
                  <c:v>7.36</c:v>
                </c:pt>
              </c:numCache>
            </c:numRef>
          </c:val>
        </c:ser>
        <c:ser>
          <c:idx val="4"/>
          <c:order val="4"/>
          <c:tx>
            <c:strRef>
              <c:f>Trends!$F$4</c:f>
              <c:strCache>
                <c:ptCount val="1"/>
                <c:pt idx="0">
                  <c:v>Buildings</c:v>
                </c:pt>
              </c:strCache>
            </c:strRef>
          </c:tx>
          <c:invertIfNegative val="0"/>
          <c:cat>
            <c:numRef>
              <c:f>Trends!$A$6:$A$9</c:f>
              <c:numCache>
                <c:formatCode>General</c:formatCode>
                <c:ptCount val="4"/>
                <c:pt idx="0">
                  <c:v>1996</c:v>
                </c:pt>
                <c:pt idx="1">
                  <c:v>2001</c:v>
                </c:pt>
                <c:pt idx="2">
                  <c:v>2011</c:v>
                </c:pt>
                <c:pt idx="3">
                  <c:v>2017</c:v>
                </c:pt>
              </c:numCache>
            </c:numRef>
          </c:cat>
          <c:val>
            <c:numRef>
              <c:f>Trends!$F$6:$F$9</c:f>
              <c:numCache>
                <c:formatCode>General</c:formatCode>
                <c:ptCount val="4"/>
                <c:pt idx="3" formatCode="#,##0">
                  <c:v>6.06</c:v>
                </c:pt>
              </c:numCache>
            </c:numRef>
          </c:val>
        </c:ser>
        <c:ser>
          <c:idx val="5"/>
          <c:order val="5"/>
          <c:tx>
            <c:strRef>
              <c:f>Trends!$G$4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numRef>
              <c:f>Trends!$A$6:$A$9</c:f>
              <c:numCache>
                <c:formatCode>General</c:formatCode>
                <c:ptCount val="4"/>
                <c:pt idx="0">
                  <c:v>1996</c:v>
                </c:pt>
                <c:pt idx="1">
                  <c:v>2001</c:v>
                </c:pt>
                <c:pt idx="2">
                  <c:v>2011</c:v>
                </c:pt>
                <c:pt idx="3">
                  <c:v>2017</c:v>
                </c:pt>
              </c:numCache>
            </c:numRef>
          </c:cat>
          <c:val>
            <c:numRef>
              <c:f>Trends!$G$6:$G$9</c:f>
              <c:numCache>
                <c:formatCode>General</c:formatCode>
                <c:ptCount val="4"/>
                <c:pt idx="2">
                  <c:v>8</c:v>
                </c:pt>
                <c:pt idx="3" formatCode="#,##0">
                  <c:v>6.65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9271552"/>
        <c:axId val="179273088"/>
      </c:barChart>
      <c:catAx>
        <c:axId val="17927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179273088"/>
        <c:crosses val="autoZero"/>
        <c:auto val="1"/>
        <c:lblAlgn val="ctr"/>
        <c:lblOffset val="100"/>
        <c:noMultiLvlLbl val="0"/>
      </c:catAx>
      <c:valAx>
        <c:axId val="17927308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3200"/>
                </a:pPr>
                <a:r>
                  <a:rPr lang="en-IE" sz="3200"/>
                  <a:t>%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1792715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1994940900386586E-2"/>
          <c:y val="0.90053388164042369"/>
          <c:w val="0.72771844925634299"/>
          <c:h val="9.9466118359576264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7202902676130687E-2"/>
          <c:y val="0.14280084055948702"/>
          <c:w val="0.87234837867656834"/>
          <c:h val="0.6708163061895744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'2017'!$H$102:$H$106</c:f>
              <c:strCache>
                <c:ptCount val="5"/>
                <c:pt idx="0">
                  <c:v>Dairy</c:v>
                </c:pt>
                <c:pt idx="1">
                  <c:v>Cattle Rearing</c:v>
                </c:pt>
                <c:pt idx="2">
                  <c:v>Cattle Finishing</c:v>
                </c:pt>
                <c:pt idx="3">
                  <c:v>Sheep</c:v>
                </c:pt>
                <c:pt idx="4">
                  <c:v>Tillage</c:v>
                </c:pt>
              </c:strCache>
            </c:strRef>
          </c:cat>
          <c:val>
            <c:numRef>
              <c:f>'2017'!$M$102:$M$106</c:f>
              <c:numCache>
                <c:formatCode>0%</c:formatCode>
                <c:ptCount val="5"/>
                <c:pt idx="0">
                  <c:v>0.18343073725941555</c:v>
                </c:pt>
                <c:pt idx="1">
                  <c:v>8.512227385497903E-2</c:v>
                </c:pt>
                <c:pt idx="2">
                  <c:v>8.2151992055822728E-2</c:v>
                </c:pt>
                <c:pt idx="3">
                  <c:v>0.11215751752920811</c:v>
                </c:pt>
                <c:pt idx="4">
                  <c:v>0.11771955153612053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78979584"/>
        <c:axId val="178981120"/>
      </c:barChart>
      <c:catAx>
        <c:axId val="1789795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8981120"/>
        <c:crosses val="autoZero"/>
        <c:auto val="1"/>
        <c:lblAlgn val="ctr"/>
        <c:lblOffset val="100"/>
        <c:noMultiLvlLbl val="0"/>
      </c:catAx>
      <c:valAx>
        <c:axId val="178981120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789795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b="1"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'2017'!$H$174:$H$178</c:f>
              <c:strCache>
                <c:ptCount val="5"/>
                <c:pt idx="0">
                  <c:v>&lt; 40</c:v>
                </c:pt>
                <c:pt idx="1">
                  <c:v>40-50</c:v>
                </c:pt>
                <c:pt idx="2">
                  <c:v>50-60</c:v>
                </c:pt>
                <c:pt idx="3">
                  <c:v>60-70</c:v>
                </c:pt>
                <c:pt idx="4">
                  <c:v>&gt; 70</c:v>
                </c:pt>
              </c:strCache>
            </c:strRef>
          </c:cat>
          <c:val>
            <c:numRef>
              <c:f>'2017'!$M$174:$M$178</c:f>
              <c:numCache>
                <c:formatCode>0%</c:formatCode>
                <c:ptCount val="5"/>
                <c:pt idx="0">
                  <c:v>0.11577408499810206</c:v>
                </c:pt>
                <c:pt idx="1">
                  <c:v>0.13309973631373367</c:v>
                </c:pt>
                <c:pt idx="2">
                  <c:v>0.13174300620772411</c:v>
                </c:pt>
                <c:pt idx="3">
                  <c:v>8.8141929696273019E-2</c:v>
                </c:pt>
                <c:pt idx="4">
                  <c:v>6.5961077486710429E-2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79002752"/>
        <c:axId val="179016832"/>
      </c:barChart>
      <c:catAx>
        <c:axId val="17900275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79016832"/>
        <c:crosses val="autoZero"/>
        <c:auto val="1"/>
        <c:lblAlgn val="ctr"/>
        <c:lblOffset val="100"/>
        <c:noMultiLvlLbl val="0"/>
      </c:catAx>
      <c:valAx>
        <c:axId val="179016832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7900275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b="1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</cdr:x>
      <cdr:y>0.41158</cdr:y>
    </cdr:from>
    <cdr:to>
      <cdr:x>0.732</cdr:x>
      <cdr:y>0.69953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62125" y="1252538"/>
          <a:ext cx="1724025" cy="876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IE" sz="2400" b="1" dirty="0"/>
            <a:t>Fatal Accidents in</a:t>
          </a:r>
          <a:r>
            <a:rPr lang="en-IE" sz="2400" b="1" baseline="0" dirty="0"/>
            <a:t> </a:t>
          </a:r>
          <a:r>
            <a:rPr lang="en-IE" sz="2400" b="1" dirty="0"/>
            <a:t>Agriculture</a:t>
          </a:r>
        </a:p>
        <a:p xmlns:a="http://schemas.openxmlformats.org/drawingml/2006/main">
          <a:pPr algn="ctr"/>
          <a:r>
            <a:rPr lang="en-IE" sz="2400" b="1" dirty="0"/>
            <a:t>5</a:t>
          </a:r>
          <a:r>
            <a:rPr lang="en-IE" sz="2400" b="1" baseline="0" dirty="0"/>
            <a:t> </a:t>
          </a:r>
          <a:r>
            <a:rPr lang="en-IE" sz="2400" b="1" baseline="0" dirty="0" err="1"/>
            <a:t>Yr</a:t>
          </a:r>
          <a:r>
            <a:rPr lang="en-IE" sz="2400" b="1" baseline="0" dirty="0"/>
            <a:t> Moving Average</a:t>
          </a:r>
          <a:endParaRPr lang="en-IE" sz="2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0.84264</cdr:x>
      <cdr:y>0.07615</cdr:y>
    </cdr:from>
    <cdr:to>
      <cdr:x>1</cdr:x>
      <cdr:y>0.30187</cdr:y>
    </cdr:to>
    <cdr:sp macro="" textlink="">
      <cdr:nvSpPr>
        <cdr:cNvPr id="2" name="Rounded Rectangular Callout 1"/>
        <cdr:cNvSpPr/>
      </cdr:nvSpPr>
      <cdr:spPr>
        <a:xfrm xmlns:a="http://schemas.openxmlformats.org/drawingml/2006/main">
          <a:off x="6164072" y="319147"/>
          <a:ext cx="1151128" cy="945993"/>
        </a:xfrm>
        <a:prstGeom xmlns:a="http://schemas.openxmlformats.org/drawingml/2006/main" prst="wedgeRoundRectCallou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b="1" dirty="0" smtClean="0"/>
            <a:t>40% </a:t>
          </a:r>
          <a:r>
            <a:rPr lang="en-US" sz="1800" b="1" dirty="0"/>
            <a:t>were 65 +</a:t>
          </a:r>
          <a:r>
            <a:rPr lang="en-US" sz="1800" b="1" dirty="0" smtClean="0"/>
            <a:t> </a:t>
          </a:r>
          <a:r>
            <a:rPr lang="en-US" sz="1800" b="1" dirty="0"/>
            <a:t>over</a:t>
          </a:r>
        </a:p>
      </cdr:txBody>
    </cdr:sp>
  </cdr:relSizeAnchor>
  <cdr:relSizeAnchor xmlns:cdr="http://schemas.openxmlformats.org/drawingml/2006/chartDrawing">
    <cdr:from>
      <cdr:x>0.85097</cdr:x>
      <cdr:y>0.32812</cdr:y>
    </cdr:from>
    <cdr:to>
      <cdr:x>1</cdr:x>
      <cdr:y>0.61212</cdr:y>
    </cdr:to>
    <cdr:sp macro="" textlink="">
      <cdr:nvSpPr>
        <cdr:cNvPr id="3" name="Flowchart: Card 2"/>
        <cdr:cNvSpPr/>
      </cdr:nvSpPr>
      <cdr:spPr>
        <a:xfrm xmlns:a="http://schemas.openxmlformats.org/drawingml/2006/main">
          <a:off x="6225032" y="1375156"/>
          <a:ext cx="1090168" cy="1190244"/>
        </a:xfrm>
        <a:prstGeom xmlns:a="http://schemas.openxmlformats.org/drawingml/2006/main" prst="flowChartPunchedCard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b="1" dirty="0" smtClean="0"/>
            <a:t>12% </a:t>
          </a:r>
          <a:r>
            <a:rPr lang="en-US" sz="1800" b="1" dirty="0"/>
            <a:t>were children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E6F28-5403-C44E-B9B5-A755E3CF887F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F26C6-DD7B-294B-B20F-11610BCBE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058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CD2C5-AFFC-3041-B27D-8EC66AE2BB4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A549E-2C9D-9548-84BF-1F393579A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878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1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23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0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53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46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8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67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8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98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5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ohn.g.mcnamara@teagasc.i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3"/>
          <p:cNvSpPr>
            <a:spLocks noGrp="1"/>
          </p:cNvSpPr>
          <p:nvPr>
            <p:ph type="ctrTitle"/>
          </p:nvPr>
        </p:nvSpPr>
        <p:spPr>
          <a:xfrm>
            <a:off x="732295" y="1017050"/>
            <a:ext cx="7772400" cy="2474912"/>
          </a:xfrm>
        </p:spPr>
        <p:txBody>
          <a:bodyPr/>
          <a:lstStyle/>
          <a:p>
            <a:pPr algn="ctr" eaLnBrk="1" hangingPunct="1"/>
            <a:r>
              <a:rPr lang="en-IE" sz="4000" dirty="0" smtClean="0"/>
              <a:t/>
            </a:r>
            <a:br>
              <a:rPr lang="en-IE" sz="4000" dirty="0" smtClean="0"/>
            </a:br>
            <a:r>
              <a:rPr lang="en-IE" sz="4000" dirty="0" smtClean="0"/>
              <a:t> ‘Advise on Farm Safety’ </a:t>
            </a:r>
          </a:p>
        </p:txBody>
      </p:sp>
      <p:sp>
        <p:nvSpPr>
          <p:cNvPr id="2051" name="Subtitle 4"/>
          <p:cNvSpPr>
            <a:spLocks noGrp="1"/>
          </p:cNvSpPr>
          <p:nvPr>
            <p:ph type="subTitle" idx="1"/>
          </p:nvPr>
        </p:nvSpPr>
        <p:spPr>
          <a:xfrm>
            <a:off x="1371600" y="2929181"/>
            <a:ext cx="6400800" cy="2371239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IE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John McNamara </a:t>
            </a:r>
          </a:p>
          <a:p>
            <a:pPr eaLnBrk="1" hangingPunct="1"/>
            <a:r>
              <a:rPr lang="en-IE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Health and Safety Specialist</a:t>
            </a:r>
          </a:p>
          <a:p>
            <a:pPr eaLnBrk="1" hangingPunct="1"/>
            <a:r>
              <a:rPr lang="en-IE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Teagasc</a:t>
            </a:r>
          </a:p>
          <a:p>
            <a:pPr eaLnBrk="1" hangingPunct="1"/>
            <a:r>
              <a:rPr lang="en-IE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john.g.mcnamara@teagasc.ie</a:t>
            </a:r>
            <a:r>
              <a:rPr lang="en-IE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0481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945396" y="251846"/>
            <a:ext cx="7315200" cy="1081007"/>
          </a:xfrm>
        </p:spPr>
        <p:txBody>
          <a:bodyPr/>
          <a:lstStyle/>
          <a:p>
            <a:r>
              <a:rPr lang="en-IE" sz="3200" dirty="0" smtClean="0"/>
              <a:t>Consequences of Injury and Ill Health</a:t>
            </a:r>
            <a:br>
              <a:rPr lang="en-IE" sz="3200" dirty="0" smtClean="0"/>
            </a:br>
            <a:r>
              <a:rPr lang="en-IE" sz="3200" dirty="0" smtClean="0"/>
              <a:t> - ‘Zero Vision’ needed at all times. </a:t>
            </a:r>
            <a:br>
              <a:rPr lang="en-IE" sz="3200" dirty="0" smtClean="0"/>
            </a:br>
            <a:r>
              <a:rPr lang="en-IE" sz="3200" dirty="0"/>
              <a:t> </a:t>
            </a:r>
            <a:r>
              <a:rPr lang="en-IE" sz="3200" dirty="0" smtClean="0"/>
              <a:t>- Salute Accident Victims.</a:t>
            </a:r>
            <a:br>
              <a:rPr lang="en-IE" sz="3200" dirty="0" smtClean="0"/>
            </a:br>
            <a:r>
              <a:rPr lang="en-IE" sz="3200" dirty="0"/>
              <a:t> </a:t>
            </a:r>
            <a:r>
              <a:rPr lang="en-IE" sz="3200" dirty="0" smtClean="0"/>
              <a:t>- Work with H.S.A and Partnership  </a:t>
            </a:r>
          </a:p>
        </p:txBody>
      </p:sp>
      <p:pic>
        <p:nvPicPr>
          <p:cNvPr id="3075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5447" y="2414636"/>
            <a:ext cx="3729037" cy="4300780"/>
          </a:xfrm>
          <a:ln w="28575"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854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 Farm Deaths-5yr moving Av. </a:t>
            </a:r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735497"/>
              </p:ext>
            </p:extLst>
          </p:nvPr>
        </p:nvGraphicFramePr>
        <p:xfrm>
          <a:off x="914400" y="1600200"/>
          <a:ext cx="73152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8675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Farm Deaths by Age Category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6" name="Content Placeholder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8852198"/>
              </p:ext>
            </p:extLst>
          </p:nvPr>
        </p:nvGraphicFramePr>
        <p:xfrm>
          <a:off x="973810" y="1582119"/>
          <a:ext cx="73152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0188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7772400" cy="457200"/>
          </a:xfrm>
        </p:spPr>
        <p:txBody>
          <a:bodyPr/>
          <a:lstStyle/>
          <a:p>
            <a:r>
              <a:rPr lang="en-IE" smtClean="0"/>
              <a:t> </a:t>
            </a:r>
            <a:r>
              <a:rPr lang="en-IE" sz="4000" smtClean="0"/>
              <a:t>Causes of Farm Deaths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smtClean="0"/>
          </a:p>
        </p:txBody>
      </p:sp>
      <p:pic>
        <p:nvPicPr>
          <p:cNvPr id="6148" name="Picture 2" descr="ag_main_causes_07_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43624"/>
            <a:ext cx="6680712" cy="461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79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3314" name="Picture 2" descr="\\kcvx341\homeshares2$\John.G.McNamara\My Pictures\2018-02-06 2018\2018 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09" y="480447"/>
            <a:ext cx="7346197" cy="550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913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Crush Zone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4338" name="Picture 2" descr="\\kcvx341\homeshares2$\John.G.McNamara\My Pictures\2016-09-06\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769" y="1492143"/>
            <a:ext cx="4024393" cy="536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435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1545956"/>
          </a:xfrm>
        </p:spPr>
        <p:txBody>
          <a:bodyPr/>
          <a:lstStyle/>
          <a:p>
            <a:r>
              <a:rPr lang="en-IE" dirty="0"/>
              <a:t> </a:t>
            </a:r>
            <a:r>
              <a:rPr lang="en-IE" dirty="0" smtClean="0"/>
              <a:t>Farm Accidents ( NFS) 2017</a:t>
            </a:r>
            <a:br>
              <a:rPr lang="en-IE" dirty="0" smtClean="0"/>
            </a:br>
            <a:r>
              <a:rPr lang="en-IE" dirty="0" smtClean="0"/>
              <a:t> (Previous 5 years)</a:t>
            </a:r>
            <a:br>
              <a:rPr lang="en-IE" dirty="0" smtClean="0"/>
            </a:br>
            <a:endParaRPr lang="en-IE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35431" y="1600200"/>
            <a:ext cx="7594169" cy="4191000"/>
          </a:xfrm>
        </p:spPr>
        <p:txBody>
          <a:bodyPr/>
          <a:lstStyle/>
          <a:p>
            <a:pPr marL="0" indent="0">
              <a:buNone/>
            </a:pPr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196417701"/>
              </p:ext>
            </p:extLst>
          </p:nvPr>
        </p:nvGraphicFramePr>
        <p:xfrm>
          <a:off x="927511" y="1799419"/>
          <a:ext cx="7224599" cy="4043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72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  Farm Accident Victim </a:t>
            </a:r>
            <a:endParaRPr lang="en-IE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208950"/>
              </p:ext>
            </p:extLst>
          </p:nvPr>
        </p:nvGraphicFramePr>
        <p:xfrm>
          <a:off x="914400" y="1704813"/>
          <a:ext cx="7315200" cy="3268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653684">
                <a:tc>
                  <a:txBody>
                    <a:bodyPr/>
                    <a:lstStyle/>
                    <a:p>
                      <a:pPr algn="ctr"/>
                      <a:r>
                        <a:rPr lang="en-IE" sz="3200" dirty="0" smtClean="0"/>
                        <a:t>PERSON</a:t>
                      </a:r>
                      <a:r>
                        <a:rPr lang="en-IE" baseline="0" dirty="0" smtClean="0"/>
                        <a:t> 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% </a:t>
                      </a:r>
                      <a:endParaRPr lang="en-IE" sz="3600" dirty="0"/>
                    </a:p>
                  </a:txBody>
                  <a:tcPr/>
                </a:tc>
              </a:tr>
              <a:tr h="653684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Farmer</a:t>
                      </a:r>
                      <a:r>
                        <a:rPr lang="en-IE" sz="3600" baseline="0" dirty="0" smtClean="0"/>
                        <a:t> 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80 </a:t>
                      </a:r>
                      <a:endParaRPr lang="en-IE" sz="3600" dirty="0"/>
                    </a:p>
                  </a:txBody>
                  <a:tcPr/>
                </a:tc>
              </a:tr>
              <a:tr h="653684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Spouse/</a:t>
                      </a:r>
                      <a:r>
                        <a:rPr lang="en-IE" sz="3600" baseline="0" dirty="0" smtClean="0"/>
                        <a:t> Family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12</a:t>
                      </a:r>
                      <a:endParaRPr lang="en-IE" sz="3600" dirty="0"/>
                    </a:p>
                  </a:txBody>
                  <a:tcPr/>
                </a:tc>
              </a:tr>
              <a:tr h="653684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Worker 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5</a:t>
                      </a:r>
                      <a:endParaRPr lang="en-IE" sz="3600" dirty="0"/>
                    </a:p>
                  </a:txBody>
                  <a:tcPr/>
                </a:tc>
              </a:tr>
              <a:tr h="653684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Other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3</a:t>
                      </a:r>
                      <a:endParaRPr lang="en-IE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7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14400" y="309966"/>
            <a:ext cx="7315200" cy="650929"/>
          </a:xfrm>
        </p:spPr>
        <p:txBody>
          <a:bodyPr/>
          <a:lstStyle/>
          <a:p>
            <a:r>
              <a:rPr lang="en-IE" b="0" dirty="0"/>
              <a:t>Farm accident  </a:t>
            </a:r>
            <a:r>
              <a:rPr lang="en-IE" b="0" dirty="0" smtClean="0"/>
              <a:t>categories</a:t>
            </a:r>
            <a:r>
              <a:rPr lang="en-IE" b="0" dirty="0"/>
              <a:t/>
            </a:r>
            <a:br>
              <a:rPr lang="en-IE" b="0" dirty="0"/>
            </a:br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3403" y="5751916"/>
            <a:ext cx="6566340" cy="365125"/>
          </a:xfrm>
        </p:spPr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6564423"/>
              </p:ext>
            </p:extLst>
          </p:nvPr>
        </p:nvGraphicFramePr>
        <p:xfrm>
          <a:off x="356460" y="898900"/>
          <a:ext cx="8291594" cy="5238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3023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Accident </a:t>
            </a:r>
            <a:r>
              <a:rPr lang="en-IE" dirty="0" err="1" smtClean="0"/>
              <a:t>Occurence</a:t>
            </a:r>
            <a:r>
              <a:rPr lang="en-IE" dirty="0" smtClean="0"/>
              <a:t> </a:t>
            </a:r>
            <a:r>
              <a:rPr lang="en-IE" dirty="0"/>
              <a:t>(%) </a:t>
            </a:r>
            <a:r>
              <a:rPr lang="en-IE" dirty="0" smtClean="0"/>
              <a:t>by Farm systems</a:t>
            </a:r>
            <a:endParaRPr lang="en-IE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639311536"/>
              </p:ext>
            </p:extLst>
          </p:nvPr>
        </p:nvGraphicFramePr>
        <p:xfrm>
          <a:off x="1546709" y="1574191"/>
          <a:ext cx="6419420" cy="4299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824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Fig. 6: Accident occurrence (%) </a:t>
            </a:r>
            <a:r>
              <a:rPr lang="en-IE" dirty="0" smtClean="0"/>
              <a:t>by age categories</a:t>
            </a:r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8225164"/>
              </p:ext>
            </p:extLst>
          </p:nvPr>
        </p:nvGraphicFramePr>
        <p:xfrm>
          <a:off x="1007390" y="2127142"/>
          <a:ext cx="73152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178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Work Time Loss </a:t>
            </a:r>
            <a:endParaRPr lang="en-IE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7740461"/>
              </p:ext>
            </p:extLst>
          </p:nvPr>
        </p:nvGraphicFramePr>
        <p:xfrm>
          <a:off x="914400" y="1600200"/>
          <a:ext cx="73152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Days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%</a:t>
                      </a:r>
                      <a:endParaRPr lang="en-IE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60+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21</a:t>
                      </a:r>
                      <a:endParaRPr lang="en-IE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30-60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9</a:t>
                      </a:r>
                      <a:endParaRPr lang="en-IE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11-29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13</a:t>
                      </a:r>
                      <a:endParaRPr lang="en-IE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4-10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22</a:t>
                      </a:r>
                      <a:endParaRPr lang="en-IE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18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 Medical Treatment</a:t>
            </a:r>
            <a:endParaRPr lang="en-IE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5040615"/>
              </p:ext>
            </p:extLst>
          </p:nvPr>
        </p:nvGraphicFramePr>
        <p:xfrm>
          <a:off x="914400" y="1600200"/>
          <a:ext cx="73152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Treatmen</a:t>
                      </a:r>
                      <a:r>
                        <a:rPr lang="en-IE" sz="3600" baseline="0" dirty="0" smtClean="0"/>
                        <a:t>t 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%</a:t>
                      </a:r>
                      <a:endParaRPr lang="en-IE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Hospital</a:t>
                      </a:r>
                      <a:r>
                        <a:rPr lang="en-IE" sz="3600" baseline="0" dirty="0" smtClean="0"/>
                        <a:t> 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73</a:t>
                      </a:r>
                      <a:endParaRPr lang="en-IE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Doctor 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19</a:t>
                      </a:r>
                      <a:endParaRPr lang="en-IE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1</a:t>
                      </a:r>
                      <a:r>
                        <a:rPr lang="en-IE" sz="3600" baseline="30000" dirty="0" smtClean="0"/>
                        <a:t>sT</a:t>
                      </a:r>
                      <a:r>
                        <a:rPr lang="en-IE" sz="3600" baseline="0" dirty="0" smtClean="0"/>
                        <a:t> Aid 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4</a:t>
                      </a:r>
                      <a:endParaRPr lang="en-IE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Fatality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1</a:t>
                      </a:r>
                      <a:endParaRPr lang="en-IE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None</a:t>
                      </a:r>
                      <a:r>
                        <a:rPr lang="en-IE" sz="3600" baseline="0" dirty="0" smtClean="0"/>
                        <a:t> </a:t>
                      </a:r>
                      <a:endParaRPr lang="en-I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dirty="0" smtClean="0"/>
                        <a:t>2</a:t>
                      </a:r>
                      <a:endParaRPr lang="en-IE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045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92579" y="-340964"/>
            <a:ext cx="7315200" cy="1580827"/>
          </a:xfrm>
        </p:spPr>
        <p:txBody>
          <a:bodyPr/>
          <a:lstStyle/>
          <a:p>
            <a:pPr eaLnBrk="1" hangingPunct="1"/>
            <a:r>
              <a:rPr lang="en-IE" b="0" dirty="0" smtClean="0"/>
              <a:t/>
            </a:r>
            <a:br>
              <a:rPr lang="en-IE" b="0" dirty="0" smtClean="0"/>
            </a:br>
            <a:r>
              <a:rPr lang="en-IE" sz="3200" dirty="0" smtClean="0"/>
              <a:t>Farm Safety COP Risk Assessment </a:t>
            </a:r>
            <a:br>
              <a:rPr lang="en-IE" sz="3200" dirty="0" smtClean="0"/>
            </a:br>
            <a:r>
              <a:rPr lang="en-IE" sz="3200" dirty="0" smtClean="0"/>
              <a:t>(Available at www.hsa.ie) </a:t>
            </a:r>
          </a:p>
        </p:txBody>
      </p:sp>
      <p:sp>
        <p:nvSpPr>
          <p:cNvPr id="13315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068637" lvl="7" indent="0"/>
            <a:endParaRPr lang="en-IE" dirty="0" smtClean="0"/>
          </a:p>
        </p:txBody>
      </p:sp>
      <p:sp>
        <p:nvSpPr>
          <p:cNvPr id="13316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en-IE" dirty="0" smtClean="0"/>
          </a:p>
        </p:txBody>
      </p:sp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90" y="1383571"/>
            <a:ext cx="3394130" cy="479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06" y="1305947"/>
            <a:ext cx="3500175" cy="4950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991890" y="1383571"/>
            <a:ext cx="0" cy="48726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86020" y="1383571"/>
            <a:ext cx="0" cy="47950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91890" y="1383571"/>
            <a:ext cx="339413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91890" y="6178572"/>
            <a:ext cx="339413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10006" y="1305947"/>
            <a:ext cx="0" cy="49502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010181" y="1305947"/>
            <a:ext cx="0" cy="49502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510006" y="1383571"/>
            <a:ext cx="35001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510006" y="6256194"/>
            <a:ext cx="3500175" cy="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94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smtClean="0"/>
              <a:t>Farm Safety Code of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7" y="1292642"/>
            <a:ext cx="3533612" cy="484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3802" y="1380120"/>
            <a:ext cx="3581400" cy="4267201"/>
          </a:xfrm>
        </p:spPr>
        <p:txBody>
          <a:bodyPr/>
          <a:lstStyle/>
          <a:p>
            <a:endParaRPr lang="en-IE" dirty="0"/>
          </a:p>
        </p:txBody>
      </p:sp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958" y="1380120"/>
            <a:ext cx="3281088" cy="4667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022887" y="1292642"/>
            <a:ext cx="15497" cy="48422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56499" y="1380120"/>
            <a:ext cx="0" cy="47547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22887" y="6134855"/>
            <a:ext cx="35336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38384" y="1292642"/>
            <a:ext cx="351811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43958" y="1292642"/>
            <a:ext cx="0" cy="47547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225046" y="1292642"/>
            <a:ext cx="0" cy="47547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943958" y="1292642"/>
            <a:ext cx="32810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943958" y="6047375"/>
            <a:ext cx="32810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53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9750" y="304800"/>
            <a:ext cx="7918450" cy="820738"/>
          </a:xfrm>
        </p:spPr>
        <p:txBody>
          <a:bodyPr/>
          <a:lstStyle/>
          <a:p>
            <a:r>
              <a:rPr lang="en-IE" sz="3600" dirty="0" smtClean="0"/>
              <a:t> Farmer Management/ Behaviour</a:t>
            </a:r>
          </a:p>
        </p:txBody>
      </p:sp>
      <p:pic>
        <p:nvPicPr>
          <p:cNvPr id="12291" name="Picture 2" descr="\\kcvx341\homeshares2$\John.G.McNamara\My Pictures\Farmyard - Dangers.bm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196975"/>
            <a:ext cx="634047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69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 Prevention </a:t>
            </a:r>
            <a:endParaRPr lang="en-IE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4800" dirty="0" smtClean="0"/>
              <a:t>Physical Controls</a:t>
            </a:r>
          </a:p>
          <a:p>
            <a:r>
              <a:rPr lang="en-IE" sz="4800" dirty="0" smtClean="0"/>
              <a:t>Behaviour</a:t>
            </a:r>
          </a:p>
          <a:p>
            <a:r>
              <a:rPr lang="en-IE" sz="4800" dirty="0" smtClean="0"/>
              <a:t>Work Organisation</a:t>
            </a:r>
            <a:endParaRPr lang="en-IE" sz="4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239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Teagasc PPT option 3.pot</Template>
  <TotalTime>996</TotalTime>
  <Words>192</Words>
  <Application>Microsoft Office PowerPoint</Application>
  <PresentationFormat>On-screen Show (4:3)</PresentationFormat>
  <Paragraphs>86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1_Office Theme</vt:lpstr>
      <vt:lpstr>  ‘Advise on Farm Safety’ </vt:lpstr>
      <vt:lpstr>Consequences of Injury and Ill Health  - ‘Zero Vision’ needed at all times.   - Salute Accident Victims.  - Work with H.S.A and Partnership  </vt:lpstr>
      <vt:lpstr> Farm Deaths-5yr moving Av. </vt:lpstr>
      <vt:lpstr>Farm Deaths by Age Category</vt:lpstr>
      <vt:lpstr> Causes of Farm Deaths</vt:lpstr>
      <vt:lpstr>PowerPoint Presentation</vt:lpstr>
      <vt:lpstr>Crush Zone </vt:lpstr>
      <vt:lpstr> Farm Accidents ( NFS) 2017  (Previous 5 years) </vt:lpstr>
      <vt:lpstr>  Farm Accident Victim </vt:lpstr>
      <vt:lpstr>Farm accident  categories </vt:lpstr>
      <vt:lpstr>Accident Occurence (%) by Farm systems</vt:lpstr>
      <vt:lpstr>Fig. 6: Accident occurrence (%) by age categories</vt:lpstr>
      <vt:lpstr>Work Time Loss </vt:lpstr>
      <vt:lpstr> Medical Treatment</vt:lpstr>
      <vt:lpstr> Farm Safety COP Risk Assessment  (Available at www.hsa.ie) </vt:lpstr>
      <vt:lpstr>Farm Safety Code of Practice</vt:lpstr>
      <vt:lpstr> Farmer Management/ Behaviour</vt:lpstr>
      <vt:lpstr> Prevention </vt:lpstr>
    </vt:vector>
  </TitlesOfParts>
  <Company>Principle - Design Consultants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Judy</dc:creator>
  <cp:lastModifiedBy>John G McNamara</cp:lastModifiedBy>
  <cp:revision>122</cp:revision>
  <cp:lastPrinted>2017-11-15T15:41:49Z</cp:lastPrinted>
  <dcterms:created xsi:type="dcterms:W3CDTF">2012-01-19T13:12:49Z</dcterms:created>
  <dcterms:modified xsi:type="dcterms:W3CDTF">2018-02-19T21:06:50Z</dcterms:modified>
</cp:coreProperties>
</file>