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50"/>
  </p:handoutMasterIdLst>
  <p:sldIdLst>
    <p:sldId id="256" r:id="rId2"/>
    <p:sldId id="260" r:id="rId3"/>
    <p:sldId id="263" r:id="rId4"/>
    <p:sldId id="261" r:id="rId5"/>
    <p:sldId id="262" r:id="rId6"/>
    <p:sldId id="264" r:id="rId7"/>
    <p:sldId id="303" r:id="rId8"/>
    <p:sldId id="270" r:id="rId9"/>
    <p:sldId id="271" r:id="rId10"/>
    <p:sldId id="259" r:id="rId11"/>
    <p:sldId id="258" r:id="rId12"/>
    <p:sldId id="266" r:id="rId13"/>
    <p:sldId id="269" r:id="rId14"/>
    <p:sldId id="267" r:id="rId15"/>
    <p:sldId id="268" r:id="rId16"/>
    <p:sldId id="272" r:id="rId17"/>
    <p:sldId id="273" r:id="rId18"/>
    <p:sldId id="274" r:id="rId19"/>
    <p:sldId id="275" r:id="rId20"/>
    <p:sldId id="279" r:id="rId21"/>
    <p:sldId id="297" r:id="rId22"/>
    <p:sldId id="298" r:id="rId23"/>
    <p:sldId id="290" r:id="rId24"/>
    <p:sldId id="293" r:id="rId25"/>
    <p:sldId id="277" r:id="rId26"/>
    <p:sldId id="300" r:id="rId27"/>
    <p:sldId id="301" r:id="rId28"/>
    <p:sldId id="302" r:id="rId29"/>
    <p:sldId id="292" r:id="rId30"/>
    <p:sldId id="278" r:id="rId31"/>
    <p:sldId id="296" r:id="rId32"/>
    <p:sldId id="299" r:id="rId33"/>
    <p:sldId id="280" r:id="rId34"/>
    <p:sldId id="281" r:id="rId35"/>
    <p:sldId id="283" r:id="rId36"/>
    <p:sldId id="284" r:id="rId37"/>
    <p:sldId id="282" r:id="rId38"/>
    <p:sldId id="285" r:id="rId39"/>
    <p:sldId id="286" r:id="rId40"/>
    <p:sldId id="287" r:id="rId41"/>
    <p:sldId id="288" r:id="rId42"/>
    <p:sldId id="289" r:id="rId43"/>
    <p:sldId id="291" r:id="rId44"/>
    <p:sldId id="294" r:id="rId45"/>
    <p:sldId id="295" r:id="rId46"/>
    <p:sldId id="305" r:id="rId47"/>
    <p:sldId id="306" r:id="rId48"/>
    <p:sldId id="304" r:id="rId49"/>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113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F95701A6-FDE7-4276-AFCD-0D3DC652B4D2}" type="datetimeFigureOut">
              <a:rPr lang="en-IE" smtClean="0"/>
              <a:t>27/02/2018</a:t>
            </a:fld>
            <a:endParaRPr lang="en-IE"/>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BBD148EC-52C7-419A-9C82-EFE1CE39317D}" type="slidenum">
              <a:rPr lang="en-IE" smtClean="0"/>
              <a:t>‹#›</a:t>
            </a:fld>
            <a:endParaRPr lang="en-IE"/>
          </a:p>
        </p:txBody>
      </p:sp>
    </p:spTree>
    <p:extLst>
      <p:ext uri="{BB962C8B-B14F-4D97-AF65-F5344CB8AC3E}">
        <p14:creationId xmlns:p14="http://schemas.microsoft.com/office/powerpoint/2010/main" val="244533809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C912BD0F-A096-4266-BED3-0050793A2B06}" type="datetimeFigureOut">
              <a:rPr lang="en-IE" smtClean="0"/>
              <a:t>27/02/2018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E47FA9C2-034B-483A-9652-85711BD8559B}" type="slidenum">
              <a:rPr lang="en-IE" smtClean="0"/>
              <a:t>‹#›</a:t>
            </a:fld>
            <a:endParaRPr lang="en-IE"/>
          </a:p>
        </p:txBody>
      </p:sp>
    </p:spTree>
    <p:extLst>
      <p:ext uri="{BB962C8B-B14F-4D97-AF65-F5344CB8AC3E}">
        <p14:creationId xmlns:p14="http://schemas.microsoft.com/office/powerpoint/2010/main" val="1215463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C912BD0F-A096-4266-BED3-0050793A2B06}" type="datetimeFigureOut">
              <a:rPr lang="en-IE" smtClean="0"/>
              <a:t>27/02/2018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E47FA9C2-034B-483A-9652-85711BD8559B}" type="slidenum">
              <a:rPr lang="en-IE" smtClean="0"/>
              <a:t>‹#›</a:t>
            </a:fld>
            <a:endParaRPr lang="en-IE"/>
          </a:p>
        </p:txBody>
      </p:sp>
    </p:spTree>
    <p:extLst>
      <p:ext uri="{BB962C8B-B14F-4D97-AF65-F5344CB8AC3E}">
        <p14:creationId xmlns:p14="http://schemas.microsoft.com/office/powerpoint/2010/main" val="4223223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12BD0F-A096-4266-BED3-0050793A2B06}" type="datetimeFigureOut">
              <a:rPr lang="en-IE" smtClean="0"/>
              <a:t>27/02/2018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E47FA9C2-034B-483A-9652-85711BD8559B}" type="slidenum">
              <a:rPr lang="en-IE" smtClean="0"/>
              <a:t>‹#›</a:t>
            </a:fld>
            <a:endParaRPr lang="en-IE"/>
          </a:p>
        </p:txBody>
      </p:sp>
    </p:spTree>
    <p:extLst>
      <p:ext uri="{BB962C8B-B14F-4D97-AF65-F5344CB8AC3E}">
        <p14:creationId xmlns:p14="http://schemas.microsoft.com/office/powerpoint/2010/main" val="3298035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fld id="{C912BD0F-A096-4266-BED3-0050793A2B06}" type="datetimeFigureOut">
              <a:rPr lang="en-IE" smtClean="0"/>
              <a:t>27/02/2018</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E47FA9C2-034B-483A-9652-85711BD8559B}" type="slidenum">
              <a:rPr lang="en-IE" smtClean="0"/>
              <a:t>‹#›</a:t>
            </a:fld>
            <a:endParaRPr lang="en-IE"/>
          </a:p>
        </p:txBody>
      </p:sp>
    </p:spTree>
    <p:extLst>
      <p:ext uri="{BB962C8B-B14F-4D97-AF65-F5344CB8AC3E}">
        <p14:creationId xmlns:p14="http://schemas.microsoft.com/office/powerpoint/2010/main" val="1656919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fld id="{C912BD0F-A096-4266-BED3-0050793A2B06}" type="datetimeFigureOut">
              <a:rPr lang="en-IE" smtClean="0"/>
              <a:t>27/02/2018</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E47FA9C2-034B-483A-9652-85711BD8559B}" type="slidenum">
              <a:rPr lang="en-IE" smtClean="0"/>
              <a:t>‹#›</a:t>
            </a:fld>
            <a:endParaRPr lang="en-IE"/>
          </a:p>
        </p:txBody>
      </p:sp>
    </p:spTree>
    <p:extLst>
      <p:ext uri="{BB962C8B-B14F-4D97-AF65-F5344CB8AC3E}">
        <p14:creationId xmlns:p14="http://schemas.microsoft.com/office/powerpoint/2010/main" val="467272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fld id="{C912BD0F-A096-4266-BED3-0050793A2B06}" type="datetimeFigureOut">
              <a:rPr lang="en-IE" smtClean="0"/>
              <a:t>27/02/2018</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E47FA9C2-034B-483A-9652-85711BD8559B}" type="slidenum">
              <a:rPr lang="en-IE" smtClean="0"/>
              <a:t>‹#›</a:t>
            </a:fld>
            <a:endParaRPr lang="en-IE"/>
          </a:p>
        </p:txBody>
      </p:sp>
    </p:spTree>
    <p:extLst>
      <p:ext uri="{BB962C8B-B14F-4D97-AF65-F5344CB8AC3E}">
        <p14:creationId xmlns:p14="http://schemas.microsoft.com/office/powerpoint/2010/main" val="2657309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12BD0F-A096-4266-BED3-0050793A2B06}" type="datetimeFigureOut">
              <a:rPr lang="en-IE" smtClean="0"/>
              <a:t>27/02/2018</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E47FA9C2-034B-483A-9652-85711BD8559B}" type="slidenum">
              <a:rPr lang="en-IE" smtClean="0"/>
              <a:t>‹#›</a:t>
            </a:fld>
            <a:endParaRPr lang="en-IE"/>
          </a:p>
        </p:txBody>
      </p:sp>
    </p:spTree>
    <p:extLst>
      <p:ext uri="{BB962C8B-B14F-4D97-AF65-F5344CB8AC3E}">
        <p14:creationId xmlns:p14="http://schemas.microsoft.com/office/powerpoint/2010/main" val="1782637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12BD0F-A096-4266-BED3-0050793A2B06}" type="datetimeFigureOut">
              <a:rPr lang="en-IE" smtClean="0"/>
              <a:t>27/02/2018</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E47FA9C2-034B-483A-9652-85711BD8559B}" type="slidenum">
              <a:rPr lang="en-IE" smtClean="0"/>
              <a:t>‹#›</a:t>
            </a:fld>
            <a:endParaRPr lang="en-IE"/>
          </a:p>
        </p:txBody>
      </p:sp>
    </p:spTree>
    <p:extLst>
      <p:ext uri="{BB962C8B-B14F-4D97-AF65-F5344CB8AC3E}">
        <p14:creationId xmlns:p14="http://schemas.microsoft.com/office/powerpoint/2010/main" val="3760045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12BD0F-A096-4266-BED3-0050793A2B06}" type="datetimeFigureOut">
              <a:rPr lang="en-IE" smtClean="0"/>
              <a:t>27/02/2018</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E47FA9C2-034B-483A-9652-85711BD8559B}" type="slidenum">
              <a:rPr lang="en-IE" smtClean="0"/>
              <a:t>‹#›</a:t>
            </a:fld>
            <a:endParaRPr lang="en-IE"/>
          </a:p>
        </p:txBody>
      </p:sp>
    </p:spTree>
    <p:extLst>
      <p:ext uri="{BB962C8B-B14F-4D97-AF65-F5344CB8AC3E}">
        <p14:creationId xmlns:p14="http://schemas.microsoft.com/office/powerpoint/2010/main" val="3736994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C912BD0F-A096-4266-BED3-0050793A2B06}" type="datetimeFigureOut">
              <a:rPr lang="en-IE" smtClean="0"/>
              <a:t>27/02/2018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E47FA9C2-034B-483A-9652-85711BD8559B}" type="slidenum">
              <a:rPr lang="en-IE" smtClean="0"/>
              <a:t>‹#›</a:t>
            </a:fld>
            <a:endParaRPr lang="en-IE"/>
          </a:p>
        </p:txBody>
      </p:sp>
    </p:spTree>
    <p:extLst>
      <p:ext uri="{BB962C8B-B14F-4D97-AF65-F5344CB8AC3E}">
        <p14:creationId xmlns:p14="http://schemas.microsoft.com/office/powerpoint/2010/main" val="1589471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C912BD0F-A096-4266-BED3-0050793A2B06}" type="datetimeFigureOut">
              <a:rPr lang="en-IE" smtClean="0"/>
              <a:t>27/02/2018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E47FA9C2-034B-483A-9652-85711BD8559B}" type="slidenum">
              <a:rPr lang="en-IE" smtClean="0"/>
              <a:t>‹#›</a:t>
            </a:fld>
            <a:endParaRPr lang="en-IE"/>
          </a:p>
        </p:txBody>
      </p:sp>
    </p:spTree>
    <p:extLst>
      <p:ext uri="{BB962C8B-B14F-4D97-AF65-F5344CB8AC3E}">
        <p14:creationId xmlns:p14="http://schemas.microsoft.com/office/powerpoint/2010/main" val="1107186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12BD0F-A096-4266-BED3-0050793A2B06}" type="datetimeFigureOut">
              <a:rPr lang="en-IE" smtClean="0"/>
              <a:t>27/02/2018</a:t>
            </a:fld>
            <a:endParaRPr lang="en-I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7FA9C2-034B-483A-9652-85711BD8559B}" type="slidenum">
              <a:rPr lang="en-IE" smtClean="0"/>
              <a:t>‹#›</a:t>
            </a:fld>
            <a:endParaRPr lang="en-IE"/>
          </a:p>
        </p:txBody>
      </p:sp>
    </p:spTree>
    <p:extLst>
      <p:ext uri="{BB962C8B-B14F-4D97-AF65-F5344CB8AC3E}">
        <p14:creationId xmlns:p14="http://schemas.microsoft.com/office/powerpoint/2010/main" val="3968357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mailto:pbuildup@agriculture.gov.ie"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www.catchments.ie/" TargetMode="Externa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watersandcommunities.ie/areas-for-action/" TargetMode="External"/><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76673"/>
            <a:ext cx="7772400" cy="3123778"/>
          </a:xfrm>
        </p:spPr>
        <p:txBody>
          <a:bodyPr>
            <a:normAutofit/>
          </a:bodyPr>
          <a:lstStyle/>
          <a:p>
            <a:r>
              <a:rPr lang="en-IE" dirty="0" smtClean="0"/>
              <a:t>NMP Online Updates</a:t>
            </a:r>
            <a:br>
              <a:rPr lang="en-IE" dirty="0" smtClean="0"/>
            </a:br>
            <a:r>
              <a:rPr lang="en-IE" dirty="0" smtClean="0"/>
              <a:t>&amp; </a:t>
            </a:r>
            <a:br>
              <a:rPr lang="en-IE" dirty="0" smtClean="0"/>
            </a:br>
            <a:r>
              <a:rPr lang="en-IE" dirty="0" smtClean="0"/>
              <a:t>Review of Fertiliser plan for best environmental outcomes</a:t>
            </a:r>
            <a:endParaRPr lang="en-IE" dirty="0"/>
          </a:p>
        </p:txBody>
      </p:sp>
      <p:sp>
        <p:nvSpPr>
          <p:cNvPr id="3" name="Subtitle 2"/>
          <p:cNvSpPr>
            <a:spLocks noGrp="1"/>
          </p:cNvSpPr>
          <p:nvPr>
            <p:ph type="subTitle" idx="1"/>
          </p:nvPr>
        </p:nvSpPr>
        <p:spPr/>
        <p:txBody>
          <a:bodyPr/>
          <a:lstStyle/>
          <a:p>
            <a:r>
              <a:rPr lang="en-IE" dirty="0" smtClean="0"/>
              <a:t>Tim Hyde</a:t>
            </a:r>
          </a:p>
          <a:p>
            <a:r>
              <a:rPr lang="en-IE" dirty="0" smtClean="0"/>
              <a:t>Teagasc</a:t>
            </a:r>
          </a:p>
          <a:p>
            <a:r>
              <a:rPr lang="en-IE" dirty="0" smtClean="0"/>
              <a:t>20</a:t>
            </a:r>
            <a:r>
              <a:rPr lang="en-IE" baseline="30000" dirty="0" smtClean="0"/>
              <a:t>th</a:t>
            </a:r>
            <a:r>
              <a:rPr lang="en-IE" dirty="0" smtClean="0"/>
              <a:t> February 2018</a:t>
            </a:r>
            <a:endParaRPr lang="en-IE" dirty="0"/>
          </a:p>
        </p:txBody>
      </p:sp>
    </p:spTree>
    <p:extLst>
      <p:ext uri="{BB962C8B-B14F-4D97-AF65-F5344CB8AC3E}">
        <p14:creationId xmlns:p14="http://schemas.microsoft.com/office/powerpoint/2010/main" val="33879928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NAP Changes built into NMP online	</a:t>
            </a:r>
            <a:endParaRPr lang="en-IE" dirty="0"/>
          </a:p>
        </p:txBody>
      </p:sp>
      <p:sp>
        <p:nvSpPr>
          <p:cNvPr id="3" name="Content Placeholder 2"/>
          <p:cNvSpPr>
            <a:spLocks noGrp="1"/>
          </p:cNvSpPr>
          <p:nvPr>
            <p:ph idx="1"/>
          </p:nvPr>
        </p:nvSpPr>
        <p:spPr>
          <a:xfrm>
            <a:off x="251520" y="1600200"/>
            <a:ext cx="8892480" cy="4525963"/>
          </a:xfrm>
        </p:spPr>
        <p:txBody>
          <a:bodyPr/>
          <a:lstStyle/>
          <a:p>
            <a:r>
              <a:rPr lang="en-IE" dirty="0" smtClean="0"/>
              <a:t>Table 12 Annual Maximum Fertiliser rates of N</a:t>
            </a:r>
          </a:p>
          <a:p>
            <a:r>
              <a:rPr lang="en-IE" dirty="0" smtClean="0"/>
              <a:t>Table 13A Annual Maximum Fertiliser rates of P</a:t>
            </a:r>
          </a:p>
          <a:p>
            <a:r>
              <a:rPr lang="en-IE" dirty="0" smtClean="0"/>
              <a:t>Table 13B Annual Maximum Fertiliser rates of P</a:t>
            </a:r>
          </a:p>
          <a:p>
            <a:pPr lvl="1">
              <a:buFont typeface="Wingdings" pitchFamily="2" charset="2"/>
              <a:buChar char="Ø"/>
            </a:pPr>
            <a:r>
              <a:rPr lang="en-IE" dirty="0"/>
              <a:t>	Soil P Build-up (Optional Settings)</a:t>
            </a:r>
          </a:p>
          <a:p>
            <a:pPr marL="342900" lvl="1" indent="-342900">
              <a:buFont typeface="Arial" pitchFamily="34" charset="0"/>
              <a:buChar char="•"/>
            </a:pPr>
            <a:r>
              <a:rPr lang="en-IE" sz="3200" dirty="0"/>
              <a:t>OM map &gt;20</a:t>
            </a:r>
            <a:r>
              <a:rPr lang="en-IE" sz="3200" dirty="0" smtClean="0"/>
              <a:t>% (Map Viewer)</a:t>
            </a:r>
          </a:p>
          <a:p>
            <a:pPr marL="342900" lvl="1" indent="-342900">
              <a:buFont typeface="Arial" pitchFamily="34" charset="0"/>
              <a:buChar char="•"/>
            </a:pPr>
            <a:r>
              <a:rPr lang="en-IE" sz="3200" dirty="0" smtClean="0"/>
              <a:t>Previous Years GSR (General settings)</a:t>
            </a:r>
          </a:p>
          <a:p>
            <a:pPr lvl="1">
              <a:buFont typeface="Wingdings" pitchFamily="2" charset="2"/>
              <a:buChar char="Ø"/>
            </a:pPr>
            <a:r>
              <a:rPr lang="en-IE" dirty="0"/>
              <a:t>Derogation application 2018 takes precedence</a:t>
            </a:r>
          </a:p>
          <a:p>
            <a:pPr marL="342900" lvl="1" indent="-342900">
              <a:buFont typeface="Arial" pitchFamily="34" charset="0"/>
              <a:buChar char="•"/>
            </a:pPr>
            <a:endParaRPr lang="en-IE" sz="3200" dirty="0"/>
          </a:p>
          <a:p>
            <a:endParaRPr lang="en-IE" dirty="0" smtClean="0"/>
          </a:p>
          <a:p>
            <a:endParaRPr lang="en-IE" dirty="0"/>
          </a:p>
        </p:txBody>
      </p:sp>
    </p:spTree>
    <p:extLst>
      <p:ext uri="{BB962C8B-B14F-4D97-AF65-F5344CB8AC3E}">
        <p14:creationId xmlns:p14="http://schemas.microsoft.com/office/powerpoint/2010/main" val="38788240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08504" y="764704"/>
            <a:ext cx="9000000" cy="5623927"/>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Oval 5"/>
          <p:cNvSpPr/>
          <p:nvPr/>
        </p:nvSpPr>
        <p:spPr>
          <a:xfrm>
            <a:off x="747433" y="2636912"/>
            <a:ext cx="7926412"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35778118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972400" y="2060462"/>
            <a:ext cx="7200000" cy="984670"/>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099"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972400" y="3045132"/>
            <a:ext cx="7200000" cy="3823204"/>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100"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2916176" y="31629"/>
            <a:ext cx="3240000" cy="1989240"/>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4874265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28620" y="1844824"/>
            <a:ext cx="9000000" cy="3744966"/>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Title 1"/>
          <p:cNvSpPr>
            <a:spLocks noGrp="1"/>
          </p:cNvSpPr>
          <p:nvPr>
            <p:ph type="title"/>
          </p:nvPr>
        </p:nvSpPr>
        <p:spPr>
          <a:xfrm>
            <a:off x="179512" y="274638"/>
            <a:ext cx="8849108" cy="1143000"/>
          </a:xfrm>
        </p:spPr>
        <p:txBody>
          <a:bodyPr>
            <a:normAutofit fontScale="90000"/>
          </a:bodyPr>
          <a:lstStyle/>
          <a:p>
            <a:r>
              <a:rPr lang="en-IE" dirty="0" smtClean="0"/>
              <a:t>Available N Table 12 - 54.86ha x 282kg/ha	</a:t>
            </a:r>
            <a:endParaRPr lang="en-IE" dirty="0"/>
          </a:p>
        </p:txBody>
      </p:sp>
    </p:spTree>
    <p:extLst>
      <p:ext uri="{BB962C8B-B14F-4D97-AF65-F5344CB8AC3E}">
        <p14:creationId xmlns:p14="http://schemas.microsoft.com/office/powerpoint/2010/main" val="2493259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50044" y="1295"/>
            <a:ext cx="7926412" cy="6840000"/>
            <a:chOff x="750044" y="1295"/>
            <a:chExt cx="7926412" cy="6840000"/>
          </a:xfrm>
        </p:grpSpPr>
        <p:pic>
          <p:nvPicPr>
            <p:cNvPr id="717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50044" y="1295"/>
              <a:ext cx="7566372" cy="6840000"/>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Oval 3"/>
            <p:cNvSpPr/>
            <p:nvPr/>
          </p:nvSpPr>
          <p:spPr>
            <a:xfrm>
              <a:off x="750044" y="2852936"/>
              <a:ext cx="7926412"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spTree>
    <p:extLst>
      <p:ext uri="{BB962C8B-B14F-4D97-AF65-F5344CB8AC3E}">
        <p14:creationId xmlns:p14="http://schemas.microsoft.com/office/powerpoint/2010/main" val="39390119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286" t="20642" r="28982" b="67858"/>
          <a:stretch/>
        </p:blipFill>
        <p:spPr bwMode="auto">
          <a:xfrm>
            <a:off x="4435" y="0"/>
            <a:ext cx="9078012" cy="1150071"/>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4315" t="42792" r="28071" b="34398"/>
          <a:stretch/>
        </p:blipFill>
        <p:spPr bwMode="auto">
          <a:xfrm>
            <a:off x="0" y="1185894"/>
            <a:ext cx="9000000" cy="2226994"/>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44300" t="34124" r="28307" b="34115"/>
          <a:stretch/>
        </p:blipFill>
        <p:spPr bwMode="auto">
          <a:xfrm>
            <a:off x="2203441" y="3412888"/>
            <a:ext cx="4680000" cy="3391330"/>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1" name="Oval 10"/>
          <p:cNvSpPr/>
          <p:nvPr/>
        </p:nvSpPr>
        <p:spPr>
          <a:xfrm>
            <a:off x="5652120" y="6345324"/>
            <a:ext cx="1511368"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TextBox 4"/>
          <p:cNvSpPr txBox="1"/>
          <p:nvPr/>
        </p:nvSpPr>
        <p:spPr>
          <a:xfrm>
            <a:off x="2743241" y="0"/>
            <a:ext cx="3600400" cy="646331"/>
          </a:xfrm>
          <a:prstGeom prst="rect">
            <a:avLst/>
          </a:prstGeom>
          <a:noFill/>
        </p:spPr>
        <p:txBody>
          <a:bodyPr wrap="square" rtlCol="0">
            <a:spAutoFit/>
          </a:bodyPr>
          <a:lstStyle/>
          <a:p>
            <a:pPr algn="ctr"/>
            <a:r>
              <a:rPr lang="en-IE" sz="3600" b="1" dirty="0" smtClean="0">
                <a:solidFill>
                  <a:srgbClr val="FF0000"/>
                </a:solidFill>
              </a:rPr>
              <a:t>No P Build-up</a:t>
            </a:r>
            <a:endParaRPr lang="en-IE" sz="3600" b="1" dirty="0">
              <a:solidFill>
                <a:srgbClr val="FF0000"/>
              </a:solidFill>
            </a:endParaRPr>
          </a:p>
        </p:txBody>
      </p:sp>
    </p:spTree>
    <p:extLst>
      <p:ext uri="{BB962C8B-B14F-4D97-AF65-F5344CB8AC3E}">
        <p14:creationId xmlns:p14="http://schemas.microsoft.com/office/powerpoint/2010/main" val="2277756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b="1" dirty="0" smtClean="0"/>
              <a:t>Soil Phosphorus Build-Up Programme</a:t>
            </a:r>
            <a:endParaRPr lang="en-IE" dirty="0"/>
          </a:p>
        </p:txBody>
      </p:sp>
      <p:sp>
        <p:nvSpPr>
          <p:cNvPr id="3" name="Content Placeholder 2"/>
          <p:cNvSpPr>
            <a:spLocks noGrp="1"/>
          </p:cNvSpPr>
          <p:nvPr>
            <p:ph idx="1"/>
          </p:nvPr>
        </p:nvSpPr>
        <p:spPr/>
        <p:txBody>
          <a:bodyPr/>
          <a:lstStyle/>
          <a:p>
            <a:r>
              <a:rPr lang="en-IE" dirty="0"/>
              <a:t>Under article 16(5) of the Good Agricultural Practice for Protection of Waters Regulations (S.I. No 605/2017), effective from 1 January 2018, grassland farmers now have the option of using increased Phosphorus (P) build-up levels to rectify soil phosphorus deficiency. This new provision applies only to the more intensively stocked grassland farmers, with </a:t>
            </a:r>
            <a:r>
              <a:rPr lang="en-IE" dirty="0" smtClean="0">
                <a:solidFill>
                  <a:srgbClr val="FF0000"/>
                </a:solidFill>
              </a:rPr>
              <a:t>Grassland </a:t>
            </a:r>
            <a:r>
              <a:rPr lang="en-IE" dirty="0" smtClean="0"/>
              <a:t>stocking </a:t>
            </a:r>
            <a:r>
              <a:rPr lang="en-IE" dirty="0"/>
              <a:t>rates of 130+ kg N/ ha. </a:t>
            </a:r>
          </a:p>
          <a:p>
            <a:endParaRPr lang="en-IE" dirty="0"/>
          </a:p>
        </p:txBody>
      </p:sp>
    </p:spTree>
    <p:extLst>
      <p:ext uri="{BB962C8B-B14F-4D97-AF65-F5344CB8AC3E}">
        <p14:creationId xmlns:p14="http://schemas.microsoft.com/office/powerpoint/2010/main" val="42568941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6" y="0"/>
            <a:ext cx="8964488" cy="1159443"/>
          </a:xfrm>
        </p:spPr>
        <p:txBody>
          <a:bodyPr>
            <a:noAutofit/>
          </a:bodyPr>
          <a:lstStyle/>
          <a:p>
            <a:pPr lvl="0"/>
            <a:r>
              <a:rPr lang="en-IE" sz="3600" b="1" dirty="0"/>
              <a:t>DAFM Nitrates Div. Circular No. </a:t>
            </a:r>
            <a:r>
              <a:rPr lang="en-IE" sz="3600" b="1" dirty="0" smtClean="0"/>
              <a:t>01/2018</a:t>
            </a:r>
            <a:br>
              <a:rPr lang="en-IE" sz="3600" b="1" dirty="0" smtClean="0"/>
            </a:br>
            <a:r>
              <a:rPr lang="en-IE" sz="3600" b="1" dirty="0"/>
              <a:t>Soil Phosphorus Build-Up </a:t>
            </a:r>
            <a:r>
              <a:rPr lang="en-IE" sz="3600" b="1" dirty="0" smtClean="0"/>
              <a:t>Programme</a:t>
            </a:r>
            <a:endParaRPr lang="en-IE" sz="3600" dirty="0"/>
          </a:p>
        </p:txBody>
      </p:sp>
      <p:sp>
        <p:nvSpPr>
          <p:cNvPr id="3" name="Content Placeholder 2"/>
          <p:cNvSpPr>
            <a:spLocks noGrp="1"/>
          </p:cNvSpPr>
          <p:nvPr>
            <p:ph idx="1"/>
          </p:nvPr>
        </p:nvSpPr>
        <p:spPr>
          <a:xfrm>
            <a:off x="-6079" y="1143359"/>
            <a:ext cx="9144000" cy="5733256"/>
          </a:xfrm>
        </p:spPr>
        <p:txBody>
          <a:bodyPr>
            <a:normAutofit/>
          </a:bodyPr>
          <a:lstStyle/>
          <a:p>
            <a:r>
              <a:rPr lang="en-IE" sz="2400" dirty="0"/>
              <a:t>Soil analysis is required including for soil Organic Matter (OM) content unless it is certified that soils on a holding are mineral soils, or the advisor certifies they are organic soils and build up rates will not be used</a:t>
            </a:r>
            <a:r>
              <a:rPr lang="en-IE" sz="2400" dirty="0" smtClean="0"/>
              <a:t>.</a:t>
            </a:r>
          </a:p>
          <a:p>
            <a:r>
              <a:rPr lang="en-IE" sz="2400" dirty="0" smtClean="0"/>
              <a:t>P Buildup only applies to mineral/clay/loam Grassland soils</a:t>
            </a:r>
          </a:p>
          <a:p>
            <a:pPr lvl="0"/>
            <a:r>
              <a:rPr lang="en-IE" sz="2400" dirty="0"/>
              <a:t>For those farmers applying for a Nitrates Derogation in 2018 and who wish to use the new P build-up </a:t>
            </a:r>
            <a:r>
              <a:rPr lang="en-IE" sz="2400" dirty="0" smtClean="0"/>
              <a:t>rates, on-line </a:t>
            </a:r>
            <a:r>
              <a:rPr lang="en-IE" sz="2400" dirty="0"/>
              <a:t>NMP </a:t>
            </a:r>
            <a:r>
              <a:rPr lang="en-IE" sz="2400" dirty="0" smtClean="0"/>
              <a:t>uploaded to Derogation AgFood </a:t>
            </a:r>
            <a:r>
              <a:rPr lang="en-IE" sz="2400" dirty="0"/>
              <a:t>satisfies DAFM notification requirements. </a:t>
            </a:r>
            <a:endParaRPr lang="en-IE" sz="2400" dirty="0" smtClean="0"/>
          </a:p>
          <a:p>
            <a:pPr lvl="0"/>
            <a:r>
              <a:rPr lang="en-IE" sz="2400" dirty="0"/>
              <a:t>For non-derogation farmers who wish to use the new P build-up rates, a copy of the Teagasc on-line NMP must be emailed to DAFM at </a:t>
            </a:r>
            <a:r>
              <a:rPr lang="en-GB" sz="2400" u="sng" dirty="0" smtClean="0">
                <a:hlinkClick r:id="rId2"/>
              </a:rPr>
              <a:t>pbuildup@agriculture.gov.ie</a:t>
            </a:r>
            <a:r>
              <a:rPr lang="en-GB" sz="2400" u="sng" dirty="0" smtClean="0"/>
              <a:t> </a:t>
            </a:r>
            <a:r>
              <a:rPr lang="en-GB" sz="2400" dirty="0" smtClean="0"/>
              <a:t> </a:t>
            </a:r>
            <a:r>
              <a:rPr lang="en-IE" sz="2400" dirty="0"/>
              <a:t>by 31 Dec 2018</a:t>
            </a:r>
            <a:r>
              <a:rPr lang="en-IE" sz="2400" dirty="0" smtClean="0"/>
              <a:t>.</a:t>
            </a:r>
            <a:r>
              <a:rPr lang="en-IE" sz="2400" dirty="0"/>
              <a:t> </a:t>
            </a:r>
          </a:p>
          <a:p>
            <a:pPr lvl="0"/>
            <a:r>
              <a:rPr lang="en-IE" sz="2400" dirty="0"/>
              <a:t>To ensure the protection of the environment, farmers using the increased P build-up rates are required to participate in a dedicated KT programme, delivered by a FAS advisor, </a:t>
            </a:r>
            <a:r>
              <a:rPr lang="en-IE" sz="2400" u="sng" dirty="0"/>
              <a:t>by 31 December 2018</a:t>
            </a:r>
            <a:r>
              <a:rPr lang="en-IE" sz="2400" dirty="0"/>
              <a:t>. </a:t>
            </a:r>
          </a:p>
          <a:p>
            <a:pPr lvl="0"/>
            <a:endParaRPr lang="en-IE" sz="2400" dirty="0"/>
          </a:p>
          <a:p>
            <a:endParaRPr lang="en-IE" sz="2400" dirty="0"/>
          </a:p>
        </p:txBody>
      </p:sp>
    </p:spTree>
    <p:extLst>
      <p:ext uri="{BB962C8B-B14F-4D97-AF65-F5344CB8AC3E}">
        <p14:creationId xmlns:p14="http://schemas.microsoft.com/office/powerpoint/2010/main" val="37327285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4674"/>
            <a:ext cx="8229600" cy="884046"/>
          </a:xfrm>
        </p:spPr>
        <p:txBody>
          <a:bodyPr>
            <a:normAutofit fontScale="90000"/>
          </a:bodyPr>
          <a:lstStyle/>
          <a:p>
            <a:r>
              <a:rPr lang="en-IE" dirty="0" smtClean="0"/>
              <a:t>How to change plan to Soil P Build-up</a:t>
            </a:r>
            <a:endParaRPr lang="en-IE" dirty="0"/>
          </a:p>
        </p:txBody>
      </p:sp>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972400" y="883920"/>
            <a:ext cx="7200000" cy="5826596"/>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Oval 3"/>
          <p:cNvSpPr/>
          <p:nvPr/>
        </p:nvSpPr>
        <p:spPr>
          <a:xfrm>
            <a:off x="4572000" y="4725144"/>
            <a:ext cx="3743616" cy="7920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31930614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827584" y="80316"/>
            <a:ext cx="7200000" cy="828512"/>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4" name="Picture 6"/>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3438" y="898404"/>
            <a:ext cx="9000000" cy="2170556"/>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nvGrpSpPr>
          <p:cNvPr id="5" name="Group 4"/>
          <p:cNvGrpSpPr/>
          <p:nvPr/>
        </p:nvGrpSpPr>
        <p:grpSpPr>
          <a:xfrm>
            <a:off x="972400" y="3176424"/>
            <a:ext cx="7200000" cy="3780968"/>
            <a:chOff x="972400" y="3176424"/>
            <a:chExt cx="7200000" cy="3780968"/>
          </a:xfrm>
        </p:grpSpPr>
        <p:pic>
          <p:nvPicPr>
            <p:cNvPr id="2051"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972400" y="3176424"/>
              <a:ext cx="7200000" cy="3636952"/>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Oval 3"/>
            <p:cNvSpPr/>
            <p:nvPr/>
          </p:nvSpPr>
          <p:spPr>
            <a:xfrm>
              <a:off x="6516216" y="6453336"/>
              <a:ext cx="1511368"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sp>
        <p:nvSpPr>
          <p:cNvPr id="7" name="TextBox 6"/>
          <p:cNvSpPr txBox="1"/>
          <p:nvPr/>
        </p:nvSpPr>
        <p:spPr>
          <a:xfrm>
            <a:off x="2555776" y="764704"/>
            <a:ext cx="3600400" cy="646331"/>
          </a:xfrm>
          <a:prstGeom prst="rect">
            <a:avLst/>
          </a:prstGeom>
          <a:noFill/>
        </p:spPr>
        <p:txBody>
          <a:bodyPr wrap="square" rtlCol="0">
            <a:spAutoFit/>
          </a:bodyPr>
          <a:lstStyle/>
          <a:p>
            <a:pPr algn="ctr"/>
            <a:r>
              <a:rPr lang="en-IE" sz="3600" b="1" dirty="0" smtClean="0">
                <a:solidFill>
                  <a:srgbClr val="FF0000"/>
                </a:solidFill>
              </a:rPr>
              <a:t>P Build-up</a:t>
            </a:r>
            <a:endParaRPr lang="en-IE" sz="3600" b="1" dirty="0">
              <a:solidFill>
                <a:srgbClr val="FF0000"/>
              </a:solidFill>
            </a:endParaRPr>
          </a:p>
        </p:txBody>
      </p:sp>
    </p:spTree>
    <p:extLst>
      <p:ext uri="{BB962C8B-B14F-4D97-AF65-F5344CB8AC3E}">
        <p14:creationId xmlns:p14="http://schemas.microsoft.com/office/powerpoint/2010/main" val="6518873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252520" cy="1052736"/>
          </a:xfrm>
        </p:spPr>
        <p:txBody>
          <a:bodyPr>
            <a:normAutofit/>
          </a:bodyPr>
          <a:lstStyle/>
          <a:p>
            <a:r>
              <a:rPr lang="en-IE" sz="4000" dirty="0" smtClean="0"/>
              <a:t>In this case study % increases in N and P</a:t>
            </a:r>
            <a:endParaRPr lang="en-IE" sz="4000" dirty="0"/>
          </a:p>
        </p:txBody>
      </p:sp>
      <p:graphicFrame>
        <p:nvGraphicFramePr>
          <p:cNvPr id="4" name="Table 3"/>
          <p:cNvGraphicFramePr>
            <a:graphicFrameLocks noGrp="1"/>
          </p:cNvGraphicFramePr>
          <p:nvPr>
            <p:extLst>
              <p:ext uri="{D42A27DB-BD31-4B8C-83A1-F6EECF244321}">
                <p14:modId xmlns:p14="http://schemas.microsoft.com/office/powerpoint/2010/main" val="4043831767"/>
              </p:ext>
            </p:extLst>
          </p:nvPr>
        </p:nvGraphicFramePr>
        <p:xfrm>
          <a:off x="107506" y="3220942"/>
          <a:ext cx="8856981" cy="3520426"/>
        </p:xfrm>
        <a:graphic>
          <a:graphicData uri="http://schemas.openxmlformats.org/drawingml/2006/table">
            <a:tbl>
              <a:tblPr firstRow="1" firstCol="1" bandRow="1">
                <a:tableStyleId>{5C22544A-7EE6-4342-B048-85BDC9FD1C3A}</a:tableStyleId>
              </a:tblPr>
              <a:tblGrid>
                <a:gridCol w="1771211"/>
                <a:gridCol w="1771211"/>
                <a:gridCol w="1771211"/>
                <a:gridCol w="1771211"/>
                <a:gridCol w="1772137"/>
              </a:tblGrid>
              <a:tr h="960106">
                <a:tc>
                  <a:txBody>
                    <a:bodyPr/>
                    <a:lstStyle/>
                    <a:p>
                      <a:pPr algn="ctr">
                        <a:spcAft>
                          <a:spcPts val="0"/>
                        </a:spcAft>
                      </a:pPr>
                      <a:r>
                        <a:rPr lang="en-IE" sz="2400" dirty="0">
                          <a:effectLst/>
                        </a:rPr>
                        <a:t>Rates etc</a:t>
                      </a:r>
                      <a:endParaRPr lang="en-IE" sz="2400" dirty="0">
                        <a:effectLst/>
                        <a:latin typeface="Calibri"/>
                        <a:ea typeface="Calibri"/>
                        <a:cs typeface="Times New Roman"/>
                      </a:endParaRPr>
                    </a:p>
                  </a:txBody>
                  <a:tcPr marL="68580" marR="68580" marT="0" marB="0"/>
                </a:tc>
                <a:tc>
                  <a:txBody>
                    <a:bodyPr/>
                    <a:lstStyle/>
                    <a:p>
                      <a:pPr algn="ctr">
                        <a:spcAft>
                          <a:spcPts val="0"/>
                        </a:spcAft>
                      </a:pPr>
                      <a:r>
                        <a:rPr lang="en-IE" sz="2400">
                          <a:effectLst/>
                        </a:rPr>
                        <a:t>Max chemical N Total Kgs</a:t>
                      </a:r>
                      <a:endParaRPr lang="en-IE" sz="2400">
                        <a:effectLst/>
                        <a:latin typeface="Calibri"/>
                        <a:ea typeface="Calibri"/>
                        <a:cs typeface="Times New Roman"/>
                      </a:endParaRPr>
                    </a:p>
                  </a:txBody>
                  <a:tcPr marL="68580" marR="68580" marT="0" marB="0"/>
                </a:tc>
                <a:tc>
                  <a:txBody>
                    <a:bodyPr/>
                    <a:lstStyle/>
                    <a:p>
                      <a:pPr algn="ctr">
                        <a:spcAft>
                          <a:spcPts val="0"/>
                        </a:spcAft>
                      </a:pPr>
                      <a:r>
                        <a:rPr lang="en-IE" sz="2400">
                          <a:effectLst/>
                        </a:rPr>
                        <a:t>% increase</a:t>
                      </a:r>
                      <a:endParaRPr lang="en-IE" sz="2400">
                        <a:effectLst/>
                        <a:latin typeface="Calibri"/>
                        <a:ea typeface="Calibri"/>
                        <a:cs typeface="Times New Roman"/>
                      </a:endParaRPr>
                    </a:p>
                  </a:txBody>
                  <a:tcPr marL="68580" marR="68580" marT="0" marB="0"/>
                </a:tc>
                <a:tc>
                  <a:txBody>
                    <a:bodyPr/>
                    <a:lstStyle/>
                    <a:p>
                      <a:pPr algn="ctr">
                        <a:spcAft>
                          <a:spcPts val="0"/>
                        </a:spcAft>
                      </a:pPr>
                      <a:r>
                        <a:rPr lang="en-IE" sz="2400" dirty="0">
                          <a:effectLst/>
                        </a:rPr>
                        <a:t>Max chemical P Total Kgs</a:t>
                      </a:r>
                      <a:endParaRPr lang="en-IE" sz="2400" dirty="0">
                        <a:effectLst/>
                        <a:latin typeface="Calibri"/>
                        <a:ea typeface="Calibri"/>
                        <a:cs typeface="Times New Roman"/>
                      </a:endParaRPr>
                    </a:p>
                  </a:txBody>
                  <a:tcPr marL="68580" marR="68580" marT="0" marB="0"/>
                </a:tc>
                <a:tc>
                  <a:txBody>
                    <a:bodyPr/>
                    <a:lstStyle/>
                    <a:p>
                      <a:pPr algn="ctr">
                        <a:spcAft>
                          <a:spcPts val="0"/>
                        </a:spcAft>
                      </a:pPr>
                      <a:r>
                        <a:rPr lang="en-IE" sz="2400" dirty="0">
                          <a:effectLst/>
                        </a:rPr>
                        <a:t>% increase</a:t>
                      </a:r>
                      <a:endParaRPr lang="en-IE" sz="2400" dirty="0">
                        <a:effectLst/>
                        <a:latin typeface="Calibri"/>
                        <a:ea typeface="Calibri"/>
                        <a:cs typeface="Times New Roman"/>
                      </a:endParaRPr>
                    </a:p>
                  </a:txBody>
                  <a:tcPr marL="68580" marR="68580" marT="0" marB="0"/>
                </a:tc>
              </a:tr>
              <a:tr h="960106">
                <a:tc>
                  <a:txBody>
                    <a:bodyPr/>
                    <a:lstStyle/>
                    <a:p>
                      <a:pPr algn="ctr">
                        <a:spcAft>
                          <a:spcPts val="0"/>
                        </a:spcAft>
                      </a:pPr>
                      <a:r>
                        <a:rPr lang="en-IE" sz="2400" dirty="0" smtClean="0">
                          <a:effectLst/>
                        </a:rPr>
                        <a:t>SI 31/2014</a:t>
                      </a:r>
                      <a:endParaRPr lang="en-IE" sz="2400" dirty="0">
                        <a:effectLst/>
                        <a:latin typeface="Calibri"/>
                        <a:ea typeface="Calibri"/>
                        <a:cs typeface="Times New Roman"/>
                      </a:endParaRPr>
                    </a:p>
                  </a:txBody>
                  <a:tcPr marL="68580" marR="68580" marT="0" marB="0"/>
                </a:tc>
                <a:tc>
                  <a:txBody>
                    <a:bodyPr/>
                    <a:lstStyle/>
                    <a:p>
                      <a:pPr algn="ctr">
                        <a:spcAft>
                          <a:spcPts val="0"/>
                        </a:spcAft>
                      </a:pPr>
                      <a:r>
                        <a:rPr lang="en-IE" sz="2400" dirty="0">
                          <a:effectLst/>
                        </a:rPr>
                        <a:t>10,111</a:t>
                      </a:r>
                      <a:endParaRPr lang="en-IE" sz="2400" dirty="0">
                        <a:effectLst/>
                        <a:latin typeface="Calibri"/>
                        <a:ea typeface="Calibri"/>
                        <a:cs typeface="Times New Roman"/>
                      </a:endParaRPr>
                    </a:p>
                  </a:txBody>
                  <a:tcPr marL="68580" marR="68580" marT="0" marB="0"/>
                </a:tc>
                <a:tc>
                  <a:txBody>
                    <a:bodyPr/>
                    <a:lstStyle/>
                    <a:p>
                      <a:pPr algn="ctr">
                        <a:spcAft>
                          <a:spcPts val="0"/>
                        </a:spcAft>
                      </a:pPr>
                      <a:r>
                        <a:rPr lang="en-IE" sz="2400">
                          <a:effectLst/>
                        </a:rPr>
                        <a:t>N/A.</a:t>
                      </a:r>
                      <a:endParaRPr lang="en-IE" sz="2400">
                        <a:effectLst/>
                        <a:latin typeface="Calibri"/>
                        <a:ea typeface="Calibri"/>
                        <a:cs typeface="Times New Roman"/>
                      </a:endParaRPr>
                    </a:p>
                  </a:txBody>
                  <a:tcPr marL="68580" marR="68580" marT="0" marB="0"/>
                </a:tc>
                <a:tc>
                  <a:txBody>
                    <a:bodyPr/>
                    <a:lstStyle/>
                    <a:p>
                      <a:pPr algn="ctr">
                        <a:spcAft>
                          <a:spcPts val="0"/>
                        </a:spcAft>
                      </a:pPr>
                      <a:r>
                        <a:rPr lang="en-IE" sz="2400" dirty="0" smtClean="0">
                          <a:effectLst/>
                        </a:rPr>
                        <a:t>917</a:t>
                      </a:r>
                      <a:endParaRPr lang="en-IE" sz="2400" dirty="0">
                        <a:effectLst/>
                        <a:latin typeface="Calibri"/>
                        <a:ea typeface="Calibri"/>
                        <a:cs typeface="Times New Roman"/>
                      </a:endParaRPr>
                    </a:p>
                  </a:txBody>
                  <a:tcPr marL="68580" marR="68580" marT="0" marB="0"/>
                </a:tc>
                <a:tc>
                  <a:txBody>
                    <a:bodyPr/>
                    <a:lstStyle/>
                    <a:p>
                      <a:pPr algn="ctr">
                        <a:spcAft>
                          <a:spcPts val="0"/>
                        </a:spcAft>
                      </a:pPr>
                      <a:r>
                        <a:rPr lang="en-IE" sz="2400" dirty="0">
                          <a:effectLst/>
                        </a:rPr>
                        <a:t>N/A.</a:t>
                      </a:r>
                      <a:endParaRPr lang="en-IE" sz="2400" dirty="0">
                        <a:effectLst/>
                        <a:latin typeface="Calibri"/>
                        <a:ea typeface="Calibri"/>
                        <a:cs typeface="Times New Roman"/>
                      </a:endParaRPr>
                    </a:p>
                  </a:txBody>
                  <a:tcPr marL="68580" marR="68580" marT="0" marB="0"/>
                </a:tc>
              </a:tr>
              <a:tr h="480053">
                <a:tc>
                  <a:txBody>
                    <a:bodyPr/>
                    <a:lstStyle/>
                    <a:p>
                      <a:pPr algn="ctr">
                        <a:spcAft>
                          <a:spcPts val="0"/>
                        </a:spcAft>
                      </a:pPr>
                      <a:r>
                        <a:rPr lang="en-IE" sz="2400">
                          <a:effectLst/>
                        </a:rPr>
                        <a:t>New Table 13A</a:t>
                      </a:r>
                      <a:endParaRPr lang="en-IE" sz="2400">
                        <a:effectLst/>
                        <a:latin typeface="Calibri"/>
                        <a:ea typeface="Calibri"/>
                        <a:cs typeface="Times New Roman"/>
                      </a:endParaRPr>
                    </a:p>
                  </a:txBody>
                  <a:tcPr marL="68580" marR="68580" marT="0" marB="0"/>
                </a:tc>
                <a:tc>
                  <a:txBody>
                    <a:bodyPr/>
                    <a:lstStyle/>
                    <a:p>
                      <a:pPr algn="ctr">
                        <a:spcAft>
                          <a:spcPts val="0"/>
                        </a:spcAft>
                      </a:pPr>
                      <a:r>
                        <a:rPr lang="en-IE" sz="2400">
                          <a:effectLst/>
                        </a:rPr>
                        <a:t>10,222</a:t>
                      </a:r>
                      <a:endParaRPr lang="en-IE" sz="2400">
                        <a:effectLst/>
                        <a:latin typeface="Calibri"/>
                        <a:ea typeface="Calibri"/>
                        <a:cs typeface="Times New Roman"/>
                      </a:endParaRPr>
                    </a:p>
                  </a:txBody>
                  <a:tcPr marL="68580" marR="68580" marT="0" marB="0"/>
                </a:tc>
                <a:tc>
                  <a:txBody>
                    <a:bodyPr/>
                    <a:lstStyle/>
                    <a:p>
                      <a:pPr algn="ctr">
                        <a:spcAft>
                          <a:spcPts val="0"/>
                        </a:spcAft>
                      </a:pPr>
                      <a:r>
                        <a:rPr lang="en-IE" sz="2400" dirty="0" smtClean="0">
                          <a:effectLst/>
                        </a:rPr>
                        <a:t>1.5%</a:t>
                      </a:r>
                      <a:endParaRPr lang="en-IE" sz="2400" dirty="0">
                        <a:effectLst/>
                        <a:latin typeface="Calibri"/>
                        <a:ea typeface="Calibri"/>
                        <a:cs typeface="Times New Roman"/>
                      </a:endParaRPr>
                    </a:p>
                  </a:txBody>
                  <a:tcPr marL="68580" marR="68580" marT="0" marB="0"/>
                </a:tc>
                <a:tc>
                  <a:txBody>
                    <a:bodyPr/>
                    <a:lstStyle/>
                    <a:p>
                      <a:pPr algn="ctr">
                        <a:spcAft>
                          <a:spcPts val="0"/>
                        </a:spcAft>
                      </a:pPr>
                      <a:r>
                        <a:rPr lang="en-IE" sz="2400" dirty="0" smtClean="0">
                          <a:effectLst/>
                        </a:rPr>
                        <a:t>1090</a:t>
                      </a:r>
                      <a:endParaRPr lang="en-IE" sz="2400" dirty="0">
                        <a:effectLst/>
                        <a:latin typeface="Calibri"/>
                        <a:ea typeface="Calibri"/>
                        <a:cs typeface="Times New Roman"/>
                      </a:endParaRPr>
                    </a:p>
                  </a:txBody>
                  <a:tcPr marL="68580" marR="68580" marT="0" marB="0"/>
                </a:tc>
                <a:tc>
                  <a:txBody>
                    <a:bodyPr/>
                    <a:lstStyle/>
                    <a:p>
                      <a:pPr algn="ctr">
                        <a:spcAft>
                          <a:spcPts val="0"/>
                        </a:spcAft>
                      </a:pPr>
                      <a:r>
                        <a:rPr lang="en-IE" sz="2400" dirty="0" smtClean="0">
                          <a:effectLst/>
                        </a:rPr>
                        <a:t>18.50% </a:t>
                      </a:r>
                      <a:endParaRPr lang="en-IE" sz="2400" dirty="0">
                        <a:effectLst/>
                        <a:latin typeface="Calibri"/>
                        <a:ea typeface="Calibri"/>
                        <a:cs typeface="Times New Roman"/>
                      </a:endParaRPr>
                    </a:p>
                  </a:txBody>
                  <a:tcPr marL="68580" marR="68580" marT="0" marB="0"/>
                </a:tc>
              </a:tr>
              <a:tr h="480053">
                <a:tc>
                  <a:txBody>
                    <a:bodyPr/>
                    <a:lstStyle/>
                    <a:p>
                      <a:pPr algn="ctr">
                        <a:spcAft>
                          <a:spcPts val="0"/>
                        </a:spcAft>
                      </a:pPr>
                      <a:r>
                        <a:rPr lang="en-IE" sz="2400">
                          <a:effectLst/>
                        </a:rPr>
                        <a:t>New Table 13B</a:t>
                      </a:r>
                      <a:endParaRPr lang="en-IE" sz="2400">
                        <a:effectLst/>
                        <a:latin typeface="Calibri"/>
                        <a:ea typeface="Calibri"/>
                        <a:cs typeface="Times New Roman"/>
                      </a:endParaRPr>
                    </a:p>
                  </a:txBody>
                  <a:tcPr marL="68580" marR="68580" marT="0" marB="0"/>
                </a:tc>
                <a:tc>
                  <a:txBody>
                    <a:bodyPr/>
                    <a:lstStyle/>
                    <a:p>
                      <a:pPr algn="ctr">
                        <a:spcAft>
                          <a:spcPts val="0"/>
                        </a:spcAft>
                      </a:pPr>
                      <a:r>
                        <a:rPr lang="en-IE" sz="2400">
                          <a:effectLst/>
                        </a:rPr>
                        <a:t>10,222</a:t>
                      </a:r>
                      <a:endParaRPr lang="en-IE" sz="2400">
                        <a:effectLst/>
                        <a:latin typeface="Calibri"/>
                        <a:ea typeface="Calibri"/>
                        <a:cs typeface="Times New Roman"/>
                      </a:endParaRPr>
                    </a:p>
                  </a:txBody>
                  <a:tcPr marL="68580" marR="68580" marT="0" marB="0"/>
                </a:tc>
                <a:tc>
                  <a:txBody>
                    <a:bodyPr/>
                    <a:lstStyle/>
                    <a:p>
                      <a:pPr algn="ctr">
                        <a:spcAft>
                          <a:spcPts val="0"/>
                        </a:spcAft>
                      </a:pPr>
                      <a:r>
                        <a:rPr lang="en-IE" sz="2400" dirty="0" smtClean="0">
                          <a:effectLst/>
                        </a:rPr>
                        <a:t>1.5%</a:t>
                      </a:r>
                      <a:endParaRPr lang="en-IE" sz="2400" dirty="0">
                        <a:effectLst/>
                        <a:latin typeface="Calibri"/>
                        <a:ea typeface="Calibri"/>
                        <a:cs typeface="Times New Roman"/>
                      </a:endParaRPr>
                    </a:p>
                  </a:txBody>
                  <a:tcPr marL="68580" marR="68580" marT="0" marB="0"/>
                </a:tc>
                <a:tc>
                  <a:txBody>
                    <a:bodyPr/>
                    <a:lstStyle/>
                    <a:p>
                      <a:pPr algn="ctr">
                        <a:spcAft>
                          <a:spcPts val="0"/>
                        </a:spcAft>
                      </a:pPr>
                      <a:r>
                        <a:rPr lang="en-IE" sz="2400" dirty="0" smtClean="0">
                          <a:effectLst/>
                        </a:rPr>
                        <a:t>1820</a:t>
                      </a:r>
                      <a:endParaRPr lang="en-IE" sz="2400" dirty="0">
                        <a:effectLst/>
                        <a:latin typeface="Calibri"/>
                        <a:ea typeface="Calibri"/>
                        <a:cs typeface="Times New Roman"/>
                      </a:endParaRPr>
                    </a:p>
                  </a:txBody>
                  <a:tcPr marL="68580" marR="68580" marT="0" marB="0"/>
                </a:tc>
                <a:tc>
                  <a:txBody>
                    <a:bodyPr/>
                    <a:lstStyle/>
                    <a:p>
                      <a:pPr algn="ctr">
                        <a:spcAft>
                          <a:spcPts val="0"/>
                        </a:spcAft>
                      </a:pPr>
                      <a:r>
                        <a:rPr lang="en-IE" sz="2400" dirty="0" smtClean="0">
                          <a:effectLst/>
                        </a:rPr>
                        <a:t>98%  </a:t>
                      </a:r>
                      <a:r>
                        <a:rPr lang="en-IE" sz="2400" b="1" dirty="0" smtClean="0">
                          <a:solidFill>
                            <a:srgbClr val="FF0000"/>
                          </a:solidFill>
                          <a:effectLst/>
                        </a:rPr>
                        <a:t>(67%)</a:t>
                      </a:r>
                      <a:endParaRPr lang="en-IE" sz="2400" b="1" dirty="0">
                        <a:solidFill>
                          <a:srgbClr val="FF0000"/>
                        </a:solidFill>
                        <a:effectLst/>
                        <a:latin typeface="Calibri"/>
                        <a:ea typeface="Calibri"/>
                        <a:cs typeface="Times New Roman"/>
                      </a:endParaRPr>
                    </a:p>
                  </a:txBody>
                  <a:tcPr marL="68580" marR="68580" marT="0" marB="0"/>
                </a:tc>
              </a:tr>
            </a:tbl>
          </a:graphicData>
        </a:graphic>
      </p:graphicFrame>
      <p:sp>
        <p:nvSpPr>
          <p:cNvPr id="5" name="Content Placeholder 2"/>
          <p:cNvSpPr>
            <a:spLocks noGrp="1"/>
          </p:cNvSpPr>
          <p:nvPr>
            <p:ph idx="1"/>
          </p:nvPr>
        </p:nvSpPr>
        <p:spPr>
          <a:xfrm>
            <a:off x="34699" y="764704"/>
            <a:ext cx="8785773" cy="2304256"/>
          </a:xfrm>
        </p:spPr>
        <p:txBody>
          <a:bodyPr>
            <a:normAutofit fontScale="85000" lnSpcReduction="10000"/>
          </a:bodyPr>
          <a:lstStyle/>
          <a:p>
            <a:pPr marL="342900" lvl="1" indent="-342900">
              <a:buFont typeface="Arial" pitchFamily="34" charset="0"/>
              <a:buChar char="•"/>
            </a:pPr>
            <a:r>
              <a:rPr lang="en-IE" sz="3200" dirty="0" smtClean="0"/>
              <a:t>P increase will depend on % P index, 1 – 4 soils?</a:t>
            </a:r>
          </a:p>
          <a:p>
            <a:pPr marL="342900" lvl="1" indent="-342900">
              <a:buFont typeface="Arial" pitchFamily="34" charset="0"/>
              <a:buChar char="•"/>
            </a:pPr>
            <a:r>
              <a:rPr lang="en-IE" sz="3200" dirty="0" smtClean="0"/>
              <a:t>Will P index 1 &amp; 2 soils receive organic manures?</a:t>
            </a:r>
          </a:p>
          <a:p>
            <a:pPr marL="342900" lvl="1" indent="-342900">
              <a:buFont typeface="Arial" pitchFamily="34" charset="0"/>
              <a:buChar char="•"/>
            </a:pPr>
            <a:r>
              <a:rPr lang="en-IE" sz="3200" dirty="0" smtClean="0"/>
              <a:t>Table 9 Nutrient availability in fertilisers</a:t>
            </a:r>
          </a:p>
          <a:p>
            <a:pPr marL="342900" lvl="1" indent="-342900">
              <a:buFont typeface="Arial" pitchFamily="34" charset="0"/>
              <a:buChar char="•"/>
            </a:pPr>
            <a:r>
              <a:rPr lang="en-US" sz="3200" b="1" dirty="0">
                <a:solidFill>
                  <a:srgbClr val="FF0000"/>
                </a:solidFill>
              </a:rPr>
              <a:t>Warning!</a:t>
            </a:r>
            <a:r>
              <a:rPr lang="en-US" sz="3200" dirty="0">
                <a:solidFill>
                  <a:srgbClr val="FF0000"/>
                </a:solidFill>
              </a:rPr>
              <a:t> Higher P Buildup Conditions selected and no soil sample area can exceed 5 Ha on the entire farm</a:t>
            </a:r>
            <a:endParaRPr lang="en-IE" sz="3200" dirty="0">
              <a:solidFill>
                <a:srgbClr val="FF0000"/>
              </a:solidFill>
            </a:endParaRPr>
          </a:p>
          <a:p>
            <a:endParaRPr lang="en-IE" dirty="0" smtClean="0"/>
          </a:p>
          <a:p>
            <a:endParaRPr lang="en-IE" dirty="0"/>
          </a:p>
        </p:txBody>
      </p:sp>
    </p:spTree>
    <p:extLst>
      <p:ext uri="{BB962C8B-B14F-4D97-AF65-F5344CB8AC3E}">
        <p14:creationId xmlns:p14="http://schemas.microsoft.com/office/powerpoint/2010/main" val="2459105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548680"/>
            <a:ext cx="8229600" cy="1800199"/>
          </a:xfrm>
        </p:spPr>
        <p:txBody>
          <a:bodyPr>
            <a:normAutofit fontScale="85000" lnSpcReduction="20000"/>
          </a:bodyPr>
          <a:lstStyle/>
          <a:p>
            <a:r>
              <a:rPr lang="en-IE" dirty="0" smtClean="0"/>
              <a:t>Derogation report for P Buildup </a:t>
            </a:r>
            <a:endParaRPr lang="en-IE" dirty="0"/>
          </a:p>
          <a:p>
            <a:r>
              <a:rPr lang="en-IE" dirty="0" smtClean="0"/>
              <a:t>Manure Storage Capacity needs to be completed</a:t>
            </a:r>
          </a:p>
          <a:p>
            <a:r>
              <a:rPr lang="en-IE" dirty="0" smtClean="0"/>
              <a:t>Soiled water, Slurry and FYM sections</a:t>
            </a:r>
          </a:p>
          <a:p>
            <a:r>
              <a:rPr lang="en-IE" dirty="0" smtClean="0"/>
              <a:t>P Build-up will appear on front page of reports</a:t>
            </a:r>
          </a:p>
        </p:txBody>
      </p:sp>
      <p:grpSp>
        <p:nvGrpSpPr>
          <p:cNvPr id="5" name="Group 4"/>
          <p:cNvGrpSpPr/>
          <p:nvPr/>
        </p:nvGrpSpPr>
        <p:grpSpPr>
          <a:xfrm>
            <a:off x="611157" y="2564904"/>
            <a:ext cx="7345622" cy="2890046"/>
            <a:chOff x="611157" y="2564904"/>
            <a:chExt cx="7345622" cy="2890046"/>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6392" t="14703" r="27704" b="56400"/>
            <a:stretch/>
          </p:blipFill>
          <p:spPr bwMode="auto">
            <a:xfrm>
              <a:off x="611157" y="2564904"/>
              <a:ext cx="7345622" cy="2890046"/>
            </a:xfrm>
            <a:prstGeom prst="rect">
              <a:avLst/>
            </a:prstGeom>
            <a:noFill/>
            <a:ln w="317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755576" y="2636912"/>
              <a:ext cx="6480720" cy="461665"/>
            </a:xfrm>
            <a:prstGeom prst="rect">
              <a:avLst/>
            </a:prstGeom>
            <a:solidFill>
              <a:srgbClr val="008000"/>
            </a:solidFill>
            <a:ln>
              <a:noFill/>
            </a:ln>
          </p:spPr>
          <p:txBody>
            <a:bodyPr wrap="square" rtlCol="0">
              <a:spAutoFit/>
            </a:bodyPr>
            <a:lstStyle/>
            <a:p>
              <a:r>
                <a:rPr lang="en-IE" sz="2400" dirty="0" smtClean="0">
                  <a:solidFill>
                    <a:schemeClr val="bg1"/>
                  </a:solidFill>
                </a:rPr>
                <a:t>Derogation – Fertiliser Plan 2018 (Soil P Build-up)</a:t>
              </a:r>
              <a:endParaRPr lang="en-IE" sz="2400" dirty="0">
                <a:solidFill>
                  <a:schemeClr val="bg1"/>
                </a:solidFill>
              </a:endParaRPr>
            </a:p>
          </p:txBody>
        </p:sp>
      </p:grpSp>
      <p:cxnSp>
        <p:nvCxnSpPr>
          <p:cNvPr id="6" name="Straight Arrow Connector 5"/>
          <p:cNvCxnSpPr/>
          <p:nvPr/>
        </p:nvCxnSpPr>
        <p:spPr>
          <a:xfrm>
            <a:off x="6156176" y="2204864"/>
            <a:ext cx="0" cy="50405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31695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32965" y="44624"/>
            <a:ext cx="4823801" cy="6840000"/>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Content Placeholder 2"/>
          <p:cNvSpPr>
            <a:spLocks noGrp="1"/>
          </p:cNvSpPr>
          <p:nvPr>
            <p:ph idx="1"/>
          </p:nvPr>
        </p:nvSpPr>
        <p:spPr>
          <a:xfrm>
            <a:off x="4856766" y="476672"/>
            <a:ext cx="4287234" cy="6192688"/>
          </a:xfrm>
        </p:spPr>
        <p:txBody>
          <a:bodyPr>
            <a:normAutofit lnSpcReduction="10000"/>
          </a:bodyPr>
          <a:lstStyle/>
          <a:p>
            <a:pPr marL="342900" lvl="1" indent="-342900">
              <a:buFont typeface="Arial" pitchFamily="34" charset="0"/>
              <a:buChar char="•"/>
            </a:pPr>
            <a:r>
              <a:rPr lang="en-IE" dirty="0" smtClean="0"/>
              <a:t>Available on NMP</a:t>
            </a:r>
          </a:p>
          <a:p>
            <a:pPr marL="342900" lvl="1" indent="-342900">
              <a:buFont typeface="Arial" pitchFamily="34" charset="0"/>
              <a:buChar char="•"/>
            </a:pPr>
            <a:r>
              <a:rPr lang="en-IE" dirty="0" smtClean="0"/>
              <a:t>Available on AgFood</a:t>
            </a:r>
          </a:p>
          <a:p>
            <a:pPr marL="342900" lvl="1" indent="-342900">
              <a:buFont typeface="Arial" pitchFamily="34" charset="0"/>
              <a:buChar char="•"/>
            </a:pPr>
            <a:r>
              <a:rPr lang="en-IE" dirty="0" smtClean="0"/>
              <a:t>3 options </a:t>
            </a:r>
          </a:p>
          <a:p>
            <a:pPr marL="514350" lvl="1" indent="-514350">
              <a:buFont typeface="+mj-lt"/>
              <a:buAutoNum type="arabicPeriod"/>
            </a:pPr>
            <a:r>
              <a:rPr lang="en-IE" dirty="0" smtClean="0"/>
              <a:t>Take OM for all plots in high OM map</a:t>
            </a:r>
          </a:p>
          <a:p>
            <a:pPr marL="514350" lvl="1" indent="-514350">
              <a:buFont typeface="+mj-lt"/>
              <a:buAutoNum type="arabicPeriod"/>
            </a:pPr>
            <a:r>
              <a:rPr lang="en-IE" dirty="0" smtClean="0"/>
              <a:t>FAS sign off on plots that are non high OM</a:t>
            </a:r>
          </a:p>
          <a:p>
            <a:pPr marL="514350" lvl="1" indent="-514350">
              <a:buFont typeface="+mj-lt"/>
              <a:buAutoNum type="arabicPeriod"/>
            </a:pPr>
            <a:r>
              <a:rPr lang="en-IE" dirty="0" smtClean="0"/>
              <a:t>Assume P index 3 for all soils concerned and no OM test required</a:t>
            </a:r>
          </a:p>
          <a:p>
            <a:pPr marL="514350" lvl="1" indent="-514350">
              <a:buFont typeface="+mj-lt"/>
              <a:buAutoNum type="arabicPeriod"/>
            </a:pPr>
            <a:r>
              <a:rPr lang="en-IE" dirty="0" smtClean="0"/>
              <a:t>Assign Peat as soil type and NMP defaults P index 1 and 2 soils to P Index 3</a:t>
            </a:r>
          </a:p>
          <a:p>
            <a:pPr marL="0" lvl="1" indent="0">
              <a:buNone/>
            </a:pPr>
            <a:endParaRPr lang="en-IE" sz="2400" dirty="0"/>
          </a:p>
        </p:txBody>
      </p:sp>
    </p:spTree>
    <p:extLst>
      <p:ext uri="{BB962C8B-B14F-4D97-AF65-F5344CB8AC3E}">
        <p14:creationId xmlns:p14="http://schemas.microsoft.com/office/powerpoint/2010/main" val="3746385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547664" y="4293096"/>
            <a:ext cx="5760000" cy="2340970"/>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nvGrpSpPr>
          <p:cNvPr id="6" name="Group 5"/>
          <p:cNvGrpSpPr/>
          <p:nvPr/>
        </p:nvGrpSpPr>
        <p:grpSpPr>
          <a:xfrm>
            <a:off x="1548304" y="116632"/>
            <a:ext cx="5760000" cy="4042671"/>
            <a:chOff x="1548304" y="116632"/>
            <a:chExt cx="5760000" cy="4042671"/>
          </a:xfrm>
        </p:grpSpPr>
        <p:pic>
          <p:nvPicPr>
            <p:cNvPr id="4"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548304" y="116632"/>
              <a:ext cx="5760000" cy="4042671"/>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Oval 4"/>
            <p:cNvSpPr/>
            <p:nvPr/>
          </p:nvSpPr>
          <p:spPr>
            <a:xfrm>
              <a:off x="2195736" y="1484784"/>
              <a:ext cx="4680520" cy="65318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spTree>
    <p:extLst>
      <p:ext uri="{BB962C8B-B14F-4D97-AF65-F5344CB8AC3E}">
        <p14:creationId xmlns:p14="http://schemas.microsoft.com/office/powerpoint/2010/main" val="14197752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lstStyle/>
          <a:p>
            <a:r>
              <a:rPr lang="en-IE" dirty="0" smtClean="0"/>
              <a:t>How to find this on NMP Online</a:t>
            </a:r>
            <a:endParaRPr lang="en-IE" dirty="0"/>
          </a:p>
        </p:txBody>
      </p:sp>
      <p:sp>
        <p:nvSpPr>
          <p:cNvPr id="4" name="Content Placeholder 2"/>
          <p:cNvSpPr>
            <a:spLocks noGrp="1"/>
          </p:cNvSpPr>
          <p:nvPr>
            <p:ph idx="1"/>
          </p:nvPr>
        </p:nvSpPr>
        <p:spPr>
          <a:xfrm>
            <a:off x="9527" y="1124744"/>
            <a:ext cx="8785773" cy="1080120"/>
          </a:xfrm>
        </p:spPr>
        <p:txBody>
          <a:bodyPr>
            <a:noAutofit/>
          </a:bodyPr>
          <a:lstStyle/>
          <a:p>
            <a:pPr marL="342900" lvl="1" indent="-342900">
              <a:buFont typeface="Arial" pitchFamily="34" charset="0"/>
              <a:buChar char="•"/>
            </a:pPr>
            <a:r>
              <a:rPr lang="en-IE" dirty="0" smtClean="0"/>
              <a:t>Map Viewer – select Layer Control</a:t>
            </a:r>
          </a:p>
          <a:p>
            <a:pPr marL="342900" lvl="1" indent="-342900">
              <a:buFont typeface="Arial" pitchFamily="34" charset="0"/>
              <a:buChar char="•"/>
            </a:pPr>
            <a:r>
              <a:rPr lang="en-IE" dirty="0" smtClean="0"/>
              <a:t>Layer appears as brown hatched layer</a:t>
            </a:r>
          </a:p>
          <a:p>
            <a:pPr marL="0" lvl="1" indent="0">
              <a:buNone/>
            </a:pPr>
            <a:endParaRPr lang="en-IE" dirty="0" smtClean="0">
              <a:solidFill>
                <a:srgbClr val="FF0000"/>
              </a:solidFill>
            </a:endParaRPr>
          </a:p>
          <a:p>
            <a:pPr marL="0" lvl="1" indent="0">
              <a:buNone/>
            </a:pPr>
            <a:endParaRPr lang="en-IE" dirty="0">
              <a:solidFill>
                <a:srgbClr val="FF0000"/>
              </a:solidFill>
            </a:endParaRPr>
          </a:p>
          <a:p>
            <a:endParaRPr lang="en-IE" sz="2800" dirty="0" smtClean="0"/>
          </a:p>
          <a:p>
            <a:endParaRPr lang="en-IE" sz="2800" dirty="0"/>
          </a:p>
        </p:txBody>
      </p:sp>
      <p:pic>
        <p:nvPicPr>
          <p:cNvPr id="1229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403648" y="2585286"/>
            <a:ext cx="6598920" cy="4236720"/>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4139970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40572" y="1223902"/>
            <a:ext cx="9000000" cy="5589474"/>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Title 1"/>
          <p:cNvSpPr>
            <a:spLocks noGrp="1"/>
          </p:cNvSpPr>
          <p:nvPr>
            <p:ph type="title"/>
          </p:nvPr>
        </p:nvSpPr>
        <p:spPr>
          <a:xfrm>
            <a:off x="457200" y="136767"/>
            <a:ext cx="8229600" cy="922114"/>
          </a:xfrm>
        </p:spPr>
        <p:txBody>
          <a:bodyPr/>
          <a:lstStyle/>
          <a:p>
            <a:r>
              <a:rPr lang="en-IE" dirty="0" smtClean="0"/>
              <a:t>OSI Layer</a:t>
            </a:r>
            <a:endParaRPr lang="en-IE" dirty="0"/>
          </a:p>
        </p:txBody>
      </p:sp>
    </p:spTree>
    <p:extLst>
      <p:ext uri="{BB962C8B-B14F-4D97-AF65-F5344CB8AC3E}">
        <p14:creationId xmlns:p14="http://schemas.microsoft.com/office/powerpoint/2010/main" val="33671271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0" y="1063704"/>
            <a:ext cx="9144001" cy="5821680"/>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itle 1"/>
          <p:cNvSpPr>
            <a:spLocks noGrp="1"/>
          </p:cNvSpPr>
          <p:nvPr>
            <p:ph type="title"/>
          </p:nvPr>
        </p:nvSpPr>
        <p:spPr>
          <a:xfrm>
            <a:off x="457200" y="136767"/>
            <a:ext cx="8229600" cy="922114"/>
          </a:xfrm>
        </p:spPr>
        <p:txBody>
          <a:bodyPr/>
          <a:lstStyle/>
          <a:p>
            <a:r>
              <a:rPr lang="en-IE" dirty="0" smtClean="0"/>
              <a:t>Ortho Layer</a:t>
            </a:r>
            <a:endParaRPr lang="en-IE" dirty="0"/>
          </a:p>
        </p:txBody>
      </p:sp>
    </p:spTree>
    <p:extLst>
      <p:ext uri="{BB962C8B-B14F-4D97-AF65-F5344CB8AC3E}">
        <p14:creationId xmlns:p14="http://schemas.microsoft.com/office/powerpoint/2010/main" val="37203682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395536" y="980728"/>
            <a:ext cx="8260080" cy="5791200"/>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itle 1"/>
          <p:cNvSpPr>
            <a:spLocks noGrp="1"/>
          </p:cNvSpPr>
          <p:nvPr>
            <p:ph type="title"/>
          </p:nvPr>
        </p:nvSpPr>
        <p:spPr>
          <a:xfrm>
            <a:off x="426873" y="81554"/>
            <a:ext cx="8229600" cy="922114"/>
          </a:xfrm>
        </p:spPr>
        <p:txBody>
          <a:bodyPr/>
          <a:lstStyle/>
          <a:p>
            <a:r>
              <a:rPr lang="en-IE" dirty="0" smtClean="0"/>
              <a:t>Plots 1, 2, 11, 12, 13A and 13B??</a:t>
            </a:r>
            <a:endParaRPr lang="en-IE" dirty="0"/>
          </a:p>
        </p:txBody>
      </p:sp>
    </p:spTree>
    <p:extLst>
      <p:ext uri="{BB962C8B-B14F-4D97-AF65-F5344CB8AC3E}">
        <p14:creationId xmlns:p14="http://schemas.microsoft.com/office/powerpoint/2010/main" val="37198722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55576" y="22501"/>
            <a:ext cx="7920000" cy="6846301"/>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1763688" y="1772816"/>
            <a:ext cx="1296144" cy="369332"/>
          </a:xfrm>
          <a:prstGeom prst="rect">
            <a:avLst/>
          </a:prstGeom>
          <a:solidFill>
            <a:schemeClr val="bg1">
              <a:lumMod val="75000"/>
            </a:schemeClr>
          </a:solidFill>
        </p:spPr>
        <p:txBody>
          <a:bodyPr wrap="square" rtlCol="0">
            <a:spAutoFit/>
          </a:bodyPr>
          <a:lstStyle/>
          <a:p>
            <a:r>
              <a:rPr lang="en-IE" dirty="0" smtClean="0">
                <a:solidFill>
                  <a:srgbClr val="FF0000"/>
                </a:solidFill>
              </a:rPr>
              <a:t>Mineral soil</a:t>
            </a:r>
            <a:endParaRPr lang="en-IE" dirty="0">
              <a:solidFill>
                <a:srgbClr val="FF0000"/>
              </a:solidFill>
            </a:endParaRPr>
          </a:p>
        </p:txBody>
      </p:sp>
      <p:sp>
        <p:nvSpPr>
          <p:cNvPr id="8" name="TextBox 7"/>
          <p:cNvSpPr txBox="1"/>
          <p:nvPr/>
        </p:nvSpPr>
        <p:spPr>
          <a:xfrm>
            <a:off x="5940152" y="2780928"/>
            <a:ext cx="1296144" cy="369332"/>
          </a:xfrm>
          <a:prstGeom prst="rect">
            <a:avLst/>
          </a:prstGeom>
          <a:solidFill>
            <a:schemeClr val="bg1">
              <a:lumMod val="75000"/>
            </a:schemeClr>
          </a:solidFill>
        </p:spPr>
        <p:txBody>
          <a:bodyPr wrap="square" rtlCol="0">
            <a:spAutoFit/>
          </a:bodyPr>
          <a:lstStyle/>
          <a:p>
            <a:r>
              <a:rPr lang="en-IE" dirty="0" smtClean="0">
                <a:solidFill>
                  <a:srgbClr val="FF0000"/>
                </a:solidFill>
              </a:rPr>
              <a:t>Mineral soil</a:t>
            </a:r>
            <a:endParaRPr lang="en-IE" dirty="0">
              <a:solidFill>
                <a:srgbClr val="FF0000"/>
              </a:solidFill>
            </a:endParaRPr>
          </a:p>
        </p:txBody>
      </p:sp>
      <p:sp>
        <p:nvSpPr>
          <p:cNvPr id="9" name="TextBox 8"/>
          <p:cNvSpPr txBox="1"/>
          <p:nvPr/>
        </p:nvSpPr>
        <p:spPr>
          <a:xfrm>
            <a:off x="7452320" y="2411596"/>
            <a:ext cx="1223256" cy="646331"/>
          </a:xfrm>
          <a:prstGeom prst="rect">
            <a:avLst/>
          </a:prstGeom>
          <a:solidFill>
            <a:schemeClr val="bg1">
              <a:lumMod val="75000"/>
            </a:schemeClr>
          </a:solidFill>
        </p:spPr>
        <p:txBody>
          <a:bodyPr wrap="square" rtlCol="0">
            <a:spAutoFit/>
          </a:bodyPr>
          <a:lstStyle/>
          <a:p>
            <a:r>
              <a:rPr lang="en-IE" dirty="0" smtClean="0">
                <a:solidFill>
                  <a:srgbClr val="FF0000"/>
                </a:solidFill>
              </a:rPr>
              <a:t>Peat soil OM&gt;20%</a:t>
            </a:r>
            <a:endParaRPr lang="en-IE" dirty="0">
              <a:solidFill>
                <a:srgbClr val="FF0000"/>
              </a:solidFill>
            </a:endParaRPr>
          </a:p>
        </p:txBody>
      </p:sp>
      <p:sp>
        <p:nvSpPr>
          <p:cNvPr id="11" name="TextBox 10"/>
          <p:cNvSpPr txBox="1"/>
          <p:nvPr/>
        </p:nvSpPr>
        <p:spPr>
          <a:xfrm>
            <a:off x="6156176" y="4869160"/>
            <a:ext cx="1296144" cy="646331"/>
          </a:xfrm>
          <a:prstGeom prst="rect">
            <a:avLst/>
          </a:prstGeom>
          <a:solidFill>
            <a:schemeClr val="bg1">
              <a:lumMod val="75000"/>
            </a:schemeClr>
          </a:solidFill>
        </p:spPr>
        <p:txBody>
          <a:bodyPr wrap="square" rtlCol="0">
            <a:spAutoFit/>
          </a:bodyPr>
          <a:lstStyle/>
          <a:p>
            <a:r>
              <a:rPr lang="en-IE" dirty="0" smtClean="0">
                <a:solidFill>
                  <a:srgbClr val="FF0000"/>
                </a:solidFill>
              </a:rPr>
              <a:t>Peat soil no OM test</a:t>
            </a:r>
            <a:endParaRPr lang="en-IE" dirty="0">
              <a:solidFill>
                <a:srgbClr val="FF0000"/>
              </a:solidFill>
            </a:endParaRPr>
          </a:p>
        </p:txBody>
      </p:sp>
      <p:sp>
        <p:nvSpPr>
          <p:cNvPr id="12" name="TextBox 11"/>
          <p:cNvSpPr txBox="1"/>
          <p:nvPr/>
        </p:nvSpPr>
        <p:spPr>
          <a:xfrm>
            <a:off x="7604720" y="4220606"/>
            <a:ext cx="1223256" cy="646331"/>
          </a:xfrm>
          <a:prstGeom prst="rect">
            <a:avLst/>
          </a:prstGeom>
          <a:solidFill>
            <a:schemeClr val="bg1">
              <a:lumMod val="75000"/>
            </a:schemeClr>
          </a:solidFill>
        </p:spPr>
        <p:txBody>
          <a:bodyPr wrap="square" rtlCol="0">
            <a:spAutoFit/>
          </a:bodyPr>
          <a:lstStyle/>
          <a:p>
            <a:r>
              <a:rPr lang="en-IE" dirty="0" smtClean="0">
                <a:solidFill>
                  <a:srgbClr val="FF0000"/>
                </a:solidFill>
              </a:rPr>
              <a:t>Peat soil OM&gt;20%</a:t>
            </a:r>
            <a:endParaRPr lang="en-IE" dirty="0">
              <a:solidFill>
                <a:srgbClr val="FF0000"/>
              </a:solidFill>
            </a:endParaRPr>
          </a:p>
        </p:txBody>
      </p:sp>
    </p:spTree>
    <p:extLst>
      <p:ext uri="{BB962C8B-B14F-4D97-AF65-F5344CB8AC3E}">
        <p14:creationId xmlns:p14="http://schemas.microsoft.com/office/powerpoint/2010/main" val="26725993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P spid="11"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864096"/>
          </a:xfrm>
        </p:spPr>
        <p:txBody>
          <a:bodyPr/>
          <a:lstStyle/>
          <a:p>
            <a:r>
              <a:rPr lang="en-IE" dirty="0" smtClean="0"/>
              <a:t>Previous years GSR</a:t>
            </a:r>
            <a:endParaRPr lang="en-IE" dirty="0"/>
          </a:p>
        </p:txBody>
      </p:sp>
      <p:sp>
        <p:nvSpPr>
          <p:cNvPr id="3" name="Content Placeholder 2"/>
          <p:cNvSpPr>
            <a:spLocks noGrp="1"/>
          </p:cNvSpPr>
          <p:nvPr>
            <p:ph idx="1"/>
          </p:nvPr>
        </p:nvSpPr>
        <p:spPr>
          <a:xfrm>
            <a:off x="107504" y="980728"/>
            <a:ext cx="8928992" cy="5145435"/>
          </a:xfrm>
        </p:spPr>
        <p:txBody>
          <a:bodyPr/>
          <a:lstStyle/>
          <a:p>
            <a:r>
              <a:rPr lang="en-IE" dirty="0" smtClean="0"/>
              <a:t>Not applicable to </a:t>
            </a:r>
            <a:r>
              <a:rPr lang="en-IE" dirty="0" smtClean="0"/>
              <a:t>new derogation </a:t>
            </a:r>
            <a:r>
              <a:rPr lang="en-IE" dirty="0" smtClean="0"/>
              <a:t>applicants in 2018 as they can use the </a:t>
            </a:r>
            <a:r>
              <a:rPr lang="en-IE" dirty="0" smtClean="0"/>
              <a:t>predicted </a:t>
            </a:r>
            <a:r>
              <a:rPr lang="en-IE" dirty="0" smtClean="0"/>
              <a:t>GSR</a:t>
            </a:r>
          </a:p>
          <a:p>
            <a:r>
              <a:rPr lang="en-IE" dirty="0" smtClean="0"/>
              <a:t>Except if in derogation in 2017 and will be changing bands within derogation from &lt;210 to &gt;210 – these must use previous years GSR</a:t>
            </a:r>
          </a:p>
          <a:p>
            <a:r>
              <a:rPr lang="en-IE" dirty="0" smtClean="0"/>
              <a:t>Non-derogation farmers 2018 will all use previous years GSR</a:t>
            </a:r>
          </a:p>
          <a:p>
            <a:r>
              <a:rPr lang="en-IE" dirty="0" smtClean="0"/>
              <a:t>Can select either function in NMP Online</a:t>
            </a:r>
          </a:p>
          <a:p>
            <a:endParaRPr lang="en-IE" dirty="0"/>
          </a:p>
        </p:txBody>
      </p:sp>
    </p:spTree>
    <p:extLst>
      <p:ext uri="{BB962C8B-B14F-4D97-AF65-F5344CB8AC3E}">
        <p14:creationId xmlns:p14="http://schemas.microsoft.com/office/powerpoint/2010/main" val="35569092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611560" y="44624"/>
            <a:ext cx="8532440" cy="6709705"/>
            <a:chOff x="611560" y="44624"/>
            <a:chExt cx="8532440" cy="6709705"/>
          </a:xfrm>
        </p:grpSpPr>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611560" y="44624"/>
              <a:ext cx="7920000" cy="6709705"/>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Oval 3"/>
            <p:cNvSpPr/>
            <p:nvPr/>
          </p:nvSpPr>
          <p:spPr>
            <a:xfrm>
              <a:off x="755576" y="3573016"/>
              <a:ext cx="8388424" cy="21602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spTree>
    <p:extLst>
      <p:ext uri="{BB962C8B-B14F-4D97-AF65-F5344CB8AC3E}">
        <p14:creationId xmlns:p14="http://schemas.microsoft.com/office/powerpoint/2010/main" val="36618342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IE" dirty="0" smtClean="0"/>
              <a:t>What to consider when completing NMP’s</a:t>
            </a:r>
            <a:endParaRPr lang="en-IE" dirty="0"/>
          </a:p>
        </p:txBody>
      </p:sp>
      <p:sp>
        <p:nvSpPr>
          <p:cNvPr id="3" name="Content Placeholder 2"/>
          <p:cNvSpPr>
            <a:spLocks noGrp="1"/>
          </p:cNvSpPr>
          <p:nvPr>
            <p:ph idx="1"/>
          </p:nvPr>
        </p:nvSpPr>
        <p:spPr>
          <a:xfrm>
            <a:off x="395536" y="1196752"/>
            <a:ext cx="8229600" cy="5256584"/>
          </a:xfrm>
        </p:spPr>
        <p:txBody>
          <a:bodyPr>
            <a:normAutofit lnSpcReduction="10000"/>
          </a:bodyPr>
          <a:lstStyle/>
          <a:p>
            <a:r>
              <a:rPr lang="en-IE" dirty="0" smtClean="0"/>
              <a:t>OM maps</a:t>
            </a:r>
          </a:p>
          <a:p>
            <a:r>
              <a:rPr lang="en-IE" dirty="0" smtClean="0"/>
              <a:t>Watercourses, streams and dry drains</a:t>
            </a:r>
          </a:p>
          <a:p>
            <a:r>
              <a:rPr lang="en-IE" dirty="0" smtClean="0"/>
              <a:t>Sloped fields and fields prone to waterlogging</a:t>
            </a:r>
          </a:p>
          <a:p>
            <a:r>
              <a:rPr lang="en-IE" dirty="0" smtClean="0"/>
              <a:t>Wells and water abstractions points</a:t>
            </a:r>
          </a:p>
          <a:p>
            <a:r>
              <a:rPr lang="en-IE" dirty="0" smtClean="0"/>
              <a:t>Critical Source Areas</a:t>
            </a:r>
          </a:p>
          <a:p>
            <a:r>
              <a:rPr lang="en-IE" dirty="0" smtClean="0"/>
              <a:t>Water quality in the area</a:t>
            </a:r>
          </a:p>
          <a:p>
            <a:r>
              <a:rPr lang="en-IE" dirty="0" smtClean="0"/>
              <a:t>Where to get water quality information</a:t>
            </a:r>
          </a:p>
          <a:p>
            <a:r>
              <a:rPr lang="en-IE" dirty="0" smtClean="0"/>
              <a:t>Application of organic manures can then be applied to the lower P index soils where appropriate</a:t>
            </a:r>
          </a:p>
          <a:p>
            <a:endParaRPr lang="en-IE" dirty="0"/>
          </a:p>
        </p:txBody>
      </p:sp>
    </p:spTree>
    <p:extLst>
      <p:ext uri="{BB962C8B-B14F-4D97-AF65-F5344CB8AC3E}">
        <p14:creationId xmlns:p14="http://schemas.microsoft.com/office/powerpoint/2010/main" val="12390391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40572" y="1223902"/>
            <a:ext cx="9000000" cy="5589474"/>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Title 1"/>
          <p:cNvSpPr>
            <a:spLocks noGrp="1"/>
          </p:cNvSpPr>
          <p:nvPr>
            <p:ph type="title"/>
          </p:nvPr>
        </p:nvSpPr>
        <p:spPr>
          <a:xfrm>
            <a:off x="0" y="136767"/>
            <a:ext cx="9140572" cy="922114"/>
          </a:xfrm>
        </p:spPr>
        <p:txBody>
          <a:bodyPr>
            <a:normAutofit fontScale="90000"/>
          </a:bodyPr>
          <a:lstStyle/>
          <a:p>
            <a:r>
              <a:rPr lang="en-IE" dirty="0" smtClean="0"/>
              <a:t>OM Layer – No P Buildup on &gt;20% OM soils</a:t>
            </a:r>
            <a:endParaRPr lang="en-IE" dirty="0"/>
          </a:p>
        </p:txBody>
      </p:sp>
    </p:spTree>
    <p:extLst>
      <p:ext uri="{BB962C8B-B14F-4D97-AF65-F5344CB8AC3E}">
        <p14:creationId xmlns:p14="http://schemas.microsoft.com/office/powerpoint/2010/main" val="21459776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539552" y="260648"/>
            <a:ext cx="8425461" cy="6477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Freeform 4"/>
          <p:cNvSpPr/>
          <p:nvPr/>
        </p:nvSpPr>
        <p:spPr>
          <a:xfrm>
            <a:off x="528935" y="811161"/>
            <a:ext cx="8436078" cy="5914104"/>
          </a:xfrm>
          <a:custGeom>
            <a:avLst/>
            <a:gdLst>
              <a:gd name="connsiteX0" fmla="*/ 8200103 w 8436078"/>
              <a:gd name="connsiteY0" fmla="*/ 0 h 5914104"/>
              <a:gd name="connsiteX1" fmla="*/ 8229600 w 8436078"/>
              <a:gd name="connsiteY1" fmla="*/ 353962 h 5914104"/>
              <a:gd name="connsiteX2" fmla="*/ 8244349 w 8436078"/>
              <a:gd name="connsiteY2" fmla="*/ 501445 h 5914104"/>
              <a:gd name="connsiteX3" fmla="*/ 8273845 w 8436078"/>
              <a:gd name="connsiteY3" fmla="*/ 899652 h 5914104"/>
              <a:gd name="connsiteX4" fmla="*/ 8288594 w 8436078"/>
              <a:gd name="connsiteY4" fmla="*/ 943897 h 5914104"/>
              <a:gd name="connsiteX5" fmla="*/ 8318090 w 8436078"/>
              <a:gd name="connsiteY5" fmla="*/ 1106129 h 5914104"/>
              <a:gd name="connsiteX6" fmla="*/ 8332839 w 8436078"/>
              <a:gd name="connsiteY6" fmla="*/ 1150374 h 5914104"/>
              <a:gd name="connsiteX7" fmla="*/ 8347587 w 8436078"/>
              <a:gd name="connsiteY7" fmla="*/ 1238865 h 5914104"/>
              <a:gd name="connsiteX8" fmla="*/ 8377084 w 8436078"/>
              <a:gd name="connsiteY8" fmla="*/ 1342104 h 5914104"/>
              <a:gd name="connsiteX9" fmla="*/ 8406581 w 8436078"/>
              <a:gd name="connsiteY9" fmla="*/ 1489587 h 5914104"/>
              <a:gd name="connsiteX10" fmla="*/ 8421329 w 8436078"/>
              <a:gd name="connsiteY10" fmla="*/ 1622323 h 5914104"/>
              <a:gd name="connsiteX11" fmla="*/ 8436078 w 8436078"/>
              <a:gd name="connsiteY11" fmla="*/ 1666568 h 5914104"/>
              <a:gd name="connsiteX12" fmla="*/ 8406581 w 8436078"/>
              <a:gd name="connsiteY12" fmla="*/ 2109020 h 5914104"/>
              <a:gd name="connsiteX13" fmla="*/ 8377084 w 8436078"/>
              <a:gd name="connsiteY13" fmla="*/ 2227007 h 5914104"/>
              <a:gd name="connsiteX14" fmla="*/ 8362336 w 8436078"/>
              <a:gd name="connsiteY14" fmla="*/ 2300749 h 5914104"/>
              <a:gd name="connsiteX15" fmla="*/ 8332839 w 8436078"/>
              <a:gd name="connsiteY15" fmla="*/ 2389239 h 5914104"/>
              <a:gd name="connsiteX16" fmla="*/ 8318090 w 8436078"/>
              <a:gd name="connsiteY16" fmla="*/ 2757949 h 5914104"/>
              <a:gd name="connsiteX17" fmla="*/ 8303342 w 8436078"/>
              <a:gd name="connsiteY17" fmla="*/ 2861187 h 5914104"/>
              <a:gd name="connsiteX18" fmla="*/ 8259097 w 8436078"/>
              <a:gd name="connsiteY18" fmla="*/ 2934929 h 5914104"/>
              <a:gd name="connsiteX19" fmla="*/ 8229600 w 8436078"/>
              <a:gd name="connsiteY19" fmla="*/ 3038168 h 5914104"/>
              <a:gd name="connsiteX20" fmla="*/ 8200103 w 8436078"/>
              <a:gd name="connsiteY20" fmla="*/ 3097162 h 5914104"/>
              <a:gd name="connsiteX21" fmla="*/ 8185355 w 8436078"/>
              <a:gd name="connsiteY21" fmla="*/ 3156155 h 5914104"/>
              <a:gd name="connsiteX22" fmla="*/ 8170607 w 8436078"/>
              <a:gd name="connsiteY22" fmla="*/ 3229897 h 5914104"/>
              <a:gd name="connsiteX23" fmla="*/ 8155858 w 8436078"/>
              <a:gd name="connsiteY23" fmla="*/ 3274142 h 5914104"/>
              <a:gd name="connsiteX24" fmla="*/ 8126361 w 8436078"/>
              <a:gd name="connsiteY24" fmla="*/ 3406878 h 5914104"/>
              <a:gd name="connsiteX25" fmla="*/ 8096865 w 8436078"/>
              <a:gd name="connsiteY25" fmla="*/ 3510116 h 5914104"/>
              <a:gd name="connsiteX26" fmla="*/ 8067368 w 8436078"/>
              <a:gd name="connsiteY26" fmla="*/ 3642852 h 5914104"/>
              <a:gd name="connsiteX27" fmla="*/ 8052620 w 8436078"/>
              <a:gd name="connsiteY27" fmla="*/ 3701845 h 5914104"/>
              <a:gd name="connsiteX28" fmla="*/ 7978878 w 8436078"/>
              <a:gd name="connsiteY28" fmla="*/ 3834581 h 5914104"/>
              <a:gd name="connsiteX29" fmla="*/ 7964129 w 8436078"/>
              <a:gd name="connsiteY29" fmla="*/ 3878826 h 5914104"/>
              <a:gd name="connsiteX30" fmla="*/ 7875639 w 8436078"/>
              <a:gd name="connsiteY30" fmla="*/ 3996813 h 5914104"/>
              <a:gd name="connsiteX31" fmla="*/ 7816645 w 8436078"/>
              <a:gd name="connsiteY31" fmla="*/ 4173794 h 5914104"/>
              <a:gd name="connsiteX32" fmla="*/ 7772400 w 8436078"/>
              <a:gd name="connsiteY32" fmla="*/ 4277033 h 5914104"/>
              <a:gd name="connsiteX33" fmla="*/ 7742903 w 8436078"/>
              <a:gd name="connsiteY33" fmla="*/ 4321278 h 5914104"/>
              <a:gd name="connsiteX34" fmla="*/ 7713407 w 8436078"/>
              <a:gd name="connsiteY34" fmla="*/ 4380271 h 5914104"/>
              <a:gd name="connsiteX35" fmla="*/ 7683910 w 8436078"/>
              <a:gd name="connsiteY35" fmla="*/ 4557252 h 5914104"/>
              <a:gd name="connsiteX36" fmla="*/ 7654413 w 8436078"/>
              <a:gd name="connsiteY36" fmla="*/ 4734233 h 5914104"/>
              <a:gd name="connsiteX37" fmla="*/ 7624916 w 8436078"/>
              <a:gd name="connsiteY37" fmla="*/ 4793226 h 5914104"/>
              <a:gd name="connsiteX38" fmla="*/ 7580671 w 8436078"/>
              <a:gd name="connsiteY38" fmla="*/ 4970207 h 5914104"/>
              <a:gd name="connsiteX39" fmla="*/ 7403690 w 8436078"/>
              <a:gd name="connsiteY39" fmla="*/ 5058697 h 5914104"/>
              <a:gd name="connsiteX40" fmla="*/ 7329949 w 8436078"/>
              <a:gd name="connsiteY40" fmla="*/ 5102942 h 5914104"/>
              <a:gd name="connsiteX41" fmla="*/ 7152968 w 8436078"/>
              <a:gd name="connsiteY41" fmla="*/ 5191433 h 5914104"/>
              <a:gd name="connsiteX42" fmla="*/ 6990736 w 8436078"/>
              <a:gd name="connsiteY42" fmla="*/ 5265174 h 5914104"/>
              <a:gd name="connsiteX43" fmla="*/ 6902245 w 8436078"/>
              <a:gd name="connsiteY43" fmla="*/ 5294671 h 5914104"/>
              <a:gd name="connsiteX44" fmla="*/ 6754761 w 8436078"/>
              <a:gd name="connsiteY44" fmla="*/ 5368413 h 5914104"/>
              <a:gd name="connsiteX45" fmla="*/ 6607278 w 8436078"/>
              <a:gd name="connsiteY45" fmla="*/ 5427407 h 5914104"/>
              <a:gd name="connsiteX46" fmla="*/ 6504039 w 8436078"/>
              <a:gd name="connsiteY46" fmla="*/ 5486400 h 5914104"/>
              <a:gd name="connsiteX47" fmla="*/ 6459794 w 8436078"/>
              <a:gd name="connsiteY47" fmla="*/ 5515897 h 5914104"/>
              <a:gd name="connsiteX48" fmla="*/ 6282813 w 8436078"/>
              <a:gd name="connsiteY48" fmla="*/ 5589639 h 5914104"/>
              <a:gd name="connsiteX49" fmla="*/ 6150078 w 8436078"/>
              <a:gd name="connsiteY49" fmla="*/ 5678129 h 5914104"/>
              <a:gd name="connsiteX50" fmla="*/ 6002594 w 8436078"/>
              <a:gd name="connsiteY50" fmla="*/ 5737123 h 5914104"/>
              <a:gd name="connsiteX51" fmla="*/ 5855110 w 8436078"/>
              <a:gd name="connsiteY51" fmla="*/ 5810865 h 5914104"/>
              <a:gd name="connsiteX52" fmla="*/ 5751871 w 8436078"/>
              <a:gd name="connsiteY52" fmla="*/ 5840362 h 5914104"/>
              <a:gd name="connsiteX53" fmla="*/ 5427407 w 8436078"/>
              <a:gd name="connsiteY53" fmla="*/ 5869858 h 5914104"/>
              <a:gd name="connsiteX54" fmla="*/ 5353665 w 8436078"/>
              <a:gd name="connsiteY54" fmla="*/ 5884607 h 5914104"/>
              <a:gd name="connsiteX55" fmla="*/ 5250426 w 8436078"/>
              <a:gd name="connsiteY55" fmla="*/ 5914104 h 5914104"/>
              <a:gd name="connsiteX56" fmla="*/ 4852220 w 8436078"/>
              <a:gd name="connsiteY56" fmla="*/ 5899355 h 5914104"/>
              <a:gd name="connsiteX57" fmla="*/ 4763729 w 8436078"/>
              <a:gd name="connsiteY57" fmla="*/ 5884607 h 5914104"/>
              <a:gd name="connsiteX58" fmla="*/ 4630994 w 8436078"/>
              <a:gd name="connsiteY58" fmla="*/ 5869858 h 5914104"/>
              <a:gd name="connsiteX59" fmla="*/ 4483510 w 8436078"/>
              <a:gd name="connsiteY59" fmla="*/ 5825613 h 5914104"/>
              <a:gd name="connsiteX60" fmla="*/ 4424516 w 8436078"/>
              <a:gd name="connsiteY60" fmla="*/ 5810865 h 5914104"/>
              <a:gd name="connsiteX61" fmla="*/ 4365523 w 8436078"/>
              <a:gd name="connsiteY61" fmla="*/ 5766620 h 5914104"/>
              <a:gd name="connsiteX62" fmla="*/ 4203290 w 8436078"/>
              <a:gd name="connsiteY62" fmla="*/ 5722374 h 5914104"/>
              <a:gd name="connsiteX63" fmla="*/ 4159045 w 8436078"/>
              <a:gd name="connsiteY63" fmla="*/ 5707626 h 5914104"/>
              <a:gd name="connsiteX64" fmla="*/ 4100052 w 8436078"/>
              <a:gd name="connsiteY64" fmla="*/ 5692878 h 5914104"/>
              <a:gd name="connsiteX65" fmla="*/ 4055807 w 8436078"/>
              <a:gd name="connsiteY65" fmla="*/ 5663381 h 5914104"/>
              <a:gd name="connsiteX66" fmla="*/ 3923071 w 8436078"/>
              <a:gd name="connsiteY66" fmla="*/ 5633884 h 5914104"/>
              <a:gd name="connsiteX67" fmla="*/ 3805084 w 8436078"/>
              <a:gd name="connsiteY67" fmla="*/ 5574891 h 5914104"/>
              <a:gd name="connsiteX68" fmla="*/ 3731342 w 8436078"/>
              <a:gd name="connsiteY68" fmla="*/ 5456904 h 5914104"/>
              <a:gd name="connsiteX69" fmla="*/ 3642852 w 8436078"/>
              <a:gd name="connsiteY69" fmla="*/ 5324168 h 5914104"/>
              <a:gd name="connsiteX70" fmla="*/ 3598607 w 8436078"/>
              <a:gd name="connsiteY70" fmla="*/ 5265174 h 5914104"/>
              <a:gd name="connsiteX71" fmla="*/ 3554361 w 8436078"/>
              <a:gd name="connsiteY71" fmla="*/ 5176684 h 5914104"/>
              <a:gd name="connsiteX72" fmla="*/ 3480620 w 8436078"/>
              <a:gd name="connsiteY72" fmla="*/ 5073445 h 5914104"/>
              <a:gd name="connsiteX73" fmla="*/ 3392129 w 8436078"/>
              <a:gd name="connsiteY73" fmla="*/ 4925962 h 5914104"/>
              <a:gd name="connsiteX74" fmla="*/ 3347884 w 8436078"/>
              <a:gd name="connsiteY74" fmla="*/ 4866968 h 5914104"/>
              <a:gd name="connsiteX75" fmla="*/ 3303639 w 8436078"/>
              <a:gd name="connsiteY75" fmla="*/ 4852220 h 5914104"/>
              <a:gd name="connsiteX76" fmla="*/ 3200400 w 8436078"/>
              <a:gd name="connsiteY76" fmla="*/ 4704736 h 5914104"/>
              <a:gd name="connsiteX77" fmla="*/ 3097161 w 8436078"/>
              <a:gd name="connsiteY77" fmla="*/ 4557252 h 5914104"/>
              <a:gd name="connsiteX78" fmla="*/ 3023420 w 8436078"/>
              <a:gd name="connsiteY78" fmla="*/ 4424516 h 5914104"/>
              <a:gd name="connsiteX79" fmla="*/ 2979174 w 8436078"/>
              <a:gd name="connsiteY79" fmla="*/ 4380271 h 5914104"/>
              <a:gd name="connsiteX80" fmla="*/ 2949678 w 8436078"/>
              <a:gd name="connsiteY80" fmla="*/ 4306529 h 5914104"/>
              <a:gd name="connsiteX81" fmla="*/ 2846439 w 8436078"/>
              <a:gd name="connsiteY81" fmla="*/ 4159045 h 5914104"/>
              <a:gd name="connsiteX82" fmla="*/ 2831690 w 8436078"/>
              <a:gd name="connsiteY82" fmla="*/ 4114800 h 5914104"/>
              <a:gd name="connsiteX83" fmla="*/ 2654710 w 8436078"/>
              <a:gd name="connsiteY83" fmla="*/ 3996813 h 5914104"/>
              <a:gd name="connsiteX84" fmla="*/ 2610465 w 8436078"/>
              <a:gd name="connsiteY84" fmla="*/ 3967316 h 5914104"/>
              <a:gd name="connsiteX85" fmla="*/ 2403987 w 8436078"/>
              <a:gd name="connsiteY85" fmla="*/ 3937820 h 5914104"/>
              <a:gd name="connsiteX86" fmla="*/ 2315497 w 8436078"/>
              <a:gd name="connsiteY86" fmla="*/ 3923071 h 5914104"/>
              <a:gd name="connsiteX87" fmla="*/ 2241755 w 8436078"/>
              <a:gd name="connsiteY87" fmla="*/ 3908323 h 5914104"/>
              <a:gd name="connsiteX88" fmla="*/ 1932039 w 8436078"/>
              <a:gd name="connsiteY88" fmla="*/ 3893574 h 5914104"/>
              <a:gd name="connsiteX89" fmla="*/ 1710813 w 8436078"/>
              <a:gd name="connsiteY89" fmla="*/ 3937820 h 5914104"/>
              <a:gd name="connsiteX90" fmla="*/ 1460090 w 8436078"/>
              <a:gd name="connsiteY90" fmla="*/ 4041058 h 5914104"/>
              <a:gd name="connsiteX91" fmla="*/ 1401097 w 8436078"/>
              <a:gd name="connsiteY91" fmla="*/ 4055807 h 5914104"/>
              <a:gd name="connsiteX92" fmla="*/ 1091381 w 8436078"/>
              <a:gd name="connsiteY92" fmla="*/ 4129549 h 5914104"/>
              <a:gd name="connsiteX93" fmla="*/ 840658 w 8436078"/>
              <a:gd name="connsiteY93" fmla="*/ 4203291 h 5914104"/>
              <a:gd name="connsiteX94" fmla="*/ 634181 w 8436078"/>
              <a:gd name="connsiteY94" fmla="*/ 4232787 h 5914104"/>
              <a:gd name="connsiteX95" fmla="*/ 619432 w 8436078"/>
              <a:gd name="connsiteY95" fmla="*/ 4277033 h 5914104"/>
              <a:gd name="connsiteX96" fmla="*/ 604684 w 8436078"/>
              <a:gd name="connsiteY96" fmla="*/ 4395020 h 5914104"/>
              <a:gd name="connsiteX97" fmla="*/ 560439 w 8436078"/>
              <a:gd name="connsiteY97" fmla="*/ 4424516 h 5914104"/>
              <a:gd name="connsiteX98" fmla="*/ 471949 w 8436078"/>
              <a:gd name="connsiteY98" fmla="*/ 4468762 h 5914104"/>
              <a:gd name="connsiteX99" fmla="*/ 412955 w 8436078"/>
              <a:gd name="connsiteY99" fmla="*/ 4483510 h 5914104"/>
              <a:gd name="connsiteX100" fmla="*/ 368710 w 8436078"/>
              <a:gd name="connsiteY100" fmla="*/ 4498258 h 5914104"/>
              <a:gd name="connsiteX101" fmla="*/ 324465 w 8436078"/>
              <a:gd name="connsiteY101" fmla="*/ 4527755 h 5914104"/>
              <a:gd name="connsiteX102" fmla="*/ 280220 w 8436078"/>
              <a:gd name="connsiteY102" fmla="*/ 4542504 h 5914104"/>
              <a:gd name="connsiteX103" fmla="*/ 250723 w 8436078"/>
              <a:gd name="connsiteY103" fmla="*/ 4601497 h 5914104"/>
              <a:gd name="connsiteX104" fmla="*/ 176981 w 8436078"/>
              <a:gd name="connsiteY104" fmla="*/ 4630994 h 5914104"/>
              <a:gd name="connsiteX105" fmla="*/ 132736 w 8436078"/>
              <a:gd name="connsiteY105" fmla="*/ 4660491 h 5914104"/>
              <a:gd name="connsiteX106" fmla="*/ 58994 w 8436078"/>
              <a:gd name="connsiteY106" fmla="*/ 4689987 h 5914104"/>
              <a:gd name="connsiteX107" fmla="*/ 0 w 8436078"/>
              <a:gd name="connsiteY107" fmla="*/ 4719484 h 5914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436078" h="5914104">
                <a:moveTo>
                  <a:pt x="8200103" y="0"/>
                </a:moveTo>
                <a:cubicBezTo>
                  <a:pt x="8232191" y="192521"/>
                  <a:pt x="8204989" y="9408"/>
                  <a:pt x="8229600" y="353962"/>
                </a:cubicBezTo>
                <a:cubicBezTo>
                  <a:pt x="8233120" y="403243"/>
                  <a:pt x="8240950" y="452156"/>
                  <a:pt x="8244349" y="501445"/>
                </a:cubicBezTo>
                <a:cubicBezTo>
                  <a:pt x="8252322" y="617054"/>
                  <a:pt x="8251249" y="775376"/>
                  <a:pt x="8273845" y="899652"/>
                </a:cubicBezTo>
                <a:cubicBezTo>
                  <a:pt x="8276626" y="914947"/>
                  <a:pt x="8283678" y="929149"/>
                  <a:pt x="8288594" y="943897"/>
                </a:cubicBezTo>
                <a:cubicBezTo>
                  <a:pt x="8295167" y="983338"/>
                  <a:pt x="8307785" y="1064908"/>
                  <a:pt x="8318090" y="1106129"/>
                </a:cubicBezTo>
                <a:cubicBezTo>
                  <a:pt x="8321861" y="1121211"/>
                  <a:pt x="8327923" y="1135626"/>
                  <a:pt x="8332839" y="1150374"/>
                </a:cubicBezTo>
                <a:cubicBezTo>
                  <a:pt x="8337755" y="1179871"/>
                  <a:pt x="8341100" y="1209673"/>
                  <a:pt x="8347587" y="1238865"/>
                </a:cubicBezTo>
                <a:cubicBezTo>
                  <a:pt x="8379181" y="1381040"/>
                  <a:pt x="8344960" y="1165415"/>
                  <a:pt x="8377084" y="1342104"/>
                </a:cubicBezTo>
                <a:cubicBezTo>
                  <a:pt x="8404197" y="1491231"/>
                  <a:pt x="8376292" y="1398724"/>
                  <a:pt x="8406581" y="1489587"/>
                </a:cubicBezTo>
                <a:cubicBezTo>
                  <a:pt x="8411497" y="1533832"/>
                  <a:pt x="8414010" y="1578411"/>
                  <a:pt x="8421329" y="1622323"/>
                </a:cubicBezTo>
                <a:cubicBezTo>
                  <a:pt x="8423885" y="1637658"/>
                  <a:pt x="8436078" y="1651022"/>
                  <a:pt x="8436078" y="1666568"/>
                </a:cubicBezTo>
                <a:cubicBezTo>
                  <a:pt x="8436078" y="1758946"/>
                  <a:pt x="8432340" y="1980223"/>
                  <a:pt x="8406581" y="2109020"/>
                </a:cubicBezTo>
                <a:cubicBezTo>
                  <a:pt x="8398631" y="2148772"/>
                  <a:pt x="8385034" y="2187255"/>
                  <a:pt x="8377084" y="2227007"/>
                </a:cubicBezTo>
                <a:cubicBezTo>
                  <a:pt x="8372168" y="2251588"/>
                  <a:pt x="8368932" y="2276565"/>
                  <a:pt x="8362336" y="2300749"/>
                </a:cubicBezTo>
                <a:cubicBezTo>
                  <a:pt x="8354155" y="2330746"/>
                  <a:pt x="8332839" y="2389239"/>
                  <a:pt x="8332839" y="2389239"/>
                </a:cubicBezTo>
                <a:cubicBezTo>
                  <a:pt x="8327923" y="2512142"/>
                  <a:pt x="8325763" y="2635187"/>
                  <a:pt x="8318090" y="2757949"/>
                </a:cubicBezTo>
                <a:cubicBezTo>
                  <a:pt x="8315922" y="2792643"/>
                  <a:pt x="8314335" y="2828209"/>
                  <a:pt x="8303342" y="2861187"/>
                </a:cubicBezTo>
                <a:cubicBezTo>
                  <a:pt x="8294277" y="2888382"/>
                  <a:pt x="8271917" y="2909290"/>
                  <a:pt x="8259097" y="2934929"/>
                </a:cubicBezTo>
                <a:cubicBezTo>
                  <a:pt x="8241273" y="2970578"/>
                  <a:pt x="8243773" y="3000373"/>
                  <a:pt x="8229600" y="3038168"/>
                </a:cubicBezTo>
                <a:cubicBezTo>
                  <a:pt x="8221880" y="3058754"/>
                  <a:pt x="8209935" y="3077497"/>
                  <a:pt x="8200103" y="3097162"/>
                </a:cubicBezTo>
                <a:cubicBezTo>
                  <a:pt x="8195187" y="3116826"/>
                  <a:pt x="8189752" y="3136368"/>
                  <a:pt x="8185355" y="3156155"/>
                </a:cubicBezTo>
                <a:cubicBezTo>
                  <a:pt x="8179917" y="3180626"/>
                  <a:pt x="8176687" y="3205578"/>
                  <a:pt x="8170607" y="3229897"/>
                </a:cubicBezTo>
                <a:cubicBezTo>
                  <a:pt x="8166836" y="3244979"/>
                  <a:pt x="8160129" y="3259194"/>
                  <a:pt x="8155858" y="3274142"/>
                </a:cubicBezTo>
                <a:cubicBezTo>
                  <a:pt x="8137879" y="3337067"/>
                  <a:pt x="8141562" y="3338474"/>
                  <a:pt x="8126361" y="3406878"/>
                </a:cubicBezTo>
                <a:cubicBezTo>
                  <a:pt x="8103309" y="3510612"/>
                  <a:pt x="8121500" y="3423894"/>
                  <a:pt x="8096865" y="3510116"/>
                </a:cubicBezTo>
                <a:cubicBezTo>
                  <a:pt x="8078877" y="3573073"/>
                  <a:pt x="8082577" y="3574408"/>
                  <a:pt x="8067368" y="3642852"/>
                </a:cubicBezTo>
                <a:cubicBezTo>
                  <a:pt x="8062971" y="3662639"/>
                  <a:pt x="8060148" y="3683025"/>
                  <a:pt x="8052620" y="3701845"/>
                </a:cubicBezTo>
                <a:cubicBezTo>
                  <a:pt x="7963711" y="3924116"/>
                  <a:pt x="8046412" y="3699514"/>
                  <a:pt x="7978878" y="3834581"/>
                </a:cubicBezTo>
                <a:cubicBezTo>
                  <a:pt x="7971926" y="3848486"/>
                  <a:pt x="7972368" y="3865643"/>
                  <a:pt x="7964129" y="3878826"/>
                </a:cubicBezTo>
                <a:cubicBezTo>
                  <a:pt x="7950487" y="3900653"/>
                  <a:pt x="7890825" y="3963403"/>
                  <a:pt x="7875639" y="3996813"/>
                </a:cubicBezTo>
                <a:cubicBezTo>
                  <a:pt x="7750429" y="4272274"/>
                  <a:pt x="7877219" y="4007216"/>
                  <a:pt x="7816645" y="4173794"/>
                </a:cubicBezTo>
                <a:cubicBezTo>
                  <a:pt x="7803850" y="4208980"/>
                  <a:pt x="7789144" y="4243545"/>
                  <a:pt x="7772400" y="4277033"/>
                </a:cubicBezTo>
                <a:cubicBezTo>
                  <a:pt x="7764473" y="4292887"/>
                  <a:pt x="7751697" y="4305888"/>
                  <a:pt x="7742903" y="4321278"/>
                </a:cubicBezTo>
                <a:cubicBezTo>
                  <a:pt x="7731995" y="4340367"/>
                  <a:pt x="7723239" y="4360607"/>
                  <a:pt x="7713407" y="4380271"/>
                </a:cubicBezTo>
                <a:lnTo>
                  <a:pt x="7683910" y="4557252"/>
                </a:lnTo>
                <a:lnTo>
                  <a:pt x="7654413" y="4734233"/>
                </a:lnTo>
                <a:cubicBezTo>
                  <a:pt x="7650799" y="4755919"/>
                  <a:pt x="7634748" y="4773562"/>
                  <a:pt x="7624916" y="4793226"/>
                </a:cubicBezTo>
                <a:cubicBezTo>
                  <a:pt x="7622464" y="4812845"/>
                  <a:pt x="7619560" y="4942429"/>
                  <a:pt x="7580671" y="4970207"/>
                </a:cubicBezTo>
                <a:cubicBezTo>
                  <a:pt x="7527000" y="5008544"/>
                  <a:pt x="7461982" y="5027837"/>
                  <a:pt x="7403690" y="5058697"/>
                </a:cubicBezTo>
                <a:cubicBezTo>
                  <a:pt x="7378356" y="5072109"/>
                  <a:pt x="7355283" y="5089530"/>
                  <a:pt x="7329949" y="5102942"/>
                </a:cubicBezTo>
                <a:cubicBezTo>
                  <a:pt x="7271657" y="5133803"/>
                  <a:pt x="7211962" y="5161936"/>
                  <a:pt x="7152968" y="5191433"/>
                </a:cubicBezTo>
                <a:cubicBezTo>
                  <a:pt x="7088115" y="5223859"/>
                  <a:pt x="7067133" y="5235791"/>
                  <a:pt x="6990736" y="5265174"/>
                </a:cubicBezTo>
                <a:cubicBezTo>
                  <a:pt x="6961716" y="5276336"/>
                  <a:pt x="6931742" y="5284839"/>
                  <a:pt x="6902245" y="5294671"/>
                </a:cubicBezTo>
                <a:cubicBezTo>
                  <a:pt x="6850102" y="5312052"/>
                  <a:pt x="6805794" y="5348000"/>
                  <a:pt x="6754761" y="5368413"/>
                </a:cubicBezTo>
                <a:cubicBezTo>
                  <a:pt x="6705600" y="5388078"/>
                  <a:pt x="6655186" y="5404862"/>
                  <a:pt x="6607278" y="5427407"/>
                </a:cubicBezTo>
                <a:cubicBezTo>
                  <a:pt x="6571415" y="5444284"/>
                  <a:pt x="6538026" y="5466008"/>
                  <a:pt x="6504039" y="5486400"/>
                </a:cubicBezTo>
                <a:cubicBezTo>
                  <a:pt x="6488840" y="5495520"/>
                  <a:pt x="6475856" y="5508401"/>
                  <a:pt x="6459794" y="5515897"/>
                </a:cubicBezTo>
                <a:cubicBezTo>
                  <a:pt x="6401880" y="5542924"/>
                  <a:pt x="6341807" y="5565058"/>
                  <a:pt x="6282813" y="5589639"/>
                </a:cubicBezTo>
                <a:cubicBezTo>
                  <a:pt x="6233728" y="5610091"/>
                  <a:pt x="6197134" y="5653362"/>
                  <a:pt x="6150078" y="5678129"/>
                </a:cubicBezTo>
                <a:cubicBezTo>
                  <a:pt x="6103223" y="5702790"/>
                  <a:pt x="6050879" y="5715395"/>
                  <a:pt x="6002594" y="5737123"/>
                </a:cubicBezTo>
                <a:cubicBezTo>
                  <a:pt x="5952471" y="5759678"/>
                  <a:pt x="5904271" y="5786284"/>
                  <a:pt x="5855110" y="5810865"/>
                </a:cubicBezTo>
                <a:cubicBezTo>
                  <a:pt x="5823098" y="5826871"/>
                  <a:pt x="5786592" y="5831682"/>
                  <a:pt x="5751871" y="5840362"/>
                </a:cubicBezTo>
                <a:cubicBezTo>
                  <a:pt x="5636796" y="5869131"/>
                  <a:pt x="5567026" y="5861645"/>
                  <a:pt x="5427407" y="5869858"/>
                </a:cubicBezTo>
                <a:cubicBezTo>
                  <a:pt x="5402826" y="5874774"/>
                  <a:pt x="5377984" y="5878527"/>
                  <a:pt x="5353665" y="5884607"/>
                </a:cubicBezTo>
                <a:cubicBezTo>
                  <a:pt x="5318944" y="5893288"/>
                  <a:pt x="5286201" y="5913052"/>
                  <a:pt x="5250426" y="5914104"/>
                </a:cubicBezTo>
                <a:lnTo>
                  <a:pt x="4852220" y="5899355"/>
                </a:lnTo>
                <a:cubicBezTo>
                  <a:pt x="4822723" y="5894439"/>
                  <a:pt x="4793371" y="5888559"/>
                  <a:pt x="4763729" y="5884607"/>
                </a:cubicBezTo>
                <a:cubicBezTo>
                  <a:pt x="4719602" y="5878723"/>
                  <a:pt x="4674994" y="5876627"/>
                  <a:pt x="4630994" y="5869858"/>
                </a:cubicBezTo>
                <a:cubicBezTo>
                  <a:pt x="4584469" y="5862700"/>
                  <a:pt x="4525835" y="5838310"/>
                  <a:pt x="4483510" y="5825613"/>
                </a:cubicBezTo>
                <a:cubicBezTo>
                  <a:pt x="4464095" y="5819789"/>
                  <a:pt x="4444181" y="5815781"/>
                  <a:pt x="4424516" y="5810865"/>
                </a:cubicBezTo>
                <a:cubicBezTo>
                  <a:pt x="4404852" y="5796117"/>
                  <a:pt x="4387010" y="5778557"/>
                  <a:pt x="4365523" y="5766620"/>
                </a:cubicBezTo>
                <a:cubicBezTo>
                  <a:pt x="4294477" y="5727150"/>
                  <a:pt x="4283488" y="5740196"/>
                  <a:pt x="4203290" y="5722374"/>
                </a:cubicBezTo>
                <a:cubicBezTo>
                  <a:pt x="4188114" y="5719002"/>
                  <a:pt x="4173993" y="5711897"/>
                  <a:pt x="4159045" y="5707626"/>
                </a:cubicBezTo>
                <a:cubicBezTo>
                  <a:pt x="4139555" y="5702058"/>
                  <a:pt x="4119716" y="5697794"/>
                  <a:pt x="4100052" y="5692878"/>
                </a:cubicBezTo>
                <a:cubicBezTo>
                  <a:pt x="4085304" y="5683046"/>
                  <a:pt x="4072099" y="5670363"/>
                  <a:pt x="4055807" y="5663381"/>
                </a:cubicBezTo>
                <a:cubicBezTo>
                  <a:pt x="4037587" y="5655573"/>
                  <a:pt x="3936189" y="5636508"/>
                  <a:pt x="3923071" y="5633884"/>
                </a:cubicBezTo>
                <a:cubicBezTo>
                  <a:pt x="3883742" y="5614220"/>
                  <a:pt x="3840645" y="5600754"/>
                  <a:pt x="3805084" y="5574891"/>
                </a:cubicBezTo>
                <a:cubicBezTo>
                  <a:pt x="3768643" y="5548388"/>
                  <a:pt x="3753054" y="5493090"/>
                  <a:pt x="3731342" y="5456904"/>
                </a:cubicBezTo>
                <a:cubicBezTo>
                  <a:pt x="3731325" y="5456875"/>
                  <a:pt x="3657610" y="5346305"/>
                  <a:pt x="3642852" y="5324168"/>
                </a:cubicBezTo>
                <a:cubicBezTo>
                  <a:pt x="3629217" y="5303716"/>
                  <a:pt x="3612894" y="5285176"/>
                  <a:pt x="3598607" y="5265174"/>
                </a:cubicBezTo>
                <a:cubicBezTo>
                  <a:pt x="3528164" y="5166554"/>
                  <a:pt x="3603064" y="5274090"/>
                  <a:pt x="3554361" y="5176684"/>
                </a:cubicBezTo>
                <a:cubicBezTo>
                  <a:pt x="3538759" y="5145480"/>
                  <a:pt x="3497324" y="5100172"/>
                  <a:pt x="3480620" y="5073445"/>
                </a:cubicBezTo>
                <a:cubicBezTo>
                  <a:pt x="3394833" y="4936185"/>
                  <a:pt x="3528520" y="5107819"/>
                  <a:pt x="3392129" y="4925962"/>
                </a:cubicBezTo>
                <a:cubicBezTo>
                  <a:pt x="3377381" y="4906297"/>
                  <a:pt x="3366767" y="4882704"/>
                  <a:pt x="3347884" y="4866968"/>
                </a:cubicBezTo>
                <a:cubicBezTo>
                  <a:pt x="3335941" y="4857016"/>
                  <a:pt x="3318387" y="4857136"/>
                  <a:pt x="3303639" y="4852220"/>
                </a:cubicBezTo>
                <a:cubicBezTo>
                  <a:pt x="3216938" y="4707717"/>
                  <a:pt x="3306139" y="4848925"/>
                  <a:pt x="3200400" y="4704736"/>
                </a:cubicBezTo>
                <a:cubicBezTo>
                  <a:pt x="3164913" y="4656344"/>
                  <a:pt x="3131574" y="4606413"/>
                  <a:pt x="3097161" y="4557252"/>
                </a:cubicBezTo>
                <a:cubicBezTo>
                  <a:pt x="2950075" y="4347129"/>
                  <a:pt x="3215581" y="4680728"/>
                  <a:pt x="3023420" y="4424516"/>
                </a:cubicBezTo>
                <a:cubicBezTo>
                  <a:pt x="3010905" y="4407830"/>
                  <a:pt x="2993923" y="4395019"/>
                  <a:pt x="2979174" y="4380271"/>
                </a:cubicBezTo>
                <a:cubicBezTo>
                  <a:pt x="2969342" y="4355690"/>
                  <a:pt x="2962535" y="4329671"/>
                  <a:pt x="2949678" y="4306529"/>
                </a:cubicBezTo>
                <a:cubicBezTo>
                  <a:pt x="2921626" y="4256035"/>
                  <a:pt x="2865034" y="4214829"/>
                  <a:pt x="2846439" y="4159045"/>
                </a:cubicBezTo>
                <a:cubicBezTo>
                  <a:pt x="2841523" y="4144297"/>
                  <a:pt x="2842683" y="4125793"/>
                  <a:pt x="2831690" y="4114800"/>
                </a:cubicBezTo>
                <a:cubicBezTo>
                  <a:pt x="2736828" y="4019938"/>
                  <a:pt x="2739467" y="4045246"/>
                  <a:pt x="2654710" y="3996813"/>
                </a:cubicBezTo>
                <a:cubicBezTo>
                  <a:pt x="2639320" y="3988019"/>
                  <a:pt x="2626757" y="3974298"/>
                  <a:pt x="2610465" y="3967316"/>
                </a:cubicBezTo>
                <a:cubicBezTo>
                  <a:pt x="2560774" y="3946020"/>
                  <a:pt x="2432134" y="3941338"/>
                  <a:pt x="2403987" y="3937820"/>
                </a:cubicBezTo>
                <a:cubicBezTo>
                  <a:pt x="2374314" y="3934111"/>
                  <a:pt x="2344918" y="3928420"/>
                  <a:pt x="2315497" y="3923071"/>
                </a:cubicBezTo>
                <a:cubicBezTo>
                  <a:pt x="2290834" y="3918587"/>
                  <a:pt x="2266749" y="3910246"/>
                  <a:pt x="2241755" y="3908323"/>
                </a:cubicBezTo>
                <a:cubicBezTo>
                  <a:pt x="2138704" y="3900396"/>
                  <a:pt x="2035278" y="3898490"/>
                  <a:pt x="1932039" y="3893574"/>
                </a:cubicBezTo>
                <a:cubicBezTo>
                  <a:pt x="1858297" y="3908323"/>
                  <a:pt x="1782592" y="3915389"/>
                  <a:pt x="1710813" y="3937820"/>
                </a:cubicBezTo>
                <a:cubicBezTo>
                  <a:pt x="1624545" y="3964779"/>
                  <a:pt x="1543664" y="4006645"/>
                  <a:pt x="1460090" y="4041058"/>
                </a:cubicBezTo>
                <a:cubicBezTo>
                  <a:pt x="1441347" y="4048776"/>
                  <a:pt x="1420543" y="4050088"/>
                  <a:pt x="1401097" y="4055807"/>
                </a:cubicBezTo>
                <a:cubicBezTo>
                  <a:pt x="1153060" y="4128759"/>
                  <a:pt x="1286640" y="4105141"/>
                  <a:pt x="1091381" y="4129549"/>
                </a:cubicBezTo>
                <a:cubicBezTo>
                  <a:pt x="922858" y="4190829"/>
                  <a:pt x="974572" y="4183204"/>
                  <a:pt x="840658" y="4203291"/>
                </a:cubicBezTo>
                <a:lnTo>
                  <a:pt x="634181" y="4232787"/>
                </a:lnTo>
                <a:cubicBezTo>
                  <a:pt x="629265" y="4247536"/>
                  <a:pt x="622213" y="4261737"/>
                  <a:pt x="619432" y="4277033"/>
                </a:cubicBezTo>
                <a:cubicBezTo>
                  <a:pt x="612342" y="4316029"/>
                  <a:pt x="619404" y="4358220"/>
                  <a:pt x="604684" y="4395020"/>
                </a:cubicBezTo>
                <a:cubicBezTo>
                  <a:pt x="598101" y="4411477"/>
                  <a:pt x="575934" y="4415908"/>
                  <a:pt x="560439" y="4424516"/>
                </a:cubicBezTo>
                <a:cubicBezTo>
                  <a:pt x="531611" y="4440532"/>
                  <a:pt x="502569" y="4456514"/>
                  <a:pt x="471949" y="4468762"/>
                </a:cubicBezTo>
                <a:cubicBezTo>
                  <a:pt x="453129" y="4476290"/>
                  <a:pt x="432445" y="4477942"/>
                  <a:pt x="412955" y="4483510"/>
                </a:cubicBezTo>
                <a:cubicBezTo>
                  <a:pt x="398007" y="4487781"/>
                  <a:pt x="383458" y="4493342"/>
                  <a:pt x="368710" y="4498258"/>
                </a:cubicBezTo>
                <a:cubicBezTo>
                  <a:pt x="353962" y="4508090"/>
                  <a:pt x="340319" y="4519828"/>
                  <a:pt x="324465" y="4527755"/>
                </a:cubicBezTo>
                <a:cubicBezTo>
                  <a:pt x="310560" y="4534708"/>
                  <a:pt x="291213" y="4531511"/>
                  <a:pt x="280220" y="4542504"/>
                </a:cubicBezTo>
                <a:cubicBezTo>
                  <a:pt x="264674" y="4558050"/>
                  <a:pt x="267416" y="4587189"/>
                  <a:pt x="250723" y="4601497"/>
                </a:cubicBezTo>
                <a:cubicBezTo>
                  <a:pt x="230622" y="4618726"/>
                  <a:pt x="200660" y="4619154"/>
                  <a:pt x="176981" y="4630994"/>
                </a:cubicBezTo>
                <a:cubicBezTo>
                  <a:pt x="161127" y="4638921"/>
                  <a:pt x="148590" y="4652564"/>
                  <a:pt x="132736" y="4660491"/>
                </a:cubicBezTo>
                <a:cubicBezTo>
                  <a:pt x="109057" y="4672330"/>
                  <a:pt x="83186" y="4679235"/>
                  <a:pt x="58994" y="4689987"/>
                </a:cubicBezTo>
                <a:cubicBezTo>
                  <a:pt x="38903" y="4698916"/>
                  <a:pt x="0" y="4719484"/>
                  <a:pt x="0" y="4719484"/>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b="1" dirty="0"/>
          </a:p>
        </p:txBody>
      </p:sp>
      <p:sp>
        <p:nvSpPr>
          <p:cNvPr id="6" name="Freeform 5"/>
          <p:cNvSpPr/>
          <p:nvPr/>
        </p:nvSpPr>
        <p:spPr>
          <a:xfrm>
            <a:off x="755576" y="476672"/>
            <a:ext cx="798050" cy="4793226"/>
          </a:xfrm>
          <a:custGeom>
            <a:avLst/>
            <a:gdLst>
              <a:gd name="connsiteX0" fmla="*/ 530942 w 798050"/>
              <a:gd name="connsiteY0" fmla="*/ 0 h 4793226"/>
              <a:gd name="connsiteX1" fmla="*/ 575187 w 798050"/>
              <a:gd name="connsiteY1" fmla="*/ 73742 h 4793226"/>
              <a:gd name="connsiteX2" fmla="*/ 619432 w 798050"/>
              <a:gd name="connsiteY2" fmla="*/ 162232 h 4793226"/>
              <a:gd name="connsiteX3" fmla="*/ 604684 w 798050"/>
              <a:gd name="connsiteY3" fmla="*/ 368710 h 4793226"/>
              <a:gd name="connsiteX4" fmla="*/ 575187 w 798050"/>
              <a:gd name="connsiteY4" fmla="*/ 486697 h 4793226"/>
              <a:gd name="connsiteX5" fmla="*/ 604684 w 798050"/>
              <a:gd name="connsiteY5" fmla="*/ 840658 h 4793226"/>
              <a:gd name="connsiteX6" fmla="*/ 619432 w 798050"/>
              <a:gd name="connsiteY6" fmla="*/ 884903 h 4793226"/>
              <a:gd name="connsiteX7" fmla="*/ 634181 w 798050"/>
              <a:gd name="connsiteY7" fmla="*/ 988142 h 4793226"/>
              <a:gd name="connsiteX8" fmla="*/ 663677 w 798050"/>
              <a:gd name="connsiteY8" fmla="*/ 1194620 h 4793226"/>
              <a:gd name="connsiteX9" fmla="*/ 619432 w 798050"/>
              <a:gd name="connsiteY9" fmla="*/ 1474839 h 4793226"/>
              <a:gd name="connsiteX10" fmla="*/ 545690 w 798050"/>
              <a:gd name="connsiteY10" fmla="*/ 1533832 h 4793226"/>
              <a:gd name="connsiteX11" fmla="*/ 501445 w 798050"/>
              <a:gd name="connsiteY11" fmla="*/ 1563329 h 4793226"/>
              <a:gd name="connsiteX12" fmla="*/ 427703 w 798050"/>
              <a:gd name="connsiteY12" fmla="*/ 1622323 h 4793226"/>
              <a:gd name="connsiteX13" fmla="*/ 353961 w 798050"/>
              <a:gd name="connsiteY13" fmla="*/ 1696065 h 4793226"/>
              <a:gd name="connsiteX14" fmla="*/ 235974 w 798050"/>
              <a:gd name="connsiteY14" fmla="*/ 1755058 h 4793226"/>
              <a:gd name="connsiteX15" fmla="*/ 103239 w 798050"/>
              <a:gd name="connsiteY15" fmla="*/ 1843549 h 4793226"/>
              <a:gd name="connsiteX16" fmla="*/ 29497 w 798050"/>
              <a:gd name="connsiteY16" fmla="*/ 1961536 h 4793226"/>
              <a:gd name="connsiteX17" fmla="*/ 0 w 798050"/>
              <a:gd name="connsiteY17" fmla="*/ 2005781 h 4793226"/>
              <a:gd name="connsiteX18" fmla="*/ 29497 w 798050"/>
              <a:gd name="connsiteY18" fmla="*/ 2109020 h 4793226"/>
              <a:gd name="connsiteX19" fmla="*/ 73742 w 798050"/>
              <a:gd name="connsiteY19" fmla="*/ 2123768 h 4793226"/>
              <a:gd name="connsiteX20" fmla="*/ 88490 w 798050"/>
              <a:gd name="connsiteY20" fmla="*/ 2168013 h 4793226"/>
              <a:gd name="connsiteX21" fmla="*/ 162232 w 798050"/>
              <a:gd name="connsiteY21" fmla="*/ 2256503 h 4793226"/>
              <a:gd name="connsiteX22" fmla="*/ 191729 w 798050"/>
              <a:gd name="connsiteY22" fmla="*/ 2344994 h 4793226"/>
              <a:gd name="connsiteX23" fmla="*/ 265471 w 798050"/>
              <a:gd name="connsiteY23" fmla="*/ 2448232 h 4793226"/>
              <a:gd name="connsiteX24" fmla="*/ 309716 w 798050"/>
              <a:gd name="connsiteY24" fmla="*/ 2580968 h 4793226"/>
              <a:gd name="connsiteX25" fmla="*/ 339213 w 798050"/>
              <a:gd name="connsiteY25" fmla="*/ 2654710 h 4793226"/>
              <a:gd name="connsiteX26" fmla="*/ 383458 w 798050"/>
              <a:gd name="connsiteY26" fmla="*/ 2698955 h 4793226"/>
              <a:gd name="connsiteX27" fmla="*/ 442452 w 798050"/>
              <a:gd name="connsiteY27" fmla="*/ 2816942 h 4793226"/>
              <a:gd name="connsiteX28" fmla="*/ 457200 w 798050"/>
              <a:gd name="connsiteY28" fmla="*/ 2861187 h 4793226"/>
              <a:gd name="connsiteX29" fmla="*/ 516194 w 798050"/>
              <a:gd name="connsiteY29" fmla="*/ 2964426 h 4793226"/>
              <a:gd name="connsiteX30" fmla="*/ 530942 w 798050"/>
              <a:gd name="connsiteY30" fmla="*/ 3008671 h 4793226"/>
              <a:gd name="connsiteX31" fmla="*/ 589936 w 798050"/>
              <a:gd name="connsiteY31" fmla="*/ 3097161 h 4793226"/>
              <a:gd name="connsiteX32" fmla="*/ 648929 w 798050"/>
              <a:gd name="connsiteY32" fmla="*/ 3229897 h 4793226"/>
              <a:gd name="connsiteX33" fmla="*/ 678426 w 798050"/>
              <a:gd name="connsiteY33" fmla="*/ 3524865 h 4793226"/>
              <a:gd name="connsiteX34" fmla="*/ 722671 w 798050"/>
              <a:gd name="connsiteY34" fmla="*/ 3790336 h 4793226"/>
              <a:gd name="connsiteX35" fmla="*/ 752168 w 798050"/>
              <a:gd name="connsiteY35" fmla="*/ 3878826 h 4793226"/>
              <a:gd name="connsiteX36" fmla="*/ 781665 w 798050"/>
              <a:gd name="connsiteY36" fmla="*/ 4439265 h 4793226"/>
              <a:gd name="connsiteX37" fmla="*/ 796413 w 798050"/>
              <a:gd name="connsiteY37" fmla="*/ 4527755 h 4793226"/>
              <a:gd name="connsiteX38" fmla="*/ 796413 w 798050"/>
              <a:gd name="connsiteY38" fmla="*/ 4793226 h 4793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98050" h="4793226">
                <a:moveTo>
                  <a:pt x="530942" y="0"/>
                </a:moveTo>
                <a:cubicBezTo>
                  <a:pt x="545690" y="24581"/>
                  <a:pt x="562367" y="48103"/>
                  <a:pt x="575187" y="73742"/>
                </a:cubicBezTo>
                <a:cubicBezTo>
                  <a:pt x="636250" y="195866"/>
                  <a:pt x="534899" y="35429"/>
                  <a:pt x="619432" y="162232"/>
                </a:cubicBezTo>
                <a:cubicBezTo>
                  <a:pt x="614516" y="231058"/>
                  <a:pt x="614007" y="300341"/>
                  <a:pt x="604684" y="368710"/>
                </a:cubicBezTo>
                <a:cubicBezTo>
                  <a:pt x="599207" y="408878"/>
                  <a:pt x="575187" y="486697"/>
                  <a:pt x="575187" y="486697"/>
                </a:cubicBezTo>
                <a:cubicBezTo>
                  <a:pt x="583021" y="635538"/>
                  <a:pt x="573799" y="717115"/>
                  <a:pt x="604684" y="840658"/>
                </a:cubicBezTo>
                <a:cubicBezTo>
                  <a:pt x="608454" y="855740"/>
                  <a:pt x="614516" y="870155"/>
                  <a:pt x="619432" y="884903"/>
                </a:cubicBezTo>
                <a:cubicBezTo>
                  <a:pt x="624348" y="919316"/>
                  <a:pt x="630342" y="953592"/>
                  <a:pt x="634181" y="988142"/>
                </a:cubicBezTo>
                <a:cubicBezTo>
                  <a:pt x="655723" y="1182016"/>
                  <a:pt x="630216" y="1094233"/>
                  <a:pt x="663677" y="1194620"/>
                </a:cubicBezTo>
                <a:cubicBezTo>
                  <a:pt x="658674" y="1274673"/>
                  <a:pt x="690206" y="1404066"/>
                  <a:pt x="619432" y="1474839"/>
                </a:cubicBezTo>
                <a:cubicBezTo>
                  <a:pt x="597173" y="1497098"/>
                  <a:pt x="570873" y="1514945"/>
                  <a:pt x="545690" y="1533832"/>
                </a:cubicBezTo>
                <a:cubicBezTo>
                  <a:pt x="531510" y="1544467"/>
                  <a:pt x="516193" y="1553497"/>
                  <a:pt x="501445" y="1563329"/>
                </a:cubicBezTo>
                <a:cubicBezTo>
                  <a:pt x="424646" y="1678526"/>
                  <a:pt x="522687" y="1551085"/>
                  <a:pt x="427703" y="1622323"/>
                </a:cubicBezTo>
                <a:cubicBezTo>
                  <a:pt x="399893" y="1643181"/>
                  <a:pt x="381106" y="1674349"/>
                  <a:pt x="353961" y="1696065"/>
                </a:cubicBezTo>
                <a:cubicBezTo>
                  <a:pt x="304205" y="1735870"/>
                  <a:pt x="287176" y="1737991"/>
                  <a:pt x="235974" y="1755058"/>
                </a:cubicBezTo>
                <a:cubicBezTo>
                  <a:pt x="191729" y="1784555"/>
                  <a:pt x="120055" y="1793102"/>
                  <a:pt x="103239" y="1843549"/>
                </a:cubicBezTo>
                <a:cubicBezTo>
                  <a:pt x="68137" y="1948855"/>
                  <a:pt x="99612" y="1914792"/>
                  <a:pt x="29497" y="1961536"/>
                </a:cubicBezTo>
                <a:cubicBezTo>
                  <a:pt x="19665" y="1976284"/>
                  <a:pt x="2507" y="1988234"/>
                  <a:pt x="0" y="2005781"/>
                </a:cubicBezTo>
                <a:cubicBezTo>
                  <a:pt x="-48" y="2006118"/>
                  <a:pt x="22578" y="2102101"/>
                  <a:pt x="29497" y="2109020"/>
                </a:cubicBezTo>
                <a:cubicBezTo>
                  <a:pt x="40490" y="2120013"/>
                  <a:pt x="58994" y="2118852"/>
                  <a:pt x="73742" y="2123768"/>
                </a:cubicBezTo>
                <a:cubicBezTo>
                  <a:pt x="78658" y="2138516"/>
                  <a:pt x="79867" y="2155078"/>
                  <a:pt x="88490" y="2168013"/>
                </a:cubicBezTo>
                <a:cubicBezTo>
                  <a:pt x="134802" y="2237480"/>
                  <a:pt x="130062" y="2184121"/>
                  <a:pt x="162232" y="2256503"/>
                </a:cubicBezTo>
                <a:cubicBezTo>
                  <a:pt x="174860" y="2284916"/>
                  <a:pt x="173073" y="2320120"/>
                  <a:pt x="191729" y="2344994"/>
                </a:cubicBezTo>
                <a:cubicBezTo>
                  <a:pt x="246609" y="2418167"/>
                  <a:pt x="222339" y="2383535"/>
                  <a:pt x="265471" y="2448232"/>
                </a:cubicBezTo>
                <a:lnTo>
                  <a:pt x="309716" y="2580968"/>
                </a:lnTo>
                <a:cubicBezTo>
                  <a:pt x="318088" y="2606084"/>
                  <a:pt x="325182" y="2632260"/>
                  <a:pt x="339213" y="2654710"/>
                </a:cubicBezTo>
                <a:cubicBezTo>
                  <a:pt x="350267" y="2672397"/>
                  <a:pt x="368710" y="2684207"/>
                  <a:pt x="383458" y="2698955"/>
                </a:cubicBezTo>
                <a:cubicBezTo>
                  <a:pt x="412781" y="2816251"/>
                  <a:pt x="375598" y="2699950"/>
                  <a:pt x="442452" y="2816942"/>
                </a:cubicBezTo>
                <a:cubicBezTo>
                  <a:pt x="450165" y="2830440"/>
                  <a:pt x="450248" y="2847282"/>
                  <a:pt x="457200" y="2861187"/>
                </a:cubicBezTo>
                <a:cubicBezTo>
                  <a:pt x="531259" y="3009305"/>
                  <a:pt x="438624" y="2783429"/>
                  <a:pt x="516194" y="2964426"/>
                </a:cubicBezTo>
                <a:cubicBezTo>
                  <a:pt x="522318" y="2978715"/>
                  <a:pt x="523392" y="2995081"/>
                  <a:pt x="530942" y="3008671"/>
                </a:cubicBezTo>
                <a:cubicBezTo>
                  <a:pt x="548158" y="3039660"/>
                  <a:pt x="589936" y="3097161"/>
                  <a:pt x="589936" y="3097161"/>
                </a:cubicBezTo>
                <a:cubicBezTo>
                  <a:pt x="625037" y="3202468"/>
                  <a:pt x="602185" y="3159782"/>
                  <a:pt x="648929" y="3229897"/>
                </a:cubicBezTo>
                <a:cubicBezTo>
                  <a:pt x="684850" y="3373586"/>
                  <a:pt x="654407" y="3236636"/>
                  <a:pt x="678426" y="3524865"/>
                </a:cubicBezTo>
                <a:cubicBezTo>
                  <a:pt x="683527" y="3586075"/>
                  <a:pt x="705469" y="3738732"/>
                  <a:pt x="722671" y="3790336"/>
                </a:cubicBezTo>
                <a:lnTo>
                  <a:pt x="752168" y="3878826"/>
                </a:lnTo>
                <a:cubicBezTo>
                  <a:pt x="754508" y="3925629"/>
                  <a:pt x="776610" y="4378601"/>
                  <a:pt x="781665" y="4439265"/>
                </a:cubicBezTo>
                <a:cubicBezTo>
                  <a:pt x="784148" y="4469065"/>
                  <a:pt x="795168" y="4497877"/>
                  <a:pt x="796413" y="4527755"/>
                </a:cubicBezTo>
                <a:cubicBezTo>
                  <a:pt x="800097" y="4616169"/>
                  <a:pt x="796413" y="4704736"/>
                  <a:pt x="796413" y="4793226"/>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TextBox 6"/>
          <p:cNvSpPr txBox="1"/>
          <p:nvPr/>
        </p:nvSpPr>
        <p:spPr>
          <a:xfrm>
            <a:off x="0" y="248032"/>
            <a:ext cx="9144000" cy="646331"/>
          </a:xfrm>
          <a:prstGeom prst="rect">
            <a:avLst/>
          </a:prstGeom>
          <a:solidFill>
            <a:schemeClr val="bg1">
              <a:lumMod val="85000"/>
            </a:schemeClr>
          </a:solidFill>
        </p:spPr>
        <p:txBody>
          <a:bodyPr wrap="square" rtlCol="0">
            <a:spAutoFit/>
          </a:bodyPr>
          <a:lstStyle/>
          <a:p>
            <a:pPr algn="ctr"/>
            <a:r>
              <a:rPr lang="en-IE" sz="3600" b="1" dirty="0">
                <a:solidFill>
                  <a:srgbClr val="FF0000"/>
                </a:solidFill>
              </a:rPr>
              <a:t>C</a:t>
            </a:r>
            <a:r>
              <a:rPr lang="en-IE" sz="3600" b="1" dirty="0" smtClean="0">
                <a:solidFill>
                  <a:srgbClr val="FF0000"/>
                </a:solidFill>
              </a:rPr>
              <a:t>onsider drains/watercourses &amp; buffer zones </a:t>
            </a:r>
            <a:endParaRPr lang="en-IE" sz="3600" b="1" dirty="0">
              <a:solidFill>
                <a:srgbClr val="FF0000"/>
              </a:solidFill>
            </a:endParaRPr>
          </a:p>
        </p:txBody>
      </p:sp>
      <p:sp>
        <p:nvSpPr>
          <p:cNvPr id="8" name="Freeform 7"/>
          <p:cNvSpPr/>
          <p:nvPr/>
        </p:nvSpPr>
        <p:spPr>
          <a:xfrm>
            <a:off x="2875935" y="4291781"/>
            <a:ext cx="1304798" cy="1327354"/>
          </a:xfrm>
          <a:custGeom>
            <a:avLst/>
            <a:gdLst>
              <a:gd name="connsiteX0" fmla="*/ 0 w 1304798"/>
              <a:gd name="connsiteY0" fmla="*/ 339213 h 1327354"/>
              <a:gd name="connsiteX1" fmla="*/ 58994 w 1304798"/>
              <a:gd name="connsiteY1" fmla="*/ 265471 h 1327354"/>
              <a:gd name="connsiteX2" fmla="*/ 88491 w 1304798"/>
              <a:gd name="connsiteY2" fmla="*/ 221225 h 1327354"/>
              <a:gd name="connsiteX3" fmla="*/ 132736 w 1304798"/>
              <a:gd name="connsiteY3" fmla="*/ 176980 h 1327354"/>
              <a:gd name="connsiteX4" fmla="*/ 162233 w 1304798"/>
              <a:gd name="connsiteY4" fmla="*/ 88490 h 1327354"/>
              <a:gd name="connsiteX5" fmla="*/ 176981 w 1304798"/>
              <a:gd name="connsiteY5" fmla="*/ 44245 h 1327354"/>
              <a:gd name="connsiteX6" fmla="*/ 206478 w 1304798"/>
              <a:gd name="connsiteY6" fmla="*/ 0 h 1327354"/>
              <a:gd name="connsiteX7" fmla="*/ 294968 w 1304798"/>
              <a:gd name="connsiteY7" fmla="*/ 29496 h 1327354"/>
              <a:gd name="connsiteX8" fmla="*/ 324465 w 1304798"/>
              <a:gd name="connsiteY8" fmla="*/ 73742 h 1327354"/>
              <a:gd name="connsiteX9" fmla="*/ 368710 w 1304798"/>
              <a:gd name="connsiteY9" fmla="*/ 103238 h 1327354"/>
              <a:gd name="connsiteX10" fmla="*/ 471949 w 1304798"/>
              <a:gd name="connsiteY10" fmla="*/ 176980 h 1327354"/>
              <a:gd name="connsiteX11" fmla="*/ 530942 w 1304798"/>
              <a:gd name="connsiteY11" fmla="*/ 191729 h 1327354"/>
              <a:gd name="connsiteX12" fmla="*/ 707923 w 1304798"/>
              <a:gd name="connsiteY12" fmla="*/ 235974 h 1327354"/>
              <a:gd name="connsiteX13" fmla="*/ 811162 w 1304798"/>
              <a:gd name="connsiteY13" fmla="*/ 265471 h 1327354"/>
              <a:gd name="connsiteX14" fmla="*/ 988142 w 1304798"/>
              <a:gd name="connsiteY14" fmla="*/ 339213 h 1327354"/>
              <a:gd name="connsiteX15" fmla="*/ 1017639 w 1304798"/>
              <a:gd name="connsiteY15" fmla="*/ 383458 h 1327354"/>
              <a:gd name="connsiteX16" fmla="*/ 1061884 w 1304798"/>
              <a:gd name="connsiteY16" fmla="*/ 412954 h 1327354"/>
              <a:gd name="connsiteX17" fmla="*/ 1091381 w 1304798"/>
              <a:gd name="connsiteY17" fmla="*/ 471948 h 1327354"/>
              <a:gd name="connsiteX18" fmla="*/ 1135626 w 1304798"/>
              <a:gd name="connsiteY18" fmla="*/ 501445 h 1327354"/>
              <a:gd name="connsiteX19" fmla="*/ 1209368 w 1304798"/>
              <a:gd name="connsiteY19" fmla="*/ 604684 h 1327354"/>
              <a:gd name="connsiteX20" fmla="*/ 1224117 w 1304798"/>
              <a:gd name="connsiteY20" fmla="*/ 722671 h 1327354"/>
              <a:gd name="connsiteX21" fmla="*/ 1238865 w 1304798"/>
              <a:gd name="connsiteY21" fmla="*/ 870154 h 1327354"/>
              <a:gd name="connsiteX22" fmla="*/ 1253613 w 1304798"/>
              <a:gd name="connsiteY22" fmla="*/ 943896 h 1327354"/>
              <a:gd name="connsiteX23" fmla="*/ 1283110 w 1304798"/>
              <a:gd name="connsiteY23" fmla="*/ 1032387 h 1327354"/>
              <a:gd name="connsiteX24" fmla="*/ 1297859 w 1304798"/>
              <a:gd name="connsiteY24" fmla="*/ 1224116 h 1327354"/>
              <a:gd name="connsiteX25" fmla="*/ 1209368 w 1304798"/>
              <a:gd name="connsiteY25" fmla="*/ 1253613 h 1327354"/>
              <a:gd name="connsiteX26" fmla="*/ 1047136 w 1304798"/>
              <a:gd name="connsiteY26" fmla="*/ 1268361 h 1327354"/>
              <a:gd name="connsiteX27" fmla="*/ 1002891 w 1304798"/>
              <a:gd name="connsiteY27" fmla="*/ 1283109 h 1327354"/>
              <a:gd name="connsiteX28" fmla="*/ 943897 w 1304798"/>
              <a:gd name="connsiteY28" fmla="*/ 1327354 h 1327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04798" h="1327354">
                <a:moveTo>
                  <a:pt x="0" y="339213"/>
                </a:moveTo>
                <a:cubicBezTo>
                  <a:pt x="19665" y="314632"/>
                  <a:pt x="40107" y="290654"/>
                  <a:pt x="58994" y="265471"/>
                </a:cubicBezTo>
                <a:cubicBezTo>
                  <a:pt x="69629" y="251290"/>
                  <a:pt x="77143" y="234842"/>
                  <a:pt x="88491" y="221225"/>
                </a:cubicBezTo>
                <a:cubicBezTo>
                  <a:pt x="101843" y="205202"/>
                  <a:pt x="117988" y="191728"/>
                  <a:pt x="132736" y="176980"/>
                </a:cubicBezTo>
                <a:lnTo>
                  <a:pt x="162233" y="88490"/>
                </a:lnTo>
                <a:cubicBezTo>
                  <a:pt x="167149" y="73742"/>
                  <a:pt x="168358" y="57180"/>
                  <a:pt x="176981" y="44245"/>
                </a:cubicBezTo>
                <a:lnTo>
                  <a:pt x="206478" y="0"/>
                </a:lnTo>
                <a:cubicBezTo>
                  <a:pt x="235975" y="9832"/>
                  <a:pt x="268602" y="13017"/>
                  <a:pt x="294968" y="29496"/>
                </a:cubicBezTo>
                <a:cubicBezTo>
                  <a:pt x="309999" y="38891"/>
                  <a:pt x="311931" y="61208"/>
                  <a:pt x="324465" y="73742"/>
                </a:cubicBezTo>
                <a:cubicBezTo>
                  <a:pt x="336999" y="86276"/>
                  <a:pt x="354286" y="92935"/>
                  <a:pt x="368710" y="103238"/>
                </a:cubicBezTo>
                <a:cubicBezTo>
                  <a:pt x="376270" y="108638"/>
                  <a:pt x="454565" y="169530"/>
                  <a:pt x="471949" y="176980"/>
                </a:cubicBezTo>
                <a:cubicBezTo>
                  <a:pt x="490580" y="184965"/>
                  <a:pt x="511527" y="185905"/>
                  <a:pt x="530942" y="191729"/>
                </a:cubicBezTo>
                <a:cubicBezTo>
                  <a:pt x="728037" y="250857"/>
                  <a:pt x="511596" y="196708"/>
                  <a:pt x="707923" y="235974"/>
                </a:cubicBezTo>
                <a:cubicBezTo>
                  <a:pt x="744049" y="243199"/>
                  <a:pt x="776793" y="252973"/>
                  <a:pt x="811162" y="265471"/>
                </a:cubicBezTo>
                <a:cubicBezTo>
                  <a:pt x="938192" y="311664"/>
                  <a:pt x="897622" y="293952"/>
                  <a:pt x="988142" y="339213"/>
                </a:cubicBezTo>
                <a:cubicBezTo>
                  <a:pt x="997974" y="353961"/>
                  <a:pt x="1005105" y="370924"/>
                  <a:pt x="1017639" y="383458"/>
                </a:cubicBezTo>
                <a:cubicBezTo>
                  <a:pt x="1030173" y="395992"/>
                  <a:pt x="1050537" y="399337"/>
                  <a:pt x="1061884" y="412954"/>
                </a:cubicBezTo>
                <a:cubicBezTo>
                  <a:pt x="1075959" y="429844"/>
                  <a:pt x="1077306" y="455058"/>
                  <a:pt x="1091381" y="471948"/>
                </a:cubicBezTo>
                <a:cubicBezTo>
                  <a:pt x="1102728" y="485565"/>
                  <a:pt x="1122009" y="490097"/>
                  <a:pt x="1135626" y="501445"/>
                </a:cubicBezTo>
                <a:cubicBezTo>
                  <a:pt x="1186876" y="544153"/>
                  <a:pt x="1179547" y="545042"/>
                  <a:pt x="1209368" y="604684"/>
                </a:cubicBezTo>
                <a:cubicBezTo>
                  <a:pt x="1214284" y="644013"/>
                  <a:pt x="1219740" y="683278"/>
                  <a:pt x="1224117" y="722671"/>
                </a:cubicBezTo>
                <a:cubicBezTo>
                  <a:pt x="1229573" y="771775"/>
                  <a:pt x="1232335" y="821181"/>
                  <a:pt x="1238865" y="870154"/>
                </a:cubicBezTo>
                <a:cubicBezTo>
                  <a:pt x="1242178" y="895002"/>
                  <a:pt x="1247017" y="919712"/>
                  <a:pt x="1253613" y="943896"/>
                </a:cubicBezTo>
                <a:cubicBezTo>
                  <a:pt x="1261794" y="973893"/>
                  <a:pt x="1283110" y="1032387"/>
                  <a:pt x="1283110" y="1032387"/>
                </a:cubicBezTo>
                <a:cubicBezTo>
                  <a:pt x="1288026" y="1096297"/>
                  <a:pt x="1318129" y="1163307"/>
                  <a:pt x="1297859" y="1224116"/>
                </a:cubicBezTo>
                <a:cubicBezTo>
                  <a:pt x="1288027" y="1253613"/>
                  <a:pt x="1239987" y="1248210"/>
                  <a:pt x="1209368" y="1253613"/>
                </a:cubicBezTo>
                <a:cubicBezTo>
                  <a:pt x="1155894" y="1263050"/>
                  <a:pt x="1101213" y="1263445"/>
                  <a:pt x="1047136" y="1268361"/>
                </a:cubicBezTo>
                <a:cubicBezTo>
                  <a:pt x="1032388" y="1273277"/>
                  <a:pt x="1016796" y="1276157"/>
                  <a:pt x="1002891" y="1283109"/>
                </a:cubicBezTo>
                <a:cubicBezTo>
                  <a:pt x="969541" y="1299784"/>
                  <a:pt x="964638" y="1306615"/>
                  <a:pt x="943897" y="1327354"/>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3591274476"/>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Autofit/>
          </a:bodyPr>
          <a:lstStyle/>
          <a:p>
            <a:r>
              <a:rPr lang="en-IE" b="1" dirty="0" smtClean="0"/>
              <a:t>Buffer Zones</a:t>
            </a:r>
            <a:endParaRPr lang="en-IE" b="1" dirty="0"/>
          </a:p>
        </p:txBody>
      </p:sp>
      <p:graphicFrame>
        <p:nvGraphicFramePr>
          <p:cNvPr id="4" name="Table 3"/>
          <p:cNvGraphicFramePr>
            <a:graphicFrameLocks noGrp="1"/>
          </p:cNvGraphicFramePr>
          <p:nvPr>
            <p:extLst>
              <p:ext uri="{D42A27DB-BD31-4B8C-83A1-F6EECF244321}">
                <p14:modId xmlns:p14="http://schemas.microsoft.com/office/powerpoint/2010/main" val="4099912425"/>
              </p:ext>
            </p:extLst>
          </p:nvPr>
        </p:nvGraphicFramePr>
        <p:xfrm>
          <a:off x="107504" y="1052736"/>
          <a:ext cx="9036496" cy="5586028"/>
        </p:xfrm>
        <a:graphic>
          <a:graphicData uri="http://schemas.openxmlformats.org/drawingml/2006/table">
            <a:tbl>
              <a:tblPr>
                <a:tableStyleId>{5C22544A-7EE6-4342-B048-85BDC9FD1C3A}</a:tableStyleId>
              </a:tblPr>
              <a:tblGrid>
                <a:gridCol w="6790023"/>
                <a:gridCol w="2246473"/>
              </a:tblGrid>
              <a:tr h="335826">
                <a:tc gridSpan="2">
                  <a:txBody>
                    <a:bodyPr/>
                    <a:lstStyle/>
                    <a:p>
                      <a:pPr algn="ctr">
                        <a:spcAft>
                          <a:spcPts val="0"/>
                        </a:spcAft>
                      </a:pPr>
                      <a:r>
                        <a:rPr lang="en-IE" sz="1800" b="1" dirty="0">
                          <a:effectLst/>
                        </a:rPr>
                        <a:t>Buffer zones for spreading organic fertilisers</a:t>
                      </a:r>
                      <a:endParaRPr lang="en-IE" sz="2000" b="1" dirty="0">
                        <a:effectLst/>
                        <a:latin typeface="Times New Roman"/>
                        <a:ea typeface="Times New Roman"/>
                      </a:endParaRPr>
                    </a:p>
                  </a:txBody>
                  <a:tcPr marL="68580" marR="68580" marT="0" marB="0"/>
                </a:tc>
                <a:tc hMerge="1">
                  <a:txBody>
                    <a:bodyPr/>
                    <a:lstStyle/>
                    <a:p>
                      <a:endParaRPr lang="en-IE"/>
                    </a:p>
                  </a:txBody>
                  <a:tcPr/>
                </a:tc>
              </a:tr>
              <a:tr h="335826">
                <a:tc>
                  <a:txBody>
                    <a:bodyPr/>
                    <a:lstStyle/>
                    <a:p>
                      <a:pPr>
                        <a:spcAft>
                          <a:spcPts val="0"/>
                        </a:spcAft>
                      </a:pPr>
                      <a:r>
                        <a:rPr lang="en-IE" sz="1800" b="1" dirty="0">
                          <a:effectLst/>
                        </a:rPr>
                        <a:t>Water body/Feature</a:t>
                      </a:r>
                      <a:endParaRPr lang="en-IE" sz="2000" b="1" dirty="0">
                        <a:effectLst/>
                        <a:latin typeface="Times New Roman"/>
                        <a:ea typeface="Times New Roman"/>
                      </a:endParaRPr>
                    </a:p>
                  </a:txBody>
                  <a:tcPr marL="68580" marR="68580" marT="0" marB="0"/>
                </a:tc>
                <a:tc>
                  <a:txBody>
                    <a:bodyPr/>
                    <a:lstStyle/>
                    <a:p>
                      <a:pPr algn="ctr">
                        <a:spcAft>
                          <a:spcPts val="0"/>
                        </a:spcAft>
                      </a:pPr>
                      <a:r>
                        <a:rPr lang="en-IE" sz="1800" b="1" dirty="0">
                          <a:effectLst/>
                        </a:rPr>
                        <a:t>Buffer zone</a:t>
                      </a:r>
                      <a:endParaRPr lang="en-IE" sz="2000" b="1" dirty="0">
                        <a:effectLst/>
                        <a:latin typeface="Times New Roman"/>
                        <a:ea typeface="Times New Roman"/>
                      </a:endParaRPr>
                    </a:p>
                  </a:txBody>
                  <a:tcPr marL="68580" marR="68580" marT="0" marB="0"/>
                </a:tc>
              </a:tr>
              <a:tr h="1007477">
                <a:tc>
                  <a:txBody>
                    <a:bodyPr/>
                    <a:lstStyle/>
                    <a:p>
                      <a:pPr>
                        <a:spcAft>
                          <a:spcPts val="0"/>
                        </a:spcAft>
                      </a:pPr>
                      <a:r>
                        <a:rPr lang="en-IE" sz="1800" dirty="0">
                          <a:effectLst/>
                        </a:rPr>
                        <a:t>Any water supply source providing 100m</a:t>
                      </a:r>
                      <a:r>
                        <a:rPr lang="en-IE" sz="1800" baseline="30000" dirty="0">
                          <a:effectLst/>
                        </a:rPr>
                        <a:t>3</a:t>
                      </a:r>
                      <a:r>
                        <a:rPr lang="en-IE" sz="1800" dirty="0">
                          <a:effectLst/>
                        </a:rPr>
                        <a:t> or more of water per day, or serving 500 or more people</a:t>
                      </a:r>
                      <a:endParaRPr lang="en-IE" sz="2000" dirty="0">
                        <a:effectLst/>
                        <a:latin typeface="Times New Roman"/>
                        <a:ea typeface="Times New Roman"/>
                      </a:endParaRPr>
                    </a:p>
                  </a:txBody>
                  <a:tcPr marL="68580" marR="68580" marT="0" marB="0"/>
                </a:tc>
                <a:tc>
                  <a:txBody>
                    <a:bodyPr/>
                    <a:lstStyle/>
                    <a:p>
                      <a:pPr algn="ctr">
                        <a:spcAft>
                          <a:spcPts val="0"/>
                        </a:spcAft>
                      </a:pPr>
                      <a:r>
                        <a:rPr lang="en-IE" sz="1800">
                          <a:effectLst/>
                        </a:rPr>
                        <a:t>200 metres (or as little as 30 metres where a local authority allows)</a:t>
                      </a:r>
                      <a:endParaRPr lang="en-IE" sz="2000">
                        <a:effectLst/>
                        <a:latin typeface="Times New Roman"/>
                        <a:ea typeface="Times New Roman"/>
                      </a:endParaRPr>
                    </a:p>
                  </a:txBody>
                  <a:tcPr marL="68580" marR="68580" marT="0" marB="0"/>
                </a:tc>
              </a:tr>
              <a:tr h="1007477">
                <a:tc>
                  <a:txBody>
                    <a:bodyPr/>
                    <a:lstStyle/>
                    <a:p>
                      <a:pPr>
                        <a:spcAft>
                          <a:spcPts val="0"/>
                        </a:spcAft>
                      </a:pPr>
                      <a:r>
                        <a:rPr lang="en-IE" sz="1800">
                          <a:effectLst/>
                        </a:rPr>
                        <a:t>Any water supply source providing 10m</a:t>
                      </a:r>
                      <a:r>
                        <a:rPr lang="en-IE" sz="1800" baseline="30000">
                          <a:effectLst/>
                        </a:rPr>
                        <a:t>3</a:t>
                      </a:r>
                      <a:r>
                        <a:rPr lang="en-IE" sz="1800">
                          <a:effectLst/>
                        </a:rPr>
                        <a:t> or more of water per day, or serving 50 or more people </a:t>
                      </a:r>
                      <a:endParaRPr lang="en-IE" sz="2000">
                        <a:effectLst/>
                        <a:latin typeface="Times New Roman"/>
                        <a:ea typeface="Times New Roman"/>
                      </a:endParaRPr>
                    </a:p>
                  </a:txBody>
                  <a:tcPr marL="68580" marR="68580" marT="0" marB="0"/>
                </a:tc>
                <a:tc>
                  <a:txBody>
                    <a:bodyPr/>
                    <a:lstStyle/>
                    <a:p>
                      <a:pPr algn="ctr">
                        <a:spcAft>
                          <a:spcPts val="0"/>
                        </a:spcAft>
                      </a:pPr>
                      <a:r>
                        <a:rPr lang="en-IE" sz="1800">
                          <a:effectLst/>
                        </a:rPr>
                        <a:t>100 metres (or as little as 30 metres where a local authority allows)</a:t>
                      </a:r>
                      <a:endParaRPr lang="en-IE" sz="2000">
                        <a:effectLst/>
                        <a:latin typeface="Times New Roman"/>
                        <a:ea typeface="Times New Roman"/>
                      </a:endParaRPr>
                    </a:p>
                  </a:txBody>
                  <a:tcPr marL="68580" marR="68580" marT="0" marB="0"/>
                </a:tc>
              </a:tr>
              <a:tr h="1007477">
                <a:tc>
                  <a:txBody>
                    <a:bodyPr/>
                    <a:lstStyle/>
                    <a:p>
                      <a:pPr>
                        <a:spcAft>
                          <a:spcPts val="0"/>
                        </a:spcAft>
                      </a:pPr>
                      <a:r>
                        <a:rPr lang="en-IE" sz="1800">
                          <a:effectLst/>
                        </a:rPr>
                        <a:t>Any other water supply for human consumption</a:t>
                      </a:r>
                      <a:endParaRPr lang="en-IE" sz="2000">
                        <a:effectLst/>
                        <a:latin typeface="Times New Roman"/>
                        <a:ea typeface="Times New Roman"/>
                      </a:endParaRPr>
                    </a:p>
                  </a:txBody>
                  <a:tcPr marL="68580" marR="68580" marT="0" marB="0"/>
                </a:tc>
                <a:tc>
                  <a:txBody>
                    <a:bodyPr/>
                    <a:lstStyle/>
                    <a:p>
                      <a:pPr algn="ctr">
                        <a:spcAft>
                          <a:spcPts val="0"/>
                        </a:spcAft>
                      </a:pPr>
                      <a:r>
                        <a:rPr lang="en-IE" sz="1800">
                          <a:effectLst/>
                        </a:rPr>
                        <a:t>25 metres (or as little as 15 metres where a local authority allows)</a:t>
                      </a:r>
                      <a:endParaRPr lang="en-IE" sz="2000">
                        <a:effectLst/>
                        <a:latin typeface="Times New Roman"/>
                        <a:ea typeface="Times New Roman"/>
                      </a:endParaRPr>
                    </a:p>
                  </a:txBody>
                  <a:tcPr marL="68580" marR="68580" marT="0" marB="0"/>
                </a:tc>
              </a:tr>
              <a:tr h="335826">
                <a:tc>
                  <a:txBody>
                    <a:bodyPr/>
                    <a:lstStyle/>
                    <a:p>
                      <a:pPr>
                        <a:spcAft>
                          <a:spcPts val="0"/>
                        </a:spcAft>
                      </a:pPr>
                      <a:r>
                        <a:rPr lang="en-IE" sz="1800">
                          <a:effectLst/>
                        </a:rPr>
                        <a:t>Lake shoreline</a:t>
                      </a:r>
                      <a:endParaRPr lang="en-IE" sz="2000">
                        <a:effectLst/>
                        <a:latin typeface="Times New Roman"/>
                        <a:ea typeface="Times New Roman"/>
                      </a:endParaRPr>
                    </a:p>
                  </a:txBody>
                  <a:tcPr marL="68580" marR="68580" marT="0" marB="0"/>
                </a:tc>
                <a:tc>
                  <a:txBody>
                    <a:bodyPr/>
                    <a:lstStyle/>
                    <a:p>
                      <a:pPr algn="ctr">
                        <a:spcAft>
                          <a:spcPts val="0"/>
                        </a:spcAft>
                      </a:pPr>
                      <a:r>
                        <a:rPr lang="en-IE" sz="1800">
                          <a:effectLst/>
                        </a:rPr>
                        <a:t>20 metres </a:t>
                      </a:r>
                      <a:endParaRPr lang="en-IE" sz="2000">
                        <a:effectLst/>
                        <a:latin typeface="Times New Roman"/>
                        <a:ea typeface="Times New Roman"/>
                      </a:endParaRPr>
                    </a:p>
                  </a:txBody>
                  <a:tcPr marL="68580" marR="68580" marT="0" marB="0"/>
                </a:tc>
              </a:tr>
              <a:tr h="671653">
                <a:tc>
                  <a:txBody>
                    <a:bodyPr/>
                    <a:lstStyle/>
                    <a:p>
                      <a:pPr>
                        <a:spcAft>
                          <a:spcPts val="0"/>
                        </a:spcAft>
                      </a:pPr>
                      <a:r>
                        <a:rPr lang="en-IE" sz="1800">
                          <a:effectLst/>
                        </a:rPr>
                        <a:t>Exposed cavernous or karstified limestone features </a:t>
                      </a:r>
                      <a:endParaRPr lang="en-IE" sz="2000">
                        <a:effectLst/>
                      </a:endParaRPr>
                    </a:p>
                    <a:p>
                      <a:pPr>
                        <a:spcAft>
                          <a:spcPts val="0"/>
                        </a:spcAft>
                      </a:pPr>
                      <a:r>
                        <a:rPr lang="en-IE" sz="1800">
                          <a:effectLst/>
                        </a:rPr>
                        <a:t>(such as swallow holes and collapse features)</a:t>
                      </a:r>
                      <a:endParaRPr lang="en-IE" sz="2000">
                        <a:effectLst/>
                        <a:latin typeface="Times New Roman"/>
                        <a:ea typeface="Times New Roman"/>
                      </a:endParaRPr>
                    </a:p>
                  </a:txBody>
                  <a:tcPr marL="68580" marR="68580" marT="0" marB="0"/>
                </a:tc>
                <a:tc>
                  <a:txBody>
                    <a:bodyPr/>
                    <a:lstStyle/>
                    <a:p>
                      <a:pPr algn="ctr">
                        <a:spcAft>
                          <a:spcPts val="0"/>
                        </a:spcAft>
                      </a:pPr>
                      <a:r>
                        <a:rPr lang="en-IE" sz="1800">
                          <a:effectLst/>
                        </a:rPr>
                        <a:t>15 metres</a:t>
                      </a:r>
                      <a:endParaRPr lang="en-IE" sz="2000">
                        <a:effectLst/>
                        <a:latin typeface="Times New Roman"/>
                        <a:ea typeface="Times New Roman"/>
                      </a:endParaRPr>
                    </a:p>
                  </a:txBody>
                  <a:tcPr marL="68580" marR="68580" marT="0" marB="0"/>
                </a:tc>
              </a:tr>
              <a:tr h="335826">
                <a:tc>
                  <a:txBody>
                    <a:bodyPr/>
                    <a:lstStyle/>
                    <a:p>
                      <a:pPr>
                        <a:spcAft>
                          <a:spcPts val="0"/>
                        </a:spcAft>
                      </a:pPr>
                      <a:r>
                        <a:rPr lang="en-IE" sz="1800">
                          <a:effectLst/>
                        </a:rPr>
                        <a:t>Any surface watercourse where the slope towards the watercourse exceeds 10%</a:t>
                      </a:r>
                      <a:endParaRPr lang="en-IE" sz="2000">
                        <a:effectLst/>
                        <a:latin typeface="Times New Roman"/>
                        <a:ea typeface="Times New Roman"/>
                      </a:endParaRPr>
                    </a:p>
                  </a:txBody>
                  <a:tcPr marL="68580" marR="68580" marT="0" marB="0"/>
                </a:tc>
                <a:tc>
                  <a:txBody>
                    <a:bodyPr/>
                    <a:lstStyle/>
                    <a:p>
                      <a:pPr algn="ctr">
                        <a:spcAft>
                          <a:spcPts val="0"/>
                        </a:spcAft>
                      </a:pPr>
                      <a:r>
                        <a:rPr lang="en-IE" sz="1800">
                          <a:effectLst/>
                        </a:rPr>
                        <a:t>10 metres</a:t>
                      </a:r>
                      <a:endParaRPr lang="en-IE" sz="2000">
                        <a:effectLst/>
                        <a:latin typeface="Times New Roman"/>
                        <a:ea typeface="Times New Roman"/>
                      </a:endParaRPr>
                    </a:p>
                  </a:txBody>
                  <a:tcPr marL="68580" marR="68580" marT="0" marB="0"/>
                </a:tc>
              </a:tr>
              <a:tr h="335826">
                <a:tc>
                  <a:txBody>
                    <a:bodyPr/>
                    <a:lstStyle/>
                    <a:p>
                      <a:pPr>
                        <a:spcAft>
                          <a:spcPts val="0"/>
                        </a:spcAft>
                      </a:pPr>
                      <a:r>
                        <a:rPr lang="en-IE" sz="1800">
                          <a:effectLst/>
                        </a:rPr>
                        <a:t>Any other surface waters</a:t>
                      </a:r>
                      <a:endParaRPr lang="en-IE" sz="2000">
                        <a:effectLst/>
                        <a:latin typeface="Times New Roman"/>
                        <a:ea typeface="Times New Roman"/>
                      </a:endParaRPr>
                    </a:p>
                  </a:txBody>
                  <a:tcPr marL="68580" marR="68580" marT="0" marB="0"/>
                </a:tc>
                <a:tc>
                  <a:txBody>
                    <a:bodyPr/>
                    <a:lstStyle/>
                    <a:p>
                      <a:pPr algn="ctr">
                        <a:spcAft>
                          <a:spcPts val="0"/>
                        </a:spcAft>
                      </a:pPr>
                      <a:r>
                        <a:rPr lang="en-IE" sz="1800" dirty="0">
                          <a:effectLst/>
                        </a:rPr>
                        <a:t>5 metres*</a:t>
                      </a:r>
                      <a:endParaRPr lang="en-IE" sz="2000" dirty="0">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val="5486080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836712"/>
            <a:ext cx="9144000" cy="4896543"/>
          </a:xfrm>
        </p:spPr>
        <p:txBody>
          <a:bodyPr>
            <a:noAutofit/>
          </a:bodyPr>
          <a:lstStyle/>
          <a:p>
            <a:r>
              <a:rPr lang="en-IE" sz="2800" b="1" dirty="0"/>
              <a:t>*</a:t>
            </a:r>
            <a:r>
              <a:rPr lang="en-IE" sz="2800" dirty="0"/>
              <a:t>The 5 metre buffer zone is increased to 10 metres for a period of two weeks preceding and two weeks following the periods when application of fertilisers to land is prohibited </a:t>
            </a:r>
            <a:endParaRPr lang="en-IE" sz="2800" dirty="0" smtClean="0"/>
          </a:p>
          <a:p>
            <a:r>
              <a:rPr lang="en-IE" sz="2800" dirty="0" smtClean="0"/>
              <a:t>The </a:t>
            </a:r>
            <a:r>
              <a:rPr lang="en-IE" sz="2800" dirty="0"/>
              <a:t>objective of increased setback distances at the shoulders of the closed period is to help retain as much of the applied nutrient in the field as possible thereby reducing its risk of loss through overland flow.</a:t>
            </a:r>
          </a:p>
          <a:p>
            <a:r>
              <a:rPr lang="en-IE" sz="2800" dirty="0"/>
              <a:t>In the case of water for human consumption, </a:t>
            </a:r>
            <a:r>
              <a:rPr lang="en-IE" sz="2800" dirty="0" smtClean="0"/>
              <a:t>the Local </a:t>
            </a:r>
            <a:r>
              <a:rPr lang="en-IE" sz="2800" dirty="0"/>
              <a:t>Authority may vary buffer widths from those </a:t>
            </a:r>
            <a:r>
              <a:rPr lang="en-IE" sz="2800" dirty="0" smtClean="0"/>
              <a:t>specified</a:t>
            </a:r>
            <a:endParaRPr lang="en-IE" sz="2800" dirty="0"/>
          </a:p>
        </p:txBody>
      </p:sp>
      <p:sp>
        <p:nvSpPr>
          <p:cNvPr id="4" name="Title 1"/>
          <p:cNvSpPr>
            <a:spLocks noGrp="1"/>
          </p:cNvSpPr>
          <p:nvPr>
            <p:ph type="title"/>
          </p:nvPr>
        </p:nvSpPr>
        <p:spPr>
          <a:xfrm>
            <a:off x="467544" y="24674"/>
            <a:ext cx="8229600" cy="706090"/>
          </a:xfrm>
        </p:spPr>
        <p:txBody>
          <a:bodyPr>
            <a:noAutofit/>
          </a:bodyPr>
          <a:lstStyle/>
          <a:p>
            <a:r>
              <a:rPr lang="en-IE" b="1" dirty="0" smtClean="0"/>
              <a:t>Buffer Zones</a:t>
            </a:r>
            <a:endParaRPr lang="en-IE" b="1" dirty="0"/>
          </a:p>
        </p:txBody>
      </p:sp>
    </p:spTree>
    <p:extLst>
      <p:ext uri="{BB962C8B-B14F-4D97-AF65-F5344CB8AC3E}">
        <p14:creationId xmlns:p14="http://schemas.microsoft.com/office/powerpoint/2010/main" val="17931252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652175087"/>
              </p:ext>
            </p:extLst>
          </p:nvPr>
        </p:nvGraphicFramePr>
        <p:xfrm>
          <a:off x="107504" y="3"/>
          <a:ext cx="9036496" cy="4548365"/>
        </p:xfrm>
        <a:graphic>
          <a:graphicData uri="http://schemas.openxmlformats.org/drawingml/2006/table">
            <a:tbl>
              <a:tblPr>
                <a:tableStyleId>{5C22544A-7EE6-4342-B048-85BDC9FD1C3A}</a:tableStyleId>
              </a:tblPr>
              <a:tblGrid>
                <a:gridCol w="7104494"/>
                <a:gridCol w="1932002"/>
              </a:tblGrid>
              <a:tr h="493012">
                <a:tc gridSpan="2">
                  <a:txBody>
                    <a:bodyPr/>
                    <a:lstStyle/>
                    <a:p>
                      <a:pPr algn="ctr">
                        <a:spcAft>
                          <a:spcPts val="0"/>
                        </a:spcAft>
                      </a:pPr>
                      <a:r>
                        <a:rPr lang="en-IE" sz="2400" b="1" dirty="0">
                          <a:effectLst/>
                        </a:rPr>
                        <a:t>Buffer zones applicable when farmyard manure is stored in a field</a:t>
                      </a:r>
                      <a:endParaRPr lang="en-IE" sz="2800" b="1" dirty="0">
                        <a:effectLst/>
                        <a:latin typeface="Times New Roman"/>
                        <a:ea typeface="Times New Roman"/>
                      </a:endParaRPr>
                    </a:p>
                  </a:txBody>
                  <a:tcPr marL="68580" marR="68580" marT="0" marB="0"/>
                </a:tc>
                <a:tc hMerge="1">
                  <a:txBody>
                    <a:bodyPr/>
                    <a:lstStyle/>
                    <a:p>
                      <a:endParaRPr lang="en-IE"/>
                    </a:p>
                  </a:txBody>
                  <a:tcPr/>
                </a:tc>
              </a:tr>
              <a:tr h="493012">
                <a:tc>
                  <a:txBody>
                    <a:bodyPr/>
                    <a:lstStyle/>
                    <a:p>
                      <a:pPr>
                        <a:spcAft>
                          <a:spcPts val="0"/>
                        </a:spcAft>
                      </a:pPr>
                      <a:r>
                        <a:rPr lang="en-IE" sz="1800" dirty="0">
                          <a:effectLst/>
                        </a:rPr>
                        <a:t>Water body/Feature</a:t>
                      </a:r>
                      <a:endParaRPr lang="en-IE" sz="2000" dirty="0">
                        <a:effectLst/>
                        <a:latin typeface="Times New Roman"/>
                        <a:ea typeface="Times New Roman"/>
                      </a:endParaRPr>
                    </a:p>
                  </a:txBody>
                  <a:tcPr marL="68580" marR="68580" marT="0" marB="0"/>
                </a:tc>
                <a:tc>
                  <a:txBody>
                    <a:bodyPr/>
                    <a:lstStyle/>
                    <a:p>
                      <a:pPr algn="ctr">
                        <a:spcAft>
                          <a:spcPts val="0"/>
                        </a:spcAft>
                      </a:pPr>
                      <a:r>
                        <a:rPr lang="en-IE" sz="1800" dirty="0">
                          <a:effectLst/>
                        </a:rPr>
                        <a:t>Buffer zone</a:t>
                      </a:r>
                      <a:endParaRPr lang="en-IE" sz="2000" dirty="0">
                        <a:effectLst/>
                        <a:latin typeface="Times New Roman"/>
                        <a:ea typeface="Times New Roman"/>
                      </a:endParaRPr>
                    </a:p>
                  </a:txBody>
                  <a:tcPr marL="68580" marR="68580" marT="0" marB="0"/>
                </a:tc>
              </a:tr>
              <a:tr h="493012">
                <a:tc>
                  <a:txBody>
                    <a:bodyPr/>
                    <a:lstStyle/>
                    <a:p>
                      <a:pPr>
                        <a:spcAft>
                          <a:spcPts val="0"/>
                        </a:spcAft>
                      </a:pPr>
                      <a:r>
                        <a:rPr lang="en-IE" sz="1800" dirty="0">
                          <a:effectLst/>
                        </a:rPr>
                        <a:t>Any water supply source providing 100m</a:t>
                      </a:r>
                      <a:r>
                        <a:rPr lang="en-IE" sz="1800" baseline="30000" dirty="0">
                          <a:effectLst/>
                        </a:rPr>
                        <a:t>3</a:t>
                      </a:r>
                      <a:r>
                        <a:rPr lang="en-IE" sz="1800" dirty="0">
                          <a:effectLst/>
                        </a:rPr>
                        <a:t> or more of water per day, or serving 500 or more people</a:t>
                      </a:r>
                      <a:endParaRPr lang="en-IE" sz="2000" dirty="0">
                        <a:effectLst/>
                        <a:latin typeface="Times New Roman"/>
                        <a:ea typeface="Times New Roman"/>
                      </a:endParaRPr>
                    </a:p>
                  </a:txBody>
                  <a:tcPr marL="68580" marR="68580" marT="0" marB="0"/>
                </a:tc>
                <a:tc>
                  <a:txBody>
                    <a:bodyPr/>
                    <a:lstStyle/>
                    <a:p>
                      <a:pPr algn="ctr">
                        <a:spcAft>
                          <a:spcPts val="0"/>
                        </a:spcAft>
                      </a:pPr>
                      <a:r>
                        <a:rPr lang="en-IE" sz="1800">
                          <a:effectLst/>
                        </a:rPr>
                        <a:t>250 metres</a:t>
                      </a:r>
                      <a:endParaRPr lang="en-IE" sz="2000">
                        <a:effectLst/>
                        <a:latin typeface="Times New Roman"/>
                        <a:ea typeface="Times New Roman"/>
                      </a:endParaRPr>
                    </a:p>
                  </a:txBody>
                  <a:tcPr marL="68580" marR="68580" marT="0" marB="0"/>
                </a:tc>
              </a:tr>
              <a:tr h="493012">
                <a:tc>
                  <a:txBody>
                    <a:bodyPr/>
                    <a:lstStyle/>
                    <a:p>
                      <a:pPr>
                        <a:spcAft>
                          <a:spcPts val="0"/>
                        </a:spcAft>
                      </a:pPr>
                      <a:r>
                        <a:rPr lang="en-IE" sz="1800">
                          <a:effectLst/>
                        </a:rPr>
                        <a:t>Any water supply source providing 10m</a:t>
                      </a:r>
                      <a:r>
                        <a:rPr lang="en-IE" sz="1800" baseline="30000">
                          <a:effectLst/>
                        </a:rPr>
                        <a:t>3</a:t>
                      </a:r>
                      <a:r>
                        <a:rPr lang="en-IE" sz="1800">
                          <a:effectLst/>
                        </a:rPr>
                        <a:t> or more of water per day, or serving 50 or more people </a:t>
                      </a:r>
                      <a:endParaRPr lang="en-IE" sz="2000">
                        <a:effectLst/>
                        <a:latin typeface="Times New Roman"/>
                        <a:ea typeface="Times New Roman"/>
                      </a:endParaRPr>
                    </a:p>
                  </a:txBody>
                  <a:tcPr marL="68580" marR="68580" marT="0" marB="0"/>
                </a:tc>
                <a:tc>
                  <a:txBody>
                    <a:bodyPr/>
                    <a:lstStyle/>
                    <a:p>
                      <a:pPr algn="ctr">
                        <a:spcAft>
                          <a:spcPts val="0"/>
                        </a:spcAft>
                      </a:pPr>
                      <a:r>
                        <a:rPr lang="en-IE" sz="1800">
                          <a:effectLst/>
                        </a:rPr>
                        <a:t>250 metres</a:t>
                      </a:r>
                      <a:endParaRPr lang="en-IE" sz="2000">
                        <a:effectLst/>
                        <a:latin typeface="Times New Roman"/>
                        <a:ea typeface="Times New Roman"/>
                      </a:endParaRPr>
                    </a:p>
                  </a:txBody>
                  <a:tcPr marL="68580" marR="68580" marT="0" marB="0"/>
                </a:tc>
              </a:tr>
              <a:tr h="493012">
                <a:tc>
                  <a:txBody>
                    <a:bodyPr/>
                    <a:lstStyle/>
                    <a:p>
                      <a:pPr>
                        <a:spcAft>
                          <a:spcPts val="0"/>
                        </a:spcAft>
                      </a:pPr>
                      <a:r>
                        <a:rPr lang="en-IE" sz="1800">
                          <a:effectLst/>
                        </a:rPr>
                        <a:t>Any other water supply for human consumption</a:t>
                      </a:r>
                      <a:endParaRPr lang="en-IE" sz="2000">
                        <a:effectLst/>
                        <a:latin typeface="Times New Roman"/>
                        <a:ea typeface="Times New Roman"/>
                      </a:endParaRPr>
                    </a:p>
                  </a:txBody>
                  <a:tcPr marL="68580" marR="68580" marT="0" marB="0"/>
                </a:tc>
                <a:tc>
                  <a:txBody>
                    <a:bodyPr/>
                    <a:lstStyle/>
                    <a:p>
                      <a:pPr algn="ctr">
                        <a:spcAft>
                          <a:spcPts val="0"/>
                        </a:spcAft>
                      </a:pPr>
                      <a:r>
                        <a:rPr lang="en-IE" sz="1800">
                          <a:effectLst/>
                        </a:rPr>
                        <a:t>50 metres</a:t>
                      </a:r>
                      <a:endParaRPr lang="en-IE" sz="2000">
                        <a:effectLst/>
                        <a:latin typeface="Times New Roman"/>
                        <a:ea typeface="Times New Roman"/>
                      </a:endParaRPr>
                    </a:p>
                  </a:txBody>
                  <a:tcPr marL="68580" marR="68580" marT="0" marB="0"/>
                </a:tc>
              </a:tr>
              <a:tr h="493012">
                <a:tc>
                  <a:txBody>
                    <a:bodyPr/>
                    <a:lstStyle/>
                    <a:p>
                      <a:pPr>
                        <a:spcAft>
                          <a:spcPts val="0"/>
                        </a:spcAft>
                      </a:pPr>
                      <a:r>
                        <a:rPr lang="en-IE" sz="1800">
                          <a:effectLst/>
                        </a:rPr>
                        <a:t>Lake shoreline</a:t>
                      </a:r>
                      <a:endParaRPr lang="en-IE" sz="2000">
                        <a:effectLst/>
                        <a:latin typeface="Times New Roman"/>
                        <a:ea typeface="Times New Roman"/>
                      </a:endParaRPr>
                    </a:p>
                  </a:txBody>
                  <a:tcPr marL="68580" marR="68580" marT="0" marB="0"/>
                </a:tc>
                <a:tc>
                  <a:txBody>
                    <a:bodyPr/>
                    <a:lstStyle/>
                    <a:p>
                      <a:pPr algn="ctr">
                        <a:spcAft>
                          <a:spcPts val="0"/>
                        </a:spcAft>
                      </a:pPr>
                      <a:r>
                        <a:rPr lang="en-IE" sz="1800">
                          <a:effectLst/>
                        </a:rPr>
                        <a:t>20 metres</a:t>
                      </a:r>
                      <a:endParaRPr lang="en-IE" sz="2000">
                        <a:effectLst/>
                        <a:latin typeface="Times New Roman"/>
                        <a:ea typeface="Times New Roman"/>
                      </a:endParaRPr>
                    </a:p>
                  </a:txBody>
                  <a:tcPr marL="68580" marR="68580" marT="0" marB="0"/>
                </a:tc>
              </a:tr>
              <a:tr h="986025">
                <a:tc>
                  <a:txBody>
                    <a:bodyPr/>
                    <a:lstStyle/>
                    <a:p>
                      <a:pPr>
                        <a:spcAft>
                          <a:spcPts val="0"/>
                        </a:spcAft>
                      </a:pPr>
                      <a:r>
                        <a:rPr lang="en-IE" sz="1800">
                          <a:effectLst/>
                        </a:rPr>
                        <a:t>Exposed cavernous or karstified limestone features </a:t>
                      </a:r>
                      <a:endParaRPr lang="en-IE" sz="2000">
                        <a:effectLst/>
                      </a:endParaRPr>
                    </a:p>
                    <a:p>
                      <a:pPr>
                        <a:spcAft>
                          <a:spcPts val="0"/>
                        </a:spcAft>
                      </a:pPr>
                      <a:r>
                        <a:rPr lang="en-IE" sz="1800">
                          <a:effectLst/>
                        </a:rPr>
                        <a:t>(such as swallow holes and collapse features)</a:t>
                      </a:r>
                      <a:endParaRPr lang="en-IE" sz="2000">
                        <a:effectLst/>
                        <a:latin typeface="Times New Roman"/>
                        <a:ea typeface="Times New Roman"/>
                      </a:endParaRPr>
                    </a:p>
                  </a:txBody>
                  <a:tcPr marL="68580" marR="68580" marT="0" marB="0"/>
                </a:tc>
                <a:tc>
                  <a:txBody>
                    <a:bodyPr/>
                    <a:lstStyle/>
                    <a:p>
                      <a:pPr algn="ctr">
                        <a:spcAft>
                          <a:spcPts val="0"/>
                        </a:spcAft>
                      </a:pPr>
                      <a:r>
                        <a:rPr lang="en-IE" sz="1800">
                          <a:effectLst/>
                        </a:rPr>
                        <a:t>50 metres</a:t>
                      </a:r>
                      <a:endParaRPr lang="en-IE" sz="2000">
                        <a:effectLst/>
                        <a:latin typeface="Times New Roman"/>
                        <a:ea typeface="Times New Roman"/>
                      </a:endParaRPr>
                    </a:p>
                  </a:txBody>
                  <a:tcPr marL="68580" marR="68580" marT="0" marB="0"/>
                </a:tc>
              </a:tr>
              <a:tr h="493012">
                <a:tc>
                  <a:txBody>
                    <a:bodyPr/>
                    <a:lstStyle/>
                    <a:p>
                      <a:pPr>
                        <a:spcAft>
                          <a:spcPts val="0"/>
                        </a:spcAft>
                      </a:pPr>
                      <a:r>
                        <a:rPr lang="en-IE" sz="1800">
                          <a:effectLst/>
                        </a:rPr>
                        <a:t>Any other surface waters</a:t>
                      </a:r>
                      <a:endParaRPr lang="en-IE" sz="2000">
                        <a:effectLst/>
                        <a:latin typeface="Times New Roman"/>
                        <a:ea typeface="Times New Roman"/>
                      </a:endParaRPr>
                    </a:p>
                  </a:txBody>
                  <a:tcPr marL="68580" marR="68580" marT="0" marB="0"/>
                </a:tc>
                <a:tc>
                  <a:txBody>
                    <a:bodyPr/>
                    <a:lstStyle/>
                    <a:p>
                      <a:pPr algn="ctr">
                        <a:spcAft>
                          <a:spcPts val="0"/>
                        </a:spcAft>
                      </a:pPr>
                      <a:r>
                        <a:rPr lang="en-IE" sz="1800" dirty="0">
                          <a:effectLst/>
                        </a:rPr>
                        <a:t>20 metres</a:t>
                      </a:r>
                      <a:endParaRPr lang="en-IE" sz="2000" dirty="0">
                        <a:effectLst/>
                        <a:latin typeface="Times New Roman"/>
                        <a:ea typeface="Times New Roman"/>
                      </a:endParaRPr>
                    </a:p>
                  </a:txBody>
                  <a:tcPr marL="68580" marR="68580" marT="0" marB="0"/>
                </a:tc>
              </a:tr>
            </a:tbl>
          </a:graphicData>
        </a:graphic>
      </p:graphicFrame>
      <p:sp>
        <p:nvSpPr>
          <p:cNvPr id="5" name="TextBox 4"/>
          <p:cNvSpPr txBox="1"/>
          <p:nvPr/>
        </p:nvSpPr>
        <p:spPr>
          <a:xfrm>
            <a:off x="0" y="4597847"/>
            <a:ext cx="9144000" cy="2031325"/>
          </a:xfrm>
          <a:prstGeom prst="rect">
            <a:avLst/>
          </a:prstGeom>
          <a:noFill/>
        </p:spPr>
        <p:txBody>
          <a:bodyPr wrap="square" rtlCol="0">
            <a:spAutoFit/>
          </a:bodyPr>
          <a:lstStyle/>
          <a:p>
            <a:r>
              <a:rPr lang="en-IE" b="1" dirty="0"/>
              <a:t>Silage bales</a:t>
            </a:r>
            <a:endParaRPr lang="en-IE" dirty="0"/>
          </a:p>
          <a:p>
            <a:r>
              <a:rPr lang="en-IE" dirty="0"/>
              <a:t>Silage bales may not be stored outside of farmyards within 20 metres of waters or a drinking water abstraction point in the absence of adequate facilities for the collection and storage of any effluent that may arise.</a:t>
            </a:r>
          </a:p>
          <a:p>
            <a:r>
              <a:rPr lang="en-IE" dirty="0"/>
              <a:t> </a:t>
            </a:r>
          </a:p>
          <a:p>
            <a:r>
              <a:rPr lang="en-IE" b="1" dirty="0"/>
              <a:t>Supplementary feeding</a:t>
            </a:r>
            <a:endParaRPr lang="en-IE" dirty="0"/>
          </a:p>
          <a:p>
            <a:r>
              <a:rPr lang="en-IE" dirty="0"/>
              <a:t>No supplementary feeding points may be located within 20 m of surface water or on bare rock</a:t>
            </a:r>
          </a:p>
        </p:txBody>
      </p:sp>
    </p:spTree>
    <p:extLst>
      <p:ext uri="{BB962C8B-B14F-4D97-AF65-F5344CB8AC3E}">
        <p14:creationId xmlns:p14="http://schemas.microsoft.com/office/powerpoint/2010/main" val="30585598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35496" y="-27384"/>
            <a:ext cx="9000000" cy="69215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7"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475656" y="2996952"/>
            <a:ext cx="471949" cy="5161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8"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8100392" y="842332"/>
            <a:ext cx="766916" cy="725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35496" y="5085184"/>
            <a:ext cx="3240360" cy="1569660"/>
          </a:xfrm>
          <a:prstGeom prst="rect">
            <a:avLst/>
          </a:prstGeom>
          <a:noFill/>
        </p:spPr>
        <p:txBody>
          <a:bodyPr wrap="square" rtlCol="0">
            <a:spAutoFit/>
          </a:bodyPr>
          <a:lstStyle/>
          <a:p>
            <a:r>
              <a:rPr lang="en-IE" sz="3200" b="1" dirty="0" smtClean="0">
                <a:solidFill>
                  <a:srgbClr val="FF0000"/>
                </a:solidFill>
              </a:rPr>
              <a:t>Need to consider Wells and water abstraction points</a:t>
            </a:r>
            <a:endParaRPr lang="en-IE" sz="3200" b="1" dirty="0">
              <a:solidFill>
                <a:srgbClr val="FF0000"/>
              </a:solidFill>
            </a:endParaRPr>
          </a:p>
        </p:txBody>
      </p:sp>
      <p:cxnSp>
        <p:nvCxnSpPr>
          <p:cNvPr id="12" name="Straight Arrow Connector 11"/>
          <p:cNvCxnSpPr/>
          <p:nvPr/>
        </p:nvCxnSpPr>
        <p:spPr>
          <a:xfrm flipV="1">
            <a:off x="1655676" y="3433392"/>
            <a:ext cx="1" cy="157203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2987825" y="1627162"/>
            <a:ext cx="5496025" cy="353066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5243490" y="57502"/>
            <a:ext cx="3900510" cy="1015663"/>
          </a:xfrm>
          <a:prstGeom prst="rect">
            <a:avLst/>
          </a:prstGeom>
          <a:solidFill>
            <a:schemeClr val="bg1">
              <a:lumMod val="85000"/>
            </a:schemeClr>
          </a:solidFill>
        </p:spPr>
        <p:txBody>
          <a:bodyPr wrap="square" rtlCol="0">
            <a:spAutoFit/>
          </a:bodyPr>
          <a:lstStyle/>
          <a:p>
            <a:r>
              <a:rPr lang="en-IE" sz="2000" b="1" dirty="0" smtClean="0">
                <a:solidFill>
                  <a:srgbClr val="FF0000"/>
                </a:solidFill>
              </a:rPr>
              <a:t>250m buffer zone  excludes organic fertilisers from plots 11, 12 and northern  part of plot 13A </a:t>
            </a:r>
            <a:endParaRPr lang="en-IE" sz="2000" b="1" dirty="0">
              <a:solidFill>
                <a:srgbClr val="FF0000"/>
              </a:solidFill>
            </a:endParaRPr>
          </a:p>
        </p:txBody>
      </p:sp>
    </p:spTree>
    <p:extLst>
      <p:ext uri="{BB962C8B-B14F-4D97-AF65-F5344CB8AC3E}">
        <p14:creationId xmlns:p14="http://schemas.microsoft.com/office/powerpoint/2010/main" val="18894289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539552" y="260648"/>
            <a:ext cx="8425461" cy="6477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0" y="248032"/>
            <a:ext cx="9144000" cy="523220"/>
          </a:xfrm>
          <a:prstGeom prst="rect">
            <a:avLst/>
          </a:prstGeom>
          <a:solidFill>
            <a:schemeClr val="bg1">
              <a:lumMod val="85000"/>
            </a:schemeClr>
          </a:solidFill>
        </p:spPr>
        <p:txBody>
          <a:bodyPr wrap="square" rtlCol="0">
            <a:spAutoFit/>
          </a:bodyPr>
          <a:lstStyle/>
          <a:p>
            <a:r>
              <a:rPr lang="en-IE" sz="2800" b="1" dirty="0" smtClean="0">
                <a:solidFill>
                  <a:srgbClr val="FF0000"/>
                </a:solidFill>
              </a:rPr>
              <a:t>Need to consider sloped fields near watercourses and drains</a:t>
            </a:r>
            <a:endParaRPr lang="en-IE" sz="2800" b="1" dirty="0">
              <a:solidFill>
                <a:srgbClr val="FF0000"/>
              </a:solidFill>
            </a:endParaRPr>
          </a:p>
        </p:txBody>
      </p:sp>
      <p:sp>
        <p:nvSpPr>
          <p:cNvPr id="6" name="Freeform 5"/>
          <p:cNvSpPr/>
          <p:nvPr/>
        </p:nvSpPr>
        <p:spPr>
          <a:xfrm>
            <a:off x="1578077" y="3937819"/>
            <a:ext cx="3893575" cy="2713704"/>
          </a:xfrm>
          <a:custGeom>
            <a:avLst/>
            <a:gdLst>
              <a:gd name="connsiteX0" fmla="*/ 0 w 3893575"/>
              <a:gd name="connsiteY0" fmla="*/ 309716 h 2713704"/>
              <a:gd name="connsiteX1" fmla="*/ 1120878 w 3893575"/>
              <a:gd name="connsiteY1" fmla="*/ 235975 h 2713704"/>
              <a:gd name="connsiteX2" fmla="*/ 1474839 w 3893575"/>
              <a:gd name="connsiteY2" fmla="*/ 294968 h 2713704"/>
              <a:gd name="connsiteX3" fmla="*/ 1961536 w 3893575"/>
              <a:gd name="connsiteY3" fmla="*/ 0 h 2713704"/>
              <a:gd name="connsiteX4" fmla="*/ 3318388 w 3893575"/>
              <a:gd name="connsiteY4" fmla="*/ 1194620 h 2713704"/>
              <a:gd name="connsiteX5" fmla="*/ 2905433 w 3893575"/>
              <a:gd name="connsiteY5" fmla="*/ 1430594 h 2713704"/>
              <a:gd name="connsiteX6" fmla="*/ 3097162 w 3893575"/>
              <a:gd name="connsiteY6" fmla="*/ 1902542 h 2713704"/>
              <a:gd name="connsiteX7" fmla="*/ 3893575 w 3893575"/>
              <a:gd name="connsiteY7" fmla="*/ 2713704 h 2713704"/>
              <a:gd name="connsiteX8" fmla="*/ 3480620 w 3893575"/>
              <a:gd name="connsiteY8" fmla="*/ 2713704 h 2713704"/>
              <a:gd name="connsiteX9" fmla="*/ 2861188 w 3893575"/>
              <a:gd name="connsiteY9" fmla="*/ 2507226 h 2713704"/>
              <a:gd name="connsiteX10" fmla="*/ 2566220 w 3893575"/>
              <a:gd name="connsiteY10" fmla="*/ 2227007 h 2713704"/>
              <a:gd name="connsiteX11" fmla="*/ 2359742 w 3893575"/>
              <a:gd name="connsiteY11" fmla="*/ 1666568 h 2713704"/>
              <a:gd name="connsiteX12" fmla="*/ 1961536 w 3893575"/>
              <a:gd name="connsiteY12" fmla="*/ 1150375 h 2713704"/>
              <a:gd name="connsiteX13" fmla="*/ 1710813 w 3893575"/>
              <a:gd name="connsiteY13" fmla="*/ 914400 h 2713704"/>
              <a:gd name="connsiteX14" fmla="*/ 1150375 w 3893575"/>
              <a:gd name="connsiteY14" fmla="*/ 811162 h 2713704"/>
              <a:gd name="connsiteX15" fmla="*/ 604684 w 3893575"/>
              <a:gd name="connsiteY15" fmla="*/ 884904 h 2713704"/>
              <a:gd name="connsiteX16" fmla="*/ 73742 w 3893575"/>
              <a:gd name="connsiteY16" fmla="*/ 1106129 h 2713704"/>
              <a:gd name="connsiteX17" fmla="*/ 0 w 3893575"/>
              <a:gd name="connsiteY17" fmla="*/ 309716 h 2713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893575" h="2713704">
                <a:moveTo>
                  <a:pt x="0" y="309716"/>
                </a:moveTo>
                <a:lnTo>
                  <a:pt x="1120878" y="235975"/>
                </a:lnTo>
                <a:lnTo>
                  <a:pt x="1474839" y="294968"/>
                </a:lnTo>
                <a:lnTo>
                  <a:pt x="1961536" y="0"/>
                </a:lnTo>
                <a:lnTo>
                  <a:pt x="3318388" y="1194620"/>
                </a:lnTo>
                <a:lnTo>
                  <a:pt x="2905433" y="1430594"/>
                </a:lnTo>
                <a:lnTo>
                  <a:pt x="3097162" y="1902542"/>
                </a:lnTo>
                <a:lnTo>
                  <a:pt x="3893575" y="2713704"/>
                </a:lnTo>
                <a:lnTo>
                  <a:pt x="3480620" y="2713704"/>
                </a:lnTo>
                <a:lnTo>
                  <a:pt x="2861188" y="2507226"/>
                </a:lnTo>
                <a:lnTo>
                  <a:pt x="2566220" y="2227007"/>
                </a:lnTo>
                <a:lnTo>
                  <a:pt x="2359742" y="1666568"/>
                </a:lnTo>
                <a:lnTo>
                  <a:pt x="1961536" y="1150375"/>
                </a:lnTo>
                <a:lnTo>
                  <a:pt x="1710813" y="914400"/>
                </a:lnTo>
                <a:lnTo>
                  <a:pt x="1150375" y="811162"/>
                </a:lnTo>
                <a:lnTo>
                  <a:pt x="604684" y="884904"/>
                </a:lnTo>
                <a:lnTo>
                  <a:pt x="73742" y="1106129"/>
                </a:lnTo>
                <a:lnTo>
                  <a:pt x="0" y="309716"/>
                </a:lnTo>
                <a:close/>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srgbClr val="FF0000"/>
              </a:solidFill>
            </a:endParaRPr>
          </a:p>
        </p:txBody>
      </p:sp>
    </p:spTree>
    <p:extLst>
      <p:ext uri="{BB962C8B-B14F-4D97-AF65-F5344CB8AC3E}">
        <p14:creationId xmlns:p14="http://schemas.microsoft.com/office/powerpoint/2010/main" val="36219683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E"/>
          </a:p>
        </p:txBody>
      </p:sp>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539552" y="260648"/>
            <a:ext cx="8425461" cy="6477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23528" y="248032"/>
            <a:ext cx="8820472" cy="1692771"/>
          </a:xfrm>
          <a:prstGeom prst="rect">
            <a:avLst/>
          </a:prstGeom>
          <a:solidFill>
            <a:schemeClr val="bg1">
              <a:lumMod val="85000"/>
            </a:schemeClr>
          </a:solidFill>
        </p:spPr>
        <p:txBody>
          <a:bodyPr wrap="square" rtlCol="0">
            <a:spAutoFit/>
          </a:bodyPr>
          <a:lstStyle/>
          <a:p>
            <a:r>
              <a:rPr lang="en-IE" sz="3200" b="1" dirty="0" smtClean="0">
                <a:solidFill>
                  <a:srgbClr val="FF0000"/>
                </a:solidFill>
              </a:rPr>
              <a:t>Critical Source Area</a:t>
            </a:r>
          </a:p>
          <a:p>
            <a:pPr marL="457200" indent="-457200">
              <a:buFont typeface="Arial" pitchFamily="34" charset="0"/>
              <a:buChar char="•"/>
            </a:pPr>
            <a:r>
              <a:rPr lang="en-IE" sz="2400" b="1" dirty="0" smtClean="0">
                <a:solidFill>
                  <a:srgbClr val="FF0000"/>
                </a:solidFill>
              </a:rPr>
              <a:t>Heavy clay soil</a:t>
            </a:r>
          </a:p>
          <a:p>
            <a:pPr marL="457200" indent="-457200">
              <a:buFont typeface="Arial" pitchFamily="34" charset="0"/>
              <a:buChar char="•"/>
            </a:pPr>
            <a:r>
              <a:rPr lang="en-IE" sz="2400" b="1" dirty="0" smtClean="0">
                <a:solidFill>
                  <a:srgbClr val="FF0000"/>
                </a:solidFill>
              </a:rPr>
              <a:t>Slopes from other fields</a:t>
            </a:r>
            <a:r>
              <a:rPr lang="en-IE" sz="2400" b="1" dirty="0">
                <a:solidFill>
                  <a:srgbClr val="FF0000"/>
                </a:solidFill>
              </a:rPr>
              <a:t> </a:t>
            </a:r>
            <a:r>
              <a:rPr lang="en-IE" sz="2400" b="1" dirty="0" smtClean="0">
                <a:solidFill>
                  <a:srgbClr val="FF0000"/>
                </a:solidFill>
              </a:rPr>
              <a:t>into this area</a:t>
            </a:r>
          </a:p>
          <a:p>
            <a:pPr marL="457200" indent="-457200">
              <a:buFont typeface="Arial" pitchFamily="34" charset="0"/>
              <a:buChar char="•"/>
            </a:pPr>
            <a:r>
              <a:rPr lang="en-IE" sz="2400" b="1" dirty="0" smtClean="0">
                <a:solidFill>
                  <a:srgbClr val="FF0000"/>
                </a:solidFill>
              </a:rPr>
              <a:t>Prone to occasional flooding from River</a:t>
            </a:r>
          </a:p>
        </p:txBody>
      </p:sp>
      <p:sp>
        <p:nvSpPr>
          <p:cNvPr id="6" name="Rectangle 5"/>
          <p:cNvSpPr/>
          <p:nvPr/>
        </p:nvSpPr>
        <p:spPr>
          <a:xfrm rot="3870470">
            <a:off x="5441192" y="4950721"/>
            <a:ext cx="1991237" cy="792088"/>
          </a:xfrm>
          <a:prstGeom prst="rect">
            <a:avLst/>
          </a:prstGeom>
          <a:pattFill prst="lgGrid">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8386381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449768" y="1337489"/>
            <a:ext cx="7920000" cy="5499159"/>
            <a:chOff x="449768" y="1337489"/>
            <a:chExt cx="7920000" cy="5499159"/>
          </a:xfrm>
        </p:grpSpPr>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449768" y="1337489"/>
              <a:ext cx="7920000" cy="54991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076056" y="3429000"/>
              <a:ext cx="2808312" cy="461665"/>
            </a:xfrm>
            <a:prstGeom prst="rect">
              <a:avLst/>
            </a:prstGeom>
            <a:solidFill>
              <a:schemeClr val="bg1"/>
            </a:solidFill>
          </p:spPr>
          <p:txBody>
            <a:bodyPr wrap="square" rtlCol="0">
              <a:spAutoFit/>
            </a:bodyPr>
            <a:lstStyle/>
            <a:p>
              <a:pPr algn="ctr"/>
              <a:r>
                <a:rPr lang="en-IE" sz="2400" b="1" dirty="0" smtClean="0">
                  <a:solidFill>
                    <a:srgbClr val="FF0000"/>
                  </a:solidFill>
                </a:rPr>
                <a:t>P Index 4 soil</a:t>
              </a:r>
              <a:endParaRPr lang="en-IE" sz="2400" b="1" dirty="0">
                <a:solidFill>
                  <a:srgbClr val="FF0000"/>
                </a:solidFill>
              </a:endParaRPr>
            </a:p>
          </p:txBody>
        </p:sp>
        <p:cxnSp>
          <p:nvCxnSpPr>
            <p:cNvPr id="6" name="Straight Arrow Connector 5"/>
            <p:cNvCxnSpPr/>
            <p:nvPr/>
          </p:nvCxnSpPr>
          <p:spPr>
            <a:xfrm flipH="1">
              <a:off x="5796136" y="3890665"/>
              <a:ext cx="360040" cy="1626567"/>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8" name="Title 1"/>
          <p:cNvSpPr>
            <a:spLocks noGrp="1"/>
          </p:cNvSpPr>
          <p:nvPr>
            <p:ph type="title"/>
          </p:nvPr>
        </p:nvSpPr>
        <p:spPr>
          <a:xfrm>
            <a:off x="0" y="0"/>
            <a:ext cx="9144000" cy="1700808"/>
          </a:xfrm>
          <a:solidFill>
            <a:schemeClr val="bg1"/>
          </a:solidFill>
        </p:spPr>
        <p:txBody>
          <a:bodyPr>
            <a:normAutofit fontScale="90000"/>
          </a:bodyPr>
          <a:lstStyle/>
          <a:p>
            <a:r>
              <a:rPr lang="en-IE" dirty="0" smtClean="0"/>
              <a:t>Tradition was to spread on the driest fields</a:t>
            </a:r>
            <a:br>
              <a:rPr lang="en-IE" dirty="0" smtClean="0"/>
            </a:br>
            <a:r>
              <a:rPr lang="en-IE" dirty="0" smtClean="0"/>
              <a:t>Field to the east is a peat soil with P index 4</a:t>
            </a:r>
            <a:br>
              <a:rPr lang="en-IE" dirty="0" smtClean="0"/>
            </a:br>
            <a:r>
              <a:rPr lang="en-IE" dirty="0" smtClean="0"/>
              <a:t>Field to the south is a CSA</a:t>
            </a:r>
            <a:endParaRPr lang="en-IE" dirty="0"/>
          </a:p>
        </p:txBody>
      </p:sp>
    </p:spTree>
    <p:extLst>
      <p:ext uri="{BB962C8B-B14F-4D97-AF65-F5344CB8AC3E}">
        <p14:creationId xmlns:p14="http://schemas.microsoft.com/office/powerpoint/2010/main" val="38637288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Need to use other Mapping layers</a:t>
            </a:r>
            <a:br>
              <a:rPr lang="en-IE" dirty="0" smtClean="0"/>
            </a:br>
            <a:r>
              <a:rPr lang="en-IE" dirty="0" smtClean="0">
                <a:hlinkClick r:id="rId2"/>
              </a:rPr>
              <a:t>www.catchments.ie</a:t>
            </a:r>
            <a:r>
              <a:rPr lang="en-IE" dirty="0" smtClean="0"/>
              <a:t> </a:t>
            </a:r>
            <a:endParaRPr lang="en-IE" dirty="0"/>
          </a:p>
        </p:txBody>
      </p:sp>
      <p:pic>
        <p:nvPicPr>
          <p:cNvPr id="1843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364070" y="1484784"/>
            <a:ext cx="5760000" cy="52572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5"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251520" y="2492896"/>
            <a:ext cx="2880000" cy="2261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729409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44000" y="881868"/>
            <a:ext cx="9000000" cy="59761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025413" y="0"/>
            <a:ext cx="6682214" cy="707886"/>
          </a:xfrm>
          <a:prstGeom prst="rect">
            <a:avLst/>
          </a:prstGeom>
        </p:spPr>
        <p:txBody>
          <a:bodyPr wrap="none">
            <a:spAutoFit/>
          </a:bodyPr>
          <a:lstStyle/>
          <a:p>
            <a:r>
              <a:rPr lang="en-IE" sz="4000" dirty="0" smtClean="0">
                <a:latin typeface="+mj-lt"/>
                <a:ea typeface="+mj-ea"/>
                <a:cs typeface="+mj-cs"/>
              </a:rPr>
              <a:t>Groundwater Waterbodies Risk</a:t>
            </a:r>
            <a:endParaRPr lang="en-IE" sz="4000" dirty="0">
              <a:latin typeface="+mj-lt"/>
              <a:ea typeface="+mj-ea"/>
              <a:cs typeface="+mj-cs"/>
            </a:endParaRPr>
          </a:p>
        </p:txBody>
      </p:sp>
    </p:spTree>
    <p:extLst>
      <p:ext uri="{BB962C8B-B14F-4D97-AF65-F5344CB8AC3E}">
        <p14:creationId xmlns:p14="http://schemas.microsoft.com/office/powerpoint/2010/main" val="201376906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251520" y="214135"/>
            <a:ext cx="8640000" cy="66305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673302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6200" y="973756"/>
            <a:ext cx="9000000" cy="59116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a:spLocks noGrp="1"/>
          </p:cNvSpPr>
          <p:nvPr>
            <p:ph type="title"/>
          </p:nvPr>
        </p:nvSpPr>
        <p:spPr>
          <a:xfrm>
            <a:off x="78811" y="0"/>
            <a:ext cx="9036496" cy="1143000"/>
          </a:xfrm>
        </p:spPr>
        <p:txBody>
          <a:bodyPr>
            <a:noAutofit/>
          </a:bodyPr>
          <a:lstStyle/>
          <a:p>
            <a:r>
              <a:rPr lang="en-IE" sz="3200" u="sng" dirty="0">
                <a:hlinkClick r:id="rId3"/>
              </a:rPr>
              <a:t>http://watersandcommunities.ie/areas-for-action/</a:t>
            </a:r>
            <a:endParaRPr lang="en-IE" sz="3200" dirty="0"/>
          </a:p>
        </p:txBody>
      </p:sp>
      <p:cxnSp>
        <p:nvCxnSpPr>
          <p:cNvPr id="6" name="Straight Arrow Connector 5"/>
          <p:cNvCxnSpPr/>
          <p:nvPr/>
        </p:nvCxnSpPr>
        <p:spPr>
          <a:xfrm>
            <a:off x="1547664" y="1844824"/>
            <a:ext cx="1512168" cy="237626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23528" y="1196752"/>
            <a:ext cx="3816424" cy="584775"/>
          </a:xfrm>
          <a:prstGeom prst="rect">
            <a:avLst/>
          </a:prstGeom>
          <a:noFill/>
        </p:spPr>
        <p:txBody>
          <a:bodyPr wrap="square" rtlCol="0">
            <a:spAutoFit/>
          </a:bodyPr>
          <a:lstStyle/>
          <a:p>
            <a:pPr algn="ctr"/>
            <a:r>
              <a:rPr lang="en-IE" sz="3200" b="1" dirty="0" smtClean="0">
                <a:solidFill>
                  <a:srgbClr val="FF0000"/>
                </a:solidFill>
              </a:rPr>
              <a:t>Farm is located here</a:t>
            </a:r>
            <a:endParaRPr lang="en-IE" sz="3200" b="1" dirty="0">
              <a:solidFill>
                <a:srgbClr val="FF0000"/>
              </a:solidFill>
            </a:endParaRPr>
          </a:p>
        </p:txBody>
      </p:sp>
    </p:spTree>
    <p:extLst>
      <p:ext uri="{BB962C8B-B14F-4D97-AF65-F5344CB8AC3E}">
        <p14:creationId xmlns:p14="http://schemas.microsoft.com/office/powerpoint/2010/main" val="191969189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57540" y="0"/>
            <a:ext cx="9000000" cy="6939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4067944" y="2924944"/>
            <a:ext cx="1440160" cy="1152128"/>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TextBox 6"/>
          <p:cNvSpPr txBox="1"/>
          <p:nvPr/>
        </p:nvSpPr>
        <p:spPr>
          <a:xfrm>
            <a:off x="2771800" y="2204864"/>
            <a:ext cx="3816424" cy="584775"/>
          </a:xfrm>
          <a:prstGeom prst="rect">
            <a:avLst/>
          </a:prstGeom>
          <a:solidFill>
            <a:schemeClr val="bg1"/>
          </a:solidFill>
        </p:spPr>
        <p:txBody>
          <a:bodyPr wrap="square" rtlCol="0">
            <a:spAutoFit/>
          </a:bodyPr>
          <a:lstStyle/>
          <a:p>
            <a:pPr algn="ctr"/>
            <a:r>
              <a:rPr lang="en-IE" sz="3200" b="1" dirty="0" smtClean="0">
                <a:solidFill>
                  <a:srgbClr val="FF0000"/>
                </a:solidFill>
              </a:rPr>
              <a:t>Poor Water Quality</a:t>
            </a:r>
            <a:endParaRPr lang="en-IE" sz="3200" b="1" dirty="0">
              <a:solidFill>
                <a:srgbClr val="FF0000"/>
              </a:solidFill>
            </a:endParaRPr>
          </a:p>
        </p:txBody>
      </p:sp>
    </p:spTree>
    <p:extLst>
      <p:ext uri="{BB962C8B-B14F-4D97-AF65-F5344CB8AC3E}">
        <p14:creationId xmlns:p14="http://schemas.microsoft.com/office/powerpoint/2010/main" val="15590295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IE" sz="3600" b="1" dirty="0" smtClean="0">
                <a:effectLst/>
              </a:rPr>
              <a:t>Pollution Impact Potential Maps (PIP Maps)</a:t>
            </a:r>
            <a:endParaRPr lang="en-IE" sz="3600" dirty="0"/>
          </a:p>
        </p:txBody>
      </p:sp>
      <p:sp>
        <p:nvSpPr>
          <p:cNvPr id="3" name="Content Placeholder 2"/>
          <p:cNvSpPr>
            <a:spLocks noGrp="1"/>
          </p:cNvSpPr>
          <p:nvPr>
            <p:ph idx="1"/>
          </p:nvPr>
        </p:nvSpPr>
        <p:spPr>
          <a:xfrm>
            <a:off x="457200" y="1268760"/>
            <a:ext cx="8229600" cy="5328592"/>
          </a:xfrm>
        </p:spPr>
        <p:txBody>
          <a:bodyPr>
            <a:normAutofit/>
          </a:bodyPr>
          <a:lstStyle/>
          <a:p>
            <a:r>
              <a:rPr lang="en-US" b="1" u="sng" dirty="0" smtClean="0">
                <a:solidFill>
                  <a:srgbClr val="FF0000"/>
                </a:solidFill>
                <a:effectLst/>
              </a:rPr>
              <a:t>Critical sources areas (CSA’s) </a:t>
            </a:r>
            <a:r>
              <a:rPr lang="en-US" dirty="0" smtClean="0">
                <a:effectLst/>
              </a:rPr>
              <a:t>are areas that deliver a disproportionally high amount of pollutants compared to other areas of a water body or </a:t>
            </a:r>
            <a:r>
              <a:rPr lang="en-US" dirty="0" err="1" smtClean="0">
                <a:effectLst/>
              </a:rPr>
              <a:t>subcatchment</a:t>
            </a:r>
            <a:r>
              <a:rPr lang="en-US" dirty="0" smtClean="0">
                <a:effectLst/>
              </a:rPr>
              <a:t>, and represent the areas with the highest risk of impacting a water body. In order to determine where critical source areas are located, we need to determine the hydro(geo) logical susceptibility of the water body and also the nutrient loadings applied to that water body.</a:t>
            </a:r>
            <a:endParaRPr lang="en-IE" dirty="0"/>
          </a:p>
        </p:txBody>
      </p:sp>
    </p:spTree>
    <p:extLst>
      <p:ext uri="{BB962C8B-B14F-4D97-AF65-F5344CB8AC3E}">
        <p14:creationId xmlns:p14="http://schemas.microsoft.com/office/powerpoint/2010/main" val="38752503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Near Surface Phosphate Susceptabil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4000" y="3643150"/>
            <a:ext cx="4680000" cy="3229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95536" y="0"/>
            <a:ext cx="8229600" cy="908720"/>
          </a:xfrm>
        </p:spPr>
        <p:txBody>
          <a:bodyPr/>
          <a:lstStyle/>
          <a:p>
            <a:r>
              <a:rPr lang="en-IE" dirty="0" smtClean="0"/>
              <a:t>Susceptibility maps</a:t>
            </a:r>
          </a:p>
        </p:txBody>
      </p:sp>
      <p:sp>
        <p:nvSpPr>
          <p:cNvPr id="3" name="Content Placeholder 2"/>
          <p:cNvSpPr>
            <a:spLocks noGrp="1"/>
          </p:cNvSpPr>
          <p:nvPr>
            <p:ph idx="1"/>
          </p:nvPr>
        </p:nvSpPr>
        <p:spPr>
          <a:xfrm>
            <a:off x="0" y="764705"/>
            <a:ext cx="9144000" cy="3384376"/>
          </a:xfrm>
        </p:spPr>
        <p:txBody>
          <a:bodyPr>
            <a:normAutofit/>
          </a:bodyPr>
          <a:lstStyle/>
          <a:p>
            <a:pPr marL="358775" lvl="1"/>
            <a:r>
              <a:rPr lang="en-US" dirty="0" smtClean="0">
                <a:effectLst/>
              </a:rPr>
              <a:t>linking data on soils, </a:t>
            </a:r>
            <a:r>
              <a:rPr lang="en-US" dirty="0" err="1" smtClean="0">
                <a:effectLst/>
              </a:rPr>
              <a:t>subsoils</a:t>
            </a:r>
            <a:r>
              <a:rPr lang="en-US" dirty="0" smtClean="0">
                <a:effectLst/>
              </a:rPr>
              <a:t>, groundwater vulnerability and aquifer types with nutrient attenuation &amp; transport factors. </a:t>
            </a:r>
          </a:p>
          <a:p>
            <a:pPr marL="358775" lvl="1"/>
            <a:r>
              <a:rPr lang="en-US" dirty="0" smtClean="0">
                <a:effectLst/>
              </a:rPr>
              <a:t>phosphate along the near surface pathway, and for nitrate along the near surface and groundwater pathways. </a:t>
            </a:r>
          </a:p>
          <a:p>
            <a:pPr marL="358775" lvl="1"/>
            <a:r>
              <a:rPr lang="en-US" dirty="0" smtClean="0"/>
              <a:t>Example of P map </a:t>
            </a:r>
            <a:r>
              <a:rPr lang="en-US" dirty="0" err="1" smtClean="0"/>
              <a:t>Suir</a:t>
            </a:r>
            <a:r>
              <a:rPr lang="en-US" dirty="0" smtClean="0"/>
              <a:t> Catchment</a:t>
            </a:r>
            <a:endParaRPr lang="en-IE" dirty="0"/>
          </a:p>
        </p:txBody>
      </p:sp>
    </p:spTree>
    <p:extLst>
      <p:ext uri="{BB962C8B-B14F-4D97-AF65-F5344CB8AC3E}">
        <p14:creationId xmlns:p14="http://schemas.microsoft.com/office/powerpoint/2010/main" val="238927167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79" y="-3069"/>
            <a:ext cx="9144000" cy="1143000"/>
          </a:xfrm>
        </p:spPr>
        <p:txBody>
          <a:bodyPr>
            <a:normAutofit/>
          </a:bodyPr>
          <a:lstStyle/>
          <a:p>
            <a:r>
              <a:rPr lang="en-IE" sz="3600" dirty="0" smtClean="0"/>
              <a:t>PIP Maps – Pollutant Impact Potential Maps</a:t>
            </a:r>
            <a:endParaRPr lang="en-IE" sz="3600" dirty="0"/>
          </a:p>
        </p:txBody>
      </p:sp>
      <p:sp>
        <p:nvSpPr>
          <p:cNvPr id="3" name="Content Placeholder 2"/>
          <p:cNvSpPr>
            <a:spLocks noGrp="1"/>
          </p:cNvSpPr>
          <p:nvPr>
            <p:ph idx="1"/>
          </p:nvPr>
        </p:nvSpPr>
        <p:spPr>
          <a:xfrm>
            <a:off x="0" y="1412776"/>
            <a:ext cx="9144000" cy="5328592"/>
          </a:xfrm>
        </p:spPr>
        <p:txBody>
          <a:bodyPr>
            <a:normAutofit fontScale="92500" lnSpcReduction="20000"/>
          </a:bodyPr>
          <a:lstStyle/>
          <a:p>
            <a:r>
              <a:rPr lang="en-US" dirty="0" smtClean="0">
                <a:effectLst/>
              </a:rPr>
              <a:t>The susceptibility maps are combined with nutrient loadings data provided by DAFM and the CSO to produce Pollutant Impact Potential maps.</a:t>
            </a:r>
          </a:p>
          <a:p>
            <a:r>
              <a:rPr lang="en-US" dirty="0" smtClean="0">
                <a:effectLst/>
              </a:rPr>
              <a:t>The darkest blue areas (PIP rank 1) are the critical sources areas (or the highest risk areas) and all areas are ranked relative to this area. </a:t>
            </a:r>
          </a:p>
          <a:p>
            <a:r>
              <a:rPr lang="en-US" dirty="0" smtClean="0">
                <a:effectLst/>
              </a:rPr>
              <a:t>These high risk areas for phosphate to surface water coincide with poorly drained areas, meaning that in these areas phosphate is more likely to flow overland to surface waters rather than being retained in the soil and subsoil. </a:t>
            </a:r>
          </a:p>
          <a:p>
            <a:r>
              <a:rPr lang="en-US" dirty="0" smtClean="0">
                <a:effectLst/>
              </a:rPr>
              <a:t>Similar maps are available for nitrate in surface water and groundwater.</a:t>
            </a:r>
            <a:endParaRPr lang="en-IE" dirty="0"/>
          </a:p>
        </p:txBody>
      </p:sp>
    </p:spTree>
    <p:extLst>
      <p:ext uri="{BB962C8B-B14F-4D97-AF65-F5344CB8AC3E}">
        <p14:creationId xmlns:p14="http://schemas.microsoft.com/office/powerpoint/2010/main" val="29290744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35496" y="985368"/>
            <a:ext cx="9000000" cy="5900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p:cNvSpPr>
            <a:spLocks noGrp="1"/>
          </p:cNvSpPr>
          <p:nvPr>
            <p:ph type="title"/>
          </p:nvPr>
        </p:nvSpPr>
        <p:spPr>
          <a:xfrm>
            <a:off x="6079" y="-3069"/>
            <a:ext cx="9144000" cy="1143000"/>
          </a:xfrm>
        </p:spPr>
        <p:txBody>
          <a:bodyPr/>
          <a:lstStyle/>
          <a:p>
            <a:r>
              <a:rPr lang="en-IE" dirty="0" smtClean="0"/>
              <a:t>PIP Maps – Pollutant Impact Maps</a:t>
            </a:r>
            <a:endParaRPr lang="en-IE" dirty="0"/>
          </a:p>
        </p:txBody>
      </p:sp>
    </p:spTree>
    <p:extLst>
      <p:ext uri="{BB962C8B-B14F-4D97-AF65-F5344CB8AC3E}">
        <p14:creationId xmlns:p14="http://schemas.microsoft.com/office/powerpoint/2010/main" val="198188168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24744"/>
            <a:ext cx="9144000" cy="4525963"/>
          </a:xfrm>
        </p:spPr>
        <p:txBody>
          <a:bodyPr>
            <a:normAutofit fontScale="92500"/>
          </a:bodyPr>
          <a:lstStyle/>
          <a:p>
            <a:r>
              <a:rPr lang="en-IE" dirty="0" smtClean="0"/>
              <a:t>Available at 1:20,000 will be available on NMP online</a:t>
            </a:r>
          </a:p>
          <a:p>
            <a:r>
              <a:rPr lang="en-US" dirty="0" smtClean="0">
                <a:effectLst/>
              </a:rPr>
              <a:t>The maps act as a signpost to where there is a potential critical source area</a:t>
            </a:r>
          </a:p>
          <a:p>
            <a:r>
              <a:rPr lang="en-US" dirty="0" smtClean="0">
                <a:effectLst/>
              </a:rPr>
              <a:t>For phosphate, point sources are more likely to be an issue in high risk areas (PIP Rank 1-3) as these areas are likely to have a higher density of drains and ditches acting as a pathway from farmyards to water bodies</a:t>
            </a:r>
          </a:p>
          <a:p>
            <a:r>
              <a:rPr lang="en-US" dirty="0" smtClean="0"/>
              <a:t>Indicator maps only and are to be used with field and farm assessments</a:t>
            </a:r>
            <a:endParaRPr lang="en-IE" dirty="0" smtClean="0"/>
          </a:p>
          <a:p>
            <a:endParaRPr lang="en-IE" dirty="0"/>
          </a:p>
        </p:txBody>
      </p:sp>
      <p:sp>
        <p:nvSpPr>
          <p:cNvPr id="4" name="Title 1"/>
          <p:cNvSpPr>
            <a:spLocks noGrp="1"/>
          </p:cNvSpPr>
          <p:nvPr>
            <p:ph type="title"/>
          </p:nvPr>
        </p:nvSpPr>
        <p:spPr>
          <a:xfrm>
            <a:off x="467544" y="0"/>
            <a:ext cx="8229600" cy="1143000"/>
          </a:xfrm>
        </p:spPr>
        <p:txBody>
          <a:bodyPr/>
          <a:lstStyle/>
          <a:p>
            <a:r>
              <a:rPr lang="en-IE" dirty="0" smtClean="0"/>
              <a:t>PIP Maps – Pollutant Impact Maps</a:t>
            </a:r>
            <a:endParaRPr lang="en-IE" dirty="0"/>
          </a:p>
        </p:txBody>
      </p:sp>
    </p:spTree>
    <p:extLst>
      <p:ext uri="{BB962C8B-B14F-4D97-AF65-F5344CB8AC3E}">
        <p14:creationId xmlns:p14="http://schemas.microsoft.com/office/powerpoint/2010/main" val="102796448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864096"/>
          </a:xfrm>
        </p:spPr>
        <p:txBody>
          <a:bodyPr/>
          <a:lstStyle/>
          <a:p>
            <a:r>
              <a:rPr lang="en-IE" dirty="0" smtClean="0"/>
              <a:t>Dairy Farm example</a:t>
            </a:r>
            <a:endParaRPr lang="en-IE" dirty="0"/>
          </a:p>
        </p:txBody>
      </p:sp>
      <p:sp>
        <p:nvSpPr>
          <p:cNvPr id="3" name="Content Placeholder 2"/>
          <p:cNvSpPr>
            <a:spLocks noGrp="1"/>
          </p:cNvSpPr>
          <p:nvPr>
            <p:ph idx="1"/>
          </p:nvPr>
        </p:nvSpPr>
        <p:spPr>
          <a:xfrm>
            <a:off x="179512" y="908720"/>
            <a:ext cx="8856984" cy="4813995"/>
          </a:xfrm>
        </p:spPr>
        <p:txBody>
          <a:bodyPr/>
          <a:lstStyle/>
          <a:p>
            <a:r>
              <a:rPr lang="en-IE" dirty="0" smtClean="0"/>
              <a:t>55ha’s of a spring calving dairy herd 100 cows + replacements</a:t>
            </a:r>
          </a:p>
          <a:p>
            <a:r>
              <a:rPr lang="en-IE" dirty="0" smtClean="0"/>
              <a:t>Rivers, sloped fields and water abstraction points = no organic manures on plots 6A and 7 (sloped and watercourses), plot 10 CSA, plots 11 -14 (Water abstraction points, river and high OM soils)</a:t>
            </a:r>
          </a:p>
          <a:p>
            <a:r>
              <a:rPr lang="en-IE" dirty="0"/>
              <a:t>Stocked at </a:t>
            </a:r>
            <a:r>
              <a:rPr lang="en-IE" dirty="0" smtClean="0"/>
              <a:t>205NpH</a:t>
            </a:r>
            <a:endParaRPr lang="en-IE" dirty="0"/>
          </a:p>
        </p:txBody>
      </p:sp>
      <p:pic>
        <p:nvPicPr>
          <p:cNvPr id="4" name="Picture 2" descr="IMG_0634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4000" y="4150892"/>
            <a:ext cx="3600000" cy="270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48898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08504" y="2780928"/>
            <a:ext cx="9000000" cy="4060261"/>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7651"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00120" y="154949"/>
            <a:ext cx="8280000" cy="2337947"/>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54497933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0696" y="11073"/>
            <a:ext cx="8229600" cy="1143000"/>
          </a:xfrm>
        </p:spPr>
        <p:txBody>
          <a:bodyPr/>
          <a:lstStyle/>
          <a:p>
            <a:r>
              <a:rPr lang="en-IE" dirty="0" smtClean="0"/>
              <a:t>Organic manures plan</a:t>
            </a:r>
            <a:endParaRPr lang="en-IE" dirty="0"/>
          </a:p>
        </p:txBody>
      </p:sp>
      <p:grpSp>
        <p:nvGrpSpPr>
          <p:cNvPr id="4" name="Group 3"/>
          <p:cNvGrpSpPr/>
          <p:nvPr/>
        </p:nvGrpSpPr>
        <p:grpSpPr>
          <a:xfrm>
            <a:off x="35495" y="1132010"/>
            <a:ext cx="8856985" cy="4601246"/>
            <a:chOff x="35495" y="1132010"/>
            <a:chExt cx="8258131" cy="4215843"/>
          </a:xfrm>
        </p:grpSpPr>
        <p:pic>
          <p:nvPicPr>
            <p:cNvPr id="286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35495" y="1132010"/>
              <a:ext cx="7200000" cy="4215843"/>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7235495" y="1132253"/>
              <a:ext cx="1058131" cy="4215600"/>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370539975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048" y="188640"/>
            <a:ext cx="8229600" cy="1143000"/>
          </a:xfrm>
        </p:spPr>
        <p:txBody>
          <a:bodyPr>
            <a:normAutofit fontScale="90000"/>
          </a:bodyPr>
          <a:lstStyle/>
          <a:p>
            <a:r>
              <a:rPr lang="en-IE" dirty="0" smtClean="0"/>
              <a:t>Drystock Farm 165 NpH – No P Buildup</a:t>
            </a:r>
            <a:endParaRPr lang="en-IE"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3186" t="26667" r="23397" b="29032"/>
          <a:stretch/>
        </p:blipFill>
        <p:spPr bwMode="auto">
          <a:xfrm>
            <a:off x="899592" y="1196752"/>
            <a:ext cx="7200000" cy="5366620"/>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4843527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74048" y="188640"/>
            <a:ext cx="8590440" cy="1143000"/>
          </a:xfrm>
        </p:spPr>
        <p:txBody>
          <a:bodyPr>
            <a:normAutofit fontScale="90000"/>
          </a:bodyPr>
          <a:lstStyle/>
          <a:p>
            <a:r>
              <a:rPr lang="en-IE" dirty="0" smtClean="0"/>
              <a:t>Drystock Farm 165 NpH – Yes P Buildup</a:t>
            </a:r>
            <a:endParaRPr lang="en-IE"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3186" t="29793" r="23397" b="28023"/>
          <a:stretch/>
        </p:blipFill>
        <p:spPr bwMode="auto">
          <a:xfrm>
            <a:off x="971600" y="1412776"/>
            <a:ext cx="7200000" cy="5110176"/>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625550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564905"/>
            <a:ext cx="8229600" cy="648072"/>
          </a:xfrm>
        </p:spPr>
        <p:txBody>
          <a:bodyPr/>
          <a:lstStyle/>
          <a:p>
            <a:pPr marL="0" indent="0" algn="ctr">
              <a:buNone/>
            </a:pPr>
            <a:r>
              <a:rPr lang="en-IE" dirty="0" smtClean="0"/>
              <a:t>Thanks for your attention</a:t>
            </a:r>
            <a:endParaRPr lang="en-IE" dirty="0"/>
          </a:p>
        </p:txBody>
      </p:sp>
    </p:spTree>
    <p:extLst>
      <p:ext uri="{BB962C8B-B14F-4D97-AF65-F5344CB8AC3E}">
        <p14:creationId xmlns:p14="http://schemas.microsoft.com/office/powerpoint/2010/main" val="40898405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336</TotalTime>
  <Words>1364</Words>
  <Application>Microsoft Office PowerPoint</Application>
  <PresentationFormat>On-screen Show (4:3)</PresentationFormat>
  <Paragraphs>174</Paragraphs>
  <Slides>48</Slides>
  <Notes>0</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NMP Online Updates &amp;  Review of Fertiliser plan for best environmental outcomes</vt:lpstr>
      <vt:lpstr>NAP Changes built into NMP online </vt:lpstr>
      <vt:lpstr>PowerPoint Presentation</vt:lpstr>
      <vt:lpstr>PowerPoint Presentation</vt:lpstr>
      <vt:lpstr>Available N Table 12 - 54.86ha x 282kg/ha </vt:lpstr>
      <vt:lpstr>PowerPoint Presentation</vt:lpstr>
      <vt:lpstr>PowerPoint Presentation</vt:lpstr>
      <vt:lpstr>Soil Phosphorus Build-Up Programme</vt:lpstr>
      <vt:lpstr>DAFM Nitrates Div. Circular No. 01/2018 Soil Phosphorus Build-Up Programme</vt:lpstr>
      <vt:lpstr>How to change plan to Soil P Build-up</vt:lpstr>
      <vt:lpstr>PowerPoint Presentation</vt:lpstr>
      <vt:lpstr>In this case study % increases in N and P</vt:lpstr>
      <vt:lpstr>PowerPoint Presentation</vt:lpstr>
      <vt:lpstr>PowerPoint Presentation</vt:lpstr>
      <vt:lpstr>PowerPoint Presentation</vt:lpstr>
      <vt:lpstr>How to find this on NMP Online</vt:lpstr>
      <vt:lpstr>OSI Layer</vt:lpstr>
      <vt:lpstr>Ortho Layer</vt:lpstr>
      <vt:lpstr>Plots 1, 2, 11, 12, 13A and 13B??</vt:lpstr>
      <vt:lpstr>PowerPoint Presentation</vt:lpstr>
      <vt:lpstr>Previous years GSR</vt:lpstr>
      <vt:lpstr>PowerPoint Presentation</vt:lpstr>
      <vt:lpstr>What to consider when completing NMP’s</vt:lpstr>
      <vt:lpstr>OM Layer – No P Buildup on &gt;20% OM soils</vt:lpstr>
      <vt:lpstr>PowerPoint Presentation</vt:lpstr>
      <vt:lpstr>Buffer Zones</vt:lpstr>
      <vt:lpstr>Buffer Zones</vt:lpstr>
      <vt:lpstr>PowerPoint Presentation</vt:lpstr>
      <vt:lpstr>PowerPoint Presentation</vt:lpstr>
      <vt:lpstr>PowerPoint Presentation</vt:lpstr>
      <vt:lpstr>PowerPoint Presentation</vt:lpstr>
      <vt:lpstr>Tradition was to spread on the driest fields Field to the east is a peat soil with P index 4 Field to the south is a CSA</vt:lpstr>
      <vt:lpstr>Need to use other Mapping layers www.catchments.ie </vt:lpstr>
      <vt:lpstr>PowerPoint Presentation</vt:lpstr>
      <vt:lpstr>PowerPoint Presentation</vt:lpstr>
      <vt:lpstr>http://watersandcommunities.ie/areas-for-action/</vt:lpstr>
      <vt:lpstr>PowerPoint Presentation</vt:lpstr>
      <vt:lpstr>Pollution Impact Potential Maps (PIP Maps)</vt:lpstr>
      <vt:lpstr>Susceptibility maps</vt:lpstr>
      <vt:lpstr>PIP Maps – Pollutant Impact Potential Maps</vt:lpstr>
      <vt:lpstr>PIP Maps – Pollutant Impact Maps</vt:lpstr>
      <vt:lpstr>PIP Maps – Pollutant Impact Maps</vt:lpstr>
      <vt:lpstr>Dairy Farm example</vt:lpstr>
      <vt:lpstr>PowerPoint Presentation</vt:lpstr>
      <vt:lpstr>Organic manures plan</vt:lpstr>
      <vt:lpstr>Drystock Farm 165 NpH – No P Buildup</vt:lpstr>
      <vt:lpstr>Drystock Farm 165 NpH – Yes P Buildup</vt:lpstr>
      <vt:lpstr>PowerPoint Presentation</vt:lpstr>
    </vt:vector>
  </TitlesOfParts>
  <Company>Teagasc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 T. Hyde</dc:creator>
  <cp:lastModifiedBy>Tim T. Hyde</cp:lastModifiedBy>
  <cp:revision>37</cp:revision>
  <cp:lastPrinted>2018-02-19T17:04:13Z</cp:lastPrinted>
  <dcterms:created xsi:type="dcterms:W3CDTF">2018-02-18T15:20:36Z</dcterms:created>
  <dcterms:modified xsi:type="dcterms:W3CDTF">2018-02-27T10:01:32Z</dcterms:modified>
</cp:coreProperties>
</file>