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5" r:id="rId2"/>
    <p:sldMasterId id="2147483691" r:id="rId3"/>
  </p:sldMasterIdLst>
  <p:notesMasterIdLst>
    <p:notesMasterId r:id="rId18"/>
  </p:notesMasterIdLst>
  <p:sldIdLst>
    <p:sldId id="341" r:id="rId4"/>
    <p:sldId id="299" r:id="rId5"/>
    <p:sldId id="352" r:id="rId6"/>
    <p:sldId id="349" r:id="rId7"/>
    <p:sldId id="350" r:id="rId8"/>
    <p:sldId id="343" r:id="rId9"/>
    <p:sldId id="329" r:id="rId10"/>
    <p:sldId id="347" r:id="rId11"/>
    <p:sldId id="312" r:id="rId12"/>
    <p:sldId id="284" r:id="rId13"/>
    <p:sldId id="348" r:id="rId14"/>
    <p:sldId id="351" r:id="rId15"/>
    <p:sldId id="295" r:id="rId16"/>
    <p:sldId id="340" r:id="rId1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  <a:srgbClr val="09F50F"/>
    <a:srgbClr val="885A2C"/>
    <a:srgbClr val="684522"/>
    <a:srgbClr val="625B38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57" autoAdjust="0"/>
    <p:restoredTop sz="94660"/>
  </p:normalViewPr>
  <p:slideViewPr>
    <p:cSldViewPr>
      <p:cViewPr varScale="1">
        <p:scale>
          <a:sx n="82" d="100"/>
          <a:sy n="82" d="100"/>
        </p:scale>
        <p:origin x="-11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654569521139751"/>
          <c:y val="6.3884800289970789E-2"/>
          <c:w val="0.82954028906422783"/>
          <c:h val="0.8848532127928453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Urea</c:v>
                </c:pt>
              </c:strCache>
            </c:strRef>
          </c:tx>
          <c:spPr>
            <a:ln w="50800">
              <a:solidFill>
                <a:srgbClr val="92D050"/>
              </a:solidFill>
            </a:ln>
          </c:spPr>
          <c:marker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xVal>
            <c:numRef>
              <c:f>Sheet1!$A$3:$A$7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10</c:v>
                </c:pt>
                <c:pt idx="4">
                  <c:v>21</c:v>
                </c:pt>
              </c:numCache>
            </c:numRef>
          </c:xVal>
          <c:yVal>
            <c:numRef>
              <c:f>Sheet1!$B$3:$B$7</c:f>
              <c:numCache>
                <c:formatCode>General</c:formatCode>
                <c:ptCount val="5"/>
                <c:pt idx="0">
                  <c:v>-2.1343870000000002E-3</c:v>
                </c:pt>
                <c:pt idx="1">
                  <c:v>1.988635943</c:v>
                </c:pt>
                <c:pt idx="2">
                  <c:v>14.278345809999999</c:v>
                </c:pt>
                <c:pt idx="3">
                  <c:v>23.38905604</c:v>
                </c:pt>
                <c:pt idx="4">
                  <c:v>26.062145229999999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Protected Urea</c:v>
                </c:pt>
              </c:strCache>
            </c:strRef>
          </c:tx>
          <c:spPr>
            <a:ln w="50800">
              <a:solidFill>
                <a:srgbClr val="7030A0"/>
              </a:solidFill>
            </a:ln>
          </c:spPr>
          <c:marker>
            <c:spPr>
              <a:solidFill>
                <a:schemeClr val="accent4"/>
              </a:solidFill>
              <a:ln>
                <a:solidFill>
                  <a:schemeClr val="accent4"/>
                </a:solidFill>
              </a:ln>
            </c:spPr>
          </c:marker>
          <c:xVal>
            <c:numRef>
              <c:f>Sheet1!$A$3:$A$7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10</c:v>
                </c:pt>
                <c:pt idx="4">
                  <c:v>21</c:v>
                </c:pt>
              </c:numCache>
            </c:numRef>
          </c:xVal>
          <c:yVal>
            <c:numRef>
              <c:f>Sheet1!$C$3:$C$7</c:f>
              <c:numCache>
                <c:formatCode>General</c:formatCode>
                <c:ptCount val="5"/>
                <c:pt idx="0">
                  <c:v>-0.14973050700000001</c:v>
                </c:pt>
                <c:pt idx="1">
                  <c:v>-4.2894170000000002E-3</c:v>
                </c:pt>
                <c:pt idx="2">
                  <c:v>1.6412597</c:v>
                </c:pt>
                <c:pt idx="3">
                  <c:v>3.9201439969999998</c:v>
                </c:pt>
                <c:pt idx="4">
                  <c:v>3.5809925200000001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1975488"/>
        <c:axId val="81976064"/>
      </c:scatterChart>
      <c:valAx>
        <c:axId val="819754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Days after fertiliser application</a:t>
                </a:r>
              </a:p>
            </c:rich>
          </c:tx>
          <c:layout>
            <c:manualLayout>
              <c:xMode val="edge"/>
              <c:yMode val="edge"/>
              <c:x val="0.34139893446843106"/>
              <c:y val="0.9056143878408197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81976064"/>
        <c:crosses val="autoZero"/>
        <c:crossBetween val="midCat"/>
      </c:valAx>
      <c:valAx>
        <c:axId val="8197606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200"/>
                </a:pPr>
                <a:r>
                  <a:rPr lang="en-US" sz="2200" dirty="0"/>
                  <a:t>Cumulative  N loss  kg /ha</a:t>
                </a:r>
              </a:p>
            </c:rich>
          </c:tx>
          <c:layout>
            <c:manualLayout>
              <c:xMode val="edge"/>
              <c:yMode val="edge"/>
              <c:x val="1.3702884638625533E-2"/>
              <c:y val="0.1825095452797703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8197548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46066697213395053"/>
          <c:y val="0.36521379222515837"/>
          <c:w val="0.30065268249246685"/>
          <c:h val="0.18144644153113063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000"/>
      </a:pPr>
      <a:endParaRPr lang="en-US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0.73569</cdr:x>
      <cdr:y>0.19718</cdr:y>
    </cdr:from>
    <cdr:to>
      <cdr:x>0.81566</cdr:x>
      <cdr:y>0.71831</cdr:y>
    </cdr:to>
    <cdr:sp macro="" textlink="">
      <cdr:nvSpPr>
        <cdr:cNvPr id="4" name="Up-Down Arrow 3"/>
        <cdr:cNvSpPr/>
      </cdr:nvSpPr>
      <cdr:spPr>
        <a:xfrm xmlns:a="http://schemas.openxmlformats.org/drawingml/2006/main">
          <a:off x="5555411" y="966158"/>
          <a:ext cx="603849" cy="2553419"/>
        </a:xfrm>
        <a:prstGeom xmlns:a="http://schemas.openxmlformats.org/drawingml/2006/main" prst="upDownArrow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063EC-4D86-43F8-AAE6-F4047BAE0619}" type="datetimeFigureOut">
              <a:rPr lang="en-IE" smtClean="0"/>
              <a:t>22/02/2018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CA22D-F7EF-47DA-B348-D828A84180B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52406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AAA3D38-A4FA-47B7-97A5-5AA0E0D16C13}" type="datetime2">
              <a:rPr lang="en-IE" smtClean="0">
                <a:solidFill>
                  <a:prstClr val="black"/>
                </a:solidFill>
              </a:rPr>
              <a:pPr/>
              <a:t>Thursday, 22 February 2018</a:t>
            </a:fld>
            <a:endParaRPr lang="en-IE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956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IE" smtClean="0"/>
              <a:t>Emissions profile</a:t>
            </a:r>
          </a:p>
          <a:p>
            <a:pPr eaLnBrk="1" hangingPunct="1"/>
            <a:endParaRPr lang="en-IE" smtClean="0"/>
          </a:p>
          <a:p>
            <a:pPr eaLnBrk="1" hangingPunct="1"/>
            <a:r>
              <a:rPr lang="en-IE" smtClean="0"/>
              <a:t>33 m3/ha of slurry</a:t>
            </a:r>
          </a:p>
          <a:p>
            <a:pPr eaLnBrk="1" hangingPunct="1"/>
            <a:endParaRPr lang="en-IE" smtClean="0"/>
          </a:p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err="1" smtClean="0"/>
              <a:t>Agrotain</a:t>
            </a:r>
            <a:r>
              <a:rPr lang="en-IE" dirty="0" smtClean="0"/>
              <a:t> dry 1.1.kg</a:t>
            </a:r>
            <a:r>
              <a:rPr lang="en-IE" baseline="0" dirty="0" smtClean="0"/>
              <a:t>/ metric tonne at 60% </a:t>
            </a:r>
            <a:r>
              <a:rPr lang="en-IE" baseline="0" dirty="0" err="1" smtClean="0"/>
              <a:t>a.i</a:t>
            </a:r>
            <a:r>
              <a:rPr lang="en-IE" baseline="0" dirty="0" smtClean="0"/>
              <a:t>. = 0.66 kg </a:t>
            </a:r>
            <a:r>
              <a:rPr lang="en-IE" baseline="0" dirty="0" err="1" smtClean="0"/>
              <a:t>a.i</a:t>
            </a:r>
            <a:r>
              <a:rPr lang="en-IE" baseline="0" dirty="0" smtClean="0"/>
              <a:t>./</a:t>
            </a:r>
            <a:r>
              <a:rPr lang="en-IE" baseline="0" dirty="0" err="1" smtClean="0"/>
              <a:t>mt.</a:t>
            </a:r>
            <a:r>
              <a:rPr lang="en-IE" baseline="0" dirty="0" smtClean="0"/>
              <a:t> 200kgN/ha urea = 434.8 kg urea = 0.287 kg/ha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4892BD-2BA8-4C7B-A369-EF282169D6ED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06922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6E80-72AA-46FD-B157-C01E506E9D7C}" type="datetimeFigureOut">
              <a:rPr lang="en-IE" smtClean="0"/>
              <a:t>22/02/2018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C718-3F77-4ED5-8F25-BD212E02BF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9447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908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6E80-72AA-46FD-B157-C01E506E9D7C}" type="datetimeFigureOut">
              <a:rPr lang="en-IE" smtClean="0"/>
              <a:t>22/02/2018</a:t>
            </a:fld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C718-3F77-4ED5-8F25-BD212E02BFE1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4447"/>
            <a:ext cx="9144000" cy="749821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19872" y="6179752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E" dirty="0" smtClean="0"/>
              <a:t>Forrestal, P.J. 2015 Johnstown Castle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05395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6E80-72AA-46FD-B157-C01E506E9D7C}" type="datetimeFigureOut">
              <a:rPr lang="en-IE" smtClean="0"/>
              <a:t>22/02/2018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C718-3F77-4ED5-8F25-BD212E02BF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77375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6E80-72AA-46FD-B157-C01E506E9D7C}" type="datetimeFigureOut">
              <a:rPr lang="en-IE" smtClean="0"/>
              <a:t>22/02/2018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C718-3F77-4ED5-8F25-BD212E02BF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75805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6E80-72AA-46FD-B157-C01E506E9D7C}" type="datetimeFigureOut">
              <a:rPr lang="en-IE" smtClean="0"/>
              <a:t>22/02/2018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C718-3F77-4ED5-8F25-BD212E02BF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57453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6E80-72AA-46FD-B157-C01E506E9D7C}" type="datetimeFigureOut">
              <a:rPr lang="en-IE" smtClean="0"/>
              <a:t>22/02/2018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C718-3F77-4ED5-8F25-BD212E02BF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63558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6E80-72AA-46FD-B157-C01E506E9D7C}" type="datetimeFigureOut">
              <a:rPr lang="en-IE" smtClean="0"/>
              <a:t>22/02/2018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C718-3F77-4ED5-8F25-BD212E02BF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57280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6E80-72AA-46FD-B157-C01E506E9D7C}" type="datetimeFigureOut">
              <a:rPr lang="en-IE" smtClean="0"/>
              <a:t>22/02/2018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C718-3F77-4ED5-8F25-BD212E02BF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9950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6E80-72AA-46FD-B157-C01E506E9D7C}" type="datetimeFigureOut">
              <a:rPr lang="en-IE" smtClean="0"/>
              <a:t>22/02/2018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C718-3F77-4ED5-8F25-BD212E02BF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95554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6E80-72AA-46FD-B157-C01E506E9D7C}" type="datetimeFigureOut">
              <a:rPr lang="en-IE" smtClean="0"/>
              <a:t>22/02/2018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C718-3F77-4ED5-8F25-BD212E02BF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27623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6E80-72AA-46FD-B157-C01E506E9D7C}" type="datetimeFigureOut">
              <a:rPr lang="en-IE" smtClean="0"/>
              <a:t>22/02/2018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FC718-3F77-4ED5-8F25-BD212E02BF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7695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163" y="274638"/>
            <a:ext cx="7315200" cy="731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775" y="1335088"/>
            <a:ext cx="8329613" cy="2284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775" y="3771900"/>
            <a:ext cx="8329613" cy="22844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72127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5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Click to edit Master subtitle style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726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828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1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814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4378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023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0069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251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0"/>
            <a:ext cx="4654550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7878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898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383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799"/>
            <a:ext cx="6019800" cy="5105401"/>
          </a:xfrm>
        </p:spPr>
        <p:txBody>
          <a:bodyPr vert="eaVert"/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0754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0976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2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3" y="5172075"/>
            <a:ext cx="9178926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5" y="600616"/>
            <a:ext cx="65532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-17465" y="780003"/>
            <a:ext cx="6553200" cy="1714500"/>
          </a:xfrm>
          <a:prstGeom prst="rect">
            <a:avLst/>
          </a:prstGeom>
          <a:solidFill>
            <a:srgbClr val="000000">
              <a:alpha val="50196"/>
            </a:srgbClr>
          </a:solidFill>
          <a:ln w="0">
            <a:solidFill>
              <a:schemeClr val="bg1">
                <a:alpha val="0"/>
              </a:schemeClr>
            </a:solidFill>
          </a:ln>
        </p:spPr>
        <p:txBody>
          <a:bodyPr vert="horz" rIns="360000" anchor="ctr" anchorCtr="0">
            <a:noAutofit/>
          </a:bodyPr>
          <a:lstStyle>
            <a:lvl1pPr algn="r">
              <a:defRPr sz="30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1951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0"/>
            <a:ext cx="8858250" cy="8874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2875" y="887413"/>
            <a:ext cx="4352925" cy="52847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87413"/>
            <a:ext cx="4352925" cy="52847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53985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5172075"/>
            <a:ext cx="9178926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5113"/>
            <a:ext cx="65532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61463" cy="5791200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ga-IE" noProof="0" smtClean="0"/>
              <a:t>Drag picture to placeholder or click icon to add</a:t>
            </a:r>
            <a:endParaRPr lang="en-GB" noProof="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1714500"/>
            <a:ext cx="6553200" cy="1714500"/>
          </a:xfrm>
          <a:prstGeom prst="rect">
            <a:avLst/>
          </a:prstGeom>
          <a:solidFill>
            <a:srgbClr val="000000">
              <a:alpha val="60000"/>
            </a:srgbClr>
          </a:solidFill>
          <a:ln w="0">
            <a:solidFill>
              <a:schemeClr val="bg1">
                <a:alpha val="0"/>
              </a:schemeClr>
            </a:solidFill>
          </a:ln>
        </p:spPr>
        <p:txBody>
          <a:bodyPr vert="horz" rIns="360000" anchor="ctr" anchorCtr="0">
            <a:noAutofit/>
          </a:bodyPr>
          <a:lstStyle>
            <a:lvl1pPr algn="r">
              <a:defRPr sz="30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ga-IE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6202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5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Click to edit Master subtitle style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prstClr val="black"/>
                </a:solidFill>
              </a:rPr>
              <a:t>Forrestal P.J.  </a:t>
            </a:r>
            <a:r>
              <a:rPr lang="en-US" dirty="0" err="1" smtClean="0">
                <a:solidFill>
                  <a:prstClr val="black"/>
                </a:solidFill>
              </a:rPr>
              <a:t>Agri</a:t>
            </a:r>
            <a:r>
              <a:rPr lang="en-US" dirty="0" smtClean="0">
                <a:solidFill>
                  <a:prstClr val="black"/>
                </a:solidFill>
              </a:rPr>
              <a:t>-Environmental Conference April 2017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146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882502" y="6409513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prstClr val="black"/>
                </a:solidFill>
              </a:rPr>
              <a:t>Forrestal P.J. DAFM Irelands Green house gas and ammonia mitigation strategy  meeting May 2017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93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prstClr val="black"/>
                </a:solidFill>
              </a:rPr>
              <a:t>Forrestal P.J. DAFM Irelands Green house gas and ammonia mitigation strategy  meeting May 2017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8875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380" y="127659"/>
            <a:ext cx="8573985" cy="941119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5631" y="1223158"/>
            <a:ext cx="4270169" cy="49163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1283"/>
            <a:ext cx="4210792" cy="492826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670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526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8637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8691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0"/>
            <a:ext cx="4654550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0862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4699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9589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799"/>
            <a:ext cx="6019800" cy="5105401"/>
          </a:xfrm>
        </p:spPr>
        <p:txBody>
          <a:bodyPr vert="eaVert"/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8961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004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E6E80-72AA-46FD-B157-C01E506E9D7C}" type="datetimeFigureOut">
              <a:rPr lang="en-IE" smtClean="0"/>
              <a:t>22/02/2018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FC718-3F77-4ED5-8F25-BD212E02BF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91541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2"/>
            <a:ext cx="6566340" cy="5318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solidFill>
                  <a:prstClr val="black">
                    <a:tint val="75000"/>
                  </a:prstClr>
                </a:solidFill>
                <a:ea typeface="ヒラギノ角ゴ Pro W3" pitchFamily="96" charset="-128"/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  <a:ea typeface="ヒラギノ角ゴ Pro W3" pitchFamily="96" charset="-128"/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  <a:ea typeface="ヒラギノ角ゴ Pro W3" pitchFamily="96" charset="-128"/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189662"/>
            <a:ext cx="531147" cy="531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34368562-B963-D14D-B6B0-C53B94E906B8}" type="slidenum">
              <a:rPr lang="en-US" smtClean="0">
                <a:solidFill>
                  <a:srgbClr val="007944"/>
                </a:solidFill>
                <a:ea typeface="ヒラギノ角ゴ Pro W3" pitchFamily="96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7944"/>
              </a:solidFill>
              <a:ea typeface="ヒラギノ角ゴ Pro W3" pitchFamily="96" charset="-128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51" y="6189662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5730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charset="0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 charset="0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charset="0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380009" y="142504"/>
            <a:ext cx="8478441" cy="890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 dirty="0"/>
              <a:t>Click to edit Master title style</a:t>
            </a:r>
            <a:endParaRPr lang="en-US" dirty="0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15635" y="1258784"/>
            <a:ext cx="8442815" cy="4714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2"/>
            <a:ext cx="6566340" cy="5318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189662"/>
            <a:ext cx="531147" cy="531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34368562-B963-D14D-B6B0-C53B94E906B8}" type="slidenum">
              <a:rPr lang="en-US" smtClean="0">
                <a:solidFill>
                  <a:srgbClr val="007944"/>
                </a:solidFill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7944"/>
              </a:solidFill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51" y="6189662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0641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charset="0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 charset="0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charset="0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41"/>
          <p:cNvSpPr>
            <a:spLocks noGrp="1"/>
          </p:cNvSpPr>
          <p:nvPr>
            <p:ph type="title"/>
          </p:nvPr>
        </p:nvSpPr>
        <p:spPr bwMode="auto">
          <a:solidFill>
            <a:srgbClr val="000000">
              <a:alpha val="59999"/>
            </a:srgbClr>
          </a:solidFill>
          <a:ln>
            <a:miter lim="800000"/>
            <a:headEnd/>
            <a:tailEnd/>
          </a:ln>
        </p:spPr>
        <p:txBody>
          <a:bodyPr wrap="square" lIns="91440" tIns="45720" bIns="45720" numCol="1" compatLnSpc="1">
            <a:prstTxWarp prst="textNoShape">
              <a:avLst/>
            </a:prstTxWarp>
          </a:bodyPr>
          <a:lstStyle/>
          <a:p>
            <a:pPr algn="ctr"/>
            <a:r>
              <a:rPr lang="en-IE" sz="2400" dirty="0" smtClean="0"/>
              <a:t>Nitrogen Management </a:t>
            </a:r>
            <a:br>
              <a:rPr lang="en-IE" sz="2400" dirty="0" smtClean="0"/>
            </a:br>
            <a:r>
              <a:rPr lang="en-IE" sz="2400" dirty="0" smtClean="0"/>
              <a:t>Selecting a suitable N fertiliser type </a:t>
            </a:r>
            <a:br>
              <a:rPr lang="en-IE" sz="2400" dirty="0" smtClean="0"/>
            </a:br>
            <a:r>
              <a:rPr lang="en-US" sz="1600" dirty="0" smtClean="0">
                <a:latin typeface="Arial" charset="0"/>
                <a:ea typeface="ヒラギノ角ゴ Pro W3" pitchFamily="56" charset="-128"/>
                <a:cs typeface="Arial" charset="0"/>
              </a:rPr>
              <a:t/>
            </a:r>
            <a:br>
              <a:rPr lang="en-US" sz="1600" dirty="0" smtClean="0">
                <a:latin typeface="Arial" charset="0"/>
                <a:ea typeface="ヒラギノ角ゴ Pro W3" pitchFamily="56" charset="-128"/>
                <a:cs typeface="Arial" charset="0"/>
              </a:rPr>
            </a:br>
            <a:r>
              <a:rPr lang="en-US" sz="1600" dirty="0" smtClean="0">
                <a:latin typeface="Arial" charset="0"/>
                <a:ea typeface="ヒラギノ角ゴ Pro W3" pitchFamily="56" charset="-128"/>
                <a:cs typeface="Arial" charset="0"/>
              </a:rPr>
              <a:t>David P. Wall  </a:t>
            </a:r>
            <a:r>
              <a:rPr lang="en-US" sz="1400" dirty="0" smtClean="0">
                <a:latin typeface="Arial" charset="0"/>
                <a:ea typeface="ヒラギノ角ゴ Pro W3" pitchFamily="56" charset="-128"/>
                <a:cs typeface="Arial" charset="0"/>
              </a:rPr>
              <a:t/>
            </a:r>
            <a:br>
              <a:rPr lang="en-US" sz="1400" dirty="0" smtClean="0">
                <a:latin typeface="Arial" charset="0"/>
                <a:ea typeface="ヒラギノ角ゴ Pro W3" pitchFamily="56" charset="-128"/>
                <a:cs typeface="Arial" charset="0"/>
              </a:rPr>
            </a:br>
            <a:r>
              <a:rPr lang="en-US" sz="1400" i="1" dirty="0" smtClean="0">
                <a:latin typeface="Arial" charset="0"/>
                <a:ea typeface="ヒラギノ角ゴ Pro W3" pitchFamily="56" charset="-128"/>
                <a:cs typeface="Arial" charset="0"/>
              </a:rPr>
              <a:t>Teagasc, Johnstown Castle, Co Wexford</a:t>
            </a:r>
          </a:p>
        </p:txBody>
      </p:sp>
      <p:pic>
        <p:nvPicPr>
          <p:cNvPr id="17411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3" y="5172075"/>
            <a:ext cx="9178926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5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en-IE" sz="3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Nitrogen (N) </a:t>
            </a:r>
            <a:r>
              <a:rPr lang="en-IE" sz="3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uptake and </a:t>
            </a:r>
            <a:r>
              <a:rPr lang="en-IE" sz="3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assimilation</a:t>
            </a:r>
            <a:br>
              <a:rPr lang="en-IE" sz="3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E" sz="3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plants</a:t>
            </a:r>
            <a:endParaRPr lang="en-IE" sz="36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12" y="1844824"/>
            <a:ext cx="3750539" cy="29344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b="1" dirty="0" smtClean="0"/>
              <a:t>Agricultural crops take up mainly:</a:t>
            </a:r>
            <a:endParaRPr lang="en-IE" b="1" dirty="0"/>
          </a:p>
          <a:p>
            <a:r>
              <a:rPr lang="en-IE" dirty="0" smtClean="0"/>
              <a:t>Nitrate (NO</a:t>
            </a:r>
            <a:r>
              <a:rPr lang="en-IE" baseline="-25000" dirty="0" smtClean="0"/>
              <a:t>3</a:t>
            </a:r>
            <a:r>
              <a:rPr lang="en-IE" baseline="30000" dirty="0" smtClean="0"/>
              <a:t>-</a:t>
            </a:r>
            <a:r>
              <a:rPr lang="en-IE" dirty="0" smtClean="0"/>
              <a:t>)</a:t>
            </a:r>
            <a:endParaRPr lang="en-IE" dirty="0"/>
          </a:p>
          <a:p>
            <a:r>
              <a:rPr lang="en-IE" dirty="0" smtClean="0"/>
              <a:t>Ammonium </a:t>
            </a:r>
            <a:r>
              <a:rPr lang="en-IE" dirty="0"/>
              <a:t>(</a:t>
            </a:r>
            <a:r>
              <a:rPr lang="en-IE" dirty="0" smtClean="0"/>
              <a:t>NH</a:t>
            </a:r>
            <a:r>
              <a:rPr lang="en-IE" baseline="-25000" dirty="0" smtClean="0"/>
              <a:t>4</a:t>
            </a:r>
            <a:r>
              <a:rPr lang="en-IE" baseline="30000" dirty="0" smtClean="0"/>
              <a:t>+</a:t>
            </a:r>
            <a:r>
              <a:rPr lang="en-IE" dirty="0" smtClean="0"/>
              <a:t>) </a:t>
            </a:r>
            <a:endParaRPr lang="en-IE" dirty="0"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44824"/>
            <a:ext cx="4586769" cy="30548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4981373"/>
            <a:ext cx="8479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dirty="0"/>
          </a:p>
          <a:p>
            <a:pPr algn="ctr"/>
            <a:r>
              <a:rPr lang="en-IE" dirty="0"/>
              <a:t>Assimilation of these nutrients are some of the most energy </a:t>
            </a:r>
            <a:r>
              <a:rPr lang="en-IE" dirty="0" smtClean="0"/>
              <a:t>consuming</a:t>
            </a:r>
          </a:p>
          <a:p>
            <a:pPr algn="ctr"/>
            <a:r>
              <a:rPr lang="en-IE" dirty="0" smtClean="0"/>
              <a:t> biochemical reactions in living organisms</a:t>
            </a:r>
            <a:endParaRPr lang="en-IE" dirty="0"/>
          </a:p>
          <a:p>
            <a:endParaRPr lang="en-IE" dirty="0"/>
          </a:p>
        </p:txBody>
      </p:sp>
      <p:sp>
        <p:nvSpPr>
          <p:cNvPr id="8" name="TextBox 7"/>
          <p:cNvSpPr txBox="1"/>
          <p:nvPr/>
        </p:nvSpPr>
        <p:spPr>
          <a:xfrm>
            <a:off x="3635896" y="6237312"/>
            <a:ext cx="24080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000" i="1" dirty="0" smtClean="0"/>
              <a:t>Wall, D.P., Johnstown Castle, </a:t>
            </a:r>
            <a:r>
              <a:rPr lang="en-IE" sz="1000" i="1" dirty="0" smtClean="0"/>
              <a:t>January 2018</a:t>
            </a:r>
            <a:endParaRPr lang="en-IE" sz="1000" i="1" dirty="0"/>
          </a:p>
        </p:txBody>
      </p:sp>
    </p:spTree>
    <p:extLst>
      <p:ext uri="{BB962C8B-B14F-4D97-AF65-F5344CB8AC3E}">
        <p14:creationId xmlns:p14="http://schemas.microsoft.com/office/powerpoint/2010/main" val="44790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" y="66675"/>
            <a:ext cx="9053513" cy="673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3686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42863"/>
            <a:ext cx="8828087" cy="677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8663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42863"/>
            <a:ext cx="8828087" cy="677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3577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012" y="116632"/>
            <a:ext cx="8911988" cy="1331454"/>
          </a:xfrm>
        </p:spPr>
        <p:txBody>
          <a:bodyPr/>
          <a:lstStyle/>
          <a:p>
            <a:r>
              <a:rPr lang="en-I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can we apply fertiliser N in Ireland while balancing the challenges of:</a:t>
            </a:r>
            <a:endParaRPr lang="en-IE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340768"/>
            <a:ext cx="8136904" cy="530466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en-IE" dirty="0" smtClean="0"/>
              <a:t>Grass Yield Targets</a:t>
            </a:r>
            <a:endParaRPr lang="en-IE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en-IE" dirty="0" smtClean="0"/>
              <a:t>N fertiliser Efficiency</a:t>
            </a:r>
            <a:endParaRPr lang="en-IE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en-IE" dirty="0" smtClean="0"/>
              <a:t>Ammonia emissions</a:t>
            </a:r>
            <a:endParaRPr lang="en-IE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en-IE" dirty="0"/>
              <a:t>Greenhouse </a:t>
            </a:r>
            <a:r>
              <a:rPr lang="en-IE" dirty="0" smtClean="0"/>
              <a:t>gas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en-IE" dirty="0" smtClean="0"/>
              <a:t>Leaching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en-IE" dirty="0" smtClean="0"/>
              <a:t>Cost</a:t>
            </a:r>
            <a:endParaRPr lang="en-IE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en-IE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en-IE" dirty="0" smtClean="0"/>
              <a:t>Gaseous Emissions </a:t>
            </a:r>
            <a:r>
              <a:rPr lang="en-IE" dirty="0" smtClean="0"/>
              <a:t>Targets 2030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IE" dirty="0" smtClean="0"/>
              <a:t>Reduce GHG emissions by </a:t>
            </a:r>
            <a:r>
              <a:rPr lang="en-IE" dirty="0" smtClean="0"/>
              <a:t>30%!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IE" dirty="0" smtClean="0"/>
              <a:t>Reduce Ammonia (NH</a:t>
            </a:r>
            <a:r>
              <a:rPr lang="en-IE" baseline="-25000" dirty="0" smtClean="0"/>
              <a:t>3</a:t>
            </a:r>
            <a:r>
              <a:rPr lang="en-IE" dirty="0" smtClean="0"/>
              <a:t>) e</a:t>
            </a:r>
            <a:r>
              <a:rPr lang="en-IE" dirty="0" smtClean="0"/>
              <a:t>missions </a:t>
            </a:r>
            <a:r>
              <a:rPr lang="en-IE" dirty="0" smtClean="0"/>
              <a:t>by 5</a:t>
            </a:r>
            <a:r>
              <a:rPr lang="en-IE" dirty="0" smtClean="0"/>
              <a:t>%!</a:t>
            </a:r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6</a:t>
            </a:fld>
            <a:endParaRPr lang="en-US" dirty="0">
              <a:solidFill>
                <a:srgbClr val="007944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992" y="1340768"/>
            <a:ext cx="4477122" cy="320510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467544" y="1419895"/>
            <a:ext cx="0" cy="288032"/>
          </a:xfrm>
          <a:prstGeom prst="straightConnector1">
            <a:avLst/>
          </a:prstGeom>
          <a:ln w="31750">
            <a:solidFill>
              <a:schemeClr val="accent1">
                <a:lumMod val="75000"/>
              </a:schemeClr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67544" y="1916832"/>
            <a:ext cx="0" cy="288032"/>
          </a:xfrm>
          <a:prstGeom prst="straightConnector1">
            <a:avLst/>
          </a:prstGeom>
          <a:ln w="31750">
            <a:solidFill>
              <a:schemeClr val="accent1">
                <a:lumMod val="75000"/>
              </a:schemeClr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67544" y="2429272"/>
            <a:ext cx="0" cy="279648"/>
          </a:xfrm>
          <a:prstGeom prst="straightConnector1">
            <a:avLst/>
          </a:prstGeom>
          <a:ln w="31750">
            <a:solidFill>
              <a:srgbClr val="FF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67544" y="2924944"/>
            <a:ext cx="0" cy="279648"/>
          </a:xfrm>
          <a:prstGeom prst="straightConnector1">
            <a:avLst/>
          </a:prstGeom>
          <a:ln w="31750">
            <a:solidFill>
              <a:srgbClr val="FF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67544" y="3365376"/>
            <a:ext cx="0" cy="279648"/>
          </a:xfrm>
          <a:prstGeom prst="straightConnector1">
            <a:avLst/>
          </a:prstGeom>
          <a:ln w="31750">
            <a:solidFill>
              <a:srgbClr val="FF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67544" y="3869432"/>
            <a:ext cx="0" cy="279648"/>
          </a:xfrm>
          <a:prstGeom prst="straightConnector1">
            <a:avLst/>
          </a:prstGeom>
          <a:ln w="31750">
            <a:solidFill>
              <a:srgbClr val="FF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635896" y="6423139"/>
            <a:ext cx="24080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000" i="1" dirty="0" smtClean="0"/>
              <a:t>Wall, D.P., Johnstown Castle, </a:t>
            </a:r>
            <a:r>
              <a:rPr lang="en-IE" sz="1000" i="1" dirty="0" smtClean="0"/>
              <a:t>January 2018</a:t>
            </a:r>
            <a:endParaRPr lang="en-IE" sz="1000" i="1" dirty="0"/>
          </a:p>
        </p:txBody>
      </p:sp>
    </p:spTree>
    <p:extLst>
      <p:ext uri="{BB962C8B-B14F-4D97-AF65-F5344CB8AC3E}">
        <p14:creationId xmlns:p14="http://schemas.microsoft.com/office/powerpoint/2010/main" val="362973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sz="32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ヒラギノ角ゴ Pro W3" pitchFamily="56" charset="-128"/>
                <a:cs typeface="Arial" charset="0"/>
              </a:rPr>
              <a:t>Reducing Ammonia Loss</a:t>
            </a:r>
            <a:br>
              <a:rPr lang="en-IE" sz="32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ヒラギノ角ゴ Pro W3" pitchFamily="56" charset="-128"/>
                <a:cs typeface="Arial" charset="0"/>
              </a:rPr>
            </a:br>
            <a:r>
              <a:rPr lang="en-IE" sz="32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ヒラギノ角ゴ Pro W3" pitchFamily="56" charset="-128"/>
                <a:cs typeface="Arial" charset="0"/>
              </a:rPr>
              <a:t> </a:t>
            </a:r>
            <a:r>
              <a:rPr lang="en-IE" sz="2700" b="1" dirty="0" smtClean="0">
                <a:latin typeface="Arial" charset="0"/>
                <a:ea typeface="ヒラギノ角ゴ Pro W3" pitchFamily="56" charset="-128"/>
                <a:cs typeface="Arial" charset="0"/>
              </a:rPr>
              <a:t>Slurry Application </a:t>
            </a:r>
            <a:r>
              <a:rPr lang="en-IE" sz="2700" b="1" dirty="0" smtClean="0">
                <a:latin typeface="Arial" charset="0"/>
                <a:ea typeface="ヒラギノ角ゴ Pro W3" pitchFamily="56" charset="-128"/>
                <a:cs typeface="Arial" charset="0"/>
              </a:rPr>
              <a:t>method</a:t>
            </a:r>
            <a:endParaRPr lang="en-GB" sz="2700" b="1" dirty="0" smtClean="0">
              <a:latin typeface="Arial" charset="0"/>
              <a:ea typeface="ヒラギノ角ゴ Pro W3" pitchFamily="56" charset="-128"/>
              <a:cs typeface="Arial" charset="0"/>
            </a:endParaRPr>
          </a:p>
        </p:txBody>
      </p:sp>
      <p:sp>
        <p:nvSpPr>
          <p:cNvPr id="15363" name="Rectangle 5"/>
          <p:cNvSpPr>
            <a:spLocks noGrp="1"/>
          </p:cNvSpPr>
          <p:nvPr>
            <p:ph type="body" sz="half" idx="2"/>
          </p:nvPr>
        </p:nvSpPr>
        <p:spPr>
          <a:xfrm>
            <a:off x="612775" y="4256088"/>
            <a:ext cx="8329613" cy="18002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IE" sz="2000" smtClean="0">
                <a:latin typeface="Arial" charset="0"/>
                <a:ea typeface="ヒラギノ角ゴ Pro W3" pitchFamily="56" charset="-128"/>
                <a:cs typeface="Arial" charset="0"/>
              </a:rPr>
              <a:t>10 Experiments 2006-2008</a:t>
            </a:r>
          </a:p>
          <a:p>
            <a:pPr lvl="1">
              <a:lnSpc>
                <a:spcPct val="90000"/>
              </a:lnSpc>
            </a:pPr>
            <a:r>
              <a:rPr lang="en-IE" sz="1800" smtClean="0">
                <a:latin typeface="Arial" charset="0"/>
                <a:ea typeface="ヒラギノ角ゴ Pro W3" pitchFamily="56" charset="-128"/>
                <a:cs typeface="Arial" charset="0"/>
              </a:rPr>
              <a:t>TS reduced emissions by 34% compared to SP</a:t>
            </a:r>
          </a:p>
          <a:p>
            <a:pPr lvl="1">
              <a:lnSpc>
                <a:spcPct val="90000"/>
              </a:lnSpc>
            </a:pPr>
            <a:r>
              <a:rPr lang="en-IE" sz="1800" smtClean="0">
                <a:latin typeface="Arial" charset="0"/>
                <a:ea typeface="ヒラギノ角ゴ Pro W3" pitchFamily="56" charset="-128"/>
                <a:cs typeface="Arial" charset="0"/>
              </a:rPr>
              <a:t>Reductions with TS of up to 65% found with other studies</a:t>
            </a:r>
          </a:p>
          <a:p>
            <a:pPr lvl="1">
              <a:lnSpc>
                <a:spcPct val="90000"/>
              </a:lnSpc>
            </a:pPr>
            <a:r>
              <a:rPr lang="en-IE" sz="1800" smtClean="0">
                <a:latin typeface="Arial" charset="0"/>
                <a:ea typeface="ヒラギノ角ゴ Pro W3" pitchFamily="56" charset="-128"/>
                <a:cs typeface="Arial" charset="0"/>
              </a:rPr>
              <a:t>Wide variation with weather conditions</a:t>
            </a:r>
          </a:p>
          <a:p>
            <a:pPr lvl="1">
              <a:lnSpc>
                <a:spcPct val="90000"/>
              </a:lnSpc>
            </a:pPr>
            <a:r>
              <a:rPr lang="en-IE" sz="1800" smtClean="0">
                <a:latin typeface="Arial" charset="0"/>
                <a:ea typeface="ヒラギノ角ゴ Pro W3" pitchFamily="56" charset="-128"/>
                <a:cs typeface="Arial" charset="0"/>
              </a:rPr>
              <a:t>Sward height had no significant effect (3 experiments with TS)</a:t>
            </a:r>
            <a:endParaRPr lang="en-GB" sz="1800" smtClean="0">
              <a:latin typeface="Arial" charset="0"/>
              <a:ea typeface="ヒラギノ角ゴ Pro W3" pitchFamily="56" charset="-128"/>
              <a:cs typeface="Arial" charset="0"/>
            </a:endParaRPr>
          </a:p>
        </p:txBody>
      </p:sp>
      <p:pic>
        <p:nvPicPr>
          <p:cNvPr id="15364" name="Picture 6" descr="Fig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503" y="1279525"/>
            <a:ext cx="7014021" cy="2954338"/>
          </a:xfrm>
          <a:noFill/>
        </p:spPr>
      </p:pic>
      <p:sp>
        <p:nvSpPr>
          <p:cNvPr id="15365" name="Text Box 7"/>
          <p:cNvSpPr txBox="1">
            <a:spLocks noChangeArrowheads="1"/>
          </p:cNvSpPr>
          <p:nvPr/>
        </p:nvSpPr>
        <p:spPr bwMode="auto">
          <a:xfrm>
            <a:off x="6223135" y="876300"/>
            <a:ext cx="2584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5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5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5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5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pitchFamily="56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pitchFamily="56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pitchFamily="56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pitchFamily="56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pitchFamily="56" charset="-128"/>
              </a:defRPr>
            </a:lvl9pPr>
          </a:lstStyle>
          <a:p>
            <a:pPr algn="r" defTabSz="4572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IE" sz="1400" i="1" dirty="0">
                <a:solidFill>
                  <a:prstClr val="black"/>
                </a:solidFill>
              </a:rPr>
              <a:t>Dowling et al. </a:t>
            </a:r>
            <a:endParaRPr lang="en-GB" sz="1400" i="1" dirty="0">
              <a:solidFill>
                <a:prstClr val="black"/>
              </a:solidFill>
            </a:endParaRPr>
          </a:p>
        </p:txBody>
      </p:sp>
      <p:pic>
        <p:nvPicPr>
          <p:cNvPr id="15366" name="Picture 9" descr="DSCF003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1227138"/>
            <a:ext cx="2247900" cy="146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11" descr="AAAA003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678"/>
          <a:stretch>
            <a:fillRect/>
          </a:stretch>
        </p:blipFill>
        <p:spPr bwMode="auto">
          <a:xfrm>
            <a:off x="6765925" y="2906713"/>
            <a:ext cx="23780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635896" y="6237312"/>
            <a:ext cx="24080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000" i="1" dirty="0" smtClean="0"/>
              <a:t>Wall, D.P., Johnstown Castle, </a:t>
            </a:r>
            <a:r>
              <a:rPr lang="en-IE" sz="1000" i="1" dirty="0" smtClean="0"/>
              <a:t>January 2018</a:t>
            </a:r>
            <a:endParaRPr lang="en-IE" sz="1000" i="1" dirty="0"/>
          </a:p>
        </p:txBody>
      </p:sp>
    </p:spTree>
    <p:extLst>
      <p:ext uri="{BB962C8B-B14F-4D97-AF65-F5344CB8AC3E}">
        <p14:creationId xmlns:p14="http://schemas.microsoft.com/office/powerpoint/2010/main" val="129569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7051803"/>
              </p:ext>
            </p:extLst>
          </p:nvPr>
        </p:nvGraphicFramePr>
        <p:xfrm>
          <a:off x="502122" y="1360050"/>
          <a:ext cx="7695314" cy="4899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3"/>
            <a:ext cx="9001000" cy="4392489"/>
          </a:xfrm>
        </p:spPr>
        <p:txBody>
          <a:bodyPr/>
          <a:lstStyle/>
          <a:p>
            <a:r>
              <a:rPr lang="en-IE" sz="2000" dirty="0" smtClean="0"/>
              <a:t>Protected Urea Reduced Ammonia loss by 70%</a:t>
            </a:r>
            <a:endParaRPr lang="en-IE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092280" y="5877272"/>
            <a:ext cx="1752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200" i="1" dirty="0" smtClean="0"/>
              <a:t>Roche &amp; Wall </a:t>
            </a:r>
            <a:r>
              <a:rPr lang="en-IE" sz="1200" i="1" dirty="0" smtClean="0"/>
              <a:t>et al., 2015</a:t>
            </a:r>
            <a:endParaRPr lang="en-IE" sz="1200" i="1" dirty="0"/>
          </a:p>
        </p:txBody>
      </p:sp>
      <p:sp>
        <p:nvSpPr>
          <p:cNvPr id="10" name="Rectangle 9"/>
          <p:cNvSpPr/>
          <p:nvPr/>
        </p:nvSpPr>
        <p:spPr>
          <a:xfrm>
            <a:off x="2483768" y="1556792"/>
            <a:ext cx="5688632" cy="581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4067944" y="2204864"/>
            <a:ext cx="0" cy="314862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2"/>
          <p:cNvSpPr txBox="1">
            <a:spLocks/>
          </p:cNvSpPr>
          <p:nvPr/>
        </p:nvSpPr>
        <p:spPr>
          <a:xfrm>
            <a:off x="785192" y="176883"/>
            <a:ext cx="7315200" cy="8758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32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ヒラギノ角ゴ Pro W3" pitchFamily="56" charset="-128"/>
                <a:cs typeface="Arial" charset="0"/>
              </a:rPr>
              <a:t>Reducing Ammonia Loss</a:t>
            </a:r>
            <a:endParaRPr lang="en-IE" sz="32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ヒラギノ角ゴ Pro W3" pitchFamily="56" charset="-128"/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E" sz="2700" b="1" dirty="0" smtClean="0">
                <a:latin typeface="Arial" charset="0"/>
                <a:ea typeface="ヒラギノ角ゴ Pro W3" pitchFamily="56" charset="-128"/>
                <a:cs typeface="Arial" charset="0"/>
              </a:rPr>
              <a:t>                Urea vs. Protected Urea </a:t>
            </a:r>
            <a:r>
              <a:rPr lang="en-IE" sz="2200" i="1" dirty="0" smtClean="0">
                <a:latin typeface="Arial" charset="0"/>
                <a:ea typeface="ヒラギノ角ゴ Pro W3" pitchFamily="56" charset="-128"/>
                <a:cs typeface="Arial" charset="0"/>
              </a:rPr>
              <a:t>(Urea + NBPT)</a:t>
            </a:r>
            <a:endParaRPr lang="en-GB" sz="2200" i="1" dirty="0" smtClean="0">
              <a:latin typeface="Arial" charset="0"/>
              <a:ea typeface="ヒラギノ角ゴ Pro W3" pitchFamily="56" charset="-128"/>
              <a:cs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35896" y="6237312"/>
            <a:ext cx="24080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000" i="1" dirty="0" smtClean="0"/>
              <a:t>Wall, D.P., Johnstown Castle, </a:t>
            </a:r>
            <a:r>
              <a:rPr lang="en-IE" sz="1000" i="1" dirty="0" smtClean="0"/>
              <a:t>January 2018</a:t>
            </a:r>
            <a:endParaRPr lang="en-IE" sz="1000" i="1" dirty="0"/>
          </a:p>
        </p:txBody>
      </p:sp>
    </p:spTree>
    <p:extLst>
      <p:ext uri="{BB962C8B-B14F-4D97-AF65-F5344CB8AC3E}">
        <p14:creationId xmlns:p14="http://schemas.microsoft.com/office/powerpoint/2010/main" val="204035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15280"/>
            <a:ext cx="8229600" cy="965448"/>
          </a:xfrm>
        </p:spPr>
        <p:txBody>
          <a:bodyPr>
            <a:normAutofit/>
          </a:bodyPr>
          <a:lstStyle/>
          <a:p>
            <a:r>
              <a:rPr lang="en-IE" sz="32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Protected Urea (Urea + NBPT)</a:t>
            </a:r>
            <a:endParaRPr lang="en-IE" sz="32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28501" y="836712"/>
            <a:ext cx="4040188" cy="495746"/>
          </a:xfrm>
        </p:spPr>
        <p:txBody>
          <a:bodyPr/>
          <a:lstStyle/>
          <a:p>
            <a:r>
              <a:rPr lang="en-IE" dirty="0"/>
              <a:t>Urease </a:t>
            </a:r>
            <a:r>
              <a:rPr lang="en-IE" dirty="0" smtClean="0"/>
              <a:t>inhibitor</a:t>
            </a:r>
            <a:endParaRPr lang="en-IE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747836" y="1268760"/>
            <a:ext cx="8072636" cy="936104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N- (n-butyl) </a:t>
            </a:r>
            <a:r>
              <a:rPr lang="en-GB" dirty="0" err="1"/>
              <a:t>thiophosphoric</a:t>
            </a:r>
            <a:r>
              <a:rPr lang="en-GB" dirty="0"/>
              <a:t> </a:t>
            </a:r>
            <a:r>
              <a:rPr lang="en-GB" dirty="0" err="1"/>
              <a:t>triamide</a:t>
            </a:r>
            <a:r>
              <a:rPr lang="en-GB" dirty="0"/>
              <a:t> (NBPT</a:t>
            </a:r>
            <a:r>
              <a:rPr lang="en-GB" dirty="0" smtClean="0"/>
              <a:t>) </a:t>
            </a:r>
            <a:r>
              <a:rPr lang="en-IE" dirty="0"/>
              <a:t>AGROTAIN</a:t>
            </a:r>
            <a:r>
              <a:rPr lang="en-IE" sz="2800" baseline="30000" dirty="0"/>
              <a:t>®</a:t>
            </a:r>
            <a:endParaRPr lang="en-IE" sz="2800" dirty="0"/>
          </a:p>
          <a:p>
            <a:endParaRPr lang="en-IE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58" y="2292781"/>
            <a:ext cx="4267889" cy="2360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3296"/>
            <a:ext cx="9144000" cy="7200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08104" y="2314510"/>
            <a:ext cx="259228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000" b="1" dirty="0" smtClean="0"/>
              <a:t>Protected Urea </a:t>
            </a:r>
          </a:p>
          <a:p>
            <a:pPr algn="ctr"/>
            <a:r>
              <a:rPr lang="en-IE" dirty="0" smtClean="0"/>
              <a:t>NBPT coat on Urea fertiliser</a:t>
            </a:r>
          </a:p>
          <a:p>
            <a:pPr algn="ctr"/>
            <a:r>
              <a:rPr lang="en-IE" dirty="0"/>
              <a:t>a</a:t>
            </a:r>
            <a:r>
              <a:rPr lang="en-IE" dirty="0" smtClean="0"/>
              <a:t>t a rate of </a:t>
            </a:r>
          </a:p>
          <a:p>
            <a:pPr algn="ctr"/>
            <a:r>
              <a:rPr lang="en-IE" dirty="0" smtClean="0"/>
              <a:t>0.66 kg </a:t>
            </a:r>
            <a:r>
              <a:rPr lang="en-IE" dirty="0" err="1" smtClean="0"/>
              <a:t>a.i</a:t>
            </a:r>
            <a:r>
              <a:rPr lang="en-IE" dirty="0" smtClean="0"/>
              <a:t>. / metric tonne</a:t>
            </a:r>
          </a:p>
          <a:p>
            <a:pPr algn="ctr"/>
            <a:endParaRPr lang="en-IE" dirty="0"/>
          </a:p>
          <a:p>
            <a:pPr algn="ctr"/>
            <a:r>
              <a:rPr lang="en-IE" dirty="0" smtClean="0"/>
              <a:t>Urea applied at a rate of 200 kg N /ha </a:t>
            </a:r>
          </a:p>
          <a:p>
            <a:pPr algn="ctr"/>
            <a:r>
              <a:rPr lang="en-IE" dirty="0" smtClean="0"/>
              <a:t>= 0.287 kg </a:t>
            </a:r>
            <a:r>
              <a:rPr lang="en-IE" dirty="0" err="1" smtClean="0"/>
              <a:t>a.i</a:t>
            </a:r>
            <a:r>
              <a:rPr lang="en-IE" dirty="0" smtClean="0"/>
              <a:t>. /ha</a:t>
            </a:r>
            <a:endParaRPr lang="en-IE" dirty="0"/>
          </a:p>
        </p:txBody>
      </p:sp>
      <p:sp>
        <p:nvSpPr>
          <p:cNvPr id="8" name="TextBox 7"/>
          <p:cNvSpPr txBox="1"/>
          <p:nvPr/>
        </p:nvSpPr>
        <p:spPr>
          <a:xfrm>
            <a:off x="3635896" y="6237312"/>
            <a:ext cx="24080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000" i="1" dirty="0" smtClean="0"/>
              <a:t>Wall, D.P., Johnstown Castle, </a:t>
            </a:r>
            <a:r>
              <a:rPr lang="en-IE" sz="1000" i="1" dirty="0" smtClean="0"/>
              <a:t>January 2018</a:t>
            </a:r>
            <a:endParaRPr lang="en-IE" sz="1000" i="1" dirty="0"/>
          </a:p>
        </p:txBody>
      </p:sp>
    </p:spTree>
    <p:extLst>
      <p:ext uri="{BB962C8B-B14F-4D97-AF65-F5344CB8AC3E}">
        <p14:creationId xmlns:p14="http://schemas.microsoft.com/office/powerpoint/2010/main" val="324232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640" y="620688"/>
            <a:ext cx="6995119" cy="980728"/>
          </a:xfrm>
        </p:spPr>
        <p:txBody>
          <a:bodyPr>
            <a:normAutofit fontScale="90000"/>
          </a:bodyPr>
          <a:lstStyle/>
          <a:p>
            <a:r>
              <a:rPr lang="en-IE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Protected Urea </a:t>
            </a:r>
            <a:r>
              <a:rPr lang="en-IE" dirty="0" smtClean="0"/>
              <a:t> </a:t>
            </a:r>
            <a:br>
              <a:rPr lang="en-IE" dirty="0" smtClean="0"/>
            </a:br>
            <a:r>
              <a:rPr lang="en-IE" b="1" dirty="0" smtClean="0"/>
              <a:t>Why</a:t>
            </a:r>
            <a:r>
              <a:rPr lang="en-IE" dirty="0" smtClean="0"/>
              <a:t> </a:t>
            </a:r>
            <a:r>
              <a:rPr lang="en-IE" dirty="0"/>
              <a:t>look at it 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5" y="2204864"/>
            <a:ext cx="2952327" cy="3742555"/>
          </a:xfr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IE" b="1" dirty="0" smtClean="0">
                <a:solidFill>
                  <a:srgbClr val="00B050"/>
                </a:solidFill>
              </a:rPr>
              <a:t>Cost</a:t>
            </a:r>
            <a:r>
              <a:rPr lang="en-IE" b="1" dirty="0">
                <a:solidFill>
                  <a:srgbClr val="00B050"/>
                </a:solidFill>
              </a:rPr>
              <a:t> </a:t>
            </a:r>
            <a:r>
              <a:rPr lang="en-IE" b="1" dirty="0" smtClean="0">
                <a:solidFill>
                  <a:srgbClr val="00B050"/>
                </a:solidFill>
              </a:rPr>
              <a:t>&amp; yield</a:t>
            </a:r>
          </a:p>
          <a:p>
            <a:pPr>
              <a:spcBef>
                <a:spcPts val="0"/>
              </a:spcBef>
            </a:pPr>
            <a:r>
              <a:rPr lang="en-IE" sz="2400" dirty="0" smtClean="0"/>
              <a:t>Urea-N costs less than CAN-N: 26% less </a:t>
            </a:r>
            <a:r>
              <a:rPr lang="en-IE" sz="1600" dirty="0" smtClean="0"/>
              <a:t>(CSO, 2014)</a:t>
            </a:r>
          </a:p>
          <a:p>
            <a:pPr>
              <a:spcBef>
                <a:spcPts val="0"/>
              </a:spcBef>
            </a:pPr>
            <a:r>
              <a:rPr lang="en-IE" sz="2400" dirty="0" smtClean="0"/>
              <a:t>Is there a yield penalty?</a:t>
            </a:r>
          </a:p>
          <a:p>
            <a:pPr>
              <a:spcBef>
                <a:spcPts val="0"/>
              </a:spcBef>
            </a:pPr>
            <a:r>
              <a:rPr lang="en-IE" sz="2400" dirty="0" smtClean="0"/>
              <a:t>Internationally </a:t>
            </a:r>
            <a:r>
              <a:rPr lang="en-IE" sz="2400" dirty="0" smtClean="0"/>
              <a:t>Urea </a:t>
            </a:r>
            <a:r>
              <a:rPr lang="en-IE" sz="2400" dirty="0" smtClean="0"/>
              <a:t>is more available than CAN</a:t>
            </a:r>
            <a:endParaRPr lang="en-IE" sz="24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059832" y="2204864"/>
            <a:ext cx="3024336" cy="37425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IE" b="1" dirty="0" smtClean="0">
                <a:solidFill>
                  <a:srgbClr val="FF0000"/>
                </a:solidFill>
              </a:rPr>
              <a:t>GHG</a:t>
            </a:r>
          </a:p>
          <a:p>
            <a:pPr>
              <a:spcBef>
                <a:spcPts val="0"/>
              </a:spcBef>
            </a:pPr>
            <a:r>
              <a:rPr lang="en-IE" sz="2400" dirty="0" smtClean="0"/>
              <a:t>Ag. approx. </a:t>
            </a:r>
            <a:r>
              <a:rPr lang="en-IE" sz="2400" dirty="0" smtClean="0"/>
              <a:t>1/3 </a:t>
            </a:r>
            <a:r>
              <a:rPr lang="en-IE" sz="2400" dirty="0" smtClean="0"/>
              <a:t>national emissions  </a:t>
            </a:r>
          </a:p>
          <a:p>
            <a:r>
              <a:rPr lang="en-IE" sz="2400" dirty="0"/>
              <a:t>C</a:t>
            </a:r>
            <a:r>
              <a:rPr lang="en-IE" sz="2400" dirty="0" smtClean="0"/>
              <a:t>ommitted to reduce by 20% by 2020</a:t>
            </a:r>
          </a:p>
          <a:p>
            <a:r>
              <a:rPr lang="en-IE" sz="2400" dirty="0" smtClean="0"/>
              <a:t>Fertiliser N application can lead to </a:t>
            </a:r>
            <a:r>
              <a:rPr lang="en-IE" sz="2400" dirty="0" smtClean="0"/>
              <a:t>N</a:t>
            </a:r>
            <a:r>
              <a:rPr lang="en-IE" sz="2400" baseline="-25000" dirty="0" smtClean="0"/>
              <a:t>2</a:t>
            </a:r>
            <a:r>
              <a:rPr lang="en-IE" sz="2400" dirty="0" smtClean="0"/>
              <a:t>O loss </a:t>
            </a:r>
          </a:p>
          <a:p>
            <a:r>
              <a:rPr lang="en-IE" sz="2400" dirty="0" smtClean="0"/>
              <a:t>Smart solutions</a:t>
            </a:r>
            <a:r>
              <a:rPr lang="en-IE" sz="2400" dirty="0" smtClean="0"/>
              <a:t>??</a:t>
            </a:r>
            <a:endParaRPr lang="en-IE" sz="2400" dirty="0" smtClean="0"/>
          </a:p>
          <a:p>
            <a:pPr marL="0" indent="0">
              <a:buNone/>
            </a:pPr>
            <a:endParaRPr lang="en-IE" sz="2600" dirty="0" smtClean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084168" y="2204863"/>
            <a:ext cx="2959124" cy="37425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IE" b="1" dirty="0" smtClean="0">
                <a:solidFill>
                  <a:srgbClr val="FF0000"/>
                </a:solidFill>
              </a:rPr>
              <a:t>Ammonia </a:t>
            </a:r>
            <a:r>
              <a:rPr lang="en-IE" sz="2800" b="1" dirty="0" smtClean="0">
                <a:solidFill>
                  <a:srgbClr val="FF0000"/>
                </a:solidFill>
              </a:rPr>
              <a:t>(NH</a:t>
            </a:r>
            <a:r>
              <a:rPr lang="en-IE" sz="2800" b="1" baseline="-25000" dirty="0" smtClean="0">
                <a:solidFill>
                  <a:srgbClr val="FF0000"/>
                </a:solidFill>
              </a:rPr>
              <a:t>3</a:t>
            </a:r>
            <a:r>
              <a:rPr lang="en-IE" sz="2800" b="1" dirty="0" smtClean="0">
                <a:solidFill>
                  <a:srgbClr val="FF0000"/>
                </a:solidFill>
              </a:rPr>
              <a:t>)</a:t>
            </a:r>
          </a:p>
          <a:p>
            <a:pPr>
              <a:spcBef>
                <a:spcPts val="0"/>
              </a:spcBef>
            </a:pPr>
            <a:r>
              <a:rPr lang="en-IE" sz="2400" dirty="0" smtClean="0"/>
              <a:t>Ag. accounts for </a:t>
            </a:r>
            <a:r>
              <a:rPr lang="en-IE" sz="2400" i="1" dirty="0" smtClean="0"/>
              <a:t>c.</a:t>
            </a:r>
            <a:r>
              <a:rPr lang="en-IE" sz="2400" dirty="0" smtClean="0"/>
              <a:t>98.5</a:t>
            </a:r>
            <a:r>
              <a:rPr lang="en-IE" sz="2400" dirty="0" smtClean="0"/>
              <a:t>% of national emissions</a:t>
            </a:r>
            <a:endParaRPr lang="en-IE" dirty="0"/>
          </a:p>
          <a:p>
            <a:r>
              <a:rPr lang="en-IE" sz="2400" dirty="0"/>
              <a:t>Committed to reduce by </a:t>
            </a:r>
            <a:r>
              <a:rPr lang="en-IE" sz="2400" dirty="0" smtClean="0"/>
              <a:t>5% </a:t>
            </a:r>
            <a:r>
              <a:rPr lang="en-IE" sz="2400" dirty="0"/>
              <a:t>by </a:t>
            </a:r>
            <a:r>
              <a:rPr lang="en-IE" sz="2400" dirty="0" smtClean="0"/>
              <a:t>2030</a:t>
            </a:r>
            <a:endParaRPr lang="en-IE" sz="2400" dirty="0"/>
          </a:p>
          <a:p>
            <a:pPr>
              <a:spcBef>
                <a:spcPts val="0"/>
              </a:spcBef>
            </a:pPr>
            <a:r>
              <a:rPr lang="en-IE" sz="2400" dirty="0" smtClean="0"/>
              <a:t>Urea looses NH</a:t>
            </a:r>
            <a:r>
              <a:rPr lang="en-IE" sz="2400" baseline="-25000" dirty="0" smtClean="0"/>
              <a:t>3</a:t>
            </a:r>
            <a:r>
              <a:rPr lang="en-IE" sz="2400" dirty="0" smtClean="0"/>
              <a:t>!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35896" y="6237312"/>
            <a:ext cx="24080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000" i="1" dirty="0" smtClean="0"/>
              <a:t>Wall, D.P., Johnstown Castle, </a:t>
            </a:r>
            <a:r>
              <a:rPr lang="en-IE" sz="1000" i="1" dirty="0" smtClean="0"/>
              <a:t>January 2018</a:t>
            </a:r>
            <a:endParaRPr lang="en-IE" sz="1000" i="1" dirty="0"/>
          </a:p>
        </p:txBody>
      </p:sp>
    </p:spTree>
    <p:extLst>
      <p:ext uri="{BB962C8B-B14F-4D97-AF65-F5344CB8AC3E}">
        <p14:creationId xmlns:p14="http://schemas.microsoft.com/office/powerpoint/2010/main" val="65037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06548"/>
            <a:ext cx="8640960" cy="5256584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29600" cy="922114"/>
          </a:xfrm>
        </p:spPr>
        <p:txBody>
          <a:bodyPr>
            <a:noAutofit/>
          </a:bodyPr>
          <a:lstStyle/>
          <a:p>
            <a:r>
              <a:rPr lang="en-IE" sz="3200" b="1" dirty="0" smtClean="0"/>
              <a:t>N fertiliser Type - Grass Yield Comparison</a:t>
            </a:r>
            <a:endParaRPr lang="en-IE" sz="3200" b="1" dirty="0"/>
          </a:p>
        </p:txBody>
      </p:sp>
    </p:spTree>
    <p:extLst>
      <p:ext uri="{BB962C8B-B14F-4D97-AF65-F5344CB8AC3E}">
        <p14:creationId xmlns:p14="http://schemas.microsoft.com/office/powerpoint/2010/main" val="1446366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75" y="-27384"/>
            <a:ext cx="8748713" cy="654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7224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IE" dirty="0" smtClean="0"/>
              <a:t>Research Conclusions: </a:t>
            </a:r>
            <a:r>
              <a:rPr lang="en-IE" dirty="0" smtClean="0"/>
              <a:t>Grassland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89654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E" b="1" dirty="0" smtClean="0">
                <a:solidFill>
                  <a:srgbClr val="00B050"/>
                </a:solidFill>
              </a:rPr>
              <a:t>Cost &amp; yield</a:t>
            </a:r>
            <a:endParaRPr lang="en-IE" b="1" dirty="0">
              <a:solidFill>
                <a:srgbClr val="00B050"/>
              </a:solidFill>
            </a:endParaRPr>
          </a:p>
          <a:p>
            <a:r>
              <a:rPr lang="en-IE" dirty="0" smtClean="0"/>
              <a:t>Urea costs less, is </a:t>
            </a:r>
            <a:r>
              <a:rPr lang="en-IE" dirty="0"/>
              <a:t>m</a:t>
            </a:r>
            <a:r>
              <a:rPr lang="en-IE" dirty="0" smtClean="0"/>
              <a:t>ore available on international markets and gives comparable yield performance to CAN. </a:t>
            </a:r>
          </a:p>
          <a:p>
            <a:r>
              <a:rPr lang="en-IE" dirty="0" smtClean="0"/>
              <a:t>Without urease inhibitor total N recovery is </a:t>
            </a:r>
            <a:r>
              <a:rPr lang="en-IE" dirty="0" smtClean="0"/>
              <a:t>lower!</a:t>
            </a:r>
            <a:endParaRPr lang="en-IE" dirty="0" smtClean="0"/>
          </a:p>
          <a:p>
            <a:pPr marL="0" indent="0">
              <a:buNone/>
            </a:pPr>
            <a:r>
              <a:rPr lang="en-IE" b="1" dirty="0">
                <a:solidFill>
                  <a:srgbClr val="FF0000"/>
                </a:solidFill>
              </a:rPr>
              <a:t>GHG</a:t>
            </a:r>
          </a:p>
          <a:p>
            <a:r>
              <a:rPr lang="en-IE" dirty="0" smtClean="0"/>
              <a:t>Protected Urea based N offers potential to sustain or increase national N usage with reduced </a:t>
            </a:r>
            <a:r>
              <a:rPr lang="en-IE" dirty="0" smtClean="0"/>
              <a:t>N</a:t>
            </a:r>
            <a:r>
              <a:rPr lang="en-IE" baseline="-25000" dirty="0" smtClean="0"/>
              <a:t>2</a:t>
            </a:r>
            <a:r>
              <a:rPr lang="en-IE" dirty="0" smtClean="0"/>
              <a:t>O (GHG) emissions</a:t>
            </a:r>
            <a:endParaRPr lang="en-IE" dirty="0" smtClean="0"/>
          </a:p>
          <a:p>
            <a:pPr marL="0" indent="0">
              <a:buNone/>
            </a:pPr>
            <a:r>
              <a:rPr lang="en-IE" b="1" dirty="0" smtClean="0">
                <a:solidFill>
                  <a:srgbClr val="FF0000"/>
                </a:solidFill>
              </a:rPr>
              <a:t>Ammonia</a:t>
            </a:r>
          </a:p>
          <a:p>
            <a:r>
              <a:rPr lang="en-IE" dirty="0" smtClean="0"/>
              <a:t>Effective ammonia abatement can be purchased by stabilising urea with a urease inhibitor (Protected urea)</a:t>
            </a:r>
          </a:p>
          <a:p>
            <a:pPr marL="0" indent="0">
              <a:buNone/>
            </a:pPr>
            <a:endParaRPr lang="en-IE" dirty="0"/>
          </a:p>
        </p:txBody>
      </p:sp>
      <p:sp>
        <p:nvSpPr>
          <p:cNvPr id="6" name="TextBox 5"/>
          <p:cNvSpPr txBox="1"/>
          <p:nvPr/>
        </p:nvSpPr>
        <p:spPr>
          <a:xfrm>
            <a:off x="3635896" y="6237312"/>
            <a:ext cx="24080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000" i="1" dirty="0" smtClean="0"/>
              <a:t>Wall, D.P., Johnstown Castle, </a:t>
            </a:r>
            <a:r>
              <a:rPr lang="en-IE" sz="1000" i="1" dirty="0" smtClean="0"/>
              <a:t>January 2018</a:t>
            </a:r>
            <a:endParaRPr lang="en-IE" sz="1000" i="1" dirty="0"/>
          </a:p>
        </p:txBody>
      </p:sp>
    </p:spTree>
    <p:extLst>
      <p:ext uri="{BB962C8B-B14F-4D97-AF65-F5344CB8AC3E}">
        <p14:creationId xmlns:p14="http://schemas.microsoft.com/office/powerpoint/2010/main" val="277415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Picture 3" descr="Y:\Shared\David Wall\Presentations\2018 Presentations\N Fertiliser Star Rating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93"/>
          <a:stretch/>
        </p:blipFill>
        <p:spPr bwMode="auto">
          <a:xfrm>
            <a:off x="467544" y="548680"/>
            <a:ext cx="7704856" cy="53285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35896" y="6237312"/>
            <a:ext cx="24080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000" i="1" dirty="0" smtClean="0"/>
              <a:t>Wall, D.P., Johnstown Castle, </a:t>
            </a:r>
            <a:r>
              <a:rPr lang="en-IE" sz="1000" i="1" dirty="0" smtClean="0"/>
              <a:t>January 2018</a:t>
            </a:r>
            <a:endParaRPr lang="en-IE" sz="1000" i="1" dirty="0"/>
          </a:p>
        </p:txBody>
      </p:sp>
    </p:spTree>
    <p:extLst>
      <p:ext uri="{BB962C8B-B14F-4D97-AF65-F5344CB8AC3E}">
        <p14:creationId xmlns:p14="http://schemas.microsoft.com/office/powerpoint/2010/main" val="116120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1759</TotalTime>
  <Words>500</Words>
  <Application>Microsoft Office PowerPoint</Application>
  <PresentationFormat>On-screen Show (4:3)</PresentationFormat>
  <Paragraphs>80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Office Theme</vt:lpstr>
      <vt:lpstr>4_Office Theme</vt:lpstr>
      <vt:lpstr>1_Office Theme</vt:lpstr>
      <vt:lpstr>Nitrogen Management  Selecting a suitable N fertiliser type   David P. Wall   Teagasc, Johnstown Castle, Co Wexford</vt:lpstr>
      <vt:lpstr>Nitrogen (N) uptake and assimilation by plants</vt:lpstr>
      <vt:lpstr>PowerPoint Presentation</vt:lpstr>
      <vt:lpstr>PowerPoint Presentation</vt:lpstr>
      <vt:lpstr>PowerPoint Presentation</vt:lpstr>
      <vt:lpstr>How can we apply fertiliser N in Ireland while balancing the challenges of:</vt:lpstr>
      <vt:lpstr>Reducing Ammonia Loss  Slurry Application method</vt:lpstr>
      <vt:lpstr>PowerPoint Presentation</vt:lpstr>
      <vt:lpstr>Protected Urea (Urea + NBPT)</vt:lpstr>
      <vt:lpstr>Protected Urea   Why look at it now?</vt:lpstr>
      <vt:lpstr>N fertiliser Type - Grass Yield Comparison</vt:lpstr>
      <vt:lpstr>PowerPoint Presentation</vt:lpstr>
      <vt:lpstr>Research Conclusions: Grassland</vt:lpstr>
      <vt:lpstr>PowerPoint Presentation</vt:lpstr>
    </vt:vector>
  </TitlesOfParts>
  <Company>Teagasc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Forrestal</dc:creator>
  <cp:lastModifiedBy>David Wall</cp:lastModifiedBy>
  <cp:revision>155</cp:revision>
  <cp:lastPrinted>2015-11-04T14:04:46Z</cp:lastPrinted>
  <dcterms:created xsi:type="dcterms:W3CDTF">2015-11-04T13:56:21Z</dcterms:created>
  <dcterms:modified xsi:type="dcterms:W3CDTF">2018-02-22T14:33:10Z</dcterms:modified>
</cp:coreProperties>
</file>