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8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9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18" r:id="rId6"/>
    <p:sldMasterId id="2147483732" r:id="rId7"/>
    <p:sldMasterId id="2147483745" r:id="rId8"/>
    <p:sldMasterId id="2147483761" r:id="rId9"/>
    <p:sldMasterId id="2147483789" r:id="rId10"/>
  </p:sldMasterIdLst>
  <p:notesMasterIdLst>
    <p:notesMasterId r:id="rId32"/>
  </p:notesMasterIdLst>
  <p:handoutMasterIdLst>
    <p:handoutMasterId r:id="rId33"/>
  </p:handoutMasterIdLst>
  <p:sldIdLst>
    <p:sldId id="335" r:id="rId11"/>
    <p:sldId id="333" r:id="rId12"/>
    <p:sldId id="334" r:id="rId13"/>
    <p:sldId id="313" r:id="rId14"/>
    <p:sldId id="323" r:id="rId15"/>
    <p:sldId id="338" r:id="rId16"/>
    <p:sldId id="337" r:id="rId17"/>
    <p:sldId id="341" r:id="rId18"/>
    <p:sldId id="343" r:id="rId19"/>
    <p:sldId id="327" r:id="rId20"/>
    <p:sldId id="329" r:id="rId21"/>
    <p:sldId id="328" r:id="rId22"/>
    <p:sldId id="322" r:id="rId23"/>
    <p:sldId id="319" r:id="rId24"/>
    <p:sldId id="330" r:id="rId25"/>
    <p:sldId id="324" r:id="rId26"/>
    <p:sldId id="332" r:id="rId27"/>
    <p:sldId id="325" r:id="rId28"/>
    <p:sldId id="326" r:id="rId29"/>
    <p:sldId id="318" r:id="rId30"/>
    <p:sldId id="331" r:id="rId31"/>
  </p:sldIdLst>
  <p:sldSz cx="9144000" cy="6858000" type="screen4x3"/>
  <p:notesSz cx="6743700" cy="9875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C333C3"/>
    <a:srgbClr val="CC3300"/>
    <a:srgbClr val="5BBFE3"/>
    <a:srgbClr val="993300"/>
    <a:srgbClr val="CC6600"/>
    <a:srgbClr val="D0D628"/>
    <a:srgbClr val="DCDCDC"/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2" autoAdjust="0"/>
    <p:restoredTop sz="99112" autoAdjust="0"/>
  </p:normalViewPr>
  <p:slideViewPr>
    <p:cSldViewPr>
      <p:cViewPr>
        <p:scale>
          <a:sx n="90" d="100"/>
          <a:sy n="90" d="100"/>
        </p:scale>
        <p:origin x="-84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3111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jcvx341\homeshares$\David.Wall\6683%20Heavy%20Soils%20Project\HSP%20soil%20survey_Lab%20Results_01Apr2016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essica.Graca\Desktop\Wx%20start%2030-11-16\PhD\Results\dataset_chapter1.xlsx" TargetMode="External"/><Relationship Id="rId1" Type="http://schemas.openxmlformats.org/officeDocument/2006/relationships/image" Target="../media/image25.jpe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essica.Graca\Desktop\Wx%20start%2030-11-16\PhD\Results\dataset_chapter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essica.Graca\Desktop\Wx%20start%2030-11-16\PhD\Results\dataset_chapter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eenVedder\Desktop\Organic%20Phosphorus%20Workshop%202016\Presentation\Soils%20in%20HSR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461265025133661"/>
          <c:y val="3.6490786737981493E-2"/>
          <c:w val="0.7035117443091119"/>
          <c:h val="0.86622464833923929"/>
        </c:manualLayout>
      </c:layout>
      <c:barChart>
        <c:barDir val="col"/>
        <c:grouping val="clustered"/>
        <c:varyColors val="0"/>
        <c:ser>
          <c:idx val="0"/>
          <c:order val="0"/>
          <c:tx>
            <c:v>TJR</c:v>
          </c:tx>
          <c:spPr>
            <a:solidFill>
              <a:srgbClr val="7030A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'Profiles_ANALYSIS)'!$BB$6:$BB$7</c:f>
              <c:strCache>
                <c:ptCount val="2"/>
                <c:pt idx="0">
                  <c:v>Organo-Min. Soil</c:v>
                </c:pt>
                <c:pt idx="1">
                  <c:v>Mineral Soil</c:v>
                </c:pt>
              </c:strCache>
            </c:strRef>
          </c:cat>
          <c:val>
            <c:numRef>
              <c:f>'Profiles_ANALYSIS)'!$BA$3:$BA$4</c:f>
              <c:numCache>
                <c:formatCode>General</c:formatCode>
                <c:ptCount val="2"/>
                <c:pt idx="1">
                  <c:v>988</c:v>
                </c:pt>
              </c:numCache>
            </c:numRef>
          </c:val>
        </c:ser>
        <c:ser>
          <c:idx val="1"/>
          <c:order val="1"/>
          <c:tx>
            <c:v>DB</c:v>
          </c:tx>
          <c:spPr>
            <a:solidFill>
              <a:srgbClr val="0000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'Profiles_ANALYSIS)'!$BB$6:$BB$7</c:f>
              <c:strCache>
                <c:ptCount val="2"/>
                <c:pt idx="0">
                  <c:v>Organo-Min. Soil</c:v>
                </c:pt>
                <c:pt idx="1">
                  <c:v>Mineral Soil</c:v>
                </c:pt>
              </c:strCache>
            </c:strRef>
          </c:cat>
          <c:val>
            <c:numRef>
              <c:f>'Profiles_ANALYSIS)'!$BA$6:$BA$7</c:f>
              <c:numCache>
                <c:formatCode>General</c:formatCode>
                <c:ptCount val="2"/>
                <c:pt idx="0">
                  <c:v>436</c:v>
                </c:pt>
                <c:pt idx="1">
                  <c:v>1171.5</c:v>
                </c:pt>
              </c:numCache>
            </c:numRef>
          </c:val>
        </c:ser>
        <c:ser>
          <c:idx val="3"/>
          <c:order val="2"/>
          <c:tx>
            <c:v>JL</c:v>
          </c:tx>
          <c:spPr>
            <a:solidFill>
              <a:srgbClr val="00A44A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'Profiles_ANALYSIS)'!$BB$6:$BB$7</c:f>
              <c:strCache>
                <c:ptCount val="2"/>
                <c:pt idx="0">
                  <c:v>Organo-Min. Soil</c:v>
                </c:pt>
                <c:pt idx="1">
                  <c:v>Mineral Soil</c:v>
                </c:pt>
              </c:strCache>
            </c:strRef>
          </c:cat>
          <c:val>
            <c:numRef>
              <c:f>'Profiles_ANALYSIS)'!$BA$13:$BA$14</c:f>
              <c:numCache>
                <c:formatCode>General</c:formatCode>
                <c:ptCount val="2"/>
                <c:pt idx="0">
                  <c:v>561</c:v>
                </c:pt>
                <c:pt idx="1">
                  <c:v>1224.5</c:v>
                </c:pt>
              </c:numCache>
            </c:numRef>
          </c:val>
        </c:ser>
        <c:ser>
          <c:idx val="4"/>
          <c:order val="3"/>
          <c:tx>
            <c:v>SOR</c:v>
          </c:tx>
          <c:spPr>
            <a:solidFill>
              <a:srgbClr val="FF33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'Profiles_ANALYSIS)'!$BB$6:$BB$7</c:f>
              <c:strCache>
                <c:ptCount val="2"/>
                <c:pt idx="0">
                  <c:v>Organo-Min. Soil</c:v>
                </c:pt>
                <c:pt idx="1">
                  <c:v>Mineral Soil</c:v>
                </c:pt>
              </c:strCache>
            </c:strRef>
          </c:cat>
          <c:val>
            <c:numRef>
              <c:f>'Profiles_ANALYSIS)'!$BA$17:$BA$18</c:f>
              <c:numCache>
                <c:formatCode>General</c:formatCode>
                <c:ptCount val="2"/>
                <c:pt idx="1">
                  <c:v>1417</c:v>
                </c:pt>
              </c:numCache>
            </c:numRef>
          </c:val>
        </c:ser>
        <c:ser>
          <c:idx val="2"/>
          <c:order val="4"/>
          <c:tx>
            <c:v>JOS</c:v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'Profiles_ANALYSIS)'!$BB$6:$BB$7</c:f>
              <c:strCache>
                <c:ptCount val="2"/>
                <c:pt idx="0">
                  <c:v>Organo-Min. Soil</c:v>
                </c:pt>
                <c:pt idx="1">
                  <c:v>Mineral Soil</c:v>
                </c:pt>
              </c:strCache>
            </c:strRef>
          </c:cat>
          <c:val>
            <c:numRef>
              <c:f>'Profiles_ANALYSIS)'!$BA$10:$BA$11</c:f>
              <c:numCache>
                <c:formatCode>General</c:formatCode>
                <c:ptCount val="2"/>
                <c:pt idx="1">
                  <c:v>1432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696768"/>
        <c:axId val="45232064"/>
      </c:barChart>
      <c:catAx>
        <c:axId val="209696768"/>
        <c:scaling>
          <c:orientation val="minMax"/>
        </c:scaling>
        <c:delete val="0"/>
        <c:axPos val="b"/>
        <c:majorTickMark val="out"/>
        <c:minorTickMark val="none"/>
        <c:tickLblPos val="nextTo"/>
        <c:crossAx val="45232064"/>
        <c:crosses val="autoZero"/>
        <c:auto val="1"/>
        <c:lblAlgn val="ctr"/>
        <c:lblOffset val="100"/>
        <c:noMultiLvlLbl val="0"/>
      </c:catAx>
      <c:valAx>
        <c:axId val="452320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 smtClean="0"/>
                  <a:t>P Retention</a:t>
                </a:r>
                <a:r>
                  <a:rPr lang="en-US" sz="2400" baseline="0" dirty="0" smtClean="0"/>
                  <a:t> 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Capacity </a:t>
                </a:r>
                <a:endParaRPr lang="en-US" sz="2400" dirty="0" smtClean="0"/>
              </a:p>
              <a:p>
                <a:pPr>
                  <a:defRPr sz="2400"/>
                </a:pPr>
                <a:r>
                  <a:rPr lang="en-US" sz="2000" dirty="0" smtClean="0"/>
                  <a:t>(</a:t>
                </a:r>
                <a:r>
                  <a:rPr lang="en-US" sz="2000" dirty="0"/>
                  <a:t>Al + Fe mg/L)</a:t>
                </a:r>
              </a:p>
            </c:rich>
          </c:tx>
          <c:layout>
            <c:manualLayout>
              <c:xMode val="edge"/>
              <c:yMode val="edge"/>
              <c:x val="0"/>
              <c:y val="0.104909176758137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96967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000" b="1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834274824164867E-2"/>
          <c:y val="1.8098731460917906E-3"/>
          <c:w val="0.86742931014284541"/>
          <c:h val="0.84202211621724121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explosion val="6"/>
            <c:spPr>
              <a:solidFill>
                <a:srgbClr val="993300"/>
              </a:solidFill>
            </c:spPr>
          </c:dPt>
          <c:dPt>
            <c:idx val="1"/>
            <c:bubble3D val="0"/>
            <c:explosion val="8"/>
            <c:spPr>
              <a:solidFill>
                <a:srgbClr val="000099"/>
              </a:solidFill>
            </c:spPr>
          </c:dPt>
          <c:dPt>
            <c:idx val="2"/>
            <c:bubble3D val="0"/>
            <c:explosion val="6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</c:spPr>
          </c:dPt>
          <c:dLbls>
            <c:dLbl>
              <c:idx val="0"/>
              <c:layout>
                <c:manualLayout>
                  <c:x val="-0.2397495363763002"/>
                  <c:y val="7.2687944214569922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Residual</a:t>
                    </a:r>
                    <a:r>
                      <a:rPr lang="en-US" sz="1400" b="1" baseline="0" dirty="0" smtClean="0"/>
                      <a:t> </a:t>
                    </a:r>
                    <a:r>
                      <a:rPr lang="en-US" sz="1400" b="1" dirty="0" smtClean="0"/>
                      <a:t>P (38.1%)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4814896820476489E-2"/>
                  <c:y val="-0.22816356344319741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Total P inorganic (28.9 %)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0263814170220412"/>
                  <c:y val="0.1439700587170771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en-US" sz="1400" b="1" dirty="0" smtClean="0">
                        <a:solidFill>
                          <a:schemeClr val="bg1"/>
                        </a:solidFill>
                      </a:rPr>
                      <a:t>Total P organic (33.2 %)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bg1">
                        <a:lumMod val="9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Sheet1!$H$18:$H$20</c:f>
              <c:strCache>
                <c:ptCount val="3"/>
                <c:pt idx="0">
                  <c:v>Residual-P</c:v>
                </c:pt>
                <c:pt idx="1">
                  <c:v>Total Pi</c:v>
                </c:pt>
                <c:pt idx="2">
                  <c:v>Total Po</c:v>
                </c:pt>
              </c:strCache>
            </c:strRef>
          </c:cat>
          <c:val>
            <c:numRef>
              <c:f>Sheet1!$I$18:$I$20</c:f>
              <c:numCache>
                <c:formatCode>General</c:formatCode>
                <c:ptCount val="3"/>
                <c:pt idx="0">
                  <c:v>38.1</c:v>
                </c:pt>
                <c:pt idx="1">
                  <c:v>28.9</c:v>
                </c:pt>
                <c:pt idx="2">
                  <c:v>33.200000000000003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240157480314915E-2"/>
          <c:y val="3.6830585945733692E-2"/>
          <c:w val="0.74449064402663967"/>
          <c:h val="0.96316941405426659"/>
        </c:manualLayout>
      </c:layout>
      <c:pieChart>
        <c:varyColors val="1"/>
        <c:ser>
          <c:idx val="0"/>
          <c:order val="0"/>
          <c:spPr>
            <a:ln w="34925">
              <a:solidFill>
                <a:schemeClr val="bg1">
                  <a:lumMod val="95000"/>
                </a:schemeClr>
              </a:solidFill>
            </a:ln>
          </c:spPr>
          <c:explosion val="8"/>
          <c:dPt>
            <c:idx val="0"/>
            <c:bubble3D val="1"/>
            <c:spPr>
              <a:solidFill>
                <a:srgbClr val="0000FF"/>
              </a:solidFill>
              <a:ln w="34925">
                <a:solidFill>
                  <a:schemeClr val="bg1">
                    <a:lumMod val="95000"/>
                  </a:schemeClr>
                </a:solidFill>
              </a:ln>
            </c:spPr>
          </c:dPt>
          <c:dPt>
            <c:idx val="1"/>
            <c:bubble3D val="1"/>
            <c:explosion val="6"/>
            <c:spPr>
              <a:solidFill>
                <a:srgbClr val="CC3300"/>
              </a:solidFill>
              <a:ln w="34925">
                <a:solidFill>
                  <a:schemeClr val="bg1">
                    <a:lumMod val="95000"/>
                  </a:schemeClr>
                </a:solidFill>
              </a:ln>
            </c:spPr>
          </c:dPt>
          <c:dPt>
            <c:idx val="2"/>
            <c:bubble3D val="1"/>
            <c:spPr>
              <a:solidFill>
                <a:schemeClr val="bg2"/>
              </a:solidFill>
              <a:ln w="34925">
                <a:solidFill>
                  <a:schemeClr val="bg1">
                    <a:lumMod val="95000"/>
                  </a:schemeClr>
                </a:solidFill>
              </a:ln>
            </c:spPr>
          </c:dPt>
          <c:dPt>
            <c:idx val="3"/>
            <c:bubble3D val="1"/>
            <c:spPr>
              <a:solidFill>
                <a:srgbClr val="C333C3"/>
              </a:solidFill>
              <a:ln w="34925">
                <a:solidFill>
                  <a:schemeClr val="bg1">
                    <a:lumMod val="9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-0.17127467318446099"/>
                  <c:y val="9.1522552108146193E-2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Plant Available</a:t>
                    </a:r>
                    <a:r>
                      <a:rPr lang="en-US" sz="1800" b="1" baseline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 P</a:t>
                    </a:r>
                  </a:p>
                  <a:p>
                    <a:pPr>
                      <a:defRPr sz="18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 baseline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en-US" sz="1800" b="1" baseline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en-US" sz="18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4.5 %)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709014051814953"/>
                  <c:y val="-0.20492710688391674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0" dirty="0" smtClean="0">
                        <a:solidFill>
                          <a:schemeClr val="bg1"/>
                        </a:solidFill>
                      </a:rPr>
                      <a:t>Fe/</a:t>
                    </a:r>
                    <a:r>
                      <a:rPr lang="en-US" sz="1800" b="1" dirty="0" smtClean="0">
                        <a:solidFill>
                          <a:schemeClr val="bg1"/>
                        </a:solidFill>
                      </a:rPr>
                      <a:t>Al</a:t>
                    </a:r>
                    <a:r>
                      <a:rPr lang="en-US" sz="1800" b="1" baseline="0" dirty="0" smtClean="0">
                        <a:solidFill>
                          <a:schemeClr val="bg1"/>
                        </a:solidFill>
                      </a:rPr>
                      <a:t>-Pi</a:t>
                    </a:r>
                  </a:p>
                  <a:p>
                    <a:pPr>
                      <a:defRPr sz="18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 baseline="0" dirty="0" smtClean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sz="1800" b="1" baseline="0" dirty="0">
                        <a:solidFill>
                          <a:schemeClr val="bg1"/>
                        </a:solidFill>
                      </a:rPr>
                      <a:t>(</a:t>
                    </a:r>
                    <a:r>
                      <a:rPr lang="en-US" sz="1800" b="1" dirty="0">
                        <a:solidFill>
                          <a:schemeClr val="bg1"/>
                        </a:solidFill>
                      </a:rPr>
                      <a:t>15 %)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1513905862311924E-4"/>
                  <c:y val="0.22893030717867516"/>
                </c:manualLayout>
              </c:layout>
              <c:tx>
                <c:rich>
                  <a:bodyPr/>
                  <a:lstStyle/>
                  <a:p>
                    <a:pPr>
                      <a:defRPr sz="1700" b="1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700" b="1" dirty="0" smtClean="0"/>
                      <a:t>Occluded Pi </a:t>
                    </a:r>
                  </a:p>
                  <a:p>
                    <a:pPr>
                      <a:defRPr sz="1700" b="1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700" b="1" dirty="0" smtClean="0"/>
                      <a:t>(</a:t>
                    </a:r>
                    <a:r>
                      <a:rPr lang="en-US" sz="1700" b="1" dirty="0"/>
                      <a:t>1.8 %)</a:t>
                    </a:r>
                    <a:endParaRPr lang="en-US" sz="17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7166514899923224"/>
                  <c:y val="0.18094817355751333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 dirty="0" smtClea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rPr>
                      <a:t>Ca-P</a:t>
                    </a:r>
                    <a:r>
                      <a:rPr lang="en-US" sz="1800" b="1" baseline="0" dirty="0" smtClea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>
                      <a:defRPr sz="1800" b="1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 baseline="0" dirty="0" smtClean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en-US" sz="1800" b="1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rPr>
                      <a:t>7.6</a:t>
                    </a:r>
                    <a:r>
                      <a:rPr lang="en-US" sz="1800" b="1" baseline="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rPr>
                      <a:t> %)</a:t>
                    </a:r>
                    <a:endParaRPr lang="en-US" dirty="0">
                      <a:solidFill>
                        <a:sysClr val="windowText" lastClr="000000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(Sheet1!$H$7,Sheet1!$H$12,Sheet1!$H$14,Sheet1!$H$16)</c:f>
              <c:strCache>
                <c:ptCount val="4"/>
                <c:pt idx="0">
                  <c:v>Labile Pi</c:v>
                </c:pt>
                <c:pt idx="1">
                  <c:v>NaOH-Pi</c:v>
                </c:pt>
                <c:pt idx="2">
                  <c:v>NaOHsn-Pi</c:v>
                </c:pt>
                <c:pt idx="3">
                  <c:v>HCl-Pi</c:v>
                </c:pt>
              </c:strCache>
            </c:strRef>
          </c:cat>
          <c:val>
            <c:numRef>
              <c:f>(Sheet1!$I$7,Sheet1!$I$12,Sheet1!$I$14,Sheet1!$I$16)</c:f>
              <c:numCache>
                <c:formatCode>General</c:formatCode>
                <c:ptCount val="4"/>
                <c:pt idx="0">
                  <c:v>4.5</c:v>
                </c:pt>
                <c:pt idx="1">
                  <c:v>15</c:v>
                </c:pt>
                <c:pt idx="2">
                  <c:v>1.8</c:v>
                </c:pt>
                <c:pt idx="3">
                  <c:v>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834274824164867E-2"/>
          <c:y val="1.8098731460917906E-3"/>
          <c:w val="0.86742931014284541"/>
          <c:h val="0.84202211621724121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explosion val="6"/>
            <c:spPr>
              <a:solidFill>
                <a:schemeClr val="bg1"/>
              </a:solidFill>
            </c:spPr>
          </c:dPt>
          <c:dPt>
            <c:idx val="1"/>
            <c:bubble3D val="0"/>
            <c:explosion val="8"/>
            <c:spPr>
              <a:solidFill>
                <a:srgbClr val="000099"/>
              </a:solidFill>
            </c:spPr>
          </c:dPt>
          <c:dPt>
            <c:idx val="2"/>
            <c:bubble3D val="0"/>
            <c:explosion val="6"/>
            <c:spPr>
              <a:solidFill>
                <a:schemeClr val="bg1"/>
              </a:solidFill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6.4814896820476489E-2"/>
                  <c:y val="-0.22816356344319741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Total P inorganic (28.9 %)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txPr>
              <a:bodyPr/>
              <a:lstStyle/>
              <a:p>
                <a:pPr>
                  <a:defRPr sz="1400" b="1">
                    <a:solidFill>
                      <a:schemeClr val="bg1">
                        <a:lumMod val="9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Sheet1!$H$18:$H$20</c:f>
              <c:strCache>
                <c:ptCount val="3"/>
                <c:pt idx="0">
                  <c:v>Residual-P</c:v>
                </c:pt>
                <c:pt idx="1">
                  <c:v>Total Pi</c:v>
                </c:pt>
                <c:pt idx="2">
                  <c:v>Total Po</c:v>
                </c:pt>
              </c:strCache>
            </c:strRef>
          </c:cat>
          <c:val>
            <c:numRef>
              <c:f>Sheet1!$I$18:$I$20</c:f>
              <c:numCache>
                <c:formatCode>General</c:formatCode>
                <c:ptCount val="3"/>
                <c:pt idx="0">
                  <c:v>38.1</c:v>
                </c:pt>
                <c:pt idx="1">
                  <c:v>28.9</c:v>
                </c:pt>
                <c:pt idx="2">
                  <c:v>33.200000000000003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IE" sz="1400" dirty="0">
                <a:latin typeface="Arial" panose="020B0604020202020204" pitchFamily="34" charset="0"/>
                <a:cs typeface="Arial" panose="020B0604020202020204" pitchFamily="34" charset="0"/>
              </a:rPr>
              <a:t>Soil types in High</a:t>
            </a:r>
            <a:r>
              <a:rPr lang="en-IE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Status Catchments </a:t>
            </a:r>
            <a:endParaRPr lang="en-IE" sz="14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5689216972878393"/>
          <c:y val="0.15292213473315841"/>
          <c:w val="0.49732677165354333"/>
          <c:h val="0.82887795275590548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Sheet1!$A$1:$A$3</c:f>
              <c:strCache>
                <c:ptCount val="3"/>
                <c:pt idx="0">
                  <c:v>Mineral</c:v>
                </c:pt>
                <c:pt idx="1">
                  <c:v>Peaty-Mineral</c:v>
                </c:pt>
                <c:pt idx="2">
                  <c:v>Peat</c:v>
                </c:pt>
              </c:strCache>
            </c:strRef>
          </c:cat>
          <c:val>
            <c:numRef>
              <c:f>Sheet1!$B$1:$B$3</c:f>
              <c:numCache>
                <c:formatCode>General</c:formatCode>
                <c:ptCount val="3"/>
                <c:pt idx="0">
                  <c:v>39</c:v>
                </c:pt>
                <c:pt idx="1">
                  <c:v>26.4</c:v>
                </c:pt>
                <c:pt idx="2">
                  <c:v>25.1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72-407E-9DD3-79B21D07195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Control</c:v>
          </c:tx>
          <c:spPr>
            <a:ln w="38100"/>
          </c:spPr>
          <c:errBars>
            <c:errDir val="y"/>
            <c:errBarType val="both"/>
            <c:errValType val="cust"/>
            <c:noEndCap val="0"/>
            <c:plus>
              <c:numRef>
                <c:f>Averages!$K$4:$K$11</c:f>
                <c:numCache>
                  <c:formatCode>General</c:formatCode>
                  <c:ptCount val="8"/>
                  <c:pt idx="0">
                    <c:v>0.11741988048732094</c:v>
                  </c:pt>
                  <c:pt idx="1">
                    <c:v>6.3215546165715425E-2</c:v>
                  </c:pt>
                  <c:pt idx="2">
                    <c:v>7.0087089817331407E-3</c:v>
                  </c:pt>
                  <c:pt idx="3">
                    <c:v>1.2258356762715227E-3</c:v>
                  </c:pt>
                  <c:pt idx="4">
                    <c:v>0</c:v>
                  </c:pt>
                  <c:pt idx="5">
                    <c:v>4.6046545455722239E-2</c:v>
                  </c:pt>
                  <c:pt idx="6">
                    <c:v>9.4212347388291755E-3</c:v>
                  </c:pt>
                  <c:pt idx="7">
                    <c:v>3.9096398091240533E-2</c:v>
                  </c:pt>
                </c:numCache>
              </c:numRef>
            </c:plus>
            <c:minus>
              <c:numRef>
                <c:f>Averages!$K$4:$K$11</c:f>
                <c:numCache>
                  <c:formatCode>General</c:formatCode>
                  <c:ptCount val="8"/>
                  <c:pt idx="0">
                    <c:v>0.11741988048732094</c:v>
                  </c:pt>
                  <c:pt idx="1">
                    <c:v>6.3215546165715425E-2</c:v>
                  </c:pt>
                  <c:pt idx="2">
                    <c:v>7.0087089817331407E-3</c:v>
                  </c:pt>
                  <c:pt idx="3">
                    <c:v>1.2258356762715227E-3</c:v>
                  </c:pt>
                  <c:pt idx="4">
                    <c:v>0</c:v>
                  </c:pt>
                  <c:pt idx="5">
                    <c:v>4.6046545455722239E-2</c:v>
                  </c:pt>
                  <c:pt idx="6">
                    <c:v>9.4212347388291755E-3</c:v>
                  </c:pt>
                  <c:pt idx="7">
                    <c:v>3.9096398091240533E-2</c:v>
                  </c:pt>
                </c:numCache>
              </c:numRef>
            </c:minus>
          </c:errBars>
          <c:cat>
            <c:strRef>
              <c:f>Averages!$A$4:$A$11</c:f>
              <c:strCache>
                <c:ptCount val="8"/>
                <c:pt idx="0">
                  <c:v>Event 1</c:v>
                </c:pt>
                <c:pt idx="1">
                  <c:v>Event 2</c:v>
                </c:pt>
                <c:pt idx="2">
                  <c:v>Event 3</c:v>
                </c:pt>
                <c:pt idx="3">
                  <c:v>Event 4</c:v>
                </c:pt>
                <c:pt idx="4">
                  <c:v>Event 5</c:v>
                </c:pt>
                <c:pt idx="5">
                  <c:v>Event 6</c:v>
                </c:pt>
                <c:pt idx="6">
                  <c:v>Event 7 </c:v>
                </c:pt>
                <c:pt idx="7">
                  <c:v>Event 8</c:v>
                </c:pt>
              </c:strCache>
            </c:strRef>
          </c:cat>
          <c:val>
            <c:numRef>
              <c:f>Averages!$J$4:$J$11</c:f>
              <c:numCache>
                <c:formatCode>General</c:formatCode>
                <c:ptCount val="8"/>
                <c:pt idx="0">
                  <c:v>0.13987904182306785</c:v>
                </c:pt>
                <c:pt idx="1">
                  <c:v>8.612483794528443E-2</c:v>
                </c:pt>
                <c:pt idx="2">
                  <c:v>1.8606416605838262E-2</c:v>
                </c:pt>
                <c:pt idx="3">
                  <c:v>1.5677418540824859E-2</c:v>
                </c:pt>
                <c:pt idx="4">
                  <c:v>0</c:v>
                </c:pt>
                <c:pt idx="5">
                  <c:v>5.8138780458285154E-2</c:v>
                </c:pt>
                <c:pt idx="6">
                  <c:v>2.3835073098188931E-2</c:v>
                </c:pt>
                <c:pt idx="7">
                  <c:v>6.18896580994295E-2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560-4B21-A249-9050BF4A8FBB}"/>
            </c:ext>
          </c:extLst>
        </c:ser>
        <c:ser>
          <c:idx val="1"/>
          <c:order val="1"/>
          <c:tx>
            <c:v>30 Two</c:v>
          </c:tx>
          <c:spPr>
            <a:ln w="38100">
              <a:solidFill>
                <a:srgbClr val="0000FF"/>
              </a:solidFill>
            </a:ln>
          </c:spPr>
          <c:marker>
            <c:spPr>
              <a:solidFill>
                <a:srgbClr val="0000FF"/>
              </a:solidFill>
              <a:ln>
                <a:solidFill>
                  <a:srgbClr val="0000FF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Averages!$AE$4:$AE$11</c:f>
                <c:numCache>
                  <c:formatCode>General</c:formatCode>
                  <c:ptCount val="8"/>
                  <c:pt idx="0">
                    <c:v>1.2764720282969411</c:v>
                  </c:pt>
                  <c:pt idx="1">
                    <c:v>8.572659561558281E-2</c:v>
                  </c:pt>
                  <c:pt idx="2">
                    <c:v>0.10559961200013035</c:v>
                  </c:pt>
                  <c:pt idx="3">
                    <c:v>2.5685798487468828E-2</c:v>
                  </c:pt>
                  <c:pt idx="4">
                    <c:v>0.8675180908273542</c:v>
                  </c:pt>
                  <c:pt idx="5">
                    <c:v>4.9076880584373629E-2</c:v>
                  </c:pt>
                  <c:pt idx="6">
                    <c:v>0.14408471113853288</c:v>
                  </c:pt>
                  <c:pt idx="7">
                    <c:v>0.11669443549964306</c:v>
                  </c:pt>
                </c:numCache>
              </c:numRef>
            </c:plus>
            <c:minus>
              <c:numRef>
                <c:f>Averages!$AE$4:$AE$11</c:f>
                <c:numCache>
                  <c:formatCode>General</c:formatCode>
                  <c:ptCount val="8"/>
                  <c:pt idx="0">
                    <c:v>1.2764720282969411</c:v>
                  </c:pt>
                  <c:pt idx="1">
                    <c:v>8.572659561558281E-2</c:v>
                  </c:pt>
                  <c:pt idx="2">
                    <c:v>0.10559961200013035</c:v>
                  </c:pt>
                  <c:pt idx="3">
                    <c:v>2.5685798487468828E-2</c:v>
                  </c:pt>
                  <c:pt idx="4">
                    <c:v>0.8675180908273542</c:v>
                  </c:pt>
                  <c:pt idx="5">
                    <c:v>4.9076880584373629E-2</c:v>
                  </c:pt>
                  <c:pt idx="6">
                    <c:v>0.14408471113853288</c:v>
                  </c:pt>
                  <c:pt idx="7">
                    <c:v>0.11669443549964306</c:v>
                  </c:pt>
                </c:numCache>
              </c:numRef>
            </c:minus>
          </c:errBars>
          <c:cat>
            <c:strRef>
              <c:f>Averages!$A$4:$A$11</c:f>
              <c:strCache>
                <c:ptCount val="8"/>
                <c:pt idx="0">
                  <c:v>Event 1</c:v>
                </c:pt>
                <c:pt idx="1">
                  <c:v>Event 2</c:v>
                </c:pt>
                <c:pt idx="2">
                  <c:v>Event 3</c:v>
                </c:pt>
                <c:pt idx="3">
                  <c:v>Event 4</c:v>
                </c:pt>
                <c:pt idx="4">
                  <c:v>Event 5</c:v>
                </c:pt>
                <c:pt idx="5">
                  <c:v>Event 6</c:v>
                </c:pt>
                <c:pt idx="6">
                  <c:v>Event 7 </c:v>
                </c:pt>
                <c:pt idx="7">
                  <c:v>Event 8</c:v>
                </c:pt>
              </c:strCache>
            </c:strRef>
          </c:cat>
          <c:val>
            <c:numRef>
              <c:f>Averages!$AD$4:$AD$11</c:f>
              <c:numCache>
                <c:formatCode>General</c:formatCode>
                <c:ptCount val="8"/>
                <c:pt idx="0">
                  <c:v>13.287150367630112</c:v>
                </c:pt>
                <c:pt idx="1">
                  <c:v>2.3821579910522321</c:v>
                </c:pt>
                <c:pt idx="2">
                  <c:v>0.9035337201668886</c:v>
                </c:pt>
                <c:pt idx="3">
                  <c:v>0.31087662848842373</c:v>
                </c:pt>
                <c:pt idx="4">
                  <c:v>9.3327369287178996</c:v>
                </c:pt>
                <c:pt idx="5">
                  <c:v>1.7200134243460827</c:v>
                </c:pt>
                <c:pt idx="6">
                  <c:v>0.86207824089690666</c:v>
                </c:pt>
                <c:pt idx="7">
                  <c:v>0.44537368957057005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560-4B21-A249-9050BF4A8FBB}"/>
            </c:ext>
          </c:extLst>
        </c:ser>
        <c:ser>
          <c:idx val="2"/>
          <c:order val="2"/>
          <c:tx>
            <c:v>55 Two</c:v>
          </c:tx>
          <c:spPr>
            <a:ln w="38100">
              <a:solidFill>
                <a:srgbClr val="0000FF"/>
              </a:solidFill>
            </a:ln>
          </c:spPr>
          <c:marker>
            <c:spPr>
              <a:solidFill>
                <a:schemeClr val="bg1"/>
              </a:solidFill>
              <a:ln>
                <a:solidFill>
                  <a:srgbClr val="0000FF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Averages!$AY$4:$AY$11</c:f>
                <c:numCache>
                  <c:formatCode>General</c:formatCode>
                  <c:ptCount val="8"/>
                  <c:pt idx="0">
                    <c:v>2.4636652123696456</c:v>
                  </c:pt>
                  <c:pt idx="1">
                    <c:v>0.41574105300082664</c:v>
                  </c:pt>
                  <c:pt idx="2">
                    <c:v>0.77609421088529318</c:v>
                  </c:pt>
                  <c:pt idx="3">
                    <c:v>0.361524320461868</c:v>
                  </c:pt>
                  <c:pt idx="4">
                    <c:v>4.5506102799925667</c:v>
                  </c:pt>
                  <c:pt idx="5">
                    <c:v>1.5775845258730117</c:v>
                  </c:pt>
                  <c:pt idx="6">
                    <c:v>0.36334350988346564</c:v>
                  </c:pt>
                  <c:pt idx="7">
                    <c:v>0.21926156931493485</c:v>
                  </c:pt>
                </c:numCache>
              </c:numRef>
            </c:plus>
            <c:minus>
              <c:numRef>
                <c:f>Averages!$AY$4:$AY$11</c:f>
                <c:numCache>
                  <c:formatCode>General</c:formatCode>
                  <c:ptCount val="8"/>
                  <c:pt idx="0">
                    <c:v>2.4636652123696456</c:v>
                  </c:pt>
                  <c:pt idx="1">
                    <c:v>0.41574105300082664</c:v>
                  </c:pt>
                  <c:pt idx="2">
                    <c:v>0.77609421088529318</c:v>
                  </c:pt>
                  <c:pt idx="3">
                    <c:v>0.361524320461868</c:v>
                  </c:pt>
                  <c:pt idx="4">
                    <c:v>4.5506102799925667</c:v>
                  </c:pt>
                  <c:pt idx="5">
                    <c:v>1.5775845258730117</c:v>
                  </c:pt>
                  <c:pt idx="6">
                    <c:v>0.36334350988346564</c:v>
                  </c:pt>
                  <c:pt idx="7">
                    <c:v>0.21926156931493485</c:v>
                  </c:pt>
                </c:numCache>
              </c:numRef>
            </c:minus>
          </c:errBars>
          <c:cat>
            <c:strRef>
              <c:f>Averages!$A$4:$A$11</c:f>
              <c:strCache>
                <c:ptCount val="8"/>
                <c:pt idx="0">
                  <c:v>Event 1</c:v>
                </c:pt>
                <c:pt idx="1">
                  <c:v>Event 2</c:v>
                </c:pt>
                <c:pt idx="2">
                  <c:v>Event 3</c:v>
                </c:pt>
                <c:pt idx="3">
                  <c:v>Event 4</c:v>
                </c:pt>
                <c:pt idx="4">
                  <c:v>Event 5</c:v>
                </c:pt>
                <c:pt idx="5">
                  <c:v>Event 6</c:v>
                </c:pt>
                <c:pt idx="6">
                  <c:v>Event 7 </c:v>
                </c:pt>
                <c:pt idx="7">
                  <c:v>Event 8</c:v>
                </c:pt>
              </c:strCache>
            </c:strRef>
          </c:cat>
          <c:val>
            <c:numRef>
              <c:f>Averages!$AX$4:$AX$11</c:f>
              <c:numCache>
                <c:formatCode>General</c:formatCode>
                <c:ptCount val="8"/>
                <c:pt idx="0">
                  <c:v>21.796917800571521</c:v>
                </c:pt>
                <c:pt idx="1">
                  <c:v>6.367894980571033</c:v>
                </c:pt>
                <c:pt idx="2">
                  <c:v>2.3044822605319393</c:v>
                </c:pt>
                <c:pt idx="3">
                  <c:v>0.62880336285590388</c:v>
                </c:pt>
                <c:pt idx="4">
                  <c:v>22.729044157512821</c:v>
                </c:pt>
                <c:pt idx="5">
                  <c:v>6.5397109337920973</c:v>
                </c:pt>
                <c:pt idx="6">
                  <c:v>2.1650191098709484</c:v>
                </c:pt>
                <c:pt idx="7">
                  <c:v>0.87641663488690291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560-4B21-A249-9050BF4A8FBB}"/>
            </c:ext>
          </c:extLst>
        </c:ser>
        <c:ser>
          <c:idx val="3"/>
          <c:order val="3"/>
          <c:tx>
            <c:v>30 Single</c:v>
          </c:tx>
          <c:spPr>
            <a:ln w="38100">
              <a:solidFill>
                <a:srgbClr val="FF0000"/>
              </a:solidFill>
            </a:ln>
          </c:spPr>
          <c:marker>
            <c:symbol val="square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Averages!$BS$4:$BS$11</c:f>
                <c:numCache>
                  <c:formatCode>General</c:formatCode>
                  <c:ptCount val="8"/>
                  <c:pt idx="0">
                    <c:v>1.4670276893027689</c:v>
                  </c:pt>
                  <c:pt idx="1">
                    <c:v>0.97945894347511497</c:v>
                  </c:pt>
                  <c:pt idx="2">
                    <c:v>0.46100007084819405</c:v>
                  </c:pt>
                  <c:pt idx="3">
                    <c:v>0.31588066891709404</c:v>
                  </c:pt>
                  <c:pt idx="4">
                    <c:v>0.15986203996467077</c:v>
                  </c:pt>
                  <c:pt idx="5">
                    <c:v>9.1338299282575863E-2</c:v>
                  </c:pt>
                  <c:pt idx="6">
                    <c:v>0.12726881733191883</c:v>
                  </c:pt>
                  <c:pt idx="7">
                    <c:v>0.10551293261892461</c:v>
                  </c:pt>
                </c:numCache>
              </c:numRef>
            </c:plus>
            <c:minus>
              <c:numRef>
                <c:f>Averages!$BS$4:$BS$11</c:f>
                <c:numCache>
                  <c:formatCode>General</c:formatCode>
                  <c:ptCount val="8"/>
                  <c:pt idx="0">
                    <c:v>1.4670276893027689</c:v>
                  </c:pt>
                  <c:pt idx="1">
                    <c:v>0.97945894347511497</c:v>
                  </c:pt>
                  <c:pt idx="2">
                    <c:v>0.46100007084819405</c:v>
                  </c:pt>
                  <c:pt idx="3">
                    <c:v>0.31588066891709404</c:v>
                  </c:pt>
                  <c:pt idx="4">
                    <c:v>0.15986203996467077</c:v>
                  </c:pt>
                  <c:pt idx="5">
                    <c:v>9.1338299282575863E-2</c:v>
                  </c:pt>
                  <c:pt idx="6">
                    <c:v>0.12726881733191883</c:v>
                  </c:pt>
                  <c:pt idx="7">
                    <c:v>0.10551293261892461</c:v>
                  </c:pt>
                </c:numCache>
              </c:numRef>
            </c:minus>
          </c:errBars>
          <c:cat>
            <c:strRef>
              <c:f>Averages!$A$4:$A$11</c:f>
              <c:strCache>
                <c:ptCount val="8"/>
                <c:pt idx="0">
                  <c:v>Event 1</c:v>
                </c:pt>
                <c:pt idx="1">
                  <c:v>Event 2</c:v>
                </c:pt>
                <c:pt idx="2">
                  <c:v>Event 3</c:v>
                </c:pt>
                <c:pt idx="3">
                  <c:v>Event 4</c:v>
                </c:pt>
                <c:pt idx="4">
                  <c:v>Event 5</c:v>
                </c:pt>
                <c:pt idx="5">
                  <c:v>Event 6</c:v>
                </c:pt>
                <c:pt idx="6">
                  <c:v>Event 7 </c:v>
                </c:pt>
                <c:pt idx="7">
                  <c:v>Event 8</c:v>
                </c:pt>
              </c:strCache>
            </c:strRef>
          </c:cat>
          <c:val>
            <c:numRef>
              <c:f>Averages!$BR$4:$BR$11</c:f>
              <c:numCache>
                <c:formatCode>General</c:formatCode>
                <c:ptCount val="8"/>
                <c:pt idx="0">
                  <c:v>44.621152274210125</c:v>
                </c:pt>
                <c:pt idx="1">
                  <c:v>8.7200139188771466</c:v>
                </c:pt>
                <c:pt idx="2">
                  <c:v>1.8653217034265805</c:v>
                </c:pt>
                <c:pt idx="3">
                  <c:v>0.69169320337061535</c:v>
                </c:pt>
                <c:pt idx="4">
                  <c:v>0.33133028738407311</c:v>
                </c:pt>
                <c:pt idx="5">
                  <c:v>0.37698900823164255</c:v>
                </c:pt>
                <c:pt idx="6">
                  <c:v>0.29042884918150674</c:v>
                </c:pt>
                <c:pt idx="7">
                  <c:v>0.19675408541487735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560-4B21-A249-9050BF4A8FBB}"/>
            </c:ext>
          </c:extLst>
        </c:ser>
        <c:ser>
          <c:idx val="4"/>
          <c:order val="4"/>
          <c:tx>
            <c:v>55 Single</c:v>
          </c:tx>
          <c:spPr>
            <a:ln w="38100">
              <a:solidFill>
                <a:srgbClr val="FF0000"/>
              </a:solidFill>
            </a:ln>
          </c:spPr>
          <c:marker>
            <c:symbol val="triangle"/>
            <c:size val="9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Averages!$CM$4:$CM$11</c:f>
                <c:numCache>
                  <c:formatCode>General</c:formatCode>
                  <c:ptCount val="8"/>
                  <c:pt idx="0">
                    <c:v>6.5727470470580682</c:v>
                  </c:pt>
                  <c:pt idx="1">
                    <c:v>1.2971448817391646</c:v>
                  </c:pt>
                  <c:pt idx="2">
                    <c:v>0.3975406068655738</c:v>
                  </c:pt>
                  <c:pt idx="3">
                    <c:v>1.0212288788872244</c:v>
                  </c:pt>
                  <c:pt idx="4">
                    <c:v>0.33721472419735571</c:v>
                  </c:pt>
                  <c:pt idx="5">
                    <c:v>0.17888071040809034</c:v>
                  </c:pt>
                  <c:pt idx="6">
                    <c:v>0.27495949752972165</c:v>
                  </c:pt>
                  <c:pt idx="7">
                    <c:v>6.3069101488523918E-2</c:v>
                  </c:pt>
                </c:numCache>
              </c:numRef>
            </c:plus>
            <c:minus>
              <c:numRef>
                <c:f>Averages!$CM$4:$CM$11</c:f>
                <c:numCache>
                  <c:formatCode>General</c:formatCode>
                  <c:ptCount val="8"/>
                  <c:pt idx="0">
                    <c:v>6.5727470470580682</c:v>
                  </c:pt>
                  <c:pt idx="1">
                    <c:v>1.2971448817391646</c:v>
                  </c:pt>
                  <c:pt idx="2">
                    <c:v>0.3975406068655738</c:v>
                  </c:pt>
                  <c:pt idx="3">
                    <c:v>1.0212288788872244</c:v>
                  </c:pt>
                  <c:pt idx="4">
                    <c:v>0.33721472419735571</c:v>
                  </c:pt>
                  <c:pt idx="5">
                    <c:v>0.17888071040809034</c:v>
                  </c:pt>
                  <c:pt idx="6">
                    <c:v>0.27495949752972165</c:v>
                  </c:pt>
                  <c:pt idx="7">
                    <c:v>6.3069101488523918E-2</c:v>
                  </c:pt>
                </c:numCache>
              </c:numRef>
            </c:minus>
          </c:errBars>
          <c:cat>
            <c:strRef>
              <c:f>Averages!$A$4:$A$11</c:f>
              <c:strCache>
                <c:ptCount val="8"/>
                <c:pt idx="0">
                  <c:v>Event 1</c:v>
                </c:pt>
                <c:pt idx="1">
                  <c:v>Event 2</c:v>
                </c:pt>
                <c:pt idx="2">
                  <c:v>Event 3</c:v>
                </c:pt>
                <c:pt idx="3">
                  <c:v>Event 4</c:v>
                </c:pt>
                <c:pt idx="4">
                  <c:v>Event 5</c:v>
                </c:pt>
                <c:pt idx="5">
                  <c:v>Event 6</c:v>
                </c:pt>
                <c:pt idx="6">
                  <c:v>Event 7 </c:v>
                </c:pt>
                <c:pt idx="7">
                  <c:v>Event 8</c:v>
                </c:pt>
              </c:strCache>
            </c:strRef>
          </c:cat>
          <c:val>
            <c:numRef>
              <c:f>Averages!$CL$4:$CL$11</c:f>
              <c:numCache>
                <c:formatCode>General</c:formatCode>
                <c:ptCount val="8"/>
                <c:pt idx="0">
                  <c:v>97.862752573991727</c:v>
                </c:pt>
                <c:pt idx="1">
                  <c:v>17.415311484527184</c:v>
                </c:pt>
                <c:pt idx="2">
                  <c:v>6.1783725211111573</c:v>
                </c:pt>
                <c:pt idx="3">
                  <c:v>3.9179761420301369</c:v>
                </c:pt>
                <c:pt idx="4">
                  <c:v>1.2278134041235373</c:v>
                </c:pt>
                <c:pt idx="5">
                  <c:v>1.1619959576939471</c:v>
                </c:pt>
                <c:pt idx="6">
                  <c:v>0.93830948792901891</c:v>
                </c:pt>
                <c:pt idx="7">
                  <c:v>0.66745750907087464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560-4B21-A249-9050BF4A8F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5597440"/>
        <c:axId val="41418048"/>
      </c:lineChart>
      <c:catAx>
        <c:axId val="2655974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IE"/>
                  <a:t>Rainfall Events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1418048"/>
        <c:crosses val="autoZero"/>
        <c:auto val="1"/>
        <c:lblAlgn val="ctr"/>
        <c:lblOffset val="100"/>
        <c:noMultiLvlLbl val="1"/>
      </c:catAx>
      <c:valAx>
        <c:axId val="41418048"/>
        <c:scaling>
          <c:orientation val="minMax"/>
          <c:max val="1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IE" sz="1800" dirty="0" smtClean="0"/>
                  <a:t>P Concentration in </a:t>
                </a:r>
                <a:r>
                  <a:rPr lang="en-IE" sz="1800" dirty="0" smtClean="0"/>
                  <a:t> runoff water </a:t>
                </a:r>
                <a:r>
                  <a:rPr lang="en-IE" sz="1800" baseline="0" dirty="0" smtClean="0"/>
                  <a:t>  </a:t>
                </a:r>
                <a:r>
                  <a:rPr lang="en-IE" dirty="0" smtClean="0"/>
                  <a:t>(mg </a:t>
                </a:r>
                <a:r>
                  <a:rPr lang="en-IE" dirty="0"/>
                  <a:t>/L)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559744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2270" cy="4937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E" dirty="0" smtClean="0"/>
              <a:t>Karen Daly, Research Review, 2014</a:t>
            </a:r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9869" y="0"/>
            <a:ext cx="2922270" cy="4937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B776A-FC32-4063-A16D-9DA4E8126309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80332"/>
            <a:ext cx="292227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9869" y="9380332"/>
            <a:ext cx="292227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15936-1DC9-40D5-9624-4D498A59378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74669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270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1430" y="0"/>
            <a:ext cx="2922270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75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9160" y="4691023"/>
            <a:ext cx="4945380" cy="444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2046"/>
            <a:ext cx="2922270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1430" y="9382046"/>
            <a:ext cx="2922270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E82F867-966F-4F86-9B8A-9F00716C6C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062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9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AAA3D38-A4FA-47B7-97A5-5AA0E0D16C13}" type="datetime2">
              <a:rPr lang="en-IE" smtClean="0">
                <a:solidFill>
                  <a:prstClr val="black"/>
                </a:solidFill>
              </a:rPr>
              <a:pPr/>
              <a:t>Thursday, 22 February 2018</a:t>
            </a:fld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956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2F867-966F-4F86-9B8A-9F00716C6CB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32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IE" smtClean="0">
                <a:ea typeface="ヒラギノ角ゴ Pro W3"/>
                <a:cs typeface="ヒラギノ角ゴ Pro W3"/>
              </a:rPr>
              <a:t>The main question of this study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38195" indent="-283921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35685" indent="-227137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589959" indent="-227137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44233" indent="-227137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498507" indent="-2271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52780" indent="-2271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07054" indent="-2271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61328" indent="-2271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82DB4D73-296C-45B9-97F8-67E091E38994}" type="slidenum">
              <a:rPr lang="en-GB" sz="1200">
                <a:solidFill>
                  <a:srgbClr val="000000"/>
                </a:solidFill>
              </a:rPr>
              <a:pPr/>
              <a:t>5</a:t>
            </a:fld>
            <a:endParaRPr lang="en-GB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469BF-62D6-424E-AFF6-008676F02DD1}" type="slidenum">
              <a:rPr lang="en-IE" smtClean="0">
                <a:solidFill>
                  <a:prstClr val="black"/>
                </a:solidFill>
              </a:rPr>
              <a:pPr/>
              <a:t>9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82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CCBDCA-EE37-480E-AC2C-8AE5748E690D}" type="slidenum">
              <a:rPr lang="en-IE" smtClean="0">
                <a:solidFill>
                  <a:prstClr val="black"/>
                </a:solidFill>
              </a:rPr>
              <a:pPr/>
              <a:t>13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749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fld id="{EA2F9CFD-9262-4CA4-A4DF-B9A91C75B216}" type="slidenum">
              <a:rPr lang="en-US" sz="1200" smtClean="0">
                <a:solidFill>
                  <a:srgbClr val="000000"/>
                </a:solidFill>
              </a:rPr>
              <a:pPr/>
              <a:t>15</a:t>
            </a:fld>
            <a:endParaRPr lang="en-US" sz="1200" smtClean="0">
              <a:solidFill>
                <a:srgbClr val="000000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AU" smtClean="0">
                <a:latin typeface="Arial" charset="0"/>
                <a:ea typeface="ヒラギノ角ゴ Pro W3" pitchFamily="96" charset="-128"/>
              </a:rPr>
              <a:t>Most nutrient stay where we want them - The risk of nutrient loss is influenced by climate, landscape and management of the land. </a:t>
            </a:r>
          </a:p>
          <a:p>
            <a:r>
              <a:rPr lang="en-AU" dirty="0" smtClean="0">
                <a:latin typeface="Arial" charset="0"/>
                <a:ea typeface="ヒラギノ角ゴ Pro W3" pitchFamily="96" charset="-128"/>
              </a:rPr>
              <a:t>If source and transport factors occur together, nutrient loss will also occur,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E" altLang="en-US" smtClean="0">
              <a:ea typeface="ヒラギノ角ゴ Pro W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996CE8-ED7D-4F1D-82A5-CAA6EFE95B8C}" type="slidenum">
              <a:rPr lang="en-U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2843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764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2958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64799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00537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72561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77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783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8923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9838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30750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08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98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6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190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6720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2037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808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26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5057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742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543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069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577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9038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6353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9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8050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409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656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5892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2155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886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628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67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6610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622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4405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3765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3870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9550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8739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3750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9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8057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276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6271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65918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87287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1188340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72327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0341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85555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4732524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7656211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6831393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53370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81290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91982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98704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49613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08725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2961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41510784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352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221645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71706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120962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9512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45483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779440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46916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9945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73346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402527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99086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9279117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953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1390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09800" y="4648200"/>
            <a:ext cx="4876800" cy="838200"/>
          </a:xfrm>
        </p:spPr>
        <p:txBody>
          <a:bodyPr/>
          <a:lstStyle>
            <a:lvl1pPr marL="0" indent="0">
              <a:buFont typeface="Zapf Dingbats" charset="2"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84213593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08855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7069118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92480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302774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999979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6665241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825105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0570732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463569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91250" y="609600"/>
            <a:ext cx="196215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573405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45661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04800" y="609600"/>
            <a:ext cx="78486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36040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41450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30506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294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35251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8816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1200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07603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8178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632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18844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39794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11861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2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5" y="600616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7465" y="780003"/>
            <a:ext cx="6553200" cy="1714500"/>
          </a:xfrm>
          <a:prstGeom prst="rect">
            <a:avLst/>
          </a:prstGeom>
          <a:solidFill>
            <a:srgbClr val="000000">
              <a:alpha val="50196"/>
            </a:srgbClr>
          </a:solidFill>
          <a:ln w="0"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8565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0"/>
            <a:ext cx="8858250" cy="887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875" y="887413"/>
            <a:ext cx="4352925" cy="52847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7413"/>
            <a:ext cx="4352925" cy="52847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10422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61463" cy="579120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714500"/>
            <a:ext cx="6553200" cy="1714500"/>
          </a:xfrm>
          <a:prstGeom prst="rect">
            <a:avLst/>
          </a:prstGeom>
          <a:solidFill>
            <a:srgbClr val="000000">
              <a:alpha val="60000"/>
            </a:srgbClr>
          </a:solidFill>
          <a:ln w="0"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ga-IE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444315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801184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577036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31515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018304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0539156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025296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88966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810874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4834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933716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701173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965617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472846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22/02/2018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11880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22/02/2018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17703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22/02/2018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56242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22/02/2018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72019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22/02/2018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4021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22/02/2018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98875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22/02/2018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03417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22/02/2018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75154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22/02/2018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419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22/02/2018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2173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22/02/2018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216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2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5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92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8892 PP Interal Update-01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hangingPunct="1"/>
            <a:r>
              <a:rPr lang="en-US" dirty="0" err="1">
                <a:solidFill>
                  <a:prstClr val="black">
                    <a:tint val="75000"/>
                  </a:prstClr>
                </a:solidFill>
                <a:ea typeface="ヒラギノ角ゴ Pro W3" charset="0"/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  <a:ea typeface="ヒラギノ角ゴ Pro W3" charset="0"/>
              </a:rPr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pPr defTabSz="457200" eaLnBrk="1" hangingPunct="1"/>
            <a:fld id="{34368562-B963-D14D-B6B0-C53B94E906B8}" type="slidenum">
              <a:rPr lang="en-US" smtClean="0">
                <a:solidFill>
                  <a:srgbClr val="007944"/>
                </a:solidFill>
                <a:ea typeface="ヒラギノ角ゴ Pro W3" charset="0"/>
              </a:rPr>
              <a:pPr defTabSz="457200" eaLnBrk="1" hangingPunct="1"/>
              <a:t>‹#›</a:t>
            </a:fld>
            <a:endParaRPr lang="en-US">
              <a:solidFill>
                <a:srgbClr val="007944"/>
              </a:solidFill>
              <a:ea typeface="ヒラギノ角ゴ Pro W3" charset="0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05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hangingPunct="1"/>
            <a:r>
              <a:rPr lang="en-US" dirty="0" err="1">
                <a:solidFill>
                  <a:prstClr val="black">
                    <a:tint val="75000"/>
                  </a:prstClr>
                </a:solidFill>
                <a:ea typeface="ヒラギノ角ゴ Pro W3" charset="0"/>
              </a:rPr>
              <a:t>Teagasc</a:t>
            </a:r>
            <a:r>
              <a:rPr lang="en-US" dirty="0">
                <a:solidFill>
                  <a:prstClr val="black">
                    <a:tint val="75000"/>
                  </a:prstClr>
                </a:solidFill>
                <a:ea typeface="ヒラギノ角ゴ Pro W3" charset="0"/>
              </a:rPr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pPr defTabSz="457200" eaLnBrk="1" hangingPunct="1"/>
            <a:fld id="{34368562-B963-D14D-B6B0-C53B94E906B8}" type="slidenum">
              <a:rPr lang="en-US" smtClean="0">
                <a:solidFill>
                  <a:srgbClr val="007944"/>
                </a:solidFill>
                <a:ea typeface="ヒラギノ角ゴ Pro W3" charset="0"/>
              </a:rPr>
              <a:pPr defTabSz="457200" eaLnBrk="1" hangingPunct="1"/>
              <a:t>‹#›</a:t>
            </a:fld>
            <a:endParaRPr lang="en-US">
              <a:solidFill>
                <a:srgbClr val="007944"/>
              </a:solidFill>
              <a:ea typeface="ヒラギノ角ゴ Pro W3" charset="0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72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hangingPunct="1"/>
            <a:r>
              <a:rPr lang="en-US" dirty="0" err="1" smtClean="0">
                <a:solidFill>
                  <a:prstClr val="black">
                    <a:tint val="75000"/>
                  </a:prstClr>
                </a:solidFill>
                <a:ea typeface="ヒラギノ角ゴ Pro W3" charset="0"/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  <a:ea typeface="ヒラギノ角ゴ Pro W3" charset="0"/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  <a:ea typeface="ヒラギノ角ゴ Pro W3" charset="0"/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pPr defTabSz="457200" eaLnBrk="1" hangingPunct="1"/>
            <a:fld id="{34368562-B963-D14D-B6B0-C53B94E906B8}" type="slidenum">
              <a:rPr lang="en-US" smtClean="0">
                <a:solidFill>
                  <a:srgbClr val="007944"/>
                </a:solidFill>
                <a:ea typeface="ヒラギノ角ゴ Pro W3" charset="0"/>
              </a:rPr>
              <a:pPr defTabSz="457200" eaLnBrk="1" hangingPunct="1"/>
              <a:t>‹#›</a:t>
            </a:fld>
            <a:endParaRPr lang="en-US">
              <a:solidFill>
                <a:srgbClr val="007944"/>
              </a:solidFill>
              <a:ea typeface="ヒラギノ角ゴ Pro W3" charset="0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810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446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pitchFamily="96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pitchFamily="96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pitchFamily="96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pitchFamily="96" charset="-128"/>
          <a:cs typeface="ヒラギノ角ゴ Pro W3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9749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pitchFamily="34" charset="0"/>
          <a:ea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0522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CC"/>
        </a:buClr>
        <a:buFont typeface="Zapf Dingbats" charset="2"/>
        <a:buChar char="n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CC"/>
        </a:buClr>
        <a:buFont typeface="Zapf Dingbats" charset="2"/>
        <a:buChar char="n"/>
        <a:defRPr sz="1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hangingPunct="1"/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pPr defTabSz="457200" eaLnBrk="1" hangingPunct="1"/>
            <a:fld id="{34368562-B963-D14D-B6B0-C53B94E906B8}" type="slidenum">
              <a:rPr lang="en-US" smtClean="0">
                <a:solidFill>
                  <a:srgbClr val="007944"/>
                </a:solidFill>
              </a:rPr>
              <a:pPr defTabSz="457200" eaLnBrk="1" hangingPunct="1"/>
              <a:t>‹#›</a:t>
            </a:fld>
            <a:endParaRPr lang="en-US">
              <a:solidFill>
                <a:srgbClr val="007944"/>
              </a:solidFill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081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8892 PP Interal Update-01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956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83D114E-8E74-403D-9BB5-CF51C9AD93E8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22/02/2018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IE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EA58A42-22E6-4127-82B7-CE614C72E270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2596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1.jpg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7" Type="http://schemas.openxmlformats.org/officeDocument/2006/relationships/image" Target="../media/image31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jpeg"/><Relationship Id="rId5" Type="http://schemas.openxmlformats.org/officeDocument/2006/relationships/image" Target="../media/image25.jpeg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1"/>
          <p:cNvSpPr>
            <a:spLocks noGrp="1"/>
          </p:cNvSpPr>
          <p:nvPr>
            <p:ph type="title"/>
          </p:nvPr>
        </p:nvSpPr>
        <p:spPr bwMode="auto">
          <a:solidFill>
            <a:srgbClr val="000000">
              <a:alpha val="59999"/>
            </a:srgbClr>
          </a:solidFill>
          <a:ln>
            <a:miter lim="800000"/>
            <a:headEnd/>
            <a:tailEnd/>
          </a:ln>
        </p:spPr>
        <p:txBody>
          <a:bodyPr wrap="square" lIns="91440" tIns="4572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en-IE" sz="2400" dirty="0" smtClean="0"/>
              <a:t>Phosphorus Loss Risk &amp; Mitigation </a:t>
            </a:r>
            <a:br>
              <a:rPr lang="en-IE" sz="2400" dirty="0" smtClean="0"/>
            </a:br>
            <a:r>
              <a:rPr lang="en-IE" sz="2400" dirty="0" smtClean="0"/>
              <a:t>from Agricultural Landscapes</a:t>
            </a:r>
            <a:br>
              <a:rPr lang="en-IE" sz="2400" dirty="0" smtClean="0"/>
            </a:br>
            <a:r>
              <a:rPr lang="en-US" sz="1600" dirty="0" smtClean="0">
                <a:latin typeface="Arial" charset="0"/>
                <a:ea typeface="ヒラギノ角ゴ Pro W3" pitchFamily="56" charset="-128"/>
                <a:cs typeface="Arial" charset="0"/>
              </a:rPr>
              <a:t/>
            </a:r>
            <a:br>
              <a:rPr lang="en-US" sz="1600" dirty="0" smtClean="0">
                <a:latin typeface="Arial" charset="0"/>
                <a:ea typeface="ヒラギノ角ゴ Pro W3" pitchFamily="56" charset="-128"/>
                <a:cs typeface="Arial" charset="0"/>
              </a:rPr>
            </a:br>
            <a:r>
              <a:rPr lang="en-US" sz="1600" dirty="0" smtClean="0">
                <a:latin typeface="Arial" charset="0"/>
                <a:ea typeface="ヒラギノ角ゴ Pro W3" pitchFamily="56" charset="-128"/>
                <a:cs typeface="Arial" charset="0"/>
              </a:rPr>
              <a:t>David P. Wall  </a:t>
            </a:r>
            <a:r>
              <a:rPr lang="en-US" sz="1400" dirty="0" smtClean="0">
                <a:latin typeface="Arial" charset="0"/>
                <a:ea typeface="ヒラギノ角ゴ Pro W3" pitchFamily="56" charset="-128"/>
                <a:cs typeface="Arial" charset="0"/>
              </a:rPr>
              <a:t/>
            </a:r>
            <a:br>
              <a:rPr lang="en-US" sz="1400" dirty="0" smtClean="0">
                <a:latin typeface="Arial" charset="0"/>
                <a:ea typeface="ヒラギノ角ゴ Pro W3" pitchFamily="56" charset="-128"/>
                <a:cs typeface="Arial" charset="0"/>
              </a:rPr>
            </a:br>
            <a:r>
              <a:rPr lang="en-US" sz="1400" i="1" dirty="0" smtClean="0">
                <a:latin typeface="Arial" charset="0"/>
                <a:ea typeface="ヒラギノ角ゴ Pro W3" pitchFamily="56" charset="-128"/>
                <a:cs typeface="Arial" charset="0"/>
              </a:rPr>
              <a:t>Teagasc, Johnstown Castle, Co Wexford</a:t>
            </a:r>
          </a:p>
        </p:txBody>
      </p:sp>
      <p:pic>
        <p:nvPicPr>
          <p:cNvPr id="17411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89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84" y="620688"/>
            <a:ext cx="7772400" cy="838200"/>
          </a:xfrm>
        </p:spPr>
        <p:txBody>
          <a:bodyPr/>
          <a:lstStyle/>
          <a:p>
            <a:r>
              <a:rPr lang="en-IE" dirty="0" smtClean="0"/>
              <a:t>WB status changes 07/09 to 13/15</a:t>
            </a:r>
            <a:endParaRPr lang="en-I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71" y="1844824"/>
            <a:ext cx="5845227" cy="2221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3096"/>
            <a:ext cx="5845227" cy="2172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89128" y="1942276"/>
            <a:ext cx="295232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1800" dirty="0" smtClean="0">
                <a:solidFill>
                  <a:srgbClr val="000000"/>
                </a:solidFill>
                <a:latin typeface="Arial"/>
                <a:ea typeface="+mn-ea"/>
              </a:rPr>
              <a:t>Little net change between 2007 and 2015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E" sz="1800" dirty="0" smtClean="0">
              <a:solidFill>
                <a:srgbClr val="000000"/>
              </a:solidFill>
              <a:latin typeface="Arial"/>
              <a:ea typeface="+mn-ea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1800" dirty="0" smtClean="0">
                <a:solidFill>
                  <a:srgbClr val="000000"/>
                </a:solidFill>
                <a:latin typeface="Arial"/>
                <a:ea typeface="+mn-ea"/>
              </a:rPr>
              <a:t>But </a:t>
            </a:r>
            <a:r>
              <a:rPr lang="en-IE" sz="1800" b="1" dirty="0" smtClean="0">
                <a:solidFill>
                  <a:srgbClr val="000000"/>
                </a:solidFill>
                <a:latin typeface="Arial"/>
                <a:ea typeface="+mn-ea"/>
              </a:rPr>
              <a:t>515</a:t>
            </a:r>
            <a:r>
              <a:rPr lang="en-IE" sz="1800" dirty="0" smtClean="0">
                <a:solidFill>
                  <a:srgbClr val="000000"/>
                </a:solidFill>
                <a:latin typeface="Arial"/>
                <a:ea typeface="+mn-ea"/>
              </a:rPr>
              <a:t> waterbodies have </a:t>
            </a:r>
            <a:r>
              <a:rPr lang="en-IE" sz="1800" b="1" dirty="0" err="1" smtClean="0">
                <a:solidFill>
                  <a:srgbClr val="000000"/>
                </a:solidFill>
                <a:latin typeface="Arial"/>
                <a:ea typeface="+mn-ea"/>
              </a:rPr>
              <a:t>disimproved</a:t>
            </a:r>
            <a:r>
              <a:rPr lang="en-IE" sz="1800" dirty="0" smtClean="0">
                <a:solidFill>
                  <a:srgbClr val="000000"/>
                </a:solidFill>
                <a:latin typeface="Arial"/>
                <a:ea typeface="+mn-ea"/>
              </a:rPr>
              <a:t>. These have been offset by 400 that have improved.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IE" sz="1800" dirty="0">
              <a:solidFill>
                <a:srgbClr val="000000"/>
              </a:solidFill>
              <a:latin typeface="Arial"/>
              <a:ea typeface="+mn-ea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1800" dirty="0" smtClean="0">
                <a:solidFill>
                  <a:srgbClr val="000000"/>
                </a:solidFill>
                <a:latin typeface="Arial"/>
                <a:ea typeface="+mn-ea"/>
              </a:rPr>
              <a:t>Not an artefact of the monitoring programme. Real changes.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E" sz="1800" dirty="0">
              <a:solidFill>
                <a:srgbClr val="000000"/>
              </a:solidFill>
              <a:latin typeface="Arial"/>
              <a:ea typeface="+mn-ea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1800" dirty="0" smtClean="0">
                <a:solidFill>
                  <a:srgbClr val="000000"/>
                </a:solidFill>
                <a:latin typeface="Arial"/>
                <a:ea typeface="+mn-ea"/>
              </a:rPr>
              <a:t>What can we learn from this?</a:t>
            </a:r>
            <a:endParaRPr lang="en-IE" sz="1800" dirty="0">
              <a:solidFill>
                <a:srgbClr val="000000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59694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04800" y="476672"/>
            <a:ext cx="7772400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IE" kern="0" dirty="0" smtClean="0">
                <a:solidFill>
                  <a:srgbClr val="FFFFFF"/>
                </a:solidFill>
              </a:rPr>
              <a:t>Significant pressures in the 511</a:t>
            </a:r>
            <a:br>
              <a:rPr lang="en-IE" kern="0" dirty="0" smtClean="0">
                <a:solidFill>
                  <a:srgbClr val="FFFFFF"/>
                </a:solidFill>
              </a:rPr>
            </a:br>
            <a:r>
              <a:rPr lang="en-IE" kern="0" dirty="0" smtClean="0">
                <a:solidFill>
                  <a:srgbClr val="FFFFFF"/>
                </a:solidFill>
              </a:rPr>
              <a:t>deteriorated river WBs</a:t>
            </a:r>
            <a:endParaRPr lang="en-IE" kern="0" dirty="0">
              <a:solidFill>
                <a:srgbClr val="FFFF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14" y="2057399"/>
            <a:ext cx="7088246" cy="4245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2251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 smtClean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392623" y="164887"/>
            <a:ext cx="8229600" cy="63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/>
            <a:r>
              <a:rPr lang="en-IE" sz="3200" kern="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Phosphorus loss</a:t>
            </a:r>
            <a:endParaRPr lang="en-IE" sz="3200" kern="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23529" y="3933056"/>
            <a:ext cx="8496943" cy="2762376"/>
            <a:chOff x="59761" y="3108512"/>
            <a:chExt cx="9142556" cy="3402053"/>
          </a:xfrm>
        </p:grpSpPr>
        <p:pic>
          <p:nvPicPr>
            <p:cNvPr id="8" name="Picture 2" descr="Z:\Shared\Drainage Manual\Auger and site photos 15\Pits 15\Athea\Pit3\DSCN604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2117" y="3181849"/>
              <a:ext cx="1800200" cy="3312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3" descr="Z:\Shared\Drainage Manual\Auger and site photos 15\Pits 15\Castleisland\Pit2\DSCN6050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976" y="3169166"/>
              <a:ext cx="1856184" cy="3319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Z:\Shared\Drainage Manual\Auger and site photos 15\Pits 15\Doonbeg\Pit1\DSCN595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61" y="3197617"/>
              <a:ext cx="1692188" cy="3312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5" descr="Z:\Shared\Drainage Manual\Auger and site photos 15\Pits 15\Kiskeam\Pit2\DSCN6104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0996" y="3173318"/>
              <a:ext cx="1685646" cy="3330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Z:\Shared\Drainage Manual\Auger and site photos 15\Pits 15\Rossmore\Pit1\DSCN5917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5294" y="3108512"/>
              <a:ext cx="1723618" cy="33953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Box 18"/>
          <p:cNvSpPr txBox="1"/>
          <p:nvPr/>
        </p:nvSpPr>
        <p:spPr>
          <a:xfrm>
            <a:off x="251519" y="798969"/>
            <a:ext cx="85709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E" sz="2000" dirty="0" smtClean="0"/>
              <a:t>Issue – Water </a:t>
            </a:r>
            <a:r>
              <a:rPr lang="en-IE" sz="2000" dirty="0"/>
              <a:t>Q</a:t>
            </a:r>
            <a:r>
              <a:rPr lang="en-IE" sz="2000" dirty="0" smtClean="0"/>
              <a:t>uality</a:t>
            </a:r>
          </a:p>
          <a:p>
            <a:pPr marL="444500" lvl="1" indent="-285750">
              <a:buFont typeface="Wingdings" panose="05000000000000000000" pitchFamily="2" charset="2"/>
              <a:buChar char="§"/>
            </a:pPr>
            <a:r>
              <a:rPr lang="en-IE" sz="2000" dirty="0" smtClean="0"/>
              <a:t>A relatively small quantity of P loss can cause </a:t>
            </a:r>
            <a:r>
              <a:rPr lang="en-IE" sz="2000" dirty="0" smtClean="0"/>
              <a:t>negative  </a:t>
            </a:r>
            <a:r>
              <a:rPr lang="en-IE" sz="2000" dirty="0" smtClean="0"/>
              <a:t>environmental effect in surface water bodies (rivers </a:t>
            </a:r>
            <a:r>
              <a:rPr lang="en-IE" sz="2000" dirty="0" smtClean="0"/>
              <a:t>&amp; </a:t>
            </a:r>
            <a:r>
              <a:rPr lang="en-IE" sz="2000" dirty="0" smtClean="0"/>
              <a:t>freshwater lakes) </a:t>
            </a:r>
          </a:p>
          <a:p>
            <a:pPr marL="444500" lvl="1" indent="-285750">
              <a:buFont typeface="Wingdings" panose="05000000000000000000" pitchFamily="2" charset="2"/>
              <a:buChar char="§"/>
            </a:pPr>
            <a:r>
              <a:rPr lang="en-IE" sz="2000" dirty="0" smtClean="0"/>
              <a:t>Phosphorus: source </a:t>
            </a:r>
            <a:r>
              <a:rPr lang="en-IE" sz="2000" dirty="0"/>
              <a:t>of </a:t>
            </a:r>
            <a:r>
              <a:rPr lang="en-IE" sz="2000" u="sng" dirty="0"/>
              <a:t>diffuse pollution </a:t>
            </a:r>
            <a:r>
              <a:rPr lang="en-IE" sz="2000" dirty="0"/>
              <a:t>from </a:t>
            </a:r>
            <a:r>
              <a:rPr lang="en-IE" sz="2000" dirty="0" smtClean="0"/>
              <a:t>agricultural landscapes</a:t>
            </a:r>
          </a:p>
          <a:p>
            <a:endParaRPr lang="en-IE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E" sz="2000" dirty="0" smtClean="0"/>
              <a:t>Main Pathways of P loss: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IE" sz="2000" b="1" dirty="0" smtClean="0"/>
              <a:t>&gt;&gt;</a:t>
            </a:r>
            <a:r>
              <a:rPr lang="en-IE" sz="2000" dirty="0" smtClean="0"/>
              <a:t>Runoff from soil </a:t>
            </a:r>
            <a:r>
              <a:rPr lang="en-IE" sz="2000" dirty="0"/>
              <a:t>s</a:t>
            </a:r>
            <a:r>
              <a:rPr lang="en-IE" sz="2000" dirty="0" smtClean="0"/>
              <a:t>urface to drainage ditches</a:t>
            </a:r>
            <a:r>
              <a:rPr lang="en-IE" sz="2000" dirty="0" smtClean="0"/>
              <a:t>, streams </a:t>
            </a:r>
            <a:r>
              <a:rPr lang="en-IE" sz="2000" dirty="0" smtClean="0"/>
              <a:t>&amp; lakes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IE" sz="2000" dirty="0" smtClean="0"/>
              <a:t>&lt; Leaching to drainage systems or to groundwater</a:t>
            </a:r>
          </a:p>
          <a:p>
            <a:endParaRPr lang="en-IE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E" sz="2000" dirty="0" smtClean="0"/>
              <a:t>Soil type and chemistry informs the potential for P loss by each pathway</a:t>
            </a:r>
          </a:p>
          <a:p>
            <a:pPr lvl="1"/>
            <a:endParaRPr lang="en-IE" sz="2000" dirty="0" smtClean="0"/>
          </a:p>
          <a:p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185200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4"/>
          <p:cNvGrpSpPr>
            <a:grpSpLocks noChangeAspect="1"/>
          </p:cNvGrpSpPr>
          <p:nvPr/>
        </p:nvGrpSpPr>
        <p:grpSpPr bwMode="auto">
          <a:xfrm>
            <a:off x="0" y="749300"/>
            <a:ext cx="9156700" cy="6108700"/>
            <a:chOff x="0" y="472"/>
            <a:chExt cx="5768" cy="3848"/>
          </a:xfrm>
        </p:grpSpPr>
        <p:sp>
          <p:nvSpPr>
            <p:cNvPr id="19464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472"/>
              <a:ext cx="5768" cy="3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prstClr val="black"/>
                </a:solidFill>
                <a:ea typeface="ヒラギノ角ゴ Pro W3" charset="0"/>
              </a:endParaRPr>
            </a:p>
          </p:txBody>
        </p:sp>
        <p:pic>
          <p:nvPicPr>
            <p:cNvPr id="1946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2"/>
              <a:ext cx="5761" cy="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66" name="Group 33"/>
            <p:cNvGrpSpPr>
              <a:grpSpLocks/>
            </p:cNvGrpSpPr>
            <p:nvPr/>
          </p:nvGrpSpPr>
          <p:grpSpPr bwMode="auto">
            <a:xfrm>
              <a:off x="481" y="1355"/>
              <a:ext cx="4682" cy="2427"/>
              <a:chOff x="481" y="1355"/>
              <a:chExt cx="4682" cy="2427"/>
            </a:xfrm>
          </p:grpSpPr>
          <p:sp>
            <p:nvSpPr>
              <p:cNvPr id="19521" name="Oval 6"/>
              <p:cNvSpPr>
                <a:spLocks noChangeArrowheads="1"/>
              </p:cNvSpPr>
              <p:nvPr/>
            </p:nvSpPr>
            <p:spPr bwMode="auto">
              <a:xfrm>
                <a:off x="481" y="1389"/>
                <a:ext cx="1140" cy="558"/>
              </a:xfrm>
              <a:prstGeom prst="ellipse">
                <a:avLst/>
              </a:prstGeom>
              <a:solidFill>
                <a:srgbClr val="BBE0E3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IE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22" name="Rectangle 7"/>
              <p:cNvSpPr>
                <a:spLocks noChangeArrowheads="1"/>
              </p:cNvSpPr>
              <p:nvPr/>
            </p:nvSpPr>
            <p:spPr bwMode="auto">
              <a:xfrm>
                <a:off x="847" y="1472"/>
                <a:ext cx="492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1600">
                    <a:solidFill>
                      <a:srgbClr val="000000"/>
                    </a:solidFill>
                    <a:ea typeface="ヒラギノ角ゴ Pro W3" charset="0"/>
                  </a:rPr>
                  <a:t>Source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23" name="Rectangle 8"/>
              <p:cNvSpPr>
                <a:spLocks noChangeArrowheads="1"/>
              </p:cNvSpPr>
              <p:nvPr/>
            </p:nvSpPr>
            <p:spPr bwMode="auto">
              <a:xfrm>
                <a:off x="622" y="1622"/>
                <a:ext cx="896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e.g. soil, fertilizer, manure, 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24" name="Rectangle 9"/>
              <p:cNvSpPr>
                <a:spLocks noChangeArrowheads="1"/>
              </p:cNvSpPr>
              <p:nvPr/>
            </p:nvSpPr>
            <p:spPr bwMode="auto">
              <a:xfrm>
                <a:off x="827" y="1708"/>
                <a:ext cx="48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pesticide, cow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25" name="Oval 10"/>
              <p:cNvSpPr>
                <a:spLocks noChangeArrowheads="1"/>
              </p:cNvSpPr>
              <p:nvPr/>
            </p:nvSpPr>
            <p:spPr bwMode="auto">
              <a:xfrm>
                <a:off x="1295" y="1878"/>
                <a:ext cx="1100" cy="558"/>
              </a:xfrm>
              <a:prstGeom prst="ellipse">
                <a:avLst/>
              </a:prstGeom>
              <a:solidFill>
                <a:srgbClr val="BBE0E3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IE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26" name="Rectangle 11"/>
              <p:cNvSpPr>
                <a:spLocks noChangeArrowheads="1"/>
              </p:cNvSpPr>
              <p:nvPr/>
            </p:nvSpPr>
            <p:spPr bwMode="auto">
              <a:xfrm>
                <a:off x="1505" y="2003"/>
                <a:ext cx="779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1600">
                    <a:solidFill>
                      <a:srgbClr val="000000"/>
                    </a:solidFill>
                    <a:ea typeface="ヒラギノ角ゴ Pro W3" charset="0"/>
                  </a:rPr>
                  <a:t>Mobilisation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27" name="Rectangle 12"/>
              <p:cNvSpPr>
                <a:spLocks noChangeArrowheads="1"/>
              </p:cNvSpPr>
              <p:nvPr/>
            </p:nvSpPr>
            <p:spPr bwMode="auto">
              <a:xfrm>
                <a:off x="1487" y="2154"/>
                <a:ext cx="755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e.g. erosion, leaching, 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28" name="Rectangle 13"/>
              <p:cNvSpPr>
                <a:spLocks noChangeArrowheads="1"/>
              </p:cNvSpPr>
              <p:nvPr/>
            </p:nvSpPr>
            <p:spPr bwMode="auto">
              <a:xfrm>
                <a:off x="1465" y="2240"/>
                <a:ext cx="799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spreading, solubilisation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29" name="Oval 14"/>
              <p:cNvSpPr>
                <a:spLocks noChangeArrowheads="1"/>
              </p:cNvSpPr>
              <p:nvPr/>
            </p:nvSpPr>
            <p:spPr bwMode="auto">
              <a:xfrm>
                <a:off x="2191" y="2326"/>
                <a:ext cx="1099" cy="559"/>
              </a:xfrm>
              <a:prstGeom prst="ellipse">
                <a:avLst/>
              </a:prstGeom>
              <a:solidFill>
                <a:srgbClr val="BBE0E3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IE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30" name="Rectangle 15"/>
              <p:cNvSpPr>
                <a:spLocks noChangeArrowheads="1"/>
              </p:cNvSpPr>
              <p:nvPr/>
            </p:nvSpPr>
            <p:spPr bwMode="auto">
              <a:xfrm>
                <a:off x="2462" y="2410"/>
                <a:ext cx="645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1600">
                    <a:solidFill>
                      <a:srgbClr val="000000"/>
                    </a:solidFill>
                    <a:ea typeface="ヒラギノ角ゴ Pro W3" charset="0"/>
                  </a:rPr>
                  <a:t>Pathways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31" name="Rectangle 16"/>
              <p:cNvSpPr>
                <a:spLocks noChangeArrowheads="1"/>
              </p:cNvSpPr>
              <p:nvPr/>
            </p:nvSpPr>
            <p:spPr bwMode="auto">
              <a:xfrm>
                <a:off x="2294" y="2560"/>
                <a:ext cx="936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e.g. overland, soil drainage, 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32" name="Rectangle 17"/>
              <p:cNvSpPr>
                <a:spLocks noChangeArrowheads="1"/>
              </p:cNvSpPr>
              <p:nvPr/>
            </p:nvSpPr>
            <p:spPr bwMode="auto">
              <a:xfrm>
                <a:off x="2327" y="2646"/>
                <a:ext cx="87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tile drains, aquifer fissures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33" name="Oval 18"/>
              <p:cNvSpPr>
                <a:spLocks noChangeArrowheads="1"/>
              </p:cNvSpPr>
              <p:nvPr/>
            </p:nvSpPr>
            <p:spPr bwMode="auto">
              <a:xfrm>
                <a:off x="3127" y="2775"/>
                <a:ext cx="1099" cy="558"/>
              </a:xfrm>
              <a:prstGeom prst="ellipse">
                <a:avLst/>
              </a:prstGeom>
              <a:solidFill>
                <a:srgbClr val="BBE0E3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IE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34" name="Rectangle 19"/>
              <p:cNvSpPr>
                <a:spLocks noChangeArrowheads="1"/>
              </p:cNvSpPr>
              <p:nvPr/>
            </p:nvSpPr>
            <p:spPr bwMode="auto">
              <a:xfrm>
                <a:off x="3444" y="2859"/>
                <a:ext cx="549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1600">
                    <a:solidFill>
                      <a:srgbClr val="000000"/>
                    </a:solidFill>
                    <a:ea typeface="ヒラギノ角ゴ Pro W3" charset="0"/>
                  </a:rPr>
                  <a:t>Delivery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35" name="Rectangle 20"/>
              <p:cNvSpPr>
                <a:spLocks noChangeArrowheads="1"/>
              </p:cNvSpPr>
              <p:nvPr/>
            </p:nvSpPr>
            <p:spPr bwMode="auto">
              <a:xfrm>
                <a:off x="3228" y="3009"/>
                <a:ext cx="94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e.g. nutrients &amp; pollutants in 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36" name="Rectangle 21"/>
              <p:cNvSpPr>
                <a:spLocks noChangeArrowheads="1"/>
              </p:cNvSpPr>
              <p:nvPr/>
            </p:nvSpPr>
            <p:spPr bwMode="auto">
              <a:xfrm>
                <a:off x="3356" y="3095"/>
                <a:ext cx="679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groundwater, lakes, 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37" name="Rectangle 22"/>
              <p:cNvSpPr>
                <a:spLocks noChangeArrowheads="1"/>
              </p:cNvSpPr>
              <p:nvPr/>
            </p:nvSpPr>
            <p:spPr bwMode="auto">
              <a:xfrm>
                <a:off x="3401" y="3181"/>
                <a:ext cx="58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estuaries &amp; rivers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38" name="Oval 23"/>
              <p:cNvSpPr>
                <a:spLocks noChangeArrowheads="1"/>
              </p:cNvSpPr>
              <p:nvPr/>
            </p:nvSpPr>
            <p:spPr bwMode="auto">
              <a:xfrm>
                <a:off x="4063" y="3224"/>
                <a:ext cx="1100" cy="558"/>
              </a:xfrm>
              <a:prstGeom prst="ellipse">
                <a:avLst/>
              </a:prstGeom>
              <a:solidFill>
                <a:srgbClr val="BBE0E3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IE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39" name="Rectangle 24"/>
              <p:cNvSpPr>
                <a:spLocks noChangeArrowheads="1"/>
              </p:cNvSpPr>
              <p:nvPr/>
            </p:nvSpPr>
            <p:spPr bwMode="auto">
              <a:xfrm>
                <a:off x="4420" y="3315"/>
                <a:ext cx="469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1600">
                    <a:solidFill>
                      <a:srgbClr val="000000"/>
                    </a:solidFill>
                    <a:ea typeface="ヒラギノ角ゴ Pro W3" charset="0"/>
                  </a:rPr>
                  <a:t>Impact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40" name="Rectangle 25"/>
              <p:cNvSpPr>
                <a:spLocks noChangeArrowheads="1"/>
              </p:cNvSpPr>
              <p:nvPr/>
            </p:nvSpPr>
            <p:spPr bwMode="auto">
              <a:xfrm>
                <a:off x="4177" y="3465"/>
                <a:ext cx="171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e.g. 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41" name="Rectangle 26"/>
              <p:cNvSpPr>
                <a:spLocks noChangeArrowheads="1"/>
              </p:cNvSpPr>
              <p:nvPr/>
            </p:nvSpPr>
            <p:spPr bwMode="auto">
              <a:xfrm>
                <a:off x="4315" y="3465"/>
                <a:ext cx="48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eutrophication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42" name="Rectangle 27"/>
              <p:cNvSpPr>
                <a:spLocks noChangeArrowheads="1"/>
              </p:cNvSpPr>
              <p:nvPr/>
            </p:nvSpPr>
            <p:spPr bwMode="auto">
              <a:xfrm>
                <a:off x="4763" y="3465"/>
                <a:ext cx="32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, aquatic 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43" name="Rectangle 28"/>
              <p:cNvSpPr>
                <a:spLocks noChangeArrowheads="1"/>
              </p:cNvSpPr>
              <p:nvPr/>
            </p:nvSpPr>
            <p:spPr bwMode="auto">
              <a:xfrm>
                <a:off x="4268" y="3552"/>
                <a:ext cx="725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457200" eaLnBrk="1" hangingPunct="1"/>
                <a:r>
                  <a:rPr lang="en-US" sz="900">
                    <a:solidFill>
                      <a:srgbClr val="000000"/>
                    </a:solidFill>
                    <a:ea typeface="ヒラギノ角ゴ Pro W3" charset="0"/>
                  </a:rPr>
                  <a:t>weeds, sedimentation</a:t>
                </a:r>
                <a:endParaRPr lang="en-US" sz="1800">
                  <a:solidFill>
                    <a:srgbClr val="000000"/>
                  </a:solidFill>
                  <a:ea typeface="ヒラギノ角ゴ Pro W3" charset="0"/>
                </a:endParaRPr>
              </a:p>
            </p:txBody>
          </p:sp>
          <p:sp>
            <p:nvSpPr>
              <p:cNvPr id="19544" name="Freeform 29"/>
              <p:cNvSpPr>
                <a:spLocks/>
              </p:cNvSpPr>
              <p:nvPr/>
            </p:nvSpPr>
            <p:spPr bwMode="auto">
              <a:xfrm>
                <a:off x="1594" y="1355"/>
                <a:ext cx="563" cy="444"/>
              </a:xfrm>
              <a:custGeom>
                <a:avLst/>
                <a:gdLst>
                  <a:gd name="T0" fmla="*/ 0 w 5227"/>
                  <a:gd name="T1" fmla="*/ 0 h 4117"/>
                  <a:gd name="T2" fmla="*/ 0 w 5227"/>
                  <a:gd name="T3" fmla="*/ 0 h 4117"/>
                  <a:gd name="T4" fmla="*/ 0 w 5227"/>
                  <a:gd name="T5" fmla="*/ 0 h 4117"/>
                  <a:gd name="T6" fmla="*/ 0 w 5227"/>
                  <a:gd name="T7" fmla="*/ 0 h 4117"/>
                  <a:gd name="T8" fmla="*/ 0 w 5227"/>
                  <a:gd name="T9" fmla="*/ 0 h 4117"/>
                  <a:gd name="T10" fmla="*/ 0 w 5227"/>
                  <a:gd name="T11" fmla="*/ 0 h 4117"/>
                  <a:gd name="T12" fmla="*/ 0 w 5227"/>
                  <a:gd name="T13" fmla="*/ 0 h 4117"/>
                  <a:gd name="T14" fmla="*/ 0 w 5227"/>
                  <a:gd name="T15" fmla="*/ 0 h 4117"/>
                  <a:gd name="T16" fmla="*/ 0 w 5227"/>
                  <a:gd name="T17" fmla="*/ 0 h 4117"/>
                  <a:gd name="T18" fmla="*/ 0 w 5227"/>
                  <a:gd name="T19" fmla="*/ 0 h 41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227" h="4117">
                    <a:moveTo>
                      <a:pt x="3972" y="3131"/>
                    </a:moveTo>
                    <a:cubicBezTo>
                      <a:pt x="4072" y="2374"/>
                      <a:pt x="3718" y="1629"/>
                      <a:pt x="3069" y="1228"/>
                    </a:cubicBezTo>
                    <a:cubicBezTo>
                      <a:pt x="2216" y="702"/>
                      <a:pt x="1102" y="913"/>
                      <a:pt x="501" y="1716"/>
                    </a:cubicBezTo>
                    <a:lnTo>
                      <a:pt x="0" y="1341"/>
                    </a:lnTo>
                    <a:cubicBezTo>
                      <a:pt x="795" y="279"/>
                      <a:pt x="2269" y="0"/>
                      <a:pt x="3397" y="696"/>
                    </a:cubicBezTo>
                    <a:cubicBezTo>
                      <a:pt x="4257" y="1227"/>
                      <a:pt x="4724" y="2212"/>
                      <a:pt x="4592" y="3213"/>
                    </a:cubicBezTo>
                    <a:lnTo>
                      <a:pt x="5227" y="3297"/>
                    </a:lnTo>
                    <a:lnTo>
                      <a:pt x="4157" y="4117"/>
                    </a:lnTo>
                    <a:lnTo>
                      <a:pt x="3337" y="3047"/>
                    </a:lnTo>
                    <a:lnTo>
                      <a:pt x="3972" y="3131"/>
                    </a:lnTo>
                    <a:close/>
                  </a:path>
                </a:pathLst>
              </a:custGeom>
              <a:solidFill>
                <a:srgbClr val="BBE0E3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IE" sz="1800">
                  <a:solidFill>
                    <a:prstClr val="black"/>
                  </a:solidFill>
                  <a:ea typeface="ヒラギノ角ゴ Pro W3" charset="0"/>
                </a:endParaRPr>
              </a:p>
            </p:txBody>
          </p:sp>
          <p:sp>
            <p:nvSpPr>
              <p:cNvPr id="19545" name="Freeform 30"/>
              <p:cNvSpPr>
                <a:spLocks/>
              </p:cNvSpPr>
              <p:nvPr/>
            </p:nvSpPr>
            <p:spPr bwMode="auto">
              <a:xfrm>
                <a:off x="2368" y="1803"/>
                <a:ext cx="563" cy="444"/>
              </a:xfrm>
              <a:custGeom>
                <a:avLst/>
                <a:gdLst>
                  <a:gd name="T0" fmla="*/ 0 w 5226"/>
                  <a:gd name="T1" fmla="*/ 0 h 4117"/>
                  <a:gd name="T2" fmla="*/ 0 w 5226"/>
                  <a:gd name="T3" fmla="*/ 0 h 4117"/>
                  <a:gd name="T4" fmla="*/ 0 w 5226"/>
                  <a:gd name="T5" fmla="*/ 0 h 4117"/>
                  <a:gd name="T6" fmla="*/ 0 w 5226"/>
                  <a:gd name="T7" fmla="*/ 0 h 4117"/>
                  <a:gd name="T8" fmla="*/ 0 w 5226"/>
                  <a:gd name="T9" fmla="*/ 0 h 4117"/>
                  <a:gd name="T10" fmla="*/ 0 w 5226"/>
                  <a:gd name="T11" fmla="*/ 0 h 4117"/>
                  <a:gd name="T12" fmla="*/ 0 w 5226"/>
                  <a:gd name="T13" fmla="*/ 0 h 4117"/>
                  <a:gd name="T14" fmla="*/ 0 w 5226"/>
                  <a:gd name="T15" fmla="*/ 0 h 4117"/>
                  <a:gd name="T16" fmla="*/ 0 w 5226"/>
                  <a:gd name="T17" fmla="*/ 0 h 4117"/>
                  <a:gd name="T18" fmla="*/ 0 w 5226"/>
                  <a:gd name="T19" fmla="*/ 0 h 41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226" h="4117">
                    <a:moveTo>
                      <a:pt x="3972" y="3131"/>
                    </a:moveTo>
                    <a:cubicBezTo>
                      <a:pt x="4072" y="2374"/>
                      <a:pt x="3718" y="1629"/>
                      <a:pt x="3068" y="1229"/>
                    </a:cubicBezTo>
                    <a:cubicBezTo>
                      <a:pt x="2215" y="702"/>
                      <a:pt x="1101" y="913"/>
                      <a:pt x="500" y="1716"/>
                    </a:cubicBezTo>
                    <a:lnTo>
                      <a:pt x="0" y="1341"/>
                    </a:lnTo>
                    <a:cubicBezTo>
                      <a:pt x="794" y="280"/>
                      <a:pt x="2268" y="0"/>
                      <a:pt x="3397" y="697"/>
                    </a:cubicBezTo>
                    <a:cubicBezTo>
                      <a:pt x="4256" y="1227"/>
                      <a:pt x="4724" y="2212"/>
                      <a:pt x="4591" y="3213"/>
                    </a:cubicBezTo>
                    <a:lnTo>
                      <a:pt x="5226" y="3297"/>
                    </a:lnTo>
                    <a:lnTo>
                      <a:pt x="4157" y="4117"/>
                    </a:lnTo>
                    <a:lnTo>
                      <a:pt x="3336" y="3047"/>
                    </a:lnTo>
                    <a:lnTo>
                      <a:pt x="3972" y="3131"/>
                    </a:lnTo>
                    <a:close/>
                  </a:path>
                </a:pathLst>
              </a:custGeom>
              <a:solidFill>
                <a:srgbClr val="BBE0E3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IE" sz="1800">
                  <a:solidFill>
                    <a:prstClr val="black"/>
                  </a:solidFill>
                  <a:ea typeface="ヒラギノ角ゴ Pro W3" charset="0"/>
                </a:endParaRPr>
              </a:p>
            </p:txBody>
          </p:sp>
          <p:sp>
            <p:nvSpPr>
              <p:cNvPr id="19546" name="Freeform 31"/>
              <p:cNvSpPr>
                <a:spLocks/>
              </p:cNvSpPr>
              <p:nvPr/>
            </p:nvSpPr>
            <p:spPr bwMode="auto">
              <a:xfrm>
                <a:off x="3223" y="2252"/>
                <a:ext cx="563" cy="444"/>
              </a:xfrm>
              <a:custGeom>
                <a:avLst/>
                <a:gdLst>
                  <a:gd name="T0" fmla="*/ 0 w 5227"/>
                  <a:gd name="T1" fmla="*/ 0 h 4117"/>
                  <a:gd name="T2" fmla="*/ 0 w 5227"/>
                  <a:gd name="T3" fmla="*/ 0 h 4117"/>
                  <a:gd name="T4" fmla="*/ 0 w 5227"/>
                  <a:gd name="T5" fmla="*/ 0 h 4117"/>
                  <a:gd name="T6" fmla="*/ 0 w 5227"/>
                  <a:gd name="T7" fmla="*/ 0 h 4117"/>
                  <a:gd name="T8" fmla="*/ 0 w 5227"/>
                  <a:gd name="T9" fmla="*/ 0 h 4117"/>
                  <a:gd name="T10" fmla="*/ 0 w 5227"/>
                  <a:gd name="T11" fmla="*/ 0 h 4117"/>
                  <a:gd name="T12" fmla="*/ 0 w 5227"/>
                  <a:gd name="T13" fmla="*/ 0 h 4117"/>
                  <a:gd name="T14" fmla="*/ 0 w 5227"/>
                  <a:gd name="T15" fmla="*/ 0 h 4117"/>
                  <a:gd name="T16" fmla="*/ 0 w 5227"/>
                  <a:gd name="T17" fmla="*/ 0 h 4117"/>
                  <a:gd name="T18" fmla="*/ 0 w 5227"/>
                  <a:gd name="T19" fmla="*/ 0 h 41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227" h="4117">
                    <a:moveTo>
                      <a:pt x="3972" y="3131"/>
                    </a:moveTo>
                    <a:cubicBezTo>
                      <a:pt x="4072" y="2375"/>
                      <a:pt x="3718" y="1630"/>
                      <a:pt x="3069" y="1229"/>
                    </a:cubicBezTo>
                    <a:cubicBezTo>
                      <a:pt x="2216" y="702"/>
                      <a:pt x="1102" y="914"/>
                      <a:pt x="501" y="1716"/>
                    </a:cubicBezTo>
                    <a:lnTo>
                      <a:pt x="0" y="1342"/>
                    </a:lnTo>
                    <a:cubicBezTo>
                      <a:pt x="795" y="280"/>
                      <a:pt x="2269" y="0"/>
                      <a:pt x="3397" y="697"/>
                    </a:cubicBezTo>
                    <a:cubicBezTo>
                      <a:pt x="4257" y="1227"/>
                      <a:pt x="4724" y="2212"/>
                      <a:pt x="4592" y="3213"/>
                    </a:cubicBezTo>
                    <a:lnTo>
                      <a:pt x="5227" y="3297"/>
                    </a:lnTo>
                    <a:lnTo>
                      <a:pt x="4157" y="4117"/>
                    </a:lnTo>
                    <a:lnTo>
                      <a:pt x="3337" y="3047"/>
                    </a:lnTo>
                    <a:lnTo>
                      <a:pt x="3972" y="3131"/>
                    </a:lnTo>
                    <a:close/>
                  </a:path>
                </a:pathLst>
              </a:custGeom>
              <a:solidFill>
                <a:srgbClr val="BBE0E3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IE" sz="1800">
                  <a:solidFill>
                    <a:prstClr val="black"/>
                  </a:solidFill>
                  <a:ea typeface="ヒラギノ角ゴ Pro W3" charset="0"/>
                </a:endParaRPr>
              </a:p>
            </p:txBody>
          </p:sp>
          <p:sp>
            <p:nvSpPr>
              <p:cNvPr id="19547" name="Freeform 32"/>
              <p:cNvSpPr>
                <a:spLocks/>
              </p:cNvSpPr>
              <p:nvPr/>
            </p:nvSpPr>
            <p:spPr bwMode="auto">
              <a:xfrm>
                <a:off x="4160" y="2741"/>
                <a:ext cx="563" cy="444"/>
              </a:xfrm>
              <a:custGeom>
                <a:avLst/>
                <a:gdLst>
                  <a:gd name="T0" fmla="*/ 0 w 2614"/>
                  <a:gd name="T1" fmla="*/ 0 h 2059"/>
                  <a:gd name="T2" fmla="*/ 0 w 2614"/>
                  <a:gd name="T3" fmla="*/ 0 h 2059"/>
                  <a:gd name="T4" fmla="*/ 0 w 2614"/>
                  <a:gd name="T5" fmla="*/ 0 h 2059"/>
                  <a:gd name="T6" fmla="*/ 0 w 2614"/>
                  <a:gd name="T7" fmla="*/ 0 h 2059"/>
                  <a:gd name="T8" fmla="*/ 0 w 2614"/>
                  <a:gd name="T9" fmla="*/ 0 h 2059"/>
                  <a:gd name="T10" fmla="*/ 0 w 2614"/>
                  <a:gd name="T11" fmla="*/ 0 h 2059"/>
                  <a:gd name="T12" fmla="*/ 0 w 2614"/>
                  <a:gd name="T13" fmla="*/ 0 h 2059"/>
                  <a:gd name="T14" fmla="*/ 0 w 2614"/>
                  <a:gd name="T15" fmla="*/ 0 h 2059"/>
                  <a:gd name="T16" fmla="*/ 0 w 2614"/>
                  <a:gd name="T17" fmla="*/ 0 h 2059"/>
                  <a:gd name="T18" fmla="*/ 0 w 2614"/>
                  <a:gd name="T19" fmla="*/ 0 h 20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614" h="2059">
                    <a:moveTo>
                      <a:pt x="1986" y="1566"/>
                    </a:moveTo>
                    <a:cubicBezTo>
                      <a:pt x="2036" y="1187"/>
                      <a:pt x="1859" y="815"/>
                      <a:pt x="1535" y="614"/>
                    </a:cubicBezTo>
                    <a:cubicBezTo>
                      <a:pt x="1108" y="351"/>
                      <a:pt x="551" y="457"/>
                      <a:pt x="250" y="858"/>
                    </a:cubicBezTo>
                    <a:lnTo>
                      <a:pt x="0" y="671"/>
                    </a:lnTo>
                    <a:cubicBezTo>
                      <a:pt x="398" y="140"/>
                      <a:pt x="1134" y="0"/>
                      <a:pt x="1699" y="348"/>
                    </a:cubicBezTo>
                    <a:cubicBezTo>
                      <a:pt x="2128" y="613"/>
                      <a:pt x="2362" y="1106"/>
                      <a:pt x="2296" y="1607"/>
                    </a:cubicBezTo>
                    <a:lnTo>
                      <a:pt x="2614" y="1648"/>
                    </a:lnTo>
                    <a:lnTo>
                      <a:pt x="2079" y="2059"/>
                    </a:lnTo>
                    <a:lnTo>
                      <a:pt x="1669" y="1524"/>
                    </a:lnTo>
                    <a:lnTo>
                      <a:pt x="1986" y="1566"/>
                    </a:lnTo>
                    <a:close/>
                  </a:path>
                </a:pathLst>
              </a:custGeom>
              <a:solidFill>
                <a:srgbClr val="BBE0E3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IE" sz="1800">
                  <a:solidFill>
                    <a:prstClr val="black"/>
                  </a:solidFill>
                  <a:ea typeface="ヒラギノ角ゴ Pro W3" charset="0"/>
                </a:endParaRPr>
              </a:p>
            </p:txBody>
          </p:sp>
        </p:grpSp>
        <p:pic>
          <p:nvPicPr>
            <p:cNvPr id="19467" name="Picture 3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2"/>
              <a:ext cx="5761" cy="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8" name="Oval 35"/>
            <p:cNvSpPr>
              <a:spLocks noChangeArrowheads="1"/>
            </p:cNvSpPr>
            <p:nvPr/>
          </p:nvSpPr>
          <p:spPr bwMode="auto">
            <a:xfrm>
              <a:off x="481" y="1389"/>
              <a:ext cx="1140" cy="558"/>
            </a:xfrm>
            <a:prstGeom prst="ellipse">
              <a:avLst/>
            </a:prstGeom>
            <a:solidFill>
              <a:srgbClr val="BBE0E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69" name="Rectangle 36"/>
            <p:cNvSpPr>
              <a:spLocks noChangeArrowheads="1"/>
            </p:cNvSpPr>
            <p:nvPr/>
          </p:nvSpPr>
          <p:spPr bwMode="auto">
            <a:xfrm>
              <a:off x="847" y="1472"/>
              <a:ext cx="492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1600">
                  <a:solidFill>
                    <a:srgbClr val="000000"/>
                  </a:solidFill>
                  <a:ea typeface="ヒラギノ角ゴ Pro W3" charset="0"/>
                </a:rPr>
                <a:t>Source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70" name="Rectangle 37"/>
            <p:cNvSpPr>
              <a:spLocks noChangeArrowheads="1"/>
            </p:cNvSpPr>
            <p:nvPr/>
          </p:nvSpPr>
          <p:spPr bwMode="auto">
            <a:xfrm>
              <a:off x="622" y="1622"/>
              <a:ext cx="89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e.g. soil, fertilizer, manure,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71" name="Rectangle 38"/>
            <p:cNvSpPr>
              <a:spLocks noChangeArrowheads="1"/>
            </p:cNvSpPr>
            <p:nvPr/>
          </p:nvSpPr>
          <p:spPr bwMode="auto">
            <a:xfrm>
              <a:off x="827" y="1708"/>
              <a:ext cx="48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pesticide, cow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72" name="Oval 39"/>
            <p:cNvSpPr>
              <a:spLocks noChangeArrowheads="1"/>
            </p:cNvSpPr>
            <p:nvPr/>
          </p:nvSpPr>
          <p:spPr bwMode="auto">
            <a:xfrm>
              <a:off x="1295" y="1878"/>
              <a:ext cx="1100" cy="558"/>
            </a:xfrm>
            <a:prstGeom prst="ellipse">
              <a:avLst/>
            </a:prstGeom>
            <a:solidFill>
              <a:srgbClr val="BBE0E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73" name="Rectangle 40"/>
            <p:cNvSpPr>
              <a:spLocks noChangeArrowheads="1"/>
            </p:cNvSpPr>
            <p:nvPr/>
          </p:nvSpPr>
          <p:spPr bwMode="auto">
            <a:xfrm>
              <a:off x="1505" y="2003"/>
              <a:ext cx="77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1600">
                  <a:solidFill>
                    <a:srgbClr val="000000"/>
                  </a:solidFill>
                  <a:ea typeface="ヒラギノ角ゴ Pro W3" charset="0"/>
                </a:rPr>
                <a:t>Mobilisation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74" name="Rectangle 41"/>
            <p:cNvSpPr>
              <a:spLocks noChangeArrowheads="1"/>
            </p:cNvSpPr>
            <p:nvPr/>
          </p:nvSpPr>
          <p:spPr bwMode="auto">
            <a:xfrm>
              <a:off x="1487" y="2154"/>
              <a:ext cx="75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e.g. erosion, leaching,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75" name="Rectangle 42"/>
            <p:cNvSpPr>
              <a:spLocks noChangeArrowheads="1"/>
            </p:cNvSpPr>
            <p:nvPr/>
          </p:nvSpPr>
          <p:spPr bwMode="auto">
            <a:xfrm>
              <a:off x="1465" y="2240"/>
              <a:ext cx="79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spreading, solubilisation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76" name="Oval 43"/>
            <p:cNvSpPr>
              <a:spLocks noChangeArrowheads="1"/>
            </p:cNvSpPr>
            <p:nvPr/>
          </p:nvSpPr>
          <p:spPr bwMode="auto">
            <a:xfrm>
              <a:off x="2191" y="2326"/>
              <a:ext cx="1099" cy="559"/>
            </a:xfrm>
            <a:prstGeom prst="ellipse">
              <a:avLst/>
            </a:prstGeom>
            <a:solidFill>
              <a:srgbClr val="BBE0E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77" name="Rectangle 44"/>
            <p:cNvSpPr>
              <a:spLocks noChangeArrowheads="1"/>
            </p:cNvSpPr>
            <p:nvPr/>
          </p:nvSpPr>
          <p:spPr bwMode="auto">
            <a:xfrm>
              <a:off x="2462" y="2410"/>
              <a:ext cx="64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1600">
                  <a:solidFill>
                    <a:srgbClr val="000000"/>
                  </a:solidFill>
                  <a:ea typeface="ヒラギノ角ゴ Pro W3" charset="0"/>
                </a:rPr>
                <a:t>Pathways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78" name="Rectangle 45"/>
            <p:cNvSpPr>
              <a:spLocks noChangeArrowheads="1"/>
            </p:cNvSpPr>
            <p:nvPr/>
          </p:nvSpPr>
          <p:spPr bwMode="auto">
            <a:xfrm>
              <a:off x="2294" y="2560"/>
              <a:ext cx="93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e.g. overland, soil drainage,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79" name="Rectangle 46"/>
            <p:cNvSpPr>
              <a:spLocks noChangeArrowheads="1"/>
            </p:cNvSpPr>
            <p:nvPr/>
          </p:nvSpPr>
          <p:spPr bwMode="auto">
            <a:xfrm>
              <a:off x="2327" y="2646"/>
              <a:ext cx="87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tile drains, aquifer fissures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80" name="Oval 47"/>
            <p:cNvSpPr>
              <a:spLocks noChangeArrowheads="1"/>
            </p:cNvSpPr>
            <p:nvPr/>
          </p:nvSpPr>
          <p:spPr bwMode="auto">
            <a:xfrm>
              <a:off x="3127" y="2775"/>
              <a:ext cx="1099" cy="558"/>
            </a:xfrm>
            <a:prstGeom prst="ellipse">
              <a:avLst/>
            </a:prstGeom>
            <a:solidFill>
              <a:srgbClr val="BBE0E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81" name="Rectangle 48"/>
            <p:cNvSpPr>
              <a:spLocks noChangeArrowheads="1"/>
            </p:cNvSpPr>
            <p:nvPr/>
          </p:nvSpPr>
          <p:spPr bwMode="auto">
            <a:xfrm>
              <a:off x="3444" y="2859"/>
              <a:ext cx="54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1600">
                  <a:solidFill>
                    <a:srgbClr val="000000"/>
                  </a:solidFill>
                  <a:ea typeface="ヒラギノ角ゴ Pro W3" charset="0"/>
                </a:rPr>
                <a:t>Delivery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82" name="Rectangle 49"/>
            <p:cNvSpPr>
              <a:spLocks noChangeArrowheads="1"/>
            </p:cNvSpPr>
            <p:nvPr/>
          </p:nvSpPr>
          <p:spPr bwMode="auto">
            <a:xfrm>
              <a:off x="3228" y="3009"/>
              <a:ext cx="94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e.g. nutrients &amp; pollutants in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83" name="Rectangle 50"/>
            <p:cNvSpPr>
              <a:spLocks noChangeArrowheads="1"/>
            </p:cNvSpPr>
            <p:nvPr/>
          </p:nvSpPr>
          <p:spPr bwMode="auto">
            <a:xfrm>
              <a:off x="3356" y="3095"/>
              <a:ext cx="67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groundwater, lakes,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84" name="Rectangle 51"/>
            <p:cNvSpPr>
              <a:spLocks noChangeArrowheads="1"/>
            </p:cNvSpPr>
            <p:nvPr/>
          </p:nvSpPr>
          <p:spPr bwMode="auto">
            <a:xfrm>
              <a:off x="3401" y="3181"/>
              <a:ext cx="58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estuaries &amp; rivers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85" name="Oval 52"/>
            <p:cNvSpPr>
              <a:spLocks noChangeArrowheads="1"/>
            </p:cNvSpPr>
            <p:nvPr/>
          </p:nvSpPr>
          <p:spPr bwMode="auto">
            <a:xfrm>
              <a:off x="4063" y="3224"/>
              <a:ext cx="1100" cy="558"/>
            </a:xfrm>
            <a:prstGeom prst="ellipse">
              <a:avLst/>
            </a:prstGeom>
            <a:solidFill>
              <a:srgbClr val="BBE0E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86" name="Rectangle 53"/>
            <p:cNvSpPr>
              <a:spLocks noChangeArrowheads="1"/>
            </p:cNvSpPr>
            <p:nvPr/>
          </p:nvSpPr>
          <p:spPr bwMode="auto">
            <a:xfrm>
              <a:off x="4420" y="3315"/>
              <a:ext cx="46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1600">
                  <a:solidFill>
                    <a:srgbClr val="000000"/>
                  </a:solidFill>
                  <a:ea typeface="ヒラギノ角ゴ Pro W3" charset="0"/>
                </a:rPr>
                <a:t>Impact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87" name="Rectangle 54"/>
            <p:cNvSpPr>
              <a:spLocks noChangeArrowheads="1"/>
            </p:cNvSpPr>
            <p:nvPr/>
          </p:nvSpPr>
          <p:spPr bwMode="auto">
            <a:xfrm>
              <a:off x="4177" y="3465"/>
              <a:ext cx="1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e.g.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88" name="Rectangle 55"/>
            <p:cNvSpPr>
              <a:spLocks noChangeArrowheads="1"/>
            </p:cNvSpPr>
            <p:nvPr/>
          </p:nvSpPr>
          <p:spPr bwMode="auto">
            <a:xfrm>
              <a:off x="4315" y="3465"/>
              <a:ext cx="48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eutrophication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89" name="Rectangle 56"/>
            <p:cNvSpPr>
              <a:spLocks noChangeArrowheads="1"/>
            </p:cNvSpPr>
            <p:nvPr/>
          </p:nvSpPr>
          <p:spPr bwMode="auto">
            <a:xfrm>
              <a:off x="4763" y="3465"/>
              <a:ext cx="3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, aquatic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90" name="Rectangle 57"/>
            <p:cNvSpPr>
              <a:spLocks noChangeArrowheads="1"/>
            </p:cNvSpPr>
            <p:nvPr/>
          </p:nvSpPr>
          <p:spPr bwMode="auto">
            <a:xfrm>
              <a:off x="4268" y="3552"/>
              <a:ext cx="72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weeds, sedimentation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91" name="Freeform 58"/>
            <p:cNvSpPr>
              <a:spLocks/>
            </p:cNvSpPr>
            <p:nvPr/>
          </p:nvSpPr>
          <p:spPr bwMode="auto">
            <a:xfrm>
              <a:off x="1594" y="1355"/>
              <a:ext cx="563" cy="444"/>
            </a:xfrm>
            <a:custGeom>
              <a:avLst/>
              <a:gdLst>
                <a:gd name="T0" fmla="*/ 0 w 5227"/>
                <a:gd name="T1" fmla="*/ 0 h 4117"/>
                <a:gd name="T2" fmla="*/ 0 w 5227"/>
                <a:gd name="T3" fmla="*/ 0 h 4117"/>
                <a:gd name="T4" fmla="*/ 0 w 5227"/>
                <a:gd name="T5" fmla="*/ 0 h 4117"/>
                <a:gd name="T6" fmla="*/ 0 w 5227"/>
                <a:gd name="T7" fmla="*/ 0 h 4117"/>
                <a:gd name="T8" fmla="*/ 0 w 5227"/>
                <a:gd name="T9" fmla="*/ 0 h 4117"/>
                <a:gd name="T10" fmla="*/ 0 w 5227"/>
                <a:gd name="T11" fmla="*/ 0 h 4117"/>
                <a:gd name="T12" fmla="*/ 0 w 5227"/>
                <a:gd name="T13" fmla="*/ 0 h 4117"/>
                <a:gd name="T14" fmla="*/ 0 w 5227"/>
                <a:gd name="T15" fmla="*/ 0 h 4117"/>
                <a:gd name="T16" fmla="*/ 0 w 5227"/>
                <a:gd name="T17" fmla="*/ 0 h 4117"/>
                <a:gd name="T18" fmla="*/ 0 w 5227"/>
                <a:gd name="T19" fmla="*/ 0 h 41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27" h="4117">
                  <a:moveTo>
                    <a:pt x="3972" y="3131"/>
                  </a:moveTo>
                  <a:cubicBezTo>
                    <a:pt x="4072" y="2374"/>
                    <a:pt x="3718" y="1629"/>
                    <a:pt x="3069" y="1228"/>
                  </a:cubicBezTo>
                  <a:cubicBezTo>
                    <a:pt x="2216" y="702"/>
                    <a:pt x="1102" y="913"/>
                    <a:pt x="501" y="1716"/>
                  </a:cubicBezTo>
                  <a:lnTo>
                    <a:pt x="0" y="1341"/>
                  </a:lnTo>
                  <a:cubicBezTo>
                    <a:pt x="795" y="279"/>
                    <a:pt x="2269" y="0"/>
                    <a:pt x="3397" y="696"/>
                  </a:cubicBezTo>
                  <a:cubicBezTo>
                    <a:pt x="4257" y="1227"/>
                    <a:pt x="4724" y="2212"/>
                    <a:pt x="4592" y="3213"/>
                  </a:cubicBezTo>
                  <a:lnTo>
                    <a:pt x="5227" y="3297"/>
                  </a:lnTo>
                  <a:lnTo>
                    <a:pt x="4157" y="4117"/>
                  </a:lnTo>
                  <a:lnTo>
                    <a:pt x="3337" y="3047"/>
                  </a:lnTo>
                  <a:lnTo>
                    <a:pt x="3972" y="3131"/>
                  </a:lnTo>
                  <a:close/>
                </a:path>
              </a:pathLst>
            </a:custGeom>
            <a:solidFill>
              <a:srgbClr val="BBE0E3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prstClr val="black"/>
                </a:solidFill>
                <a:ea typeface="ヒラギノ角ゴ Pro W3" charset="0"/>
              </a:endParaRPr>
            </a:p>
          </p:txBody>
        </p:sp>
        <p:sp>
          <p:nvSpPr>
            <p:cNvPr id="19492" name="Freeform 59"/>
            <p:cNvSpPr>
              <a:spLocks/>
            </p:cNvSpPr>
            <p:nvPr/>
          </p:nvSpPr>
          <p:spPr bwMode="auto">
            <a:xfrm>
              <a:off x="2368" y="1803"/>
              <a:ext cx="563" cy="444"/>
            </a:xfrm>
            <a:custGeom>
              <a:avLst/>
              <a:gdLst>
                <a:gd name="T0" fmla="*/ 0 w 5226"/>
                <a:gd name="T1" fmla="*/ 0 h 4117"/>
                <a:gd name="T2" fmla="*/ 0 w 5226"/>
                <a:gd name="T3" fmla="*/ 0 h 4117"/>
                <a:gd name="T4" fmla="*/ 0 w 5226"/>
                <a:gd name="T5" fmla="*/ 0 h 4117"/>
                <a:gd name="T6" fmla="*/ 0 w 5226"/>
                <a:gd name="T7" fmla="*/ 0 h 4117"/>
                <a:gd name="T8" fmla="*/ 0 w 5226"/>
                <a:gd name="T9" fmla="*/ 0 h 4117"/>
                <a:gd name="T10" fmla="*/ 0 w 5226"/>
                <a:gd name="T11" fmla="*/ 0 h 4117"/>
                <a:gd name="T12" fmla="*/ 0 w 5226"/>
                <a:gd name="T13" fmla="*/ 0 h 4117"/>
                <a:gd name="T14" fmla="*/ 0 w 5226"/>
                <a:gd name="T15" fmla="*/ 0 h 4117"/>
                <a:gd name="T16" fmla="*/ 0 w 5226"/>
                <a:gd name="T17" fmla="*/ 0 h 4117"/>
                <a:gd name="T18" fmla="*/ 0 w 5226"/>
                <a:gd name="T19" fmla="*/ 0 h 41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26" h="4117">
                  <a:moveTo>
                    <a:pt x="3972" y="3131"/>
                  </a:moveTo>
                  <a:cubicBezTo>
                    <a:pt x="4072" y="2374"/>
                    <a:pt x="3718" y="1629"/>
                    <a:pt x="3068" y="1229"/>
                  </a:cubicBezTo>
                  <a:cubicBezTo>
                    <a:pt x="2215" y="702"/>
                    <a:pt x="1101" y="913"/>
                    <a:pt x="500" y="1716"/>
                  </a:cubicBezTo>
                  <a:lnTo>
                    <a:pt x="0" y="1341"/>
                  </a:lnTo>
                  <a:cubicBezTo>
                    <a:pt x="794" y="280"/>
                    <a:pt x="2268" y="0"/>
                    <a:pt x="3397" y="697"/>
                  </a:cubicBezTo>
                  <a:cubicBezTo>
                    <a:pt x="4256" y="1227"/>
                    <a:pt x="4724" y="2212"/>
                    <a:pt x="4591" y="3213"/>
                  </a:cubicBezTo>
                  <a:lnTo>
                    <a:pt x="5226" y="3297"/>
                  </a:lnTo>
                  <a:lnTo>
                    <a:pt x="4157" y="4117"/>
                  </a:lnTo>
                  <a:lnTo>
                    <a:pt x="3336" y="3047"/>
                  </a:lnTo>
                  <a:lnTo>
                    <a:pt x="3972" y="3131"/>
                  </a:lnTo>
                  <a:close/>
                </a:path>
              </a:pathLst>
            </a:custGeom>
            <a:solidFill>
              <a:srgbClr val="BBE0E3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prstClr val="black"/>
                </a:solidFill>
                <a:ea typeface="ヒラギノ角ゴ Pro W3" charset="0"/>
              </a:endParaRPr>
            </a:p>
          </p:txBody>
        </p:sp>
        <p:sp>
          <p:nvSpPr>
            <p:cNvPr id="19493" name="Freeform 60"/>
            <p:cNvSpPr>
              <a:spLocks/>
            </p:cNvSpPr>
            <p:nvPr/>
          </p:nvSpPr>
          <p:spPr bwMode="auto">
            <a:xfrm>
              <a:off x="3223" y="2252"/>
              <a:ext cx="563" cy="444"/>
            </a:xfrm>
            <a:custGeom>
              <a:avLst/>
              <a:gdLst>
                <a:gd name="T0" fmla="*/ 0 w 5227"/>
                <a:gd name="T1" fmla="*/ 0 h 4117"/>
                <a:gd name="T2" fmla="*/ 0 w 5227"/>
                <a:gd name="T3" fmla="*/ 0 h 4117"/>
                <a:gd name="T4" fmla="*/ 0 w 5227"/>
                <a:gd name="T5" fmla="*/ 0 h 4117"/>
                <a:gd name="T6" fmla="*/ 0 w 5227"/>
                <a:gd name="T7" fmla="*/ 0 h 4117"/>
                <a:gd name="T8" fmla="*/ 0 w 5227"/>
                <a:gd name="T9" fmla="*/ 0 h 4117"/>
                <a:gd name="T10" fmla="*/ 0 w 5227"/>
                <a:gd name="T11" fmla="*/ 0 h 4117"/>
                <a:gd name="T12" fmla="*/ 0 w 5227"/>
                <a:gd name="T13" fmla="*/ 0 h 4117"/>
                <a:gd name="T14" fmla="*/ 0 w 5227"/>
                <a:gd name="T15" fmla="*/ 0 h 4117"/>
                <a:gd name="T16" fmla="*/ 0 w 5227"/>
                <a:gd name="T17" fmla="*/ 0 h 4117"/>
                <a:gd name="T18" fmla="*/ 0 w 5227"/>
                <a:gd name="T19" fmla="*/ 0 h 41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27" h="4117">
                  <a:moveTo>
                    <a:pt x="3972" y="3131"/>
                  </a:moveTo>
                  <a:cubicBezTo>
                    <a:pt x="4072" y="2375"/>
                    <a:pt x="3718" y="1630"/>
                    <a:pt x="3069" y="1229"/>
                  </a:cubicBezTo>
                  <a:cubicBezTo>
                    <a:pt x="2216" y="702"/>
                    <a:pt x="1102" y="914"/>
                    <a:pt x="501" y="1716"/>
                  </a:cubicBezTo>
                  <a:lnTo>
                    <a:pt x="0" y="1342"/>
                  </a:lnTo>
                  <a:cubicBezTo>
                    <a:pt x="795" y="280"/>
                    <a:pt x="2269" y="0"/>
                    <a:pt x="3397" y="697"/>
                  </a:cubicBezTo>
                  <a:cubicBezTo>
                    <a:pt x="4257" y="1227"/>
                    <a:pt x="4724" y="2212"/>
                    <a:pt x="4592" y="3213"/>
                  </a:cubicBezTo>
                  <a:lnTo>
                    <a:pt x="5227" y="3297"/>
                  </a:lnTo>
                  <a:lnTo>
                    <a:pt x="4157" y="4117"/>
                  </a:lnTo>
                  <a:lnTo>
                    <a:pt x="3337" y="3047"/>
                  </a:lnTo>
                  <a:lnTo>
                    <a:pt x="3972" y="3131"/>
                  </a:lnTo>
                  <a:close/>
                </a:path>
              </a:pathLst>
            </a:custGeom>
            <a:solidFill>
              <a:srgbClr val="BBE0E3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prstClr val="black"/>
                </a:solidFill>
                <a:ea typeface="ヒラギノ角ゴ Pro W3" charset="0"/>
              </a:endParaRPr>
            </a:p>
          </p:txBody>
        </p:sp>
        <p:sp>
          <p:nvSpPr>
            <p:cNvPr id="19494" name="Freeform 61"/>
            <p:cNvSpPr>
              <a:spLocks/>
            </p:cNvSpPr>
            <p:nvPr/>
          </p:nvSpPr>
          <p:spPr bwMode="auto">
            <a:xfrm>
              <a:off x="4160" y="2741"/>
              <a:ext cx="563" cy="444"/>
            </a:xfrm>
            <a:custGeom>
              <a:avLst/>
              <a:gdLst>
                <a:gd name="T0" fmla="*/ 0 w 2614"/>
                <a:gd name="T1" fmla="*/ 0 h 2059"/>
                <a:gd name="T2" fmla="*/ 0 w 2614"/>
                <a:gd name="T3" fmla="*/ 0 h 2059"/>
                <a:gd name="T4" fmla="*/ 0 w 2614"/>
                <a:gd name="T5" fmla="*/ 0 h 2059"/>
                <a:gd name="T6" fmla="*/ 0 w 2614"/>
                <a:gd name="T7" fmla="*/ 0 h 2059"/>
                <a:gd name="T8" fmla="*/ 0 w 2614"/>
                <a:gd name="T9" fmla="*/ 0 h 2059"/>
                <a:gd name="T10" fmla="*/ 0 w 2614"/>
                <a:gd name="T11" fmla="*/ 0 h 2059"/>
                <a:gd name="T12" fmla="*/ 0 w 2614"/>
                <a:gd name="T13" fmla="*/ 0 h 2059"/>
                <a:gd name="T14" fmla="*/ 0 w 2614"/>
                <a:gd name="T15" fmla="*/ 0 h 2059"/>
                <a:gd name="T16" fmla="*/ 0 w 2614"/>
                <a:gd name="T17" fmla="*/ 0 h 2059"/>
                <a:gd name="T18" fmla="*/ 0 w 2614"/>
                <a:gd name="T19" fmla="*/ 0 h 20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14" h="2059">
                  <a:moveTo>
                    <a:pt x="1986" y="1566"/>
                  </a:moveTo>
                  <a:cubicBezTo>
                    <a:pt x="2036" y="1187"/>
                    <a:pt x="1859" y="815"/>
                    <a:pt x="1535" y="614"/>
                  </a:cubicBezTo>
                  <a:cubicBezTo>
                    <a:pt x="1108" y="351"/>
                    <a:pt x="551" y="457"/>
                    <a:pt x="250" y="858"/>
                  </a:cubicBezTo>
                  <a:lnTo>
                    <a:pt x="0" y="671"/>
                  </a:lnTo>
                  <a:cubicBezTo>
                    <a:pt x="398" y="140"/>
                    <a:pt x="1134" y="0"/>
                    <a:pt x="1699" y="348"/>
                  </a:cubicBezTo>
                  <a:cubicBezTo>
                    <a:pt x="2128" y="613"/>
                    <a:pt x="2362" y="1106"/>
                    <a:pt x="2296" y="1607"/>
                  </a:cubicBezTo>
                  <a:lnTo>
                    <a:pt x="2614" y="1648"/>
                  </a:lnTo>
                  <a:lnTo>
                    <a:pt x="2079" y="2059"/>
                  </a:lnTo>
                  <a:lnTo>
                    <a:pt x="1669" y="1524"/>
                  </a:lnTo>
                  <a:lnTo>
                    <a:pt x="1986" y="1566"/>
                  </a:lnTo>
                  <a:close/>
                </a:path>
              </a:pathLst>
            </a:custGeom>
            <a:solidFill>
              <a:srgbClr val="BBE0E3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prstClr val="black"/>
                </a:solidFill>
                <a:ea typeface="ヒラギノ角ゴ Pro W3" charset="0"/>
              </a:endParaRPr>
            </a:p>
          </p:txBody>
        </p:sp>
        <p:sp>
          <p:nvSpPr>
            <p:cNvPr id="19495" name="Oval 62"/>
            <p:cNvSpPr>
              <a:spLocks noChangeArrowheads="1"/>
            </p:cNvSpPr>
            <p:nvPr/>
          </p:nvSpPr>
          <p:spPr bwMode="auto">
            <a:xfrm>
              <a:off x="481" y="1389"/>
              <a:ext cx="1140" cy="558"/>
            </a:xfrm>
            <a:prstGeom prst="ellipse">
              <a:avLst/>
            </a:prstGeom>
            <a:solidFill>
              <a:srgbClr val="FFC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96" name="Rectangle 63"/>
            <p:cNvSpPr>
              <a:spLocks noChangeArrowheads="1"/>
            </p:cNvSpPr>
            <p:nvPr/>
          </p:nvSpPr>
          <p:spPr bwMode="auto">
            <a:xfrm>
              <a:off x="847" y="1472"/>
              <a:ext cx="492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1600" dirty="0">
                  <a:solidFill>
                    <a:srgbClr val="000000"/>
                  </a:solidFill>
                  <a:ea typeface="ヒラギノ角ゴ Pro W3" charset="0"/>
                </a:rPr>
                <a:t>Source</a:t>
              </a:r>
              <a:endParaRPr lang="en-US" sz="1800" dirty="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97" name="Rectangle 64"/>
            <p:cNvSpPr>
              <a:spLocks noChangeArrowheads="1"/>
            </p:cNvSpPr>
            <p:nvPr/>
          </p:nvSpPr>
          <p:spPr bwMode="auto">
            <a:xfrm>
              <a:off x="622" y="1622"/>
              <a:ext cx="89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 dirty="0">
                  <a:solidFill>
                    <a:srgbClr val="000000"/>
                  </a:solidFill>
                  <a:ea typeface="ヒラギノ角ゴ Pro W3" charset="0"/>
                </a:rPr>
                <a:t>e.g. soil, fertilizer, manure, </a:t>
              </a:r>
              <a:endParaRPr lang="en-US" sz="1800" dirty="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98" name="Oval 66"/>
            <p:cNvSpPr>
              <a:spLocks noChangeArrowheads="1"/>
            </p:cNvSpPr>
            <p:nvPr/>
          </p:nvSpPr>
          <p:spPr bwMode="auto">
            <a:xfrm>
              <a:off x="1295" y="1878"/>
              <a:ext cx="1100" cy="558"/>
            </a:xfrm>
            <a:prstGeom prst="ellipse">
              <a:avLst/>
            </a:prstGeom>
            <a:solidFill>
              <a:srgbClr val="FFC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499" name="Rectangle 67"/>
            <p:cNvSpPr>
              <a:spLocks noChangeArrowheads="1"/>
            </p:cNvSpPr>
            <p:nvPr/>
          </p:nvSpPr>
          <p:spPr bwMode="auto">
            <a:xfrm>
              <a:off x="1505" y="2003"/>
              <a:ext cx="77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1600" dirty="0" err="1">
                  <a:solidFill>
                    <a:srgbClr val="000000"/>
                  </a:solidFill>
                  <a:ea typeface="ヒラギノ角ゴ Pro W3" charset="0"/>
                </a:rPr>
                <a:t>Mobilisation</a:t>
              </a:r>
              <a:endParaRPr lang="en-US" sz="1800" dirty="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00" name="Rectangle 68"/>
            <p:cNvSpPr>
              <a:spLocks noChangeArrowheads="1"/>
            </p:cNvSpPr>
            <p:nvPr/>
          </p:nvSpPr>
          <p:spPr bwMode="auto">
            <a:xfrm>
              <a:off x="1487" y="2154"/>
              <a:ext cx="75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e.g. erosion, leaching,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01" name="Rectangle 69"/>
            <p:cNvSpPr>
              <a:spLocks noChangeArrowheads="1"/>
            </p:cNvSpPr>
            <p:nvPr/>
          </p:nvSpPr>
          <p:spPr bwMode="auto">
            <a:xfrm>
              <a:off x="1465" y="2240"/>
              <a:ext cx="79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spreading, solubilisation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02" name="Oval 70"/>
            <p:cNvSpPr>
              <a:spLocks noChangeArrowheads="1"/>
            </p:cNvSpPr>
            <p:nvPr/>
          </p:nvSpPr>
          <p:spPr bwMode="auto">
            <a:xfrm>
              <a:off x="2191" y="2326"/>
              <a:ext cx="1099" cy="559"/>
            </a:xfrm>
            <a:prstGeom prst="ellipse">
              <a:avLst/>
            </a:prstGeom>
            <a:solidFill>
              <a:srgbClr val="BBE0E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03" name="Rectangle 71"/>
            <p:cNvSpPr>
              <a:spLocks noChangeArrowheads="1"/>
            </p:cNvSpPr>
            <p:nvPr/>
          </p:nvSpPr>
          <p:spPr bwMode="auto">
            <a:xfrm>
              <a:off x="2462" y="2410"/>
              <a:ext cx="64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1600">
                  <a:solidFill>
                    <a:srgbClr val="000000"/>
                  </a:solidFill>
                  <a:ea typeface="ヒラギノ角ゴ Pro W3" charset="0"/>
                </a:rPr>
                <a:t>Pathways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04" name="Rectangle 72"/>
            <p:cNvSpPr>
              <a:spLocks noChangeArrowheads="1"/>
            </p:cNvSpPr>
            <p:nvPr/>
          </p:nvSpPr>
          <p:spPr bwMode="auto">
            <a:xfrm>
              <a:off x="2294" y="2560"/>
              <a:ext cx="93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e.g. overland, soil drainage,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05" name="Rectangle 73"/>
            <p:cNvSpPr>
              <a:spLocks noChangeArrowheads="1"/>
            </p:cNvSpPr>
            <p:nvPr/>
          </p:nvSpPr>
          <p:spPr bwMode="auto">
            <a:xfrm>
              <a:off x="2327" y="2646"/>
              <a:ext cx="87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tile drains, aquifer fissures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06" name="Oval 74"/>
            <p:cNvSpPr>
              <a:spLocks noChangeArrowheads="1"/>
            </p:cNvSpPr>
            <p:nvPr/>
          </p:nvSpPr>
          <p:spPr bwMode="auto">
            <a:xfrm>
              <a:off x="3127" y="2775"/>
              <a:ext cx="1099" cy="558"/>
            </a:xfrm>
            <a:prstGeom prst="ellipse">
              <a:avLst/>
            </a:prstGeom>
            <a:solidFill>
              <a:srgbClr val="BBE0E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07" name="Rectangle 75"/>
            <p:cNvSpPr>
              <a:spLocks noChangeArrowheads="1"/>
            </p:cNvSpPr>
            <p:nvPr/>
          </p:nvSpPr>
          <p:spPr bwMode="auto">
            <a:xfrm>
              <a:off x="3444" y="2859"/>
              <a:ext cx="54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1600">
                  <a:solidFill>
                    <a:srgbClr val="000000"/>
                  </a:solidFill>
                  <a:ea typeface="ヒラギノ角ゴ Pro W3" charset="0"/>
                </a:rPr>
                <a:t>Delivery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08" name="Rectangle 76"/>
            <p:cNvSpPr>
              <a:spLocks noChangeArrowheads="1"/>
            </p:cNvSpPr>
            <p:nvPr/>
          </p:nvSpPr>
          <p:spPr bwMode="auto">
            <a:xfrm>
              <a:off x="3228" y="3009"/>
              <a:ext cx="94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e.g. nutrients &amp; pollutants in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09" name="Rectangle 77"/>
            <p:cNvSpPr>
              <a:spLocks noChangeArrowheads="1"/>
            </p:cNvSpPr>
            <p:nvPr/>
          </p:nvSpPr>
          <p:spPr bwMode="auto">
            <a:xfrm>
              <a:off x="3356" y="3095"/>
              <a:ext cx="67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groundwater, lakes,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10" name="Rectangle 78"/>
            <p:cNvSpPr>
              <a:spLocks noChangeArrowheads="1"/>
            </p:cNvSpPr>
            <p:nvPr/>
          </p:nvSpPr>
          <p:spPr bwMode="auto">
            <a:xfrm>
              <a:off x="3401" y="3181"/>
              <a:ext cx="58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estuaries &amp; rivers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11" name="Oval 79"/>
            <p:cNvSpPr>
              <a:spLocks noChangeArrowheads="1"/>
            </p:cNvSpPr>
            <p:nvPr/>
          </p:nvSpPr>
          <p:spPr bwMode="auto">
            <a:xfrm>
              <a:off x="4063" y="3224"/>
              <a:ext cx="1100" cy="558"/>
            </a:xfrm>
            <a:prstGeom prst="ellipse">
              <a:avLst/>
            </a:prstGeom>
            <a:solidFill>
              <a:srgbClr val="BBE0E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12" name="Rectangle 80"/>
            <p:cNvSpPr>
              <a:spLocks noChangeArrowheads="1"/>
            </p:cNvSpPr>
            <p:nvPr/>
          </p:nvSpPr>
          <p:spPr bwMode="auto">
            <a:xfrm>
              <a:off x="4420" y="3315"/>
              <a:ext cx="46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1600">
                  <a:solidFill>
                    <a:srgbClr val="000000"/>
                  </a:solidFill>
                  <a:ea typeface="ヒラギノ角ゴ Pro W3" charset="0"/>
                </a:rPr>
                <a:t>Impact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13" name="Rectangle 81"/>
            <p:cNvSpPr>
              <a:spLocks noChangeArrowheads="1"/>
            </p:cNvSpPr>
            <p:nvPr/>
          </p:nvSpPr>
          <p:spPr bwMode="auto">
            <a:xfrm>
              <a:off x="4177" y="3465"/>
              <a:ext cx="1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e.g.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14" name="Rectangle 82"/>
            <p:cNvSpPr>
              <a:spLocks noChangeArrowheads="1"/>
            </p:cNvSpPr>
            <p:nvPr/>
          </p:nvSpPr>
          <p:spPr bwMode="auto">
            <a:xfrm>
              <a:off x="4315" y="3465"/>
              <a:ext cx="48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eutrophication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15" name="Rectangle 83"/>
            <p:cNvSpPr>
              <a:spLocks noChangeArrowheads="1"/>
            </p:cNvSpPr>
            <p:nvPr/>
          </p:nvSpPr>
          <p:spPr bwMode="auto">
            <a:xfrm>
              <a:off x="4763" y="3465"/>
              <a:ext cx="3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r>
                <a:rPr lang="en-US" sz="900">
                  <a:solidFill>
                    <a:srgbClr val="000000"/>
                  </a:solidFill>
                  <a:ea typeface="ヒラギノ角ゴ Pro W3" charset="0"/>
                </a:rPr>
                <a:t>, aquatic </a:t>
              </a:r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16" name="Rectangle 84"/>
            <p:cNvSpPr>
              <a:spLocks noChangeArrowheads="1"/>
            </p:cNvSpPr>
            <p:nvPr/>
          </p:nvSpPr>
          <p:spPr bwMode="auto">
            <a:xfrm>
              <a:off x="4268" y="355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57200" eaLnBrk="1" hangingPunct="1"/>
              <a:endParaRPr lang="en-US" sz="1800">
                <a:solidFill>
                  <a:srgbClr val="000000"/>
                </a:solidFill>
                <a:ea typeface="ヒラギノ角ゴ Pro W3" charset="0"/>
              </a:endParaRPr>
            </a:p>
          </p:txBody>
        </p:sp>
        <p:sp>
          <p:nvSpPr>
            <p:cNvPr id="19517" name="Freeform 85"/>
            <p:cNvSpPr>
              <a:spLocks/>
            </p:cNvSpPr>
            <p:nvPr/>
          </p:nvSpPr>
          <p:spPr bwMode="auto">
            <a:xfrm>
              <a:off x="1594" y="1355"/>
              <a:ext cx="563" cy="444"/>
            </a:xfrm>
            <a:custGeom>
              <a:avLst/>
              <a:gdLst>
                <a:gd name="T0" fmla="*/ 0 w 5227"/>
                <a:gd name="T1" fmla="*/ 0 h 4117"/>
                <a:gd name="T2" fmla="*/ 0 w 5227"/>
                <a:gd name="T3" fmla="*/ 0 h 4117"/>
                <a:gd name="T4" fmla="*/ 0 w 5227"/>
                <a:gd name="T5" fmla="*/ 0 h 4117"/>
                <a:gd name="T6" fmla="*/ 0 w 5227"/>
                <a:gd name="T7" fmla="*/ 0 h 4117"/>
                <a:gd name="T8" fmla="*/ 0 w 5227"/>
                <a:gd name="T9" fmla="*/ 0 h 4117"/>
                <a:gd name="T10" fmla="*/ 0 w 5227"/>
                <a:gd name="T11" fmla="*/ 0 h 4117"/>
                <a:gd name="T12" fmla="*/ 0 w 5227"/>
                <a:gd name="T13" fmla="*/ 0 h 4117"/>
                <a:gd name="T14" fmla="*/ 0 w 5227"/>
                <a:gd name="T15" fmla="*/ 0 h 4117"/>
                <a:gd name="T16" fmla="*/ 0 w 5227"/>
                <a:gd name="T17" fmla="*/ 0 h 4117"/>
                <a:gd name="T18" fmla="*/ 0 w 5227"/>
                <a:gd name="T19" fmla="*/ 0 h 41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27" h="4117">
                  <a:moveTo>
                    <a:pt x="3972" y="3131"/>
                  </a:moveTo>
                  <a:cubicBezTo>
                    <a:pt x="4072" y="2374"/>
                    <a:pt x="3718" y="1629"/>
                    <a:pt x="3069" y="1228"/>
                  </a:cubicBezTo>
                  <a:cubicBezTo>
                    <a:pt x="2216" y="702"/>
                    <a:pt x="1102" y="913"/>
                    <a:pt x="501" y="1716"/>
                  </a:cubicBezTo>
                  <a:lnTo>
                    <a:pt x="0" y="1341"/>
                  </a:lnTo>
                  <a:cubicBezTo>
                    <a:pt x="795" y="279"/>
                    <a:pt x="2269" y="0"/>
                    <a:pt x="3397" y="696"/>
                  </a:cubicBezTo>
                  <a:cubicBezTo>
                    <a:pt x="4257" y="1227"/>
                    <a:pt x="4724" y="2212"/>
                    <a:pt x="4592" y="3213"/>
                  </a:cubicBezTo>
                  <a:lnTo>
                    <a:pt x="5227" y="3297"/>
                  </a:lnTo>
                  <a:lnTo>
                    <a:pt x="4157" y="4117"/>
                  </a:lnTo>
                  <a:lnTo>
                    <a:pt x="3337" y="3047"/>
                  </a:lnTo>
                  <a:lnTo>
                    <a:pt x="3972" y="3131"/>
                  </a:lnTo>
                  <a:close/>
                </a:path>
              </a:pathLst>
            </a:custGeom>
            <a:solidFill>
              <a:srgbClr val="FFC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prstClr val="black"/>
                </a:solidFill>
                <a:ea typeface="ヒラギノ角ゴ Pro W3" charset="0"/>
              </a:endParaRPr>
            </a:p>
          </p:txBody>
        </p:sp>
        <p:sp>
          <p:nvSpPr>
            <p:cNvPr id="19518" name="Freeform 86"/>
            <p:cNvSpPr>
              <a:spLocks/>
            </p:cNvSpPr>
            <p:nvPr/>
          </p:nvSpPr>
          <p:spPr bwMode="auto">
            <a:xfrm>
              <a:off x="2368" y="1803"/>
              <a:ext cx="563" cy="444"/>
            </a:xfrm>
            <a:custGeom>
              <a:avLst/>
              <a:gdLst>
                <a:gd name="T0" fmla="*/ 0 w 5226"/>
                <a:gd name="T1" fmla="*/ 0 h 4117"/>
                <a:gd name="T2" fmla="*/ 0 w 5226"/>
                <a:gd name="T3" fmla="*/ 0 h 4117"/>
                <a:gd name="T4" fmla="*/ 0 w 5226"/>
                <a:gd name="T5" fmla="*/ 0 h 4117"/>
                <a:gd name="T6" fmla="*/ 0 w 5226"/>
                <a:gd name="T7" fmla="*/ 0 h 4117"/>
                <a:gd name="T8" fmla="*/ 0 w 5226"/>
                <a:gd name="T9" fmla="*/ 0 h 4117"/>
                <a:gd name="T10" fmla="*/ 0 w 5226"/>
                <a:gd name="T11" fmla="*/ 0 h 4117"/>
                <a:gd name="T12" fmla="*/ 0 w 5226"/>
                <a:gd name="T13" fmla="*/ 0 h 4117"/>
                <a:gd name="T14" fmla="*/ 0 w 5226"/>
                <a:gd name="T15" fmla="*/ 0 h 4117"/>
                <a:gd name="T16" fmla="*/ 0 w 5226"/>
                <a:gd name="T17" fmla="*/ 0 h 4117"/>
                <a:gd name="T18" fmla="*/ 0 w 5226"/>
                <a:gd name="T19" fmla="*/ 0 h 41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26" h="4117">
                  <a:moveTo>
                    <a:pt x="3972" y="3131"/>
                  </a:moveTo>
                  <a:cubicBezTo>
                    <a:pt x="4072" y="2374"/>
                    <a:pt x="3718" y="1629"/>
                    <a:pt x="3068" y="1229"/>
                  </a:cubicBezTo>
                  <a:cubicBezTo>
                    <a:pt x="2215" y="702"/>
                    <a:pt x="1101" y="913"/>
                    <a:pt x="500" y="1716"/>
                  </a:cubicBezTo>
                  <a:lnTo>
                    <a:pt x="0" y="1341"/>
                  </a:lnTo>
                  <a:cubicBezTo>
                    <a:pt x="794" y="280"/>
                    <a:pt x="2268" y="0"/>
                    <a:pt x="3397" y="697"/>
                  </a:cubicBezTo>
                  <a:cubicBezTo>
                    <a:pt x="4256" y="1227"/>
                    <a:pt x="4724" y="2212"/>
                    <a:pt x="4591" y="3213"/>
                  </a:cubicBezTo>
                  <a:lnTo>
                    <a:pt x="5226" y="3297"/>
                  </a:lnTo>
                  <a:lnTo>
                    <a:pt x="4157" y="4117"/>
                  </a:lnTo>
                  <a:lnTo>
                    <a:pt x="3336" y="3047"/>
                  </a:lnTo>
                  <a:lnTo>
                    <a:pt x="3972" y="3131"/>
                  </a:lnTo>
                  <a:close/>
                </a:path>
              </a:pathLst>
            </a:custGeom>
            <a:solidFill>
              <a:srgbClr val="BBE0E3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prstClr val="black"/>
                </a:solidFill>
                <a:ea typeface="ヒラギノ角ゴ Pro W3" charset="0"/>
              </a:endParaRPr>
            </a:p>
          </p:txBody>
        </p:sp>
        <p:sp>
          <p:nvSpPr>
            <p:cNvPr id="19519" name="Freeform 87"/>
            <p:cNvSpPr>
              <a:spLocks/>
            </p:cNvSpPr>
            <p:nvPr/>
          </p:nvSpPr>
          <p:spPr bwMode="auto">
            <a:xfrm>
              <a:off x="3223" y="2252"/>
              <a:ext cx="563" cy="444"/>
            </a:xfrm>
            <a:custGeom>
              <a:avLst/>
              <a:gdLst>
                <a:gd name="T0" fmla="*/ 0 w 5227"/>
                <a:gd name="T1" fmla="*/ 0 h 4117"/>
                <a:gd name="T2" fmla="*/ 0 w 5227"/>
                <a:gd name="T3" fmla="*/ 0 h 4117"/>
                <a:gd name="T4" fmla="*/ 0 w 5227"/>
                <a:gd name="T5" fmla="*/ 0 h 4117"/>
                <a:gd name="T6" fmla="*/ 0 w 5227"/>
                <a:gd name="T7" fmla="*/ 0 h 4117"/>
                <a:gd name="T8" fmla="*/ 0 w 5227"/>
                <a:gd name="T9" fmla="*/ 0 h 4117"/>
                <a:gd name="T10" fmla="*/ 0 w 5227"/>
                <a:gd name="T11" fmla="*/ 0 h 4117"/>
                <a:gd name="T12" fmla="*/ 0 w 5227"/>
                <a:gd name="T13" fmla="*/ 0 h 4117"/>
                <a:gd name="T14" fmla="*/ 0 w 5227"/>
                <a:gd name="T15" fmla="*/ 0 h 4117"/>
                <a:gd name="T16" fmla="*/ 0 w 5227"/>
                <a:gd name="T17" fmla="*/ 0 h 4117"/>
                <a:gd name="T18" fmla="*/ 0 w 5227"/>
                <a:gd name="T19" fmla="*/ 0 h 41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27" h="4117">
                  <a:moveTo>
                    <a:pt x="3972" y="3131"/>
                  </a:moveTo>
                  <a:cubicBezTo>
                    <a:pt x="4072" y="2375"/>
                    <a:pt x="3718" y="1630"/>
                    <a:pt x="3069" y="1229"/>
                  </a:cubicBezTo>
                  <a:cubicBezTo>
                    <a:pt x="2216" y="702"/>
                    <a:pt x="1102" y="914"/>
                    <a:pt x="501" y="1716"/>
                  </a:cubicBezTo>
                  <a:lnTo>
                    <a:pt x="0" y="1342"/>
                  </a:lnTo>
                  <a:cubicBezTo>
                    <a:pt x="795" y="280"/>
                    <a:pt x="2269" y="0"/>
                    <a:pt x="3397" y="697"/>
                  </a:cubicBezTo>
                  <a:cubicBezTo>
                    <a:pt x="4257" y="1227"/>
                    <a:pt x="4724" y="2212"/>
                    <a:pt x="4592" y="3213"/>
                  </a:cubicBezTo>
                  <a:lnTo>
                    <a:pt x="5227" y="3297"/>
                  </a:lnTo>
                  <a:lnTo>
                    <a:pt x="4157" y="4117"/>
                  </a:lnTo>
                  <a:lnTo>
                    <a:pt x="3337" y="3047"/>
                  </a:lnTo>
                  <a:lnTo>
                    <a:pt x="3972" y="3131"/>
                  </a:lnTo>
                  <a:close/>
                </a:path>
              </a:pathLst>
            </a:custGeom>
            <a:solidFill>
              <a:srgbClr val="BBE0E3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prstClr val="black"/>
                </a:solidFill>
                <a:ea typeface="ヒラギノ角ゴ Pro W3" charset="0"/>
              </a:endParaRPr>
            </a:p>
          </p:txBody>
        </p:sp>
        <p:sp>
          <p:nvSpPr>
            <p:cNvPr id="19520" name="Freeform 88"/>
            <p:cNvSpPr>
              <a:spLocks/>
            </p:cNvSpPr>
            <p:nvPr/>
          </p:nvSpPr>
          <p:spPr bwMode="auto">
            <a:xfrm>
              <a:off x="4160" y="2741"/>
              <a:ext cx="563" cy="444"/>
            </a:xfrm>
            <a:custGeom>
              <a:avLst/>
              <a:gdLst>
                <a:gd name="T0" fmla="*/ 0 w 2614"/>
                <a:gd name="T1" fmla="*/ 0 h 2059"/>
                <a:gd name="T2" fmla="*/ 0 w 2614"/>
                <a:gd name="T3" fmla="*/ 0 h 2059"/>
                <a:gd name="T4" fmla="*/ 0 w 2614"/>
                <a:gd name="T5" fmla="*/ 0 h 2059"/>
                <a:gd name="T6" fmla="*/ 0 w 2614"/>
                <a:gd name="T7" fmla="*/ 0 h 2059"/>
                <a:gd name="T8" fmla="*/ 0 w 2614"/>
                <a:gd name="T9" fmla="*/ 0 h 2059"/>
                <a:gd name="T10" fmla="*/ 0 w 2614"/>
                <a:gd name="T11" fmla="*/ 0 h 2059"/>
                <a:gd name="T12" fmla="*/ 0 w 2614"/>
                <a:gd name="T13" fmla="*/ 0 h 2059"/>
                <a:gd name="T14" fmla="*/ 0 w 2614"/>
                <a:gd name="T15" fmla="*/ 0 h 2059"/>
                <a:gd name="T16" fmla="*/ 0 w 2614"/>
                <a:gd name="T17" fmla="*/ 0 h 2059"/>
                <a:gd name="T18" fmla="*/ 0 w 2614"/>
                <a:gd name="T19" fmla="*/ 0 h 20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14" h="2059">
                  <a:moveTo>
                    <a:pt x="1986" y="1566"/>
                  </a:moveTo>
                  <a:cubicBezTo>
                    <a:pt x="2036" y="1187"/>
                    <a:pt x="1859" y="815"/>
                    <a:pt x="1535" y="614"/>
                  </a:cubicBezTo>
                  <a:cubicBezTo>
                    <a:pt x="1108" y="351"/>
                    <a:pt x="551" y="457"/>
                    <a:pt x="250" y="858"/>
                  </a:cubicBezTo>
                  <a:lnTo>
                    <a:pt x="0" y="671"/>
                  </a:lnTo>
                  <a:cubicBezTo>
                    <a:pt x="398" y="140"/>
                    <a:pt x="1134" y="0"/>
                    <a:pt x="1699" y="348"/>
                  </a:cubicBezTo>
                  <a:cubicBezTo>
                    <a:pt x="2128" y="613"/>
                    <a:pt x="2362" y="1106"/>
                    <a:pt x="2296" y="1607"/>
                  </a:cubicBezTo>
                  <a:lnTo>
                    <a:pt x="2614" y="1648"/>
                  </a:lnTo>
                  <a:lnTo>
                    <a:pt x="2079" y="2059"/>
                  </a:lnTo>
                  <a:lnTo>
                    <a:pt x="1669" y="1524"/>
                  </a:lnTo>
                  <a:lnTo>
                    <a:pt x="1986" y="1566"/>
                  </a:lnTo>
                  <a:close/>
                </a:path>
              </a:pathLst>
            </a:custGeom>
            <a:solidFill>
              <a:srgbClr val="BBE0E3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457200" eaLnBrk="1" hangingPunct="1"/>
              <a:endParaRPr lang="en-IE" sz="1800">
                <a:solidFill>
                  <a:prstClr val="black"/>
                </a:solidFill>
                <a:ea typeface="ヒラギノ角ゴ Pro W3" charset="0"/>
              </a:endParaRPr>
            </a:p>
          </p:txBody>
        </p:sp>
      </p:grp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35496" y="116632"/>
            <a:ext cx="8928992" cy="1200329"/>
          </a:xfrm>
          <a:prstGeom prst="rect">
            <a:avLst/>
          </a:prstGeom>
          <a:gradFill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>
            <a:solidFill>
              <a:srgbClr val="000000"/>
            </a:solidFill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 defTabSz="457200" eaLnBrk="1" hangingPunct="1">
              <a:defRPr/>
            </a:pPr>
            <a:r>
              <a:rPr lang="en-GB" b="1" dirty="0" smtClean="0">
                <a:solidFill>
                  <a:prstClr val="black"/>
                </a:solidFill>
              </a:rPr>
              <a:t>Phosphorus management to reduce P loss</a:t>
            </a:r>
          </a:p>
          <a:p>
            <a:pPr algn="ctr" defTabSz="457200" eaLnBrk="1" hangingPunct="1">
              <a:defRPr/>
            </a:pPr>
            <a:r>
              <a:rPr lang="en-GB" b="1" u="sng" dirty="0" smtClean="0">
                <a:solidFill>
                  <a:srgbClr val="C00000"/>
                </a:solidFill>
              </a:rPr>
              <a:t>Nitrates Directive Aim</a:t>
            </a:r>
            <a:r>
              <a:rPr lang="en-GB" b="1" dirty="0" smtClean="0">
                <a:solidFill>
                  <a:srgbClr val="FF0000"/>
                </a:solidFill>
              </a:rPr>
              <a:t>: To reduce soils with excessive soil P levels and minimise the potential for P loss to water bodies</a:t>
            </a:r>
          </a:p>
        </p:txBody>
      </p:sp>
      <p:cxnSp>
        <p:nvCxnSpPr>
          <p:cNvPr id="98" name="Straight Arrow Connector 6"/>
          <p:cNvCxnSpPr>
            <a:cxnSpLocks noChangeShapeType="1"/>
          </p:cNvCxnSpPr>
          <p:nvPr/>
        </p:nvCxnSpPr>
        <p:spPr bwMode="auto">
          <a:xfrm>
            <a:off x="763588" y="3179763"/>
            <a:ext cx="6470650" cy="3201987"/>
          </a:xfrm>
          <a:prstGeom prst="straightConnector1">
            <a:avLst/>
          </a:prstGeom>
          <a:noFill/>
          <a:ln w="31750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463" name="TextBox 1"/>
          <p:cNvSpPr txBox="1">
            <a:spLocks noChangeArrowheads="1"/>
          </p:cNvSpPr>
          <p:nvPr/>
        </p:nvSpPr>
        <p:spPr bwMode="auto">
          <a:xfrm>
            <a:off x="423069" y="6381750"/>
            <a:ext cx="24907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defTabSz="457200" eaLnBrk="1" hangingPunct="1"/>
            <a:r>
              <a:rPr lang="en-IE" sz="1200" i="1" dirty="0">
                <a:solidFill>
                  <a:srgbClr val="FFFFFF"/>
                </a:solidFill>
              </a:rPr>
              <a:t>Wall et al, 2011 </a:t>
            </a:r>
            <a:r>
              <a:rPr lang="en-IE" sz="1200" i="1" dirty="0" smtClean="0">
                <a:solidFill>
                  <a:srgbClr val="FFFFFF"/>
                </a:solidFill>
              </a:rPr>
              <a:t>ES&amp;P</a:t>
            </a:r>
            <a:endParaRPr lang="en-IE" sz="12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2467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ext Box 5"/>
          <p:cNvSpPr txBox="1">
            <a:spLocks noGrp="1" noChangeArrowheads="1"/>
          </p:cNvSpPr>
          <p:nvPr>
            <p:ph type="body" idx="1"/>
          </p:nvPr>
        </p:nvSpPr>
        <p:spPr>
          <a:xfrm>
            <a:off x="539552" y="826368"/>
            <a:ext cx="8604448" cy="411480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en-IE" altLang="en-US" sz="2000" b="1" dirty="0">
                <a:solidFill>
                  <a:srgbClr val="0066FF"/>
                </a:solidFill>
              </a:rPr>
              <a:t>Field-by-field </a:t>
            </a:r>
            <a:r>
              <a:rPr lang="en-IE" altLang="en-US" sz="2000" b="1" dirty="0" smtClean="0">
                <a:solidFill>
                  <a:srgbClr val="0066FF"/>
                </a:solidFill>
              </a:rPr>
              <a:t>soil testing</a:t>
            </a:r>
            <a:endParaRPr lang="en-IE" altLang="en-US" sz="2000" b="1" dirty="0">
              <a:solidFill>
                <a:srgbClr val="0066FF"/>
              </a:solidFill>
            </a:endParaRPr>
          </a:p>
          <a:p>
            <a:pPr marL="182563" indent="-182563">
              <a:spcAft>
                <a:spcPts val="0"/>
              </a:spcAft>
              <a:buFontTx/>
              <a:buChar char="•"/>
            </a:pPr>
            <a:r>
              <a:rPr lang="en-IE" altLang="en-US" sz="1800" dirty="0">
                <a:solidFill>
                  <a:schemeClr val="tx1"/>
                </a:solidFill>
              </a:rPr>
              <a:t>Soil testing for P </a:t>
            </a:r>
            <a:r>
              <a:rPr lang="en-IE" altLang="en-US" sz="1800" dirty="0" smtClean="0">
                <a:solidFill>
                  <a:schemeClr val="tx1"/>
                </a:solidFill>
              </a:rPr>
              <a:t>required (5 ha area every 4 years(</a:t>
            </a:r>
          </a:p>
          <a:p>
            <a:pPr marL="449263" lvl="1" indent="-182563">
              <a:spcAft>
                <a:spcPts val="0"/>
              </a:spcAft>
              <a:buFontTx/>
              <a:buChar char="•"/>
            </a:pPr>
            <a:r>
              <a:rPr lang="en-IE" altLang="en-US" sz="1400" dirty="0"/>
              <a:t>D</a:t>
            </a:r>
            <a:r>
              <a:rPr lang="en-IE" altLang="en-US" sz="1400" dirty="0" smtClean="0">
                <a:solidFill>
                  <a:schemeClr val="tx1"/>
                </a:solidFill>
              </a:rPr>
              <a:t>erogation holdings (&gt; 170 kg/ha org N)</a:t>
            </a:r>
          </a:p>
          <a:p>
            <a:pPr marL="449263" lvl="1" indent="-182563">
              <a:spcAft>
                <a:spcPts val="0"/>
              </a:spcAft>
              <a:buFontTx/>
              <a:buChar char="•"/>
            </a:pPr>
            <a:r>
              <a:rPr lang="en-IE" altLang="en-US" sz="1400" dirty="0" smtClean="0"/>
              <a:t>Holdings using higher </a:t>
            </a:r>
            <a:r>
              <a:rPr lang="en-IE" altLang="en-US" sz="1400" dirty="0"/>
              <a:t>P </a:t>
            </a:r>
            <a:r>
              <a:rPr lang="en-IE" altLang="en-US" sz="1400" dirty="0" smtClean="0"/>
              <a:t>build-up allowances (Table 13B - SI 605 of 2017)</a:t>
            </a:r>
            <a:endParaRPr lang="en-IE" altLang="en-US" sz="1400" dirty="0">
              <a:solidFill>
                <a:schemeClr val="tx1"/>
              </a:solidFill>
            </a:endParaRPr>
          </a:p>
          <a:p>
            <a:pPr marL="182563" indent="-182563">
              <a:spcAft>
                <a:spcPts val="0"/>
              </a:spcAft>
              <a:buFontTx/>
              <a:buChar char="•"/>
            </a:pPr>
            <a:r>
              <a:rPr lang="en-IE" altLang="en-US" sz="1800" dirty="0">
                <a:solidFill>
                  <a:schemeClr val="tx1"/>
                </a:solidFill>
              </a:rPr>
              <a:t> Assume P index 3 (replacement) on </a:t>
            </a:r>
            <a:r>
              <a:rPr lang="en-IE" altLang="en-US" sz="1800" dirty="0" smtClean="0">
                <a:solidFill>
                  <a:schemeClr val="tx1"/>
                </a:solidFill>
              </a:rPr>
              <a:t>non-soil sampled </a:t>
            </a:r>
            <a:r>
              <a:rPr lang="en-IE" altLang="en-US" sz="1800" dirty="0">
                <a:solidFill>
                  <a:schemeClr val="tx1"/>
                </a:solidFill>
              </a:rPr>
              <a:t>holdings</a:t>
            </a:r>
          </a:p>
          <a:p>
            <a:pPr marL="182563" indent="-182563">
              <a:spcBef>
                <a:spcPct val="0"/>
              </a:spcBef>
            </a:pPr>
            <a:endParaRPr lang="en-GB" altLang="en-US" sz="2000" dirty="0">
              <a:solidFill>
                <a:schemeClr val="tx1"/>
              </a:solidFill>
            </a:endParaRP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76" y="2487314"/>
            <a:ext cx="6985000" cy="4110038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4500563" y="6383039"/>
            <a:ext cx="38163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800" dirty="0">
                <a:solidFill>
                  <a:srgbClr val="333333"/>
                </a:solidFill>
              </a:rPr>
              <a:t>“</a:t>
            </a:r>
            <a:r>
              <a:rPr lang="en-GB" altLang="en-US" sz="800" b="1" dirty="0">
                <a:solidFill>
                  <a:srgbClr val="333333"/>
                </a:solidFill>
              </a:rPr>
              <a:t>Printed under Licence No. 6155 from the Ordnance Survey Ireland”</a:t>
            </a:r>
          </a:p>
        </p:txBody>
      </p:sp>
      <p:pic>
        <p:nvPicPr>
          <p:cNvPr id="2561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88" y="2488331"/>
            <a:ext cx="5062537" cy="403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1547664" y="2564904"/>
            <a:ext cx="2303462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en-US" sz="1800" b="1" dirty="0"/>
              <a:t>Farm P Distribution</a:t>
            </a:r>
          </a:p>
          <a:p>
            <a:pPr>
              <a:spcBef>
                <a:spcPct val="50000"/>
              </a:spcBef>
            </a:pPr>
            <a:r>
              <a:rPr lang="en-IE" altLang="en-US" sz="1800" dirty="0"/>
              <a:t>Morgan’s P levels</a:t>
            </a:r>
            <a:endParaRPr lang="en-GB" altLang="en-US" sz="1800" dirty="0"/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467544" y="214640"/>
            <a:ext cx="1126462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altLang="en-US" sz="2800" b="1" dirty="0" smtClean="0">
                <a:solidFill>
                  <a:srgbClr val="92D050"/>
                </a:solidFill>
              </a:rPr>
              <a:t>Soil P </a:t>
            </a:r>
            <a:r>
              <a:rPr lang="en-IE" altLang="en-US" sz="2800" b="1" dirty="0" smtClean="0">
                <a:solidFill>
                  <a:srgbClr val="92D050"/>
                </a:solidFill>
              </a:rPr>
              <a:t>Index </a:t>
            </a:r>
            <a:r>
              <a:rPr lang="en-IE" altLang="en-US" sz="2800" b="1" dirty="0" smtClean="0">
                <a:solidFill>
                  <a:srgbClr val="92D050"/>
                </a:solidFill>
              </a:rPr>
              <a:t>4 </a:t>
            </a:r>
            <a:r>
              <a:rPr lang="en-IE" altLang="en-US" sz="2800" b="1" dirty="0" smtClean="0">
                <a:solidFill>
                  <a:srgbClr val="92D050"/>
                </a:solidFill>
              </a:rPr>
              <a:t>soils </a:t>
            </a:r>
            <a:r>
              <a:rPr lang="en-IE" altLang="en-US" b="1" dirty="0" smtClean="0">
                <a:solidFill>
                  <a:srgbClr val="92D050"/>
                </a:solidFill>
              </a:rPr>
              <a:t>– </a:t>
            </a:r>
            <a:r>
              <a:rPr lang="en-IE" altLang="en-US" b="1" dirty="0" smtClean="0">
                <a:solidFill>
                  <a:srgbClr val="92D050"/>
                </a:solidFill>
              </a:rPr>
              <a:t>higher P risk loss risk potential!</a:t>
            </a:r>
            <a:r>
              <a:rPr lang="en-IE" altLang="en-US" sz="2800" b="1" dirty="0" smtClean="0">
                <a:solidFill>
                  <a:srgbClr val="92D050"/>
                </a:solidFill>
              </a:rPr>
              <a:t>	</a:t>
            </a:r>
            <a:r>
              <a:rPr lang="en-IE" altLang="en-US" sz="2800" b="1" dirty="0" smtClean="0">
                <a:solidFill>
                  <a:srgbClr val="92D050"/>
                </a:solidFill>
              </a:rPr>
              <a:t>			</a:t>
            </a:r>
            <a:endParaRPr lang="en-GB" altLang="en-US" b="1" dirty="0" smtClean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2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27" name="Object 19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781503"/>
              </p:ext>
            </p:extLst>
          </p:nvPr>
        </p:nvGraphicFramePr>
        <p:xfrm>
          <a:off x="323602" y="919430"/>
          <a:ext cx="8424862" cy="454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Chart" r:id="rId3" imgW="6124575" imgH="3305175" progId="Excel.Chart.8">
                  <p:embed/>
                </p:oleObj>
              </mc:Choice>
              <mc:Fallback>
                <p:oleObj name="Chart" r:id="rId3" imgW="6124575" imgH="330517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02" y="919430"/>
                        <a:ext cx="8424862" cy="454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6" name="Text Box 8"/>
          <p:cNvSpPr txBox="1">
            <a:spLocks noChangeArrowheads="1"/>
          </p:cNvSpPr>
          <p:nvPr/>
        </p:nvSpPr>
        <p:spPr bwMode="auto">
          <a:xfrm rot="16200000">
            <a:off x="-1073879" y="2957469"/>
            <a:ext cx="316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en-US" sz="1800" b="1" dirty="0" smtClean="0">
                <a:solidFill>
                  <a:srgbClr val="C00000"/>
                </a:solidFill>
              </a:rPr>
              <a:t>26% P-Index 4 soils in 2009</a:t>
            </a:r>
            <a:endParaRPr lang="en-GB" altLang="en-US" sz="1800" b="1" dirty="0" smtClean="0">
              <a:solidFill>
                <a:srgbClr val="C00000"/>
              </a:solidFill>
            </a:endParaRP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6948264" y="5320489"/>
            <a:ext cx="187166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en-US" sz="1200" i="1" dirty="0" smtClean="0">
                <a:solidFill>
                  <a:srgbClr val="000000"/>
                </a:solidFill>
              </a:rPr>
              <a:t>Wall et al., 2013</a:t>
            </a:r>
            <a:endParaRPr lang="en-GB" altLang="en-US" sz="1200" i="1" dirty="0" smtClean="0">
              <a:solidFill>
                <a:srgbClr val="000000"/>
              </a:solidFill>
            </a:endParaRPr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683568" y="116632"/>
            <a:ext cx="8007513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altLang="en-US" sz="2800" b="1" dirty="0" smtClean="0">
                <a:solidFill>
                  <a:srgbClr val="92D050"/>
                </a:solidFill>
              </a:rPr>
              <a:t>Soil </a:t>
            </a:r>
            <a:r>
              <a:rPr lang="en-IE" altLang="en-US" sz="2800" b="1" dirty="0" smtClean="0">
                <a:solidFill>
                  <a:srgbClr val="92D050"/>
                </a:solidFill>
              </a:rPr>
              <a:t>P Decline </a:t>
            </a:r>
            <a:r>
              <a:rPr lang="en-IE" altLang="en-US" sz="2800" b="1" dirty="0" smtClean="0">
                <a:solidFill>
                  <a:srgbClr val="92D050"/>
                </a:solidFill>
              </a:rPr>
              <a:t>is linked with P offtake</a:t>
            </a:r>
          </a:p>
          <a:p>
            <a:r>
              <a:rPr lang="en-IE" altLang="en-US" sz="2000" b="1" dirty="0" smtClean="0"/>
              <a:t>How quickly would soil P decline under different off-take levels?</a:t>
            </a:r>
            <a:endParaRPr lang="en-IE" altLang="en-US" sz="2000" b="1" dirty="0" smtClean="0"/>
          </a:p>
          <a:p>
            <a:r>
              <a:rPr lang="en-IE" altLang="en-US" sz="2800" b="1" dirty="0" smtClean="0">
                <a:solidFill>
                  <a:srgbClr val="92D050"/>
                </a:solidFill>
              </a:rPr>
              <a:t>				</a:t>
            </a:r>
            <a:endParaRPr lang="en-GB" altLang="en-US" b="1" dirty="0" smtClean="0">
              <a:solidFill>
                <a:srgbClr val="92D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08304" y="1737683"/>
            <a:ext cx="13681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500" dirty="0" smtClean="0"/>
              <a:t>2 cut silage</a:t>
            </a:r>
            <a:endParaRPr lang="en-IE" sz="1500" dirty="0"/>
          </a:p>
        </p:txBody>
      </p:sp>
      <p:sp>
        <p:nvSpPr>
          <p:cNvPr id="8" name="TextBox 7"/>
          <p:cNvSpPr txBox="1"/>
          <p:nvPr/>
        </p:nvSpPr>
        <p:spPr>
          <a:xfrm>
            <a:off x="7236296" y="2021731"/>
            <a:ext cx="169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/>
              <a:t> </a:t>
            </a:r>
            <a:r>
              <a:rPr lang="en-IE" sz="1500" dirty="0" smtClean="0"/>
              <a:t>Dairy 2 cows/ha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3167" y="1484784"/>
            <a:ext cx="3323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b="1" u="sng" dirty="0" smtClean="0"/>
              <a:t>Phosphorus off-take scenarios</a:t>
            </a:r>
            <a:endParaRPr lang="en-IE" sz="1600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7272808" y="2355995"/>
            <a:ext cx="18711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500" dirty="0" smtClean="0"/>
              <a:t>Dairy 2 cows/ha </a:t>
            </a:r>
          </a:p>
          <a:p>
            <a:r>
              <a:rPr lang="en-IE" sz="1500" dirty="0" smtClean="0"/>
              <a:t>with </a:t>
            </a:r>
            <a:r>
              <a:rPr lang="en-IE" sz="1500" dirty="0" smtClean="0"/>
              <a:t>2000 gals </a:t>
            </a:r>
            <a:r>
              <a:rPr lang="en-IE" sz="1500" dirty="0" smtClean="0"/>
              <a:t>slurry applied</a:t>
            </a:r>
            <a:endParaRPr lang="en-IE" sz="15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627784" y="978406"/>
            <a:ext cx="374294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000" dirty="0" smtClean="0"/>
              <a:t>Grassland Dairy Catchment</a:t>
            </a:r>
            <a:endParaRPr lang="en-IE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3748144" y="5949280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5628891" y="910168"/>
            <a:ext cx="3358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800" dirty="0" smtClean="0">
                <a:solidFill>
                  <a:srgbClr val="C00000"/>
                </a:solidFill>
              </a:rPr>
              <a:t>P index 4 soils </a:t>
            </a:r>
          </a:p>
          <a:p>
            <a:pPr algn="ctr"/>
            <a:r>
              <a:rPr lang="en-IE" sz="1800" dirty="0" smtClean="0">
                <a:solidFill>
                  <a:srgbClr val="C00000"/>
                </a:solidFill>
              </a:rPr>
              <a:t>No fertiliser P </a:t>
            </a:r>
            <a:r>
              <a:rPr lang="en-IE" sz="1800" dirty="0" smtClean="0">
                <a:solidFill>
                  <a:srgbClr val="C00000"/>
                </a:solidFill>
              </a:rPr>
              <a:t>allowed!</a:t>
            </a:r>
            <a:endParaRPr lang="en-IE" sz="1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99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en-IE" sz="3100" dirty="0" smtClean="0">
                <a:solidFill>
                  <a:srgbClr val="92D050"/>
                </a:solidFill>
              </a:rPr>
              <a:t>Soils have different </a:t>
            </a:r>
            <a:r>
              <a:rPr lang="en-IE" sz="3100" dirty="0" smtClean="0">
                <a:solidFill>
                  <a:srgbClr val="92D050"/>
                </a:solidFill>
              </a:rPr>
              <a:t>P </a:t>
            </a:r>
            <a:r>
              <a:rPr lang="en-IE" sz="3100" dirty="0">
                <a:solidFill>
                  <a:srgbClr val="92D050"/>
                </a:solidFill>
              </a:rPr>
              <a:t>R</a:t>
            </a:r>
            <a:r>
              <a:rPr lang="en-IE" sz="3100" dirty="0" smtClean="0">
                <a:solidFill>
                  <a:srgbClr val="92D050"/>
                </a:solidFill>
              </a:rPr>
              <a:t>etention </a:t>
            </a:r>
            <a:r>
              <a:rPr lang="en-IE" sz="3100" dirty="0" smtClean="0">
                <a:solidFill>
                  <a:srgbClr val="92D050"/>
                </a:solidFill>
              </a:rPr>
              <a:t>C</a:t>
            </a:r>
            <a:r>
              <a:rPr lang="en-IE" sz="3100" dirty="0" smtClean="0">
                <a:solidFill>
                  <a:srgbClr val="92D050"/>
                </a:solidFill>
              </a:rPr>
              <a:t>apacity</a:t>
            </a:r>
            <a:r>
              <a:rPr lang="en-IE" sz="3600" dirty="0" smtClean="0">
                <a:solidFill>
                  <a:srgbClr val="92D050"/>
                </a:solidFill>
              </a:rPr>
              <a:t/>
            </a:r>
            <a:br>
              <a:rPr lang="en-IE" sz="3600" dirty="0" smtClean="0">
                <a:solidFill>
                  <a:srgbClr val="92D050"/>
                </a:solidFill>
              </a:rPr>
            </a:br>
            <a:r>
              <a:rPr lang="en-IE" sz="2700" i="1" dirty="0" smtClean="0">
                <a:solidFill>
                  <a:schemeClr val="tx1"/>
                </a:solidFill>
              </a:rPr>
              <a:t>(Soil P fixation Capacity)</a:t>
            </a:r>
            <a:endParaRPr lang="en-IE" sz="2700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4022102"/>
              </p:ext>
            </p:extLst>
          </p:nvPr>
        </p:nvGraphicFramePr>
        <p:xfrm>
          <a:off x="971600" y="1052736"/>
          <a:ext cx="784887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ight Arrow 7"/>
          <p:cNvSpPr/>
          <p:nvPr/>
        </p:nvSpPr>
        <p:spPr>
          <a:xfrm rot="19354511">
            <a:off x="5979176" y="681386"/>
            <a:ext cx="1149382" cy="1228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Isosceles Triangle 8"/>
          <p:cNvSpPr/>
          <p:nvPr/>
        </p:nvSpPr>
        <p:spPr>
          <a:xfrm rot="13991366">
            <a:off x="4252491" y="255910"/>
            <a:ext cx="720079" cy="495876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Picture 11" descr="Teagasc Heavy Soils Dairy Program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5672"/>
            <a:ext cx="900100" cy="80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748144" y="5949280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283936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8229600" cy="634082"/>
          </a:xfrm>
        </p:spPr>
        <p:txBody>
          <a:bodyPr>
            <a:noAutofit/>
          </a:bodyPr>
          <a:lstStyle/>
          <a:p>
            <a:r>
              <a:rPr lang="en-IE" sz="3200" b="1" dirty="0" smtClean="0">
                <a:solidFill>
                  <a:srgbClr val="92D050"/>
                </a:solidFill>
              </a:rPr>
              <a:t>How much </a:t>
            </a:r>
            <a:r>
              <a:rPr lang="en-IE" sz="3200" b="1" dirty="0" smtClean="0">
                <a:solidFill>
                  <a:srgbClr val="92D050"/>
                </a:solidFill>
              </a:rPr>
              <a:t>P fertiliser does it take</a:t>
            </a:r>
            <a:br>
              <a:rPr lang="en-IE" sz="3200" b="1" dirty="0" smtClean="0">
                <a:solidFill>
                  <a:srgbClr val="92D050"/>
                </a:solidFill>
              </a:rPr>
            </a:br>
            <a:r>
              <a:rPr lang="en-IE" sz="3200" b="1" dirty="0" smtClean="0">
                <a:solidFill>
                  <a:srgbClr val="92D050"/>
                </a:solidFill>
              </a:rPr>
              <a:t> to build-up soil fertility levels?</a:t>
            </a:r>
            <a:br>
              <a:rPr lang="en-IE" sz="3200" b="1" dirty="0" smtClean="0">
                <a:solidFill>
                  <a:srgbClr val="92D050"/>
                </a:solidFill>
              </a:rPr>
            </a:br>
            <a:endParaRPr lang="en-IE" sz="3200" b="1" dirty="0">
              <a:solidFill>
                <a:srgbClr val="92D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0244" y="4149080"/>
            <a:ext cx="7396017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dirty="0" smtClean="0">
                <a:latin typeface="Calibri"/>
                <a:ea typeface="+mn-ea"/>
              </a:rPr>
              <a:t>P fertiliser allowances under new Build up P rates</a:t>
            </a:r>
          </a:p>
          <a:p>
            <a:pPr marL="630238" indent="-365125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dirty="0" smtClean="0">
                <a:latin typeface="Calibri"/>
                <a:ea typeface="+mn-ea"/>
              </a:rPr>
              <a:t>P index 1 soils </a:t>
            </a:r>
            <a:r>
              <a:rPr lang="en-IE" dirty="0" smtClean="0">
                <a:solidFill>
                  <a:srgbClr val="FF0000"/>
                </a:solidFill>
                <a:latin typeface="Calibri"/>
                <a:ea typeface="+mn-ea"/>
              </a:rPr>
              <a:t>: 50 kg /ha P build–up allowance</a:t>
            </a:r>
          </a:p>
          <a:p>
            <a:pPr marL="627063" indent="-3619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dirty="0" smtClean="0">
                <a:latin typeface="Calibri"/>
                <a:ea typeface="+mn-ea"/>
              </a:rPr>
              <a:t>P index 2 soils </a:t>
            </a:r>
            <a:r>
              <a:rPr lang="en-IE" dirty="0" smtClean="0">
                <a:solidFill>
                  <a:srgbClr val="FF0000"/>
                </a:solidFill>
                <a:latin typeface="Calibri"/>
                <a:ea typeface="+mn-ea"/>
              </a:rPr>
              <a:t>: 30 kg /ha P build–up allowance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E" dirty="0">
              <a:solidFill>
                <a:srgbClr val="FF0000"/>
              </a:solidFill>
              <a:latin typeface="Calibri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dirty="0">
                <a:solidFill>
                  <a:srgbClr val="FF0000"/>
                </a:solidFill>
                <a:latin typeface="Calibri"/>
                <a:ea typeface="+mn-ea"/>
              </a:rPr>
              <a:t> </a:t>
            </a:r>
            <a:r>
              <a:rPr lang="en-IE" dirty="0" smtClean="0">
                <a:latin typeface="Calibri"/>
                <a:ea typeface="+mn-ea"/>
              </a:rPr>
              <a:t>How quickly: </a:t>
            </a:r>
            <a:r>
              <a:rPr lang="en-IE" dirty="0" smtClean="0">
                <a:solidFill>
                  <a:srgbClr val="FF0000"/>
                </a:solidFill>
                <a:latin typeface="Calibri"/>
                <a:ea typeface="+mn-ea"/>
              </a:rPr>
              <a:t>~</a:t>
            </a:r>
            <a:r>
              <a:rPr lang="en-IE" dirty="0" smtClean="0">
                <a:solidFill>
                  <a:srgbClr val="FF0000"/>
                </a:solidFill>
                <a:latin typeface="Calibri"/>
                <a:ea typeface="+mn-ea"/>
              </a:rPr>
              <a:t>4 years to build up one </a:t>
            </a:r>
            <a:r>
              <a:rPr lang="en-IE" dirty="0" smtClean="0">
                <a:solidFill>
                  <a:srgbClr val="FF0000"/>
                </a:solidFill>
                <a:latin typeface="Calibri"/>
                <a:ea typeface="+mn-ea"/>
              </a:rPr>
              <a:t>soil P Index (3 ppm)</a:t>
            </a:r>
            <a:endParaRPr lang="en-IE" dirty="0">
              <a:solidFill>
                <a:srgbClr val="FF0000"/>
              </a:solidFill>
              <a:latin typeface="Calibri"/>
              <a:ea typeface="+mn-ea"/>
            </a:endParaRPr>
          </a:p>
        </p:txBody>
      </p:sp>
      <p:pic>
        <p:nvPicPr>
          <p:cNvPr id="8" name="Picture 11" descr="Teagasc Heavy Soils Dairy Program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5672"/>
            <a:ext cx="900100" cy="80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419872" y="6078070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371963"/>
              </p:ext>
            </p:extLst>
          </p:nvPr>
        </p:nvGraphicFramePr>
        <p:xfrm>
          <a:off x="604523" y="1052736"/>
          <a:ext cx="7632849" cy="3065129"/>
        </p:xfrm>
        <a:graphic>
          <a:graphicData uri="http://schemas.openxmlformats.org/drawingml/2006/table">
            <a:tbl>
              <a:tblPr firstRow="1" firstCol="1" bandRow="1"/>
              <a:tblGrid>
                <a:gridCol w="2729499"/>
                <a:gridCol w="1879013"/>
                <a:gridCol w="3024337"/>
              </a:tblGrid>
              <a:tr h="432048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Irish studies showing the soil test P </a:t>
                      </a:r>
                      <a:r>
                        <a:rPr lang="en-IE" sz="16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response to </a:t>
                      </a:r>
                      <a:r>
                        <a:rPr lang="en-IE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build-up P applications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661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Reference Studies</a:t>
                      </a:r>
                      <a:r>
                        <a:rPr lang="en-IE" sz="1600" b="1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 Conducted across a range of soils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Land Use type</a:t>
                      </a:r>
                      <a:endParaRPr lang="en-IE" sz="160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P build-up required to achieve 1mg/L STP</a:t>
                      </a:r>
                      <a:endParaRPr lang="en-IE" sz="160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6612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Culleton et al. </a:t>
                      </a:r>
                      <a:r>
                        <a:rPr lang="en-IE" sz="16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2001 Long term </a:t>
                      </a:r>
                      <a:r>
                        <a:rPr lang="en-IE" sz="16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Cowlands</a:t>
                      </a: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, Johnstown Castle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Grassland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(grazing – beef)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59 kg/ha P for Index 1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Sheil </a:t>
                      </a:r>
                      <a:r>
                        <a:rPr lang="en-IE" sz="1600" i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et al.,</a:t>
                      </a:r>
                      <a:r>
                        <a:rPr lang="en-IE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 2016, Long term P fertiliser study</a:t>
                      </a:r>
                      <a:endParaRPr lang="en-IE" sz="160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Grassland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(simulated grazing)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56kg/ha P for Index 1</a:t>
                      </a:r>
                      <a:endParaRPr lang="en-IE" sz="160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40 kg/ha for Index 2</a:t>
                      </a:r>
                      <a:endParaRPr lang="en-IE" sz="160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61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Wall </a:t>
                      </a:r>
                      <a:r>
                        <a:rPr lang="en-IE" sz="1600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et al.,</a:t>
                      </a: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 2017, Heavy soils </a:t>
                      </a:r>
                      <a:r>
                        <a:rPr lang="en-IE" sz="16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study (5 dairy farms )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Grassland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(grazing </a:t>
                      </a:r>
                      <a:r>
                        <a:rPr lang="en-IE" sz="16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– dairy)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76 kg/ha at P Index 1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dvOTdf14dd7e"/>
                        </a:rPr>
                        <a:t>50 kg /ha at P Index 2</a:t>
                      </a:r>
                      <a:endParaRPr lang="en-IE" sz="1600" dirty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30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-41591" y="5419146"/>
            <a:ext cx="9144000" cy="14127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IE" smtClean="0">
              <a:solidFill>
                <a:srgbClr val="000000"/>
              </a:solidFill>
            </a:endParaRPr>
          </a:p>
        </p:txBody>
      </p:sp>
      <p:graphicFrame>
        <p:nvGraphicFramePr>
          <p:cNvPr id="42" name="Chart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6865265"/>
              </p:ext>
            </p:extLst>
          </p:nvPr>
        </p:nvGraphicFramePr>
        <p:xfrm>
          <a:off x="-19134" y="1614716"/>
          <a:ext cx="5419680" cy="4798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11560" y="5703639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i="1" dirty="0" smtClean="0">
                <a:solidFill>
                  <a:srgbClr val="000000"/>
                </a:solidFill>
              </a:rPr>
              <a:t>Total P inorganic= Sum individual P inorganic pools</a:t>
            </a:r>
          </a:p>
          <a:p>
            <a:r>
              <a:rPr lang="en-IE" sz="1200" i="1" dirty="0">
                <a:solidFill>
                  <a:srgbClr val="000000"/>
                </a:solidFill>
              </a:rPr>
              <a:t>Total </a:t>
            </a:r>
            <a:r>
              <a:rPr lang="en-IE" sz="1200" i="1" dirty="0" smtClean="0">
                <a:solidFill>
                  <a:srgbClr val="000000"/>
                </a:solidFill>
              </a:rPr>
              <a:t>P organic = </a:t>
            </a:r>
            <a:r>
              <a:rPr lang="en-IE" sz="1200" i="1" dirty="0">
                <a:solidFill>
                  <a:srgbClr val="000000"/>
                </a:solidFill>
              </a:rPr>
              <a:t>Sum individual </a:t>
            </a:r>
            <a:r>
              <a:rPr lang="en-IE" sz="1200" i="1" dirty="0" smtClean="0">
                <a:solidFill>
                  <a:srgbClr val="000000"/>
                </a:solidFill>
              </a:rPr>
              <a:t>P organic pools</a:t>
            </a:r>
            <a:endParaRPr lang="en-IE" sz="1200" i="1" dirty="0">
              <a:solidFill>
                <a:srgbClr val="000000"/>
              </a:solidFill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 bwMode="auto">
          <a:xfrm>
            <a:off x="323528" y="116632"/>
            <a:ext cx="8229600" cy="63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r>
              <a:rPr lang="en-IE" sz="32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Phosphorus pools in Grassland soils</a:t>
            </a:r>
            <a:endParaRPr lang="en-IE" sz="32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404" y="1212378"/>
            <a:ext cx="3511350" cy="4592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aixaDeTexto 21"/>
          <p:cNvSpPr txBox="1"/>
          <p:nvPr/>
        </p:nvSpPr>
        <p:spPr>
          <a:xfrm>
            <a:off x="4621647" y="5683314"/>
            <a:ext cx="44644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+mj-lt"/>
                <a:ea typeface="Verdana" pitchFamily="34" charset="0"/>
                <a:cs typeface="Verdana" pitchFamily="34" charset="0"/>
              </a:rPr>
              <a:t> Composite soil samples (0-10 cm) </a:t>
            </a:r>
          </a:p>
        </p:txBody>
      </p:sp>
      <p:sp>
        <p:nvSpPr>
          <p:cNvPr id="12" name="CaixaDeTexto 21"/>
          <p:cNvSpPr txBox="1"/>
          <p:nvPr/>
        </p:nvSpPr>
        <p:spPr>
          <a:xfrm>
            <a:off x="611560" y="1412776"/>
            <a:ext cx="44644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+mj-lt"/>
                <a:ea typeface="Verdana" pitchFamily="34" charset="0"/>
                <a:cs typeface="Verdana" pitchFamily="34" charset="0"/>
              </a:rPr>
              <a:t>Phosphorus pools in Irish soils</a:t>
            </a:r>
          </a:p>
        </p:txBody>
      </p:sp>
      <p:pic>
        <p:nvPicPr>
          <p:cNvPr id="13" name="Picture 12" descr="Z:\Shared\SQUARE\conferences-meetings&amp;minutes-PPT-disseminations&amp;posters\SQUARE logo AND partner's logo\SQUARE-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760" y="0"/>
            <a:ext cx="789881" cy="10401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284879" y="2060848"/>
            <a:ext cx="15424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b="1" i="1" dirty="0" smtClean="0">
                <a:solidFill>
                  <a:srgbClr val="333399"/>
                </a:solidFill>
                <a:latin typeface="Arial"/>
                <a:ea typeface="Dotum" pitchFamily="34" charset="-127"/>
              </a:rPr>
              <a:t>(Graca </a:t>
            </a:r>
            <a:r>
              <a:rPr lang="en-US" sz="1200" b="1" i="1" dirty="0">
                <a:solidFill>
                  <a:srgbClr val="333399"/>
                </a:solidFill>
                <a:latin typeface="Arial"/>
                <a:ea typeface="Dotum" pitchFamily="34" charset="-127"/>
              </a:rPr>
              <a:t>et al., </a:t>
            </a:r>
            <a:r>
              <a:rPr lang="en-US" sz="1200" b="1" i="1" dirty="0" smtClean="0">
                <a:solidFill>
                  <a:srgbClr val="333399"/>
                </a:solidFill>
                <a:latin typeface="Arial"/>
                <a:ea typeface="Dotum" pitchFamily="34" charset="-127"/>
              </a:rPr>
              <a:t>2018)</a:t>
            </a:r>
            <a:endParaRPr lang="en-IE" sz="1200" b="1" i="1" dirty="0">
              <a:solidFill>
                <a:srgbClr val="333399"/>
              </a:solidFill>
              <a:latin typeface="Arial"/>
              <a:ea typeface="Dotum" pitchFamily="34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31840" y="6290111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8" y="750714"/>
            <a:ext cx="7632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 smtClean="0"/>
              <a:t>Typically there is up to </a:t>
            </a:r>
            <a:r>
              <a:rPr lang="en-IE" sz="2000" u="sng" dirty="0" smtClean="0"/>
              <a:t>1 tonne of total P per ha </a:t>
            </a:r>
            <a:r>
              <a:rPr lang="en-IE" sz="2000" dirty="0" smtClean="0"/>
              <a:t>in grassland soils</a:t>
            </a:r>
          </a:p>
          <a:p>
            <a:r>
              <a:rPr lang="en-IE" sz="2000" dirty="0" smtClean="0"/>
              <a:t>Majority of soil P  is stored in no available forms</a:t>
            </a:r>
            <a:r>
              <a:rPr lang="en-IE" dirty="0" smtClean="0"/>
              <a:t>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1394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67544" y="1268760"/>
            <a:ext cx="8260976" cy="3096344"/>
            <a:chOff x="271463" y="1628800"/>
            <a:chExt cx="8601075" cy="3100363"/>
          </a:xfrm>
        </p:grpSpPr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463" y="2128838"/>
              <a:ext cx="8601075" cy="260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17" y="1628800"/>
              <a:ext cx="8286750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angle 10"/>
          <p:cNvSpPr/>
          <p:nvPr/>
        </p:nvSpPr>
        <p:spPr bwMode="auto">
          <a:xfrm>
            <a:off x="-17716" y="5313002"/>
            <a:ext cx="9144000" cy="14127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endParaRPr lang="en-IE" dirty="0">
              <a:solidFill>
                <a:srgbClr val="000000"/>
              </a:solidFill>
            </a:endParaRPr>
          </a:p>
        </p:txBody>
      </p:sp>
      <p:sp>
        <p:nvSpPr>
          <p:cNvPr id="15" name="Titolo 1"/>
          <p:cNvSpPr txBox="1">
            <a:spLocks/>
          </p:cNvSpPr>
          <p:nvPr/>
        </p:nvSpPr>
        <p:spPr bwMode="auto">
          <a:xfrm>
            <a:off x="374848" y="116632"/>
            <a:ext cx="8229600" cy="63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/>
            <a:r>
              <a:rPr lang="en-IE" sz="3200" kern="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Soil Phosphorus </a:t>
            </a:r>
            <a:r>
              <a:rPr lang="en-IE" sz="3200" kern="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pools: Mineral Soils</a:t>
            </a:r>
          </a:p>
        </p:txBody>
      </p:sp>
      <p:sp>
        <p:nvSpPr>
          <p:cNvPr id="4" name="Left Brace 3"/>
          <p:cNvSpPr/>
          <p:nvPr/>
        </p:nvSpPr>
        <p:spPr bwMode="auto">
          <a:xfrm rot="16200000">
            <a:off x="1953486" y="2456892"/>
            <a:ext cx="720080" cy="3528392"/>
          </a:xfrm>
          <a:prstGeom prst="leftBrac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96" charset="-128"/>
            </a:endParaRPr>
          </a:p>
        </p:txBody>
      </p:sp>
      <p:sp>
        <p:nvSpPr>
          <p:cNvPr id="19" name="Left Brace 18"/>
          <p:cNvSpPr/>
          <p:nvPr/>
        </p:nvSpPr>
        <p:spPr bwMode="auto">
          <a:xfrm rot="16200000">
            <a:off x="6417091" y="2375996"/>
            <a:ext cx="720080" cy="3690183"/>
          </a:xfrm>
          <a:prstGeom prst="leftBrace">
            <a:avLst/>
          </a:prstGeom>
          <a:noFill/>
          <a:ln w="38100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96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7381" y="4585416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solidFill>
                  <a:srgbClr val="0000FF"/>
                </a:solidFill>
              </a:rPr>
              <a:t>Water soluble &amp; potentially plant available</a:t>
            </a:r>
            <a:endParaRPr lang="en-IE" b="1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08104" y="4581128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solidFill>
                  <a:srgbClr val="C00000"/>
                </a:solidFill>
              </a:rPr>
              <a:t>Soil P which is not directly water soluble</a:t>
            </a:r>
            <a:endParaRPr lang="en-IE" b="1" dirty="0">
              <a:solidFill>
                <a:srgbClr val="C0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587121" y="6019390"/>
            <a:ext cx="241123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err="1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Syers</a:t>
            </a:r>
            <a:r>
              <a:rPr lang="en-US" sz="11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Johnston &amp; Curtin, 2008</a:t>
            </a:r>
            <a:endParaRPr lang="en-IE" sz="11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94016" y="6286680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750714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Inorganic 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9839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5445224"/>
            <a:ext cx="9180512" cy="14127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IE" smtClean="0">
              <a:solidFill>
                <a:srgbClr val="000000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0825797"/>
              </p:ext>
            </p:extLst>
          </p:nvPr>
        </p:nvGraphicFramePr>
        <p:xfrm>
          <a:off x="349816" y="1285136"/>
          <a:ext cx="5400600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urved Left Arrow 1"/>
          <p:cNvSpPr/>
          <p:nvPr/>
        </p:nvSpPr>
        <p:spPr bwMode="auto">
          <a:xfrm rot="3370294">
            <a:off x="5944571" y="1917117"/>
            <a:ext cx="478457" cy="251971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IE" smtClean="0">
              <a:solidFill>
                <a:srgbClr val="000000"/>
              </a:solidFill>
            </a:endParaRPr>
          </a:p>
        </p:txBody>
      </p:sp>
      <p:sp>
        <p:nvSpPr>
          <p:cNvPr id="12" name="Explosion 1 11"/>
          <p:cNvSpPr/>
          <p:nvPr/>
        </p:nvSpPr>
        <p:spPr bwMode="auto">
          <a:xfrm rot="19808377">
            <a:off x="260548" y="1309743"/>
            <a:ext cx="2232247" cy="1180856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dirty="0" smtClean="0">
                <a:solidFill>
                  <a:srgbClr val="FF0000"/>
                </a:solidFill>
              </a:rPr>
              <a:t>Fixed P at high pH</a:t>
            </a:r>
            <a:endParaRPr kumimoji="0" lang="en-IE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3" name="Explosion 1 12"/>
          <p:cNvSpPr/>
          <p:nvPr/>
        </p:nvSpPr>
        <p:spPr bwMode="auto">
          <a:xfrm rot="19773414">
            <a:off x="3192764" y="4559812"/>
            <a:ext cx="2232247" cy="1180856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dirty="0" smtClean="0">
                <a:solidFill>
                  <a:srgbClr val="FF0000"/>
                </a:solidFill>
              </a:rPr>
              <a:t>Fixed P at low pH</a:t>
            </a:r>
            <a:endParaRPr kumimoji="0" lang="en-IE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53186" y="1268760"/>
            <a:ext cx="15424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b="1" i="1" dirty="0" smtClean="0">
                <a:solidFill>
                  <a:srgbClr val="333399"/>
                </a:solidFill>
                <a:latin typeface="Arial"/>
                <a:ea typeface="Dotum" pitchFamily="34" charset="-127"/>
              </a:rPr>
              <a:t>(Graca </a:t>
            </a:r>
            <a:r>
              <a:rPr lang="en-US" sz="1200" b="1" i="1" dirty="0">
                <a:solidFill>
                  <a:srgbClr val="333399"/>
                </a:solidFill>
                <a:latin typeface="Arial"/>
                <a:ea typeface="Dotum" pitchFamily="34" charset="-127"/>
              </a:rPr>
              <a:t>et al., </a:t>
            </a:r>
            <a:r>
              <a:rPr lang="en-US" sz="1200" b="1" i="1" dirty="0" smtClean="0">
                <a:solidFill>
                  <a:srgbClr val="333399"/>
                </a:solidFill>
                <a:latin typeface="Arial"/>
                <a:ea typeface="Dotum" pitchFamily="34" charset="-127"/>
              </a:rPr>
              <a:t>2018)</a:t>
            </a:r>
            <a:endParaRPr lang="en-IE" sz="1200" b="1" i="1" dirty="0">
              <a:solidFill>
                <a:srgbClr val="333399"/>
              </a:solidFill>
              <a:latin typeface="Arial"/>
              <a:ea typeface="Dotum" pitchFamily="34" charset="-127"/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3874340"/>
              </p:ext>
            </p:extLst>
          </p:nvPr>
        </p:nvGraphicFramePr>
        <p:xfrm>
          <a:off x="5004047" y="-1467544"/>
          <a:ext cx="5419680" cy="4798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 descr="Z:\Shared\SQUARE\conferences-meetings&amp;minutes-PPT-disseminations&amp;posters\SQUARE logo AND partner's logo\SQUARE-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760" y="0"/>
            <a:ext cx="789881" cy="10401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olo 1"/>
          <p:cNvSpPr txBox="1">
            <a:spLocks/>
          </p:cNvSpPr>
          <p:nvPr/>
        </p:nvSpPr>
        <p:spPr bwMode="auto">
          <a:xfrm>
            <a:off x="323528" y="202630"/>
            <a:ext cx="8229600" cy="63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r>
              <a:rPr lang="en-IE" sz="32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Inorganic P pools in Grassland soils</a:t>
            </a:r>
            <a:endParaRPr lang="en-IE" sz="32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31840" y="6290111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361160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509579" y="591680"/>
            <a:ext cx="4467225" cy="5328682"/>
            <a:chOff x="4499992" y="371475"/>
            <a:chExt cx="4467225" cy="53286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4" t="5368" r="4369" b="4223"/>
            <a:stretch/>
          </p:blipFill>
          <p:spPr>
            <a:xfrm>
              <a:off x="4499992" y="371475"/>
              <a:ext cx="4467225" cy="4383212"/>
            </a:xfrm>
            <a:prstGeom prst="rect">
              <a:avLst/>
            </a:prstGeom>
          </p:spPr>
        </p:pic>
        <p:sp>
          <p:nvSpPr>
            <p:cNvPr id="10" name="TextBox 5"/>
            <p:cNvSpPr txBox="1"/>
            <p:nvPr/>
          </p:nvSpPr>
          <p:spPr>
            <a:xfrm>
              <a:off x="4825391" y="4869160"/>
              <a:ext cx="41418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1" hangingPunct="1"/>
              <a:r>
                <a:rPr lang="en-IE" sz="1200" b="1" dirty="0" smtClean="0">
                  <a:cs typeface="Arial" pitchFamily="34" charset="0"/>
                </a:rPr>
                <a:t>EPA Water </a:t>
              </a:r>
              <a:r>
                <a:rPr lang="en-IE" sz="1200" b="1" dirty="0">
                  <a:cs typeface="Arial" pitchFamily="34" charset="0"/>
                </a:rPr>
                <a:t>Q</a:t>
              </a:r>
              <a:r>
                <a:rPr lang="en-IE" sz="1200" b="1" dirty="0" smtClean="0">
                  <a:cs typeface="Arial" pitchFamily="34" charset="0"/>
                </a:rPr>
                <a:t>uality </a:t>
              </a:r>
              <a:r>
                <a:rPr lang="en-IE" sz="1200" b="1" dirty="0">
                  <a:cs typeface="Arial" pitchFamily="34" charset="0"/>
                </a:rPr>
                <a:t>M</a:t>
              </a:r>
              <a:r>
                <a:rPr lang="en-IE" sz="1200" b="1" dirty="0" smtClean="0">
                  <a:cs typeface="Arial" pitchFamily="34" charset="0"/>
                </a:rPr>
                <a:t>onitoring</a:t>
              </a:r>
            </a:p>
            <a:p>
              <a:pPr marL="171450" indent="-171450" defTabSz="457200" eaLnBrk="1" hangingPunct="1">
                <a:buFont typeface="Arial" panose="020B0604020202020204" pitchFamily="34" charset="0"/>
                <a:buChar char="•"/>
              </a:pPr>
              <a:r>
                <a:rPr lang="en-IE" sz="1200" dirty="0" smtClean="0">
                  <a:solidFill>
                    <a:prstClr val="black"/>
                  </a:solidFill>
                  <a:cs typeface="Arial" pitchFamily="34" charset="0"/>
                </a:rPr>
                <a:t>High </a:t>
              </a:r>
              <a:r>
                <a:rPr lang="en-IE" sz="1200" dirty="0">
                  <a:solidFill>
                    <a:prstClr val="black"/>
                  </a:solidFill>
                  <a:cs typeface="Arial" pitchFamily="34" charset="0"/>
                </a:rPr>
                <a:t>Status rivers (black dots). </a:t>
              </a:r>
              <a:endParaRPr lang="en-IE" sz="1200" dirty="0" smtClean="0">
                <a:solidFill>
                  <a:prstClr val="black"/>
                </a:solidFill>
                <a:cs typeface="Arial" pitchFamily="34" charset="0"/>
              </a:endParaRPr>
            </a:p>
            <a:p>
              <a:pPr marL="171450" indent="-171450" defTabSz="457200" eaLnBrk="1" hangingPunct="1">
                <a:buFont typeface="Arial" panose="020B0604020202020204" pitchFamily="34" charset="0"/>
                <a:buChar char="•"/>
              </a:pPr>
              <a:r>
                <a:rPr lang="en-IE" sz="1200" dirty="0" smtClean="0">
                  <a:solidFill>
                    <a:prstClr val="black"/>
                  </a:solidFill>
                  <a:cs typeface="Arial" pitchFamily="34" charset="0"/>
                </a:rPr>
                <a:t>Sites </a:t>
              </a:r>
              <a:r>
                <a:rPr lang="en-IE" sz="1200" dirty="0">
                  <a:solidFill>
                    <a:prstClr val="black"/>
                  </a:solidFill>
                  <a:cs typeface="Arial" pitchFamily="34" charset="0"/>
                </a:rPr>
                <a:t>that varied their status (white dots). </a:t>
              </a:r>
              <a:endParaRPr lang="en-IE" sz="1200" dirty="0" smtClean="0">
                <a:solidFill>
                  <a:prstClr val="black"/>
                </a:solidFill>
                <a:cs typeface="Arial" pitchFamily="34" charset="0"/>
              </a:endParaRPr>
            </a:p>
            <a:p>
              <a:pPr defTabSz="457200" eaLnBrk="1" hangingPunct="1"/>
              <a:r>
                <a:rPr lang="en-IE" sz="1200" i="1" dirty="0" smtClean="0">
                  <a:solidFill>
                    <a:prstClr val="black"/>
                  </a:solidFill>
                  <a:cs typeface="Arial" pitchFamily="34" charset="0"/>
                </a:rPr>
                <a:t>Period </a:t>
              </a:r>
              <a:r>
                <a:rPr lang="en-IE" sz="1200" i="1" dirty="0">
                  <a:solidFill>
                    <a:prstClr val="black"/>
                  </a:solidFill>
                  <a:cs typeface="Arial" pitchFamily="34" charset="0"/>
                </a:rPr>
                <a:t>2001-2012</a:t>
              </a:r>
            </a:p>
          </p:txBody>
        </p:sp>
      </p:grp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8000" y="1409065"/>
            <a:ext cx="4883150" cy="3880773"/>
          </a:xfrm>
        </p:spPr>
        <p:txBody>
          <a:bodyPr/>
          <a:lstStyle/>
          <a:p>
            <a:pPr marL="457200" lvl="1" indent="0">
              <a:buNone/>
            </a:pPr>
            <a:endParaRPr lang="en-GB" sz="100" dirty="0"/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21" name="Segnaposto contenuto 2"/>
          <p:cNvSpPr txBox="1">
            <a:spLocks/>
          </p:cNvSpPr>
          <p:nvPr/>
        </p:nvSpPr>
        <p:spPr>
          <a:xfrm>
            <a:off x="1" y="768147"/>
            <a:ext cx="5220072" cy="298928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defTabSz="914400">
              <a:spcBef>
                <a:spcPct val="20000"/>
              </a:spcBef>
              <a:buClr>
                <a:srgbClr val="359828"/>
              </a:buClr>
              <a:buFont typeface="Wingdings 3" charset="2"/>
              <a:buNone/>
            </a:pPr>
            <a:r>
              <a:rPr lang="en-GB" sz="1800" dirty="0">
                <a:solidFill>
                  <a:prstClr val="black"/>
                </a:solidFill>
                <a:cs typeface="Arial" pitchFamily="34" charset="0"/>
              </a:rPr>
              <a:t>Water Framework Directive </a:t>
            </a:r>
          </a:p>
          <a:p>
            <a:pPr marL="457200" lvl="1" indent="0" defTabSz="914400">
              <a:spcBef>
                <a:spcPct val="20000"/>
              </a:spcBef>
              <a:buClr>
                <a:srgbClr val="359828"/>
              </a:buClr>
              <a:buFont typeface="Wingdings 3" charset="2"/>
              <a:buNone/>
            </a:pPr>
            <a:endParaRPr lang="en-GB" sz="1800" dirty="0">
              <a:solidFill>
                <a:prstClr val="black"/>
              </a:solidFill>
              <a:cs typeface="Arial" pitchFamily="34" charset="0"/>
            </a:endParaRPr>
          </a:p>
          <a:p>
            <a:pPr marL="457200" lvl="1" indent="0" defTabSz="914400">
              <a:spcBef>
                <a:spcPct val="20000"/>
              </a:spcBef>
              <a:buClr>
                <a:srgbClr val="359828"/>
              </a:buClr>
              <a:buFont typeface="Wingdings 3" charset="2"/>
              <a:buNone/>
            </a:pPr>
            <a:r>
              <a:rPr lang="en-GB" sz="1800" b="1" dirty="0" smtClean="0">
                <a:solidFill>
                  <a:prstClr val="black"/>
                </a:solidFill>
                <a:cs typeface="Arial" pitchFamily="34" charset="0"/>
              </a:rPr>
              <a:t>Issue: </a:t>
            </a:r>
            <a:r>
              <a:rPr lang="en-GB" sz="1800" dirty="0" smtClean="0">
                <a:solidFill>
                  <a:prstClr val="black"/>
                </a:solidFill>
                <a:cs typeface="Arial" pitchFamily="34" charset="0"/>
              </a:rPr>
              <a:t>Steady </a:t>
            </a:r>
            <a:r>
              <a:rPr lang="en-GB" sz="1800" dirty="0">
                <a:solidFill>
                  <a:prstClr val="black"/>
                </a:solidFill>
                <a:cs typeface="Arial" pitchFamily="34" charset="0"/>
              </a:rPr>
              <a:t>decline in the number of high status water bodies in Ireland.</a:t>
            </a:r>
            <a:endParaRPr lang="en-IE" sz="1800" dirty="0">
              <a:solidFill>
                <a:prstClr val="black"/>
              </a:solidFill>
              <a:cs typeface="Arial" pitchFamily="34" charset="0"/>
            </a:endParaRPr>
          </a:p>
          <a:p>
            <a:pPr marL="457200" lvl="1" indent="0" defTabSz="914400">
              <a:spcBef>
                <a:spcPct val="20000"/>
              </a:spcBef>
              <a:buClr>
                <a:srgbClr val="359828"/>
              </a:buClr>
              <a:buFont typeface="Wingdings 3" charset="2"/>
              <a:buNone/>
            </a:pPr>
            <a:endParaRPr lang="en-GB" sz="1800" dirty="0">
              <a:solidFill>
                <a:prstClr val="black"/>
              </a:solidFill>
              <a:cs typeface="Arial" pitchFamily="34" charset="0"/>
            </a:endParaRPr>
          </a:p>
          <a:p>
            <a:pPr marL="457200" lvl="1" indent="0" defTabSz="914400">
              <a:spcBef>
                <a:spcPct val="20000"/>
              </a:spcBef>
              <a:buClr>
                <a:srgbClr val="359828"/>
              </a:buClr>
              <a:buFont typeface="Wingdings 3" charset="2"/>
              <a:buNone/>
            </a:pPr>
            <a:r>
              <a:rPr lang="en-GB" sz="1800" dirty="0">
                <a:solidFill>
                  <a:prstClr val="black"/>
                </a:solidFill>
                <a:cs typeface="Arial" pitchFamily="34" charset="0"/>
              </a:rPr>
              <a:t>Highest rates of </a:t>
            </a:r>
            <a:r>
              <a:rPr lang="en-GB" sz="1800" dirty="0" smtClean="0">
                <a:solidFill>
                  <a:prstClr val="black"/>
                </a:solidFill>
                <a:cs typeface="Arial" pitchFamily="34" charset="0"/>
              </a:rPr>
              <a:t>WQ decline along </a:t>
            </a:r>
            <a:r>
              <a:rPr lang="en-GB" sz="1800" dirty="0">
                <a:solidFill>
                  <a:prstClr val="black"/>
                </a:solidFill>
                <a:cs typeface="Arial" pitchFamily="34" charset="0"/>
              </a:rPr>
              <a:t>the western seaboard, in upland areas</a:t>
            </a:r>
          </a:p>
          <a:p>
            <a:pPr marL="457200" lvl="1" indent="0" defTabSz="914400">
              <a:spcBef>
                <a:spcPct val="20000"/>
              </a:spcBef>
              <a:buClr>
                <a:srgbClr val="359828"/>
              </a:buClr>
              <a:buFont typeface="Wingdings 3" charset="2"/>
              <a:buNone/>
            </a:pPr>
            <a:endParaRPr lang="en-GB" sz="1800" dirty="0">
              <a:solidFill>
                <a:prstClr val="black"/>
              </a:solidFill>
              <a:cs typeface="Arial" pitchFamily="34" charset="0"/>
            </a:endParaRPr>
          </a:p>
          <a:p>
            <a:pPr marL="457200" lvl="1" indent="0" defTabSz="914400">
              <a:spcBef>
                <a:spcPct val="20000"/>
              </a:spcBef>
              <a:buClr>
                <a:srgbClr val="359828"/>
              </a:buClr>
              <a:buFont typeface="Wingdings 3" charset="2"/>
              <a:buNone/>
            </a:pPr>
            <a:r>
              <a:rPr lang="en-GB" sz="1800" dirty="0">
                <a:solidFill>
                  <a:prstClr val="black"/>
                </a:solidFill>
                <a:cs typeface="Arial" pitchFamily="34" charset="0"/>
              </a:rPr>
              <a:t>Predominant soils in High status sites are peats</a:t>
            </a:r>
            <a:r>
              <a:rPr lang="es-ES" sz="1800" dirty="0">
                <a:solidFill>
                  <a:prstClr val="black"/>
                </a:solidFill>
                <a:cs typeface="Arial" pitchFamily="34" charset="0"/>
              </a:rPr>
              <a:t> and </a:t>
            </a:r>
            <a:r>
              <a:rPr lang="es-ES" sz="1800" dirty="0" err="1">
                <a:solidFill>
                  <a:prstClr val="black"/>
                </a:solidFill>
                <a:cs typeface="Arial" pitchFamily="34" charset="0"/>
              </a:rPr>
              <a:t>other</a:t>
            </a:r>
            <a:r>
              <a:rPr lang="es-ES" sz="18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s-ES" sz="1800" dirty="0" err="1">
                <a:solidFill>
                  <a:prstClr val="black"/>
                </a:solidFill>
                <a:cs typeface="Arial" pitchFamily="34" charset="0"/>
              </a:rPr>
              <a:t>organic</a:t>
            </a:r>
            <a:r>
              <a:rPr lang="es-ES" sz="18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s-ES" sz="1800" dirty="0" err="1">
                <a:solidFill>
                  <a:prstClr val="black"/>
                </a:solidFill>
                <a:cs typeface="Arial" pitchFamily="34" charset="0"/>
              </a:rPr>
              <a:t>matter-rich</a:t>
            </a:r>
            <a:r>
              <a:rPr lang="es-ES" sz="18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s-ES" sz="1800" dirty="0" err="1">
                <a:solidFill>
                  <a:prstClr val="black"/>
                </a:solidFill>
                <a:cs typeface="Arial" pitchFamily="34" charset="0"/>
              </a:rPr>
              <a:t>soils</a:t>
            </a:r>
            <a:endParaRPr lang="en-IE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>
              <a:buClr>
                <a:srgbClr val="359828"/>
              </a:buClr>
            </a:pPr>
            <a:endParaRPr lang="en-IE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>
              <a:buClr>
                <a:srgbClr val="359828"/>
              </a:buClr>
            </a:pPr>
            <a:endParaRPr lang="en-IE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57200" lvl="1" indent="0">
              <a:buClr>
                <a:srgbClr val="359828"/>
              </a:buClr>
              <a:buFont typeface="Wingdings 3" charset="2"/>
              <a:buNone/>
            </a:pPr>
            <a:endParaRPr lang="en-GB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558811"/>
              </p:ext>
            </p:extLst>
          </p:nvPr>
        </p:nvGraphicFramePr>
        <p:xfrm>
          <a:off x="-29420" y="380519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Oval 10"/>
          <p:cNvSpPr/>
          <p:nvPr/>
        </p:nvSpPr>
        <p:spPr>
          <a:xfrm>
            <a:off x="7783804" y="55159"/>
            <a:ext cx="693019" cy="675064"/>
          </a:xfrm>
          <a:prstGeom prst="ellipse">
            <a:avLst/>
          </a:prstGeom>
          <a:blipFill rotWithShape="0"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309811" y="96141"/>
            <a:ext cx="8229600" cy="63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r>
              <a:rPr lang="en-IE" sz="32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High Organic Matter Soils (&gt;20% OM)</a:t>
            </a:r>
            <a:endParaRPr lang="en-IE" sz="32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35753" y="4302624"/>
            <a:ext cx="143180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b="1" i="1" dirty="0" smtClean="0">
                <a:solidFill>
                  <a:srgbClr val="333399"/>
                </a:solidFill>
                <a:latin typeface="Arial"/>
                <a:ea typeface="Dotum" pitchFamily="34" charset="-127"/>
              </a:rPr>
              <a:t>(Daly </a:t>
            </a:r>
            <a:r>
              <a:rPr lang="en-US" sz="1200" b="1" i="1" dirty="0">
                <a:solidFill>
                  <a:srgbClr val="333399"/>
                </a:solidFill>
                <a:latin typeface="Arial"/>
                <a:ea typeface="Dotum" pitchFamily="34" charset="-127"/>
              </a:rPr>
              <a:t>et al., </a:t>
            </a:r>
            <a:r>
              <a:rPr lang="en-US" sz="1200" b="1" i="1" dirty="0" smtClean="0">
                <a:solidFill>
                  <a:srgbClr val="333399"/>
                </a:solidFill>
                <a:latin typeface="Arial"/>
                <a:ea typeface="Dotum" pitchFamily="34" charset="-127"/>
              </a:rPr>
              <a:t>2017)</a:t>
            </a:r>
            <a:endParaRPr lang="en-IE" sz="1200" b="1" i="1" dirty="0">
              <a:solidFill>
                <a:srgbClr val="333399"/>
              </a:solidFill>
              <a:latin typeface="Arial"/>
              <a:ea typeface="Dotum" pitchFamily="34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05563" y="6413221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107010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85"/>
          <a:stretch/>
        </p:blipFill>
        <p:spPr>
          <a:xfrm>
            <a:off x="423726" y="1109321"/>
            <a:ext cx="2740944" cy="432459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EEBE4F8-FE07-423B-8C29-B7360DF1B8E6}"/>
              </a:ext>
            </a:extLst>
          </p:cNvPr>
          <p:cNvGrpSpPr/>
          <p:nvPr/>
        </p:nvGrpSpPr>
        <p:grpSpPr>
          <a:xfrm>
            <a:off x="4794232" y="344788"/>
            <a:ext cx="3888868" cy="2539245"/>
            <a:chOff x="4794232" y="344788"/>
            <a:chExt cx="3888868" cy="2539245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5799" y="344788"/>
              <a:ext cx="1457329" cy="1461493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9749" y="1732260"/>
              <a:ext cx="1723351" cy="1151773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F6D9ABA5-4410-4CA5-84B2-BB29F86761C7}"/>
                </a:ext>
              </a:extLst>
            </p:cNvPr>
            <p:cNvGrpSpPr/>
            <p:nvPr/>
          </p:nvGrpSpPr>
          <p:grpSpPr>
            <a:xfrm>
              <a:off x="4794232" y="377749"/>
              <a:ext cx="2199629" cy="1437516"/>
              <a:chOff x="4794232" y="377749"/>
              <a:chExt cx="2199629" cy="1437516"/>
            </a:xfrm>
          </p:grpSpPr>
          <p:sp>
            <p:nvSpPr>
              <p:cNvPr id="97" name="Curved Down Arrow 96"/>
              <p:cNvSpPr/>
              <p:nvPr/>
            </p:nvSpPr>
            <p:spPr>
              <a:xfrm rot="10800000" flipV="1">
                <a:off x="4876243" y="870842"/>
                <a:ext cx="2117618" cy="944423"/>
              </a:xfrm>
              <a:prstGeom prst="curvedDownArrow">
                <a:avLst>
                  <a:gd name="adj1" fmla="val 25000"/>
                  <a:gd name="adj2" fmla="val 48973"/>
                  <a:gd name="adj3" fmla="val 25000"/>
                </a:avLst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08" name="Group 107"/>
              <p:cNvGrpSpPr/>
              <p:nvPr/>
            </p:nvGrpSpPr>
            <p:grpSpPr>
              <a:xfrm>
                <a:off x="5273348" y="1160861"/>
                <a:ext cx="684000" cy="553015"/>
                <a:chOff x="7356987" y="4340325"/>
                <a:chExt cx="641497" cy="553015"/>
              </a:xfrm>
            </p:grpSpPr>
            <p:sp>
              <p:nvSpPr>
                <p:cNvPr id="106" name="Flowchart: Connector 105"/>
                <p:cNvSpPr/>
                <p:nvPr/>
              </p:nvSpPr>
              <p:spPr>
                <a:xfrm>
                  <a:off x="7356987" y="4340325"/>
                  <a:ext cx="572254" cy="553015"/>
                </a:xfrm>
                <a:prstGeom prst="flowChartConnector">
                  <a:avLst/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eaLnBrk="1" hangingPunct="1"/>
                  <a:endParaRPr lang="en-IE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7371826" y="4469274"/>
                  <a:ext cx="626658" cy="307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eaLnBrk="1" hangingPunct="1"/>
                  <a:r>
                    <a:rPr lang="en-IE" sz="1400" b="1" dirty="0">
                      <a:solidFill>
                        <a:srgbClr val="FFFF00"/>
                      </a:solidFill>
                      <a:ea typeface="ヒラギノ角ゴ Pro W3" charset="0"/>
                    </a:rPr>
                    <a:t>PO</a:t>
                  </a:r>
                  <a:r>
                    <a:rPr lang="en-IE" sz="1400" b="1" baseline="-25000" dirty="0">
                      <a:solidFill>
                        <a:srgbClr val="FFFF00"/>
                      </a:solidFill>
                      <a:ea typeface="ヒラギノ角ゴ Pro W3" charset="0"/>
                    </a:rPr>
                    <a:t>4</a:t>
                  </a:r>
                  <a:r>
                    <a:rPr lang="en-IE" sz="1400" b="1" baseline="30000" dirty="0">
                      <a:solidFill>
                        <a:srgbClr val="FFFF00"/>
                      </a:solidFill>
                      <a:ea typeface="ヒラギノ角ゴ Pro W3" charset="0"/>
                    </a:rPr>
                    <a:t>-</a:t>
                  </a:r>
                </a:p>
              </p:txBody>
            </p:sp>
          </p:grpSp>
          <p:grpSp>
            <p:nvGrpSpPr>
              <p:cNvPr id="109" name="Group 108"/>
              <p:cNvGrpSpPr/>
              <p:nvPr/>
            </p:nvGrpSpPr>
            <p:grpSpPr>
              <a:xfrm>
                <a:off x="4794232" y="640069"/>
                <a:ext cx="684000" cy="553015"/>
                <a:chOff x="7356987" y="4340325"/>
                <a:chExt cx="641497" cy="553015"/>
              </a:xfrm>
            </p:grpSpPr>
            <p:sp>
              <p:nvSpPr>
                <p:cNvPr id="110" name="Flowchart: Connector 109"/>
                <p:cNvSpPr/>
                <p:nvPr/>
              </p:nvSpPr>
              <p:spPr>
                <a:xfrm>
                  <a:off x="7356987" y="4340325"/>
                  <a:ext cx="572254" cy="553015"/>
                </a:xfrm>
                <a:prstGeom prst="flowChartConnector">
                  <a:avLst/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eaLnBrk="1" hangingPunct="1"/>
                  <a:endParaRPr lang="en-IE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7371826" y="4469274"/>
                  <a:ext cx="626658" cy="307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eaLnBrk="1" hangingPunct="1"/>
                  <a:r>
                    <a:rPr lang="en-IE" sz="1400" b="1" dirty="0">
                      <a:solidFill>
                        <a:srgbClr val="FFFF00"/>
                      </a:solidFill>
                      <a:ea typeface="ヒラギノ角ゴ Pro W3" charset="0"/>
                    </a:rPr>
                    <a:t>PO</a:t>
                  </a:r>
                  <a:r>
                    <a:rPr lang="en-IE" sz="1400" b="1" baseline="-25000" dirty="0">
                      <a:solidFill>
                        <a:srgbClr val="FFFF00"/>
                      </a:solidFill>
                      <a:ea typeface="ヒラギノ角ゴ Pro W3" charset="0"/>
                    </a:rPr>
                    <a:t>4</a:t>
                  </a:r>
                  <a:r>
                    <a:rPr lang="en-IE" sz="1400" b="1" baseline="30000" dirty="0">
                      <a:solidFill>
                        <a:srgbClr val="FFFF00"/>
                      </a:solidFill>
                      <a:ea typeface="ヒラギノ角ゴ Pro W3" charset="0"/>
                    </a:rPr>
                    <a:t>-</a:t>
                  </a:r>
                </a:p>
              </p:txBody>
            </p:sp>
          </p:grpSp>
          <p:grpSp>
            <p:nvGrpSpPr>
              <p:cNvPr id="112" name="Group 111"/>
              <p:cNvGrpSpPr/>
              <p:nvPr/>
            </p:nvGrpSpPr>
            <p:grpSpPr>
              <a:xfrm>
                <a:off x="5610919" y="377749"/>
                <a:ext cx="684000" cy="553015"/>
                <a:chOff x="7356987" y="4340325"/>
                <a:chExt cx="641497" cy="553015"/>
              </a:xfrm>
            </p:grpSpPr>
            <p:sp>
              <p:nvSpPr>
                <p:cNvPr id="113" name="Flowchart: Connector 112"/>
                <p:cNvSpPr/>
                <p:nvPr/>
              </p:nvSpPr>
              <p:spPr>
                <a:xfrm>
                  <a:off x="7356987" y="4340325"/>
                  <a:ext cx="572254" cy="553015"/>
                </a:xfrm>
                <a:prstGeom prst="flowChartConnector">
                  <a:avLst/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eaLnBrk="1" hangingPunct="1"/>
                  <a:endParaRPr lang="en-IE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7371826" y="4469274"/>
                  <a:ext cx="626658" cy="307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eaLnBrk="1" hangingPunct="1"/>
                  <a:r>
                    <a:rPr lang="en-IE" sz="1400" b="1" dirty="0">
                      <a:solidFill>
                        <a:srgbClr val="FFFF00"/>
                      </a:solidFill>
                      <a:ea typeface="ヒラギノ角ゴ Pro W3" charset="0"/>
                    </a:rPr>
                    <a:t>PO</a:t>
                  </a:r>
                  <a:r>
                    <a:rPr lang="en-IE" sz="1400" b="1" baseline="-25000" dirty="0">
                      <a:solidFill>
                        <a:srgbClr val="FFFF00"/>
                      </a:solidFill>
                      <a:ea typeface="ヒラギノ角ゴ Pro W3" charset="0"/>
                    </a:rPr>
                    <a:t>4</a:t>
                  </a:r>
                  <a:r>
                    <a:rPr lang="en-IE" sz="1400" b="1" baseline="30000" dirty="0">
                      <a:solidFill>
                        <a:srgbClr val="FFFF00"/>
                      </a:solidFill>
                      <a:ea typeface="ヒラギノ角ゴ Pro W3" charset="0"/>
                    </a:rPr>
                    <a:t>-</a:t>
                  </a:r>
                </a:p>
              </p:txBody>
            </p:sp>
          </p:grpSp>
          <p:grpSp>
            <p:nvGrpSpPr>
              <p:cNvPr id="115" name="Group 114"/>
              <p:cNvGrpSpPr/>
              <p:nvPr/>
            </p:nvGrpSpPr>
            <p:grpSpPr>
              <a:xfrm>
                <a:off x="5948626" y="964940"/>
                <a:ext cx="684000" cy="553015"/>
                <a:chOff x="7356987" y="4340325"/>
                <a:chExt cx="641497" cy="553015"/>
              </a:xfrm>
            </p:grpSpPr>
            <p:sp>
              <p:nvSpPr>
                <p:cNvPr id="116" name="Flowchart: Connector 115"/>
                <p:cNvSpPr/>
                <p:nvPr/>
              </p:nvSpPr>
              <p:spPr>
                <a:xfrm>
                  <a:off x="7356987" y="4340325"/>
                  <a:ext cx="572254" cy="553015"/>
                </a:xfrm>
                <a:prstGeom prst="flowChartConnector">
                  <a:avLst/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eaLnBrk="1" hangingPunct="1"/>
                  <a:endParaRPr lang="en-IE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7371826" y="4469274"/>
                  <a:ext cx="626658" cy="307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eaLnBrk="1" hangingPunct="1"/>
                  <a:r>
                    <a:rPr lang="en-IE" sz="1400" b="1" dirty="0">
                      <a:solidFill>
                        <a:srgbClr val="FFFF00"/>
                      </a:solidFill>
                      <a:ea typeface="ヒラギノ角ゴ Pro W3" charset="0"/>
                    </a:rPr>
                    <a:t>PO</a:t>
                  </a:r>
                  <a:r>
                    <a:rPr lang="en-IE" sz="1400" b="1" baseline="-25000" dirty="0">
                      <a:solidFill>
                        <a:srgbClr val="FFFF00"/>
                      </a:solidFill>
                      <a:ea typeface="ヒラギノ角ゴ Pro W3" charset="0"/>
                    </a:rPr>
                    <a:t>4</a:t>
                  </a:r>
                  <a:r>
                    <a:rPr lang="en-IE" sz="1400" b="1" baseline="30000" dirty="0">
                      <a:solidFill>
                        <a:srgbClr val="FFFF00"/>
                      </a:solidFill>
                      <a:ea typeface="ヒラギノ角ゴ Pro W3" charset="0"/>
                    </a:rPr>
                    <a:t>-</a:t>
                  </a:r>
                </a:p>
              </p:txBody>
            </p:sp>
          </p:grpSp>
        </p:grpSp>
      </p:grpSp>
      <p:sp>
        <p:nvSpPr>
          <p:cNvPr id="118" name="Titolo 1"/>
          <p:cNvSpPr>
            <a:spLocks noGrp="1"/>
          </p:cNvSpPr>
          <p:nvPr>
            <p:ph type="title"/>
          </p:nvPr>
        </p:nvSpPr>
        <p:spPr>
          <a:xfrm>
            <a:off x="374848" y="116632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n-IE" sz="32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High Organic Matter Soils</a:t>
            </a:r>
            <a:endParaRPr lang="en-IE" sz="32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5504295" y="2545060"/>
            <a:ext cx="1054500" cy="691333"/>
            <a:chOff x="3737003" y="5567929"/>
            <a:chExt cx="583912" cy="424113"/>
          </a:xfrm>
        </p:grpSpPr>
        <p:sp>
          <p:nvSpPr>
            <p:cNvPr id="91" name="Flowchart: Connector 90"/>
            <p:cNvSpPr/>
            <p:nvPr/>
          </p:nvSpPr>
          <p:spPr>
            <a:xfrm>
              <a:off x="3737003" y="5567929"/>
              <a:ext cx="410682" cy="424113"/>
            </a:xfrm>
            <a:prstGeom prst="flowChartConnector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hangingPunct="1"/>
              <a:endParaRPr lang="en-IE" sz="1800">
                <a:solidFill>
                  <a:prstClr val="white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781900" y="5671794"/>
              <a:ext cx="539015" cy="236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eaLnBrk="1" hangingPunct="1"/>
              <a:r>
                <a:rPr lang="en-IE" sz="1400" b="1" dirty="0">
                  <a:solidFill>
                    <a:srgbClr val="FFFF00"/>
                  </a:solidFill>
                  <a:ea typeface="ヒラギノ角ゴ Pro W3" charset="0"/>
                </a:rPr>
                <a:t>PO</a:t>
              </a:r>
              <a:r>
                <a:rPr lang="en-IE" sz="1400" b="1" baseline="-25000" dirty="0">
                  <a:solidFill>
                    <a:srgbClr val="FFFF00"/>
                  </a:solidFill>
                  <a:ea typeface="ヒラギノ角ゴ Pro W3" charset="0"/>
                </a:rPr>
                <a:t>4</a:t>
              </a:r>
              <a:r>
                <a:rPr lang="en-IE" sz="1400" b="1" baseline="30000" dirty="0">
                  <a:solidFill>
                    <a:srgbClr val="FFFF00"/>
                  </a:solidFill>
                  <a:ea typeface="ヒラギノ角ゴ Pro W3" charset="0"/>
                </a:rPr>
                <a:t>-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109169" y="1700242"/>
            <a:ext cx="3756578" cy="2620242"/>
            <a:chOff x="2109169" y="1700242"/>
            <a:chExt cx="3756578" cy="2620242"/>
          </a:xfrm>
        </p:grpSpPr>
        <p:grpSp>
          <p:nvGrpSpPr>
            <p:cNvPr id="33" name="Group 32"/>
            <p:cNvGrpSpPr/>
            <p:nvPr/>
          </p:nvGrpSpPr>
          <p:grpSpPr>
            <a:xfrm>
              <a:off x="2774124" y="2197091"/>
              <a:ext cx="2794325" cy="1690218"/>
              <a:chOff x="3224463" y="3991276"/>
              <a:chExt cx="2156059" cy="1352048"/>
            </a:xfrm>
          </p:grpSpPr>
          <p:sp>
            <p:nvSpPr>
              <p:cNvPr id="10" name="Flowchart: Preparation 9"/>
              <p:cNvSpPr/>
              <p:nvPr/>
            </p:nvSpPr>
            <p:spPr>
              <a:xfrm>
                <a:off x="3224463" y="4028272"/>
                <a:ext cx="2156059" cy="1315052"/>
              </a:xfrm>
              <a:prstGeom prst="flowChartPreparation">
                <a:avLst/>
              </a:prstGeom>
              <a:blipFill dpi="0" rotWithShape="1">
                <a:blip r:embed="rId5"/>
                <a:srcRect/>
                <a:tile tx="203200" ty="-127000" sx="100000" sy="100000" flip="none" algn="tl"/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Plus 12"/>
              <p:cNvSpPr/>
              <p:nvPr/>
            </p:nvSpPr>
            <p:spPr>
              <a:xfrm>
                <a:off x="3715352" y="3991277"/>
                <a:ext cx="173254" cy="163629"/>
              </a:xfrm>
              <a:prstGeom prst="mathPl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Plus 13"/>
              <p:cNvSpPr/>
              <p:nvPr/>
            </p:nvSpPr>
            <p:spPr>
              <a:xfrm>
                <a:off x="5102986" y="4464319"/>
                <a:ext cx="173254" cy="163629"/>
              </a:xfrm>
              <a:prstGeom prst="mathPl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Plus 14"/>
              <p:cNvSpPr/>
              <p:nvPr/>
            </p:nvSpPr>
            <p:spPr>
              <a:xfrm>
                <a:off x="3824439" y="5083743"/>
                <a:ext cx="173254" cy="163629"/>
              </a:xfrm>
              <a:prstGeom prst="mathPl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Minus 15"/>
              <p:cNvSpPr/>
              <p:nvPr/>
            </p:nvSpPr>
            <p:spPr>
              <a:xfrm>
                <a:off x="3441027" y="4251159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Minus 16"/>
              <p:cNvSpPr/>
              <p:nvPr/>
            </p:nvSpPr>
            <p:spPr>
              <a:xfrm>
                <a:off x="3445846" y="4663440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Minus 17"/>
              <p:cNvSpPr/>
              <p:nvPr/>
            </p:nvSpPr>
            <p:spPr>
              <a:xfrm>
                <a:off x="3559741" y="4073092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Minus 18"/>
              <p:cNvSpPr/>
              <p:nvPr/>
            </p:nvSpPr>
            <p:spPr>
              <a:xfrm>
                <a:off x="4803004" y="5001927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Minus 19"/>
              <p:cNvSpPr/>
              <p:nvPr/>
            </p:nvSpPr>
            <p:spPr>
              <a:xfrm>
                <a:off x="4734024" y="3991276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Minus 20"/>
              <p:cNvSpPr/>
              <p:nvPr/>
            </p:nvSpPr>
            <p:spPr>
              <a:xfrm>
                <a:off x="3583807" y="4937761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Minus 21"/>
              <p:cNvSpPr/>
              <p:nvPr/>
            </p:nvSpPr>
            <p:spPr>
              <a:xfrm>
                <a:off x="4503019" y="5083742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Minus 22"/>
              <p:cNvSpPr/>
              <p:nvPr/>
            </p:nvSpPr>
            <p:spPr>
              <a:xfrm>
                <a:off x="4164532" y="5120640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Plus 23"/>
              <p:cNvSpPr/>
              <p:nvPr/>
            </p:nvSpPr>
            <p:spPr>
              <a:xfrm>
                <a:off x="3291840" y="4496603"/>
                <a:ext cx="173254" cy="163629"/>
              </a:xfrm>
              <a:prstGeom prst="mathPl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4434038" y="3992882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Minus 25"/>
              <p:cNvSpPr/>
              <p:nvPr/>
            </p:nvSpPr>
            <p:spPr>
              <a:xfrm>
                <a:off x="4167735" y="3991277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Minus 26"/>
              <p:cNvSpPr/>
              <p:nvPr/>
            </p:nvSpPr>
            <p:spPr>
              <a:xfrm>
                <a:off x="3967207" y="3991276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Minus 27"/>
              <p:cNvSpPr/>
              <p:nvPr/>
            </p:nvSpPr>
            <p:spPr>
              <a:xfrm>
                <a:off x="4871984" y="4154905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5024384" y="4324952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Minus 29"/>
              <p:cNvSpPr/>
              <p:nvPr/>
            </p:nvSpPr>
            <p:spPr>
              <a:xfrm>
                <a:off x="5075714" y="4643388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Minus 30"/>
              <p:cNvSpPr/>
              <p:nvPr/>
            </p:nvSpPr>
            <p:spPr>
              <a:xfrm>
                <a:off x="4965033" y="4774132"/>
                <a:ext cx="137961" cy="163629"/>
              </a:xfrm>
              <a:prstGeom prst="mathMinus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4246312" y="1700242"/>
              <a:ext cx="698582" cy="530191"/>
              <a:chOff x="6471382" y="3661208"/>
              <a:chExt cx="539015" cy="424113"/>
            </a:xfrm>
          </p:grpSpPr>
          <p:sp>
            <p:nvSpPr>
              <p:cNvPr id="32" name="Flowchart: Connector 31"/>
              <p:cNvSpPr/>
              <p:nvPr/>
            </p:nvSpPr>
            <p:spPr>
              <a:xfrm>
                <a:off x="6500257" y="3661208"/>
                <a:ext cx="410682" cy="424113"/>
              </a:xfrm>
              <a:prstGeom prst="flowChartConnector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471382" y="3738813"/>
                <a:ext cx="5390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1400" b="1" dirty="0">
                    <a:solidFill>
                      <a:srgbClr val="FFFF00"/>
                    </a:solidFill>
                    <a:ea typeface="ヒラギノ角ゴ Pro W3" charset="0"/>
                  </a:rPr>
                  <a:t>Na</a:t>
                </a:r>
                <a:r>
                  <a:rPr lang="en-IE" sz="14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</a:t>
                </a: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4576874" y="3776982"/>
              <a:ext cx="411672" cy="288567"/>
              <a:chOff x="6051073" y="4167829"/>
              <a:chExt cx="317640" cy="230832"/>
            </a:xfrm>
          </p:grpSpPr>
          <p:sp>
            <p:nvSpPr>
              <p:cNvPr id="36" name="Flowchart: Connector 35"/>
              <p:cNvSpPr/>
              <p:nvPr/>
            </p:nvSpPr>
            <p:spPr>
              <a:xfrm>
                <a:off x="6120056" y="4186989"/>
                <a:ext cx="152400" cy="192506"/>
              </a:xfrm>
              <a:prstGeom prst="flowChartConnector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6051073" y="4167829"/>
                <a:ext cx="3176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900" b="1" dirty="0">
                    <a:solidFill>
                      <a:srgbClr val="FFFF00"/>
                    </a:solidFill>
                    <a:ea typeface="ヒラギノ角ゴ Pro W3" charset="0"/>
                  </a:rPr>
                  <a:t>H</a:t>
                </a:r>
                <a:r>
                  <a:rPr lang="en-IE" sz="9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</a:t>
                </a: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2614213" y="3319767"/>
              <a:ext cx="698582" cy="530191"/>
              <a:chOff x="6471382" y="3661208"/>
              <a:chExt cx="539015" cy="424113"/>
            </a:xfrm>
          </p:grpSpPr>
          <p:sp>
            <p:nvSpPr>
              <p:cNvPr id="40" name="Flowchart: Connector 39"/>
              <p:cNvSpPr/>
              <p:nvPr/>
            </p:nvSpPr>
            <p:spPr>
              <a:xfrm>
                <a:off x="6500257" y="3661208"/>
                <a:ext cx="410682" cy="424113"/>
              </a:xfrm>
              <a:prstGeom prst="flowChartConnector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471382" y="3738813"/>
                <a:ext cx="5390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1200" b="1" dirty="0" err="1">
                    <a:solidFill>
                      <a:srgbClr val="FFFF00"/>
                    </a:solidFill>
                    <a:ea typeface="ヒラギノ角ゴ Pro W3" charset="0"/>
                  </a:rPr>
                  <a:t>Ca</a:t>
                </a:r>
                <a:r>
                  <a:rPr lang="en-IE" sz="12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++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4061287" y="3776982"/>
              <a:ext cx="466571" cy="403603"/>
              <a:chOff x="6108893" y="4186990"/>
              <a:chExt cx="183714" cy="192506"/>
            </a:xfrm>
          </p:grpSpPr>
          <p:sp>
            <p:nvSpPr>
              <p:cNvPr id="49" name="Flowchart: Connector 48"/>
              <p:cNvSpPr/>
              <p:nvPr/>
            </p:nvSpPr>
            <p:spPr>
              <a:xfrm>
                <a:off x="6120054" y="4186990"/>
                <a:ext cx="152400" cy="192506"/>
              </a:xfrm>
              <a:prstGeom prst="flowChartConnector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6108893" y="4215466"/>
                <a:ext cx="183714" cy="155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1100" b="1" dirty="0">
                    <a:solidFill>
                      <a:srgbClr val="FFFF00"/>
                    </a:solidFill>
                    <a:ea typeface="ヒラギノ角ゴ Pro W3" charset="0"/>
                  </a:rPr>
                  <a:t>K</a:t>
                </a:r>
                <a:r>
                  <a:rPr lang="en-IE" sz="11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</a:t>
                </a:r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3560206" y="3790293"/>
              <a:ext cx="698582" cy="530191"/>
              <a:chOff x="6471382" y="3661208"/>
              <a:chExt cx="539015" cy="424113"/>
            </a:xfrm>
          </p:grpSpPr>
          <p:sp>
            <p:nvSpPr>
              <p:cNvPr id="55" name="Flowchart: Connector 54"/>
              <p:cNvSpPr/>
              <p:nvPr/>
            </p:nvSpPr>
            <p:spPr>
              <a:xfrm>
                <a:off x="6500257" y="3661208"/>
                <a:ext cx="410682" cy="424113"/>
              </a:xfrm>
              <a:prstGeom prst="flowChartConnector">
                <a:avLst/>
              </a:prstGeom>
              <a:solidFill>
                <a:srgbClr val="7030A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6471382" y="3738813"/>
                <a:ext cx="5390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1200" b="1" dirty="0">
                    <a:solidFill>
                      <a:srgbClr val="FFFF00"/>
                    </a:solidFill>
                    <a:ea typeface="ヒラギノ角ゴ Pro W3" charset="0"/>
                  </a:rPr>
                  <a:t>Mg</a:t>
                </a:r>
                <a:r>
                  <a:rPr lang="en-IE" sz="12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++</a:t>
                </a: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5090430" y="2098447"/>
              <a:ext cx="698582" cy="530191"/>
              <a:chOff x="6471382" y="3661208"/>
              <a:chExt cx="539015" cy="424113"/>
            </a:xfrm>
          </p:grpSpPr>
          <p:sp>
            <p:nvSpPr>
              <p:cNvPr id="58" name="Flowchart: Connector 57"/>
              <p:cNvSpPr/>
              <p:nvPr/>
            </p:nvSpPr>
            <p:spPr>
              <a:xfrm>
                <a:off x="6500257" y="3661208"/>
                <a:ext cx="410682" cy="424113"/>
              </a:xfrm>
              <a:prstGeom prst="flowChartConnector">
                <a:avLst/>
              </a:prstGeom>
              <a:solidFill>
                <a:srgbClr val="7030A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6471382" y="3738813"/>
                <a:ext cx="5390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1200" b="1" dirty="0">
                    <a:solidFill>
                      <a:srgbClr val="FFFF00"/>
                    </a:solidFill>
                    <a:ea typeface="ヒラギノ角ゴ Pro W3" charset="0"/>
                  </a:rPr>
                  <a:t>Mg</a:t>
                </a:r>
                <a:r>
                  <a:rPr lang="en-IE" sz="12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++</a:t>
                </a: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2381347" y="2276647"/>
              <a:ext cx="698582" cy="530191"/>
              <a:chOff x="6471382" y="3661208"/>
              <a:chExt cx="539015" cy="424113"/>
            </a:xfrm>
          </p:grpSpPr>
          <p:sp>
            <p:nvSpPr>
              <p:cNvPr id="61" name="Flowchart: Connector 60"/>
              <p:cNvSpPr/>
              <p:nvPr/>
            </p:nvSpPr>
            <p:spPr>
              <a:xfrm>
                <a:off x="6500257" y="3661208"/>
                <a:ext cx="410682" cy="424113"/>
              </a:xfrm>
              <a:prstGeom prst="flowChartConnector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6471382" y="3738813"/>
                <a:ext cx="5390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1400" b="1" dirty="0">
                    <a:solidFill>
                      <a:srgbClr val="FFFF00"/>
                    </a:solidFill>
                    <a:ea typeface="ヒラギノ角ゴ Pro W3" charset="0"/>
                  </a:rPr>
                  <a:t>Na</a:t>
                </a:r>
                <a:r>
                  <a:rPr lang="en-IE" sz="14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3865826" y="1893014"/>
              <a:ext cx="411672" cy="288567"/>
              <a:chOff x="6051073" y="4167829"/>
              <a:chExt cx="317640" cy="230832"/>
            </a:xfrm>
          </p:grpSpPr>
          <p:sp>
            <p:nvSpPr>
              <p:cNvPr id="64" name="Flowchart: Connector 63"/>
              <p:cNvSpPr/>
              <p:nvPr/>
            </p:nvSpPr>
            <p:spPr>
              <a:xfrm>
                <a:off x="6120056" y="4186989"/>
                <a:ext cx="152400" cy="192506"/>
              </a:xfrm>
              <a:prstGeom prst="flowChartConnector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6051073" y="4167829"/>
                <a:ext cx="3176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900" b="1" dirty="0">
                    <a:solidFill>
                      <a:srgbClr val="FFFF00"/>
                    </a:solidFill>
                    <a:ea typeface="ヒラギノ角ゴ Pro W3" charset="0"/>
                  </a:rPr>
                  <a:t>H</a:t>
                </a:r>
                <a:r>
                  <a:rPr lang="en-IE" sz="9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</a:t>
                </a: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3002819" y="2074976"/>
              <a:ext cx="411672" cy="288567"/>
              <a:chOff x="6051073" y="4167829"/>
              <a:chExt cx="317640" cy="230832"/>
            </a:xfrm>
          </p:grpSpPr>
          <p:sp>
            <p:nvSpPr>
              <p:cNvPr id="67" name="Flowchart: Connector 66"/>
              <p:cNvSpPr/>
              <p:nvPr/>
            </p:nvSpPr>
            <p:spPr>
              <a:xfrm>
                <a:off x="6120056" y="4186989"/>
                <a:ext cx="152400" cy="192506"/>
              </a:xfrm>
              <a:prstGeom prst="flowChartConnector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6051073" y="4167829"/>
                <a:ext cx="3176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900" b="1" dirty="0">
                    <a:solidFill>
                      <a:srgbClr val="FFFF00"/>
                    </a:solidFill>
                    <a:ea typeface="ヒラギノ角ゴ Pro W3" charset="0"/>
                  </a:rPr>
                  <a:t>H</a:t>
                </a:r>
                <a:r>
                  <a:rPr lang="en-IE" sz="9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</a:t>
                </a: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4807673" y="1989635"/>
              <a:ext cx="411672" cy="288567"/>
              <a:chOff x="6051073" y="4167829"/>
              <a:chExt cx="317640" cy="230832"/>
            </a:xfrm>
          </p:grpSpPr>
          <p:sp>
            <p:nvSpPr>
              <p:cNvPr id="70" name="Flowchart: Connector 69"/>
              <p:cNvSpPr/>
              <p:nvPr/>
            </p:nvSpPr>
            <p:spPr>
              <a:xfrm>
                <a:off x="6120056" y="4186989"/>
                <a:ext cx="152400" cy="192506"/>
              </a:xfrm>
              <a:prstGeom prst="flowChartConnector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6051073" y="4167829"/>
                <a:ext cx="3176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900" b="1" dirty="0">
                    <a:solidFill>
                      <a:srgbClr val="FFFF00"/>
                    </a:solidFill>
                    <a:ea typeface="ヒラギノ角ゴ Pro W3" charset="0"/>
                  </a:rPr>
                  <a:t>H</a:t>
                </a:r>
                <a:r>
                  <a:rPr lang="en-IE" sz="9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</a:t>
                </a: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2828174" y="2243340"/>
              <a:ext cx="411672" cy="288567"/>
              <a:chOff x="6051073" y="4167829"/>
              <a:chExt cx="317640" cy="230832"/>
            </a:xfrm>
          </p:grpSpPr>
          <p:sp>
            <p:nvSpPr>
              <p:cNvPr id="73" name="Flowchart: Connector 72"/>
              <p:cNvSpPr/>
              <p:nvPr/>
            </p:nvSpPr>
            <p:spPr>
              <a:xfrm>
                <a:off x="6120056" y="4186989"/>
                <a:ext cx="152400" cy="192506"/>
              </a:xfrm>
              <a:prstGeom prst="flowChartConnector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6051073" y="4167829"/>
                <a:ext cx="3176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900" b="1" dirty="0">
                    <a:solidFill>
                      <a:srgbClr val="FFFF00"/>
                    </a:solidFill>
                    <a:ea typeface="ヒラギノ角ゴ Pro W3" charset="0"/>
                  </a:rPr>
                  <a:t>H</a:t>
                </a:r>
                <a:r>
                  <a:rPr lang="en-IE" sz="9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</a:t>
                </a:r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3106958" y="3711637"/>
              <a:ext cx="411672" cy="288567"/>
              <a:chOff x="6051073" y="4167829"/>
              <a:chExt cx="317640" cy="230832"/>
            </a:xfrm>
          </p:grpSpPr>
          <p:sp>
            <p:nvSpPr>
              <p:cNvPr id="76" name="Flowchart: Connector 75"/>
              <p:cNvSpPr/>
              <p:nvPr/>
            </p:nvSpPr>
            <p:spPr>
              <a:xfrm>
                <a:off x="6120056" y="4186989"/>
                <a:ext cx="152400" cy="192506"/>
              </a:xfrm>
              <a:prstGeom prst="flowChartConnector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6051073" y="4167829"/>
                <a:ext cx="3176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900" b="1" dirty="0">
                    <a:solidFill>
                      <a:srgbClr val="FFFF00"/>
                    </a:solidFill>
                    <a:ea typeface="ヒラギノ角ゴ Pro W3" charset="0"/>
                  </a:rPr>
                  <a:t>H</a:t>
                </a:r>
                <a:r>
                  <a:rPr lang="en-IE" sz="9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</a:t>
                </a: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3510310" y="1752252"/>
              <a:ext cx="466571" cy="403603"/>
              <a:chOff x="6108893" y="4186990"/>
              <a:chExt cx="183714" cy="192506"/>
            </a:xfrm>
          </p:grpSpPr>
          <p:sp>
            <p:nvSpPr>
              <p:cNvPr id="79" name="Flowchart: Connector 78"/>
              <p:cNvSpPr/>
              <p:nvPr/>
            </p:nvSpPr>
            <p:spPr>
              <a:xfrm>
                <a:off x="6120054" y="4186990"/>
                <a:ext cx="152400" cy="192506"/>
              </a:xfrm>
              <a:prstGeom prst="flowChartConnector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6108893" y="4215466"/>
                <a:ext cx="183714" cy="155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1100" b="1" dirty="0">
                    <a:solidFill>
                      <a:srgbClr val="FFFF00"/>
                    </a:solidFill>
                    <a:ea typeface="ヒラギノ角ゴ Pro W3" charset="0"/>
                  </a:rPr>
                  <a:t>K</a:t>
                </a:r>
                <a:r>
                  <a:rPr lang="en-IE" sz="11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</a:t>
                </a:r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4959025" y="3507503"/>
              <a:ext cx="466571" cy="403603"/>
              <a:chOff x="6108893" y="4186990"/>
              <a:chExt cx="183714" cy="192506"/>
            </a:xfrm>
          </p:grpSpPr>
          <p:sp>
            <p:nvSpPr>
              <p:cNvPr id="82" name="Flowchart: Connector 81"/>
              <p:cNvSpPr/>
              <p:nvPr/>
            </p:nvSpPr>
            <p:spPr>
              <a:xfrm>
                <a:off x="6120054" y="4186990"/>
                <a:ext cx="152400" cy="192506"/>
              </a:xfrm>
              <a:prstGeom prst="flowChartConnector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6108893" y="4215466"/>
                <a:ext cx="183714" cy="155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1100" b="1" dirty="0">
                    <a:solidFill>
                      <a:srgbClr val="FFFF00"/>
                    </a:solidFill>
                    <a:ea typeface="ヒラギノ角ゴ Pro W3" charset="0"/>
                  </a:rPr>
                  <a:t>K</a:t>
                </a:r>
                <a:r>
                  <a:rPr lang="en-IE" sz="11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</a:t>
                </a:r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5167165" y="3134526"/>
              <a:ext cx="698582" cy="530191"/>
              <a:chOff x="6471382" y="3661208"/>
              <a:chExt cx="539015" cy="424113"/>
            </a:xfrm>
          </p:grpSpPr>
          <p:sp>
            <p:nvSpPr>
              <p:cNvPr id="85" name="Flowchart: Connector 84"/>
              <p:cNvSpPr/>
              <p:nvPr/>
            </p:nvSpPr>
            <p:spPr>
              <a:xfrm>
                <a:off x="6500257" y="3661208"/>
                <a:ext cx="410682" cy="424113"/>
              </a:xfrm>
              <a:prstGeom prst="flowChartConnector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6471382" y="3738813"/>
                <a:ext cx="5390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1200" b="1" dirty="0" err="1">
                    <a:solidFill>
                      <a:srgbClr val="FFFF00"/>
                    </a:solidFill>
                    <a:ea typeface="ヒラギノ角ゴ Pro W3" charset="0"/>
                  </a:rPr>
                  <a:t>Ca</a:t>
                </a:r>
                <a:r>
                  <a:rPr lang="en-IE" sz="12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++</a:t>
                </a:r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2109169" y="2733070"/>
              <a:ext cx="992652" cy="691333"/>
              <a:chOff x="6500257" y="3661208"/>
              <a:chExt cx="549664" cy="424113"/>
            </a:xfrm>
          </p:grpSpPr>
          <p:sp>
            <p:nvSpPr>
              <p:cNvPr id="88" name="Flowchart: Connector 87"/>
              <p:cNvSpPr/>
              <p:nvPr/>
            </p:nvSpPr>
            <p:spPr>
              <a:xfrm>
                <a:off x="6500257" y="3661208"/>
                <a:ext cx="410682" cy="424113"/>
              </a:xfrm>
              <a:prstGeom prst="flowChartConnector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6510906" y="3760101"/>
                <a:ext cx="539015" cy="236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eaLnBrk="1" hangingPunct="1"/>
                <a:r>
                  <a:rPr lang="en-IE" sz="1400" b="1" dirty="0">
                    <a:solidFill>
                      <a:srgbClr val="FFFF00"/>
                    </a:solidFill>
                    <a:ea typeface="ヒラギノ角ゴ Pro W3" charset="0"/>
                  </a:rPr>
                  <a:t>NO</a:t>
                </a:r>
                <a:r>
                  <a:rPr lang="en-IE" sz="1400" b="1" baseline="-25000" dirty="0">
                    <a:solidFill>
                      <a:srgbClr val="FFFF00"/>
                    </a:solidFill>
                    <a:ea typeface="ヒラギノ角ゴ Pro W3" charset="0"/>
                  </a:rPr>
                  <a:t>3</a:t>
                </a:r>
                <a:r>
                  <a:rPr lang="en-IE" sz="1400" b="1" baseline="30000" dirty="0">
                    <a:solidFill>
                      <a:srgbClr val="FFFF00"/>
                    </a:solidFill>
                    <a:ea typeface="ヒラギノ角ゴ Pro W3" charset="0"/>
                  </a:rPr>
                  <a:t>-</a:t>
                </a:r>
              </a:p>
            </p:txBody>
          </p:sp>
        </p:grpSp>
        <p:sp>
          <p:nvSpPr>
            <p:cNvPr id="119" name="TextBox 118"/>
            <p:cNvSpPr txBox="1"/>
            <p:nvPr/>
          </p:nvSpPr>
          <p:spPr>
            <a:xfrm>
              <a:off x="3484546" y="2815005"/>
              <a:ext cx="1437298" cy="577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eaLnBrk="1" hangingPunct="1"/>
              <a:r>
                <a:rPr lang="en-IE" sz="1200" b="1" dirty="0">
                  <a:solidFill>
                    <a:srgbClr val="FFFF00"/>
                  </a:solidFill>
                  <a:ea typeface="ヒラギノ角ゴ Pro W3" charset="0"/>
                </a:rPr>
                <a:t>Humus-clay particle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EE7F5AC5-C443-4088-BBA5-D1706E1F5C5A}"/>
              </a:ext>
            </a:extLst>
          </p:cNvPr>
          <p:cNvGrpSpPr/>
          <p:nvPr/>
        </p:nvGrpSpPr>
        <p:grpSpPr>
          <a:xfrm>
            <a:off x="4245515" y="2925735"/>
            <a:ext cx="4093531" cy="2508185"/>
            <a:chOff x="4245515" y="2925735"/>
            <a:chExt cx="4093531" cy="2508185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7907" y="2925735"/>
              <a:ext cx="1881139" cy="2508185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44350A18-275E-41AB-9ACF-382FC35F45DF}"/>
                </a:ext>
              </a:extLst>
            </p:cNvPr>
            <p:cNvGrpSpPr/>
            <p:nvPr/>
          </p:nvGrpSpPr>
          <p:grpSpPr>
            <a:xfrm>
              <a:off x="4245515" y="4303949"/>
              <a:ext cx="2707037" cy="1064235"/>
              <a:chOff x="4134511" y="4616965"/>
              <a:chExt cx="2707037" cy="1064235"/>
            </a:xfrm>
          </p:grpSpPr>
          <p:sp>
            <p:nvSpPr>
              <p:cNvPr id="156" name="Curved Down Arrow 155"/>
              <p:cNvSpPr/>
              <p:nvPr/>
            </p:nvSpPr>
            <p:spPr>
              <a:xfrm flipV="1">
                <a:off x="4134511" y="4616965"/>
                <a:ext cx="2707037" cy="944423"/>
              </a:xfrm>
              <a:prstGeom prst="curvedDownArrow">
                <a:avLst>
                  <a:gd name="adj1" fmla="val 25000"/>
                  <a:gd name="adj2" fmla="val 48973"/>
                  <a:gd name="adj3" fmla="val 25000"/>
                </a:avLst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457200" eaLnBrk="1" hangingPunct="1"/>
                <a:endParaRPr lang="en-IE" sz="18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57" name="Group 156"/>
              <p:cNvGrpSpPr/>
              <p:nvPr/>
            </p:nvGrpSpPr>
            <p:grpSpPr>
              <a:xfrm>
                <a:off x="5142567" y="5128185"/>
                <a:ext cx="684000" cy="553015"/>
                <a:chOff x="7356987" y="4340325"/>
                <a:chExt cx="641497" cy="553015"/>
              </a:xfrm>
            </p:grpSpPr>
            <p:sp>
              <p:nvSpPr>
                <p:cNvPr id="158" name="Flowchart: Connector 157"/>
                <p:cNvSpPr/>
                <p:nvPr/>
              </p:nvSpPr>
              <p:spPr>
                <a:xfrm>
                  <a:off x="7356987" y="4340325"/>
                  <a:ext cx="572254" cy="553015"/>
                </a:xfrm>
                <a:prstGeom prst="flowChartConnector">
                  <a:avLst/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eaLnBrk="1" hangingPunct="1"/>
                  <a:endParaRPr lang="en-IE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9" name="TextBox 158"/>
                <p:cNvSpPr txBox="1"/>
                <p:nvPr/>
              </p:nvSpPr>
              <p:spPr>
                <a:xfrm>
                  <a:off x="7371826" y="4469274"/>
                  <a:ext cx="626658" cy="307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eaLnBrk="1" hangingPunct="1"/>
                  <a:r>
                    <a:rPr lang="en-IE" sz="1400" b="1" dirty="0">
                      <a:solidFill>
                        <a:srgbClr val="FFFF00"/>
                      </a:solidFill>
                      <a:ea typeface="ヒラギノ角ゴ Pro W3" charset="0"/>
                    </a:rPr>
                    <a:t>PO</a:t>
                  </a:r>
                  <a:r>
                    <a:rPr lang="en-IE" sz="1400" b="1" baseline="-25000" dirty="0">
                      <a:solidFill>
                        <a:srgbClr val="FFFF00"/>
                      </a:solidFill>
                      <a:ea typeface="ヒラギノ角ゴ Pro W3" charset="0"/>
                    </a:rPr>
                    <a:t>4</a:t>
                  </a:r>
                  <a:r>
                    <a:rPr lang="en-IE" sz="1400" b="1" baseline="30000" dirty="0">
                      <a:solidFill>
                        <a:srgbClr val="FFFF00"/>
                      </a:solidFill>
                      <a:ea typeface="ヒラギノ角ゴ Pro W3" charset="0"/>
                    </a:rPr>
                    <a:t>-</a:t>
                  </a:r>
                </a:p>
              </p:txBody>
            </p:sp>
          </p:grpSp>
          <p:grpSp>
            <p:nvGrpSpPr>
              <p:cNvPr id="160" name="Group 159"/>
              <p:cNvGrpSpPr/>
              <p:nvPr/>
            </p:nvGrpSpPr>
            <p:grpSpPr>
              <a:xfrm>
                <a:off x="4398011" y="4835755"/>
                <a:ext cx="684000" cy="553015"/>
                <a:chOff x="7356987" y="4340325"/>
                <a:chExt cx="641497" cy="553015"/>
              </a:xfrm>
            </p:grpSpPr>
            <p:sp>
              <p:nvSpPr>
                <p:cNvPr id="161" name="Flowchart: Connector 160"/>
                <p:cNvSpPr/>
                <p:nvPr/>
              </p:nvSpPr>
              <p:spPr>
                <a:xfrm>
                  <a:off x="7356987" y="4340325"/>
                  <a:ext cx="572254" cy="553015"/>
                </a:xfrm>
                <a:prstGeom prst="flowChartConnector">
                  <a:avLst/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eaLnBrk="1" hangingPunct="1"/>
                  <a:endParaRPr lang="en-IE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2" name="TextBox 161"/>
                <p:cNvSpPr txBox="1"/>
                <p:nvPr/>
              </p:nvSpPr>
              <p:spPr>
                <a:xfrm>
                  <a:off x="7371826" y="4469274"/>
                  <a:ext cx="626658" cy="307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eaLnBrk="1" hangingPunct="1"/>
                  <a:r>
                    <a:rPr lang="en-IE" sz="1400" b="1" dirty="0">
                      <a:solidFill>
                        <a:srgbClr val="FFFF00"/>
                      </a:solidFill>
                      <a:ea typeface="ヒラギノ角ゴ Pro W3" charset="0"/>
                    </a:rPr>
                    <a:t>PO</a:t>
                  </a:r>
                  <a:r>
                    <a:rPr lang="en-IE" sz="1400" b="1" baseline="-25000" dirty="0">
                      <a:solidFill>
                        <a:srgbClr val="FFFF00"/>
                      </a:solidFill>
                      <a:ea typeface="ヒラギノ角ゴ Pro W3" charset="0"/>
                    </a:rPr>
                    <a:t>4</a:t>
                  </a:r>
                  <a:r>
                    <a:rPr lang="en-IE" sz="1400" b="1" baseline="30000" dirty="0">
                      <a:solidFill>
                        <a:srgbClr val="FFFF00"/>
                      </a:solidFill>
                      <a:ea typeface="ヒラギノ角ゴ Pro W3" charset="0"/>
                    </a:rPr>
                    <a:t>-</a:t>
                  </a:r>
                </a:p>
              </p:txBody>
            </p:sp>
          </p:grpSp>
          <p:grpSp>
            <p:nvGrpSpPr>
              <p:cNvPr id="163" name="Group 162"/>
              <p:cNvGrpSpPr/>
              <p:nvPr/>
            </p:nvGrpSpPr>
            <p:grpSpPr>
              <a:xfrm>
                <a:off x="5813225" y="4970859"/>
                <a:ext cx="684000" cy="553015"/>
                <a:chOff x="7356987" y="4340325"/>
                <a:chExt cx="641497" cy="553015"/>
              </a:xfrm>
            </p:grpSpPr>
            <p:sp>
              <p:nvSpPr>
                <p:cNvPr id="164" name="Flowchart: Connector 163"/>
                <p:cNvSpPr/>
                <p:nvPr/>
              </p:nvSpPr>
              <p:spPr>
                <a:xfrm>
                  <a:off x="7356987" y="4340325"/>
                  <a:ext cx="572254" cy="553015"/>
                </a:xfrm>
                <a:prstGeom prst="flowChartConnector">
                  <a:avLst/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eaLnBrk="1" hangingPunct="1"/>
                  <a:endParaRPr lang="en-IE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5" name="TextBox 164"/>
                <p:cNvSpPr txBox="1"/>
                <p:nvPr/>
              </p:nvSpPr>
              <p:spPr>
                <a:xfrm>
                  <a:off x="7371826" y="4469274"/>
                  <a:ext cx="626658" cy="307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eaLnBrk="1" hangingPunct="1"/>
                  <a:r>
                    <a:rPr lang="en-IE" sz="1400" b="1" dirty="0">
                      <a:solidFill>
                        <a:srgbClr val="FFFF00"/>
                      </a:solidFill>
                      <a:ea typeface="ヒラギノ角ゴ Pro W3" charset="0"/>
                    </a:rPr>
                    <a:t>PO</a:t>
                  </a:r>
                  <a:r>
                    <a:rPr lang="en-IE" sz="1400" b="1" baseline="-25000" dirty="0">
                      <a:solidFill>
                        <a:srgbClr val="FFFF00"/>
                      </a:solidFill>
                      <a:ea typeface="ヒラギノ角ゴ Pro W3" charset="0"/>
                    </a:rPr>
                    <a:t>4</a:t>
                  </a:r>
                  <a:r>
                    <a:rPr lang="en-IE" sz="1400" b="1" baseline="30000" dirty="0">
                      <a:solidFill>
                        <a:srgbClr val="FFFF00"/>
                      </a:solidFill>
                      <a:ea typeface="ヒラギノ角ゴ Pro W3" charset="0"/>
                    </a:rPr>
                    <a:t>-</a:t>
                  </a:r>
                </a:p>
              </p:txBody>
            </p:sp>
          </p:grpSp>
        </p:grpSp>
      </p:grpSp>
      <p:sp>
        <p:nvSpPr>
          <p:cNvPr id="167" name="Oval 166"/>
          <p:cNvSpPr/>
          <p:nvPr/>
        </p:nvSpPr>
        <p:spPr>
          <a:xfrm>
            <a:off x="8339046" y="93954"/>
            <a:ext cx="693019" cy="675064"/>
          </a:xfrm>
          <a:prstGeom prst="ellipse">
            <a:avLst/>
          </a:prstGeom>
          <a:blipFill rotWithShape="0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653ED7F-DDAA-43D1-9337-2AC77D3AAF88}"/>
              </a:ext>
            </a:extLst>
          </p:cNvPr>
          <p:cNvSpPr txBox="1"/>
          <p:nvPr/>
        </p:nvSpPr>
        <p:spPr>
          <a:xfrm>
            <a:off x="899592" y="5589240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hangingPunct="1"/>
            <a:r>
              <a:rPr lang="en-IE" sz="2000" b="1" dirty="0">
                <a:ea typeface="ヒラギノ角ゴ Pro W3" charset="0"/>
              </a:rPr>
              <a:t>Poor P retention capacities in organic </a:t>
            </a:r>
            <a:r>
              <a:rPr lang="en-IE" sz="2000" b="1" dirty="0" smtClean="0">
                <a:ea typeface="ヒラギノ角ゴ Pro W3" charset="0"/>
              </a:rPr>
              <a:t>matter </a:t>
            </a:r>
            <a:r>
              <a:rPr lang="en-IE" sz="2000" b="1" dirty="0">
                <a:ea typeface="ヒラギノ角ゴ Pro W3" charset="0"/>
              </a:rPr>
              <a:t>rich </a:t>
            </a:r>
            <a:r>
              <a:rPr lang="en-IE" sz="2000" b="1" dirty="0" smtClean="0">
                <a:ea typeface="ヒラギノ角ゴ Pro W3" charset="0"/>
              </a:rPr>
              <a:t>soils !</a:t>
            </a:r>
          </a:p>
          <a:p>
            <a:pPr algn="ctr" defTabSz="457200" eaLnBrk="1" hangingPunct="1"/>
            <a:r>
              <a:rPr lang="en-IE" sz="2000" b="1" dirty="0" err="1" smtClean="0">
                <a:solidFill>
                  <a:srgbClr val="FF0000"/>
                </a:solidFill>
                <a:ea typeface="ヒラギノ角ゴ Pro W3" charset="0"/>
              </a:rPr>
              <a:t>Maintenace</a:t>
            </a:r>
            <a:r>
              <a:rPr lang="en-IE" sz="2000" b="1" dirty="0" smtClean="0">
                <a:solidFill>
                  <a:srgbClr val="FF0000"/>
                </a:solidFill>
                <a:ea typeface="ヒラギノ角ゴ Pro W3" charset="0"/>
              </a:rPr>
              <a:t> P fertiliser only – No P build-up </a:t>
            </a:r>
            <a:endParaRPr lang="en-IE" sz="2000" b="1" dirty="0">
              <a:solidFill>
                <a:srgbClr val="FF0000"/>
              </a:solidFill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52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MG_0634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2819" name="Group 3"/>
          <p:cNvGrpSpPr>
            <a:grpSpLocks/>
          </p:cNvGrpSpPr>
          <p:nvPr/>
        </p:nvGrpSpPr>
        <p:grpSpPr bwMode="auto">
          <a:xfrm>
            <a:off x="684213" y="979488"/>
            <a:ext cx="2171700" cy="1395412"/>
            <a:chOff x="3606" y="1207"/>
            <a:chExt cx="1368" cy="879"/>
          </a:xfrm>
        </p:grpSpPr>
        <p:sp>
          <p:nvSpPr>
            <p:cNvPr id="24590" name="Oval 4"/>
            <p:cNvSpPr>
              <a:spLocks noChangeArrowheads="1"/>
            </p:cNvSpPr>
            <p:nvPr/>
          </p:nvSpPr>
          <p:spPr bwMode="auto">
            <a:xfrm rot="-5400000">
              <a:off x="3850" y="963"/>
              <a:ext cx="879" cy="1368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srgbClr val="000000"/>
                </a:solidFill>
              </a:endParaRPr>
            </a:p>
          </p:txBody>
        </p:sp>
        <p:sp>
          <p:nvSpPr>
            <p:cNvPr id="24591" name="Text Box 5"/>
            <p:cNvSpPr txBox="1">
              <a:spLocks noChangeArrowheads="1"/>
            </p:cNvSpPr>
            <p:nvPr/>
          </p:nvSpPr>
          <p:spPr bwMode="auto">
            <a:xfrm>
              <a:off x="3969" y="1434"/>
              <a:ext cx="6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/>
              <a:r>
                <a:rPr lang="en-AU" sz="1600" b="1">
                  <a:solidFill>
                    <a:srgbClr val="000000"/>
                  </a:solidFill>
                </a:rPr>
                <a:t>Transport </a:t>
              </a:r>
            </a:p>
            <a:p>
              <a:pPr algn="ctr" eaLnBrk="1" hangingPunct="1"/>
              <a:r>
                <a:rPr lang="en-AU" sz="1600" b="1">
                  <a:solidFill>
                    <a:srgbClr val="000000"/>
                  </a:solidFill>
                </a:rPr>
                <a:t>Factors</a:t>
              </a:r>
              <a:endParaRPr lang="en-AU" sz="1600">
                <a:solidFill>
                  <a:srgbClr val="000000"/>
                </a:solidFill>
              </a:endParaRPr>
            </a:p>
          </p:txBody>
        </p:sp>
      </p:grpSp>
      <p:grpSp>
        <p:nvGrpSpPr>
          <p:cNvPr id="162822" name="Group 6"/>
          <p:cNvGrpSpPr>
            <a:grpSpLocks/>
          </p:cNvGrpSpPr>
          <p:nvPr/>
        </p:nvGrpSpPr>
        <p:grpSpPr bwMode="auto">
          <a:xfrm>
            <a:off x="684213" y="4579938"/>
            <a:ext cx="2171700" cy="1306512"/>
            <a:chOff x="3606" y="2886"/>
            <a:chExt cx="1368" cy="823"/>
          </a:xfrm>
        </p:grpSpPr>
        <p:sp>
          <p:nvSpPr>
            <p:cNvPr id="24588" name="Oval 7"/>
            <p:cNvSpPr>
              <a:spLocks noChangeArrowheads="1"/>
            </p:cNvSpPr>
            <p:nvPr/>
          </p:nvSpPr>
          <p:spPr bwMode="auto">
            <a:xfrm rot="-5400000">
              <a:off x="3878" y="2614"/>
              <a:ext cx="823" cy="136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/>
            <a:lstStyle/>
            <a:p>
              <a:pPr eaLnBrk="1" hangingPunct="1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24589" name="Text Box 8"/>
            <p:cNvSpPr txBox="1">
              <a:spLocks noChangeArrowheads="1"/>
            </p:cNvSpPr>
            <p:nvPr/>
          </p:nvSpPr>
          <p:spPr bwMode="auto">
            <a:xfrm>
              <a:off x="3969" y="3113"/>
              <a:ext cx="771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eaLnBrk="1" hangingPunct="1"/>
              <a:r>
                <a:rPr lang="en-AU" sz="1800" b="1">
                  <a:solidFill>
                    <a:srgbClr val="000000"/>
                  </a:solidFill>
                </a:rPr>
                <a:t>Source Factors</a:t>
              </a:r>
              <a:endParaRPr lang="en-AU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62825" name="Group 9"/>
          <p:cNvGrpSpPr>
            <a:grpSpLocks/>
          </p:cNvGrpSpPr>
          <p:nvPr/>
        </p:nvGrpSpPr>
        <p:grpSpPr bwMode="auto">
          <a:xfrm>
            <a:off x="684213" y="1916113"/>
            <a:ext cx="2214562" cy="2087562"/>
            <a:chOff x="3515" y="1661"/>
            <a:chExt cx="1395" cy="1315"/>
          </a:xfrm>
        </p:grpSpPr>
        <p:sp>
          <p:nvSpPr>
            <p:cNvPr id="24582" name="Oval 10"/>
            <p:cNvSpPr>
              <a:spLocks noChangeArrowheads="1"/>
            </p:cNvSpPr>
            <p:nvPr/>
          </p:nvSpPr>
          <p:spPr bwMode="auto">
            <a:xfrm rot="-5400000">
              <a:off x="3814" y="1881"/>
              <a:ext cx="823" cy="136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/>
            <a:lstStyle/>
            <a:p>
              <a:pPr eaLnBrk="1" hangingPunct="1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24583" name="Oval 11"/>
            <p:cNvSpPr>
              <a:spLocks noChangeArrowheads="1"/>
            </p:cNvSpPr>
            <p:nvPr/>
          </p:nvSpPr>
          <p:spPr bwMode="auto">
            <a:xfrm rot="-5400000">
              <a:off x="3759" y="1417"/>
              <a:ext cx="879" cy="1368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srgbClr val="000000"/>
                </a:solidFill>
              </a:endParaRPr>
            </a:p>
          </p:txBody>
        </p:sp>
        <p:sp>
          <p:nvSpPr>
            <p:cNvPr id="24584" name="Text Box 12"/>
            <p:cNvSpPr txBox="1">
              <a:spLocks noChangeArrowheads="1"/>
            </p:cNvSpPr>
            <p:nvPr/>
          </p:nvSpPr>
          <p:spPr bwMode="auto">
            <a:xfrm>
              <a:off x="3923" y="2659"/>
              <a:ext cx="619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eaLnBrk="1" hangingPunct="1"/>
              <a:r>
                <a:rPr lang="en-AU" sz="1800" b="1">
                  <a:solidFill>
                    <a:srgbClr val="000000"/>
                  </a:solidFill>
                </a:rPr>
                <a:t>Source</a:t>
              </a:r>
              <a:endParaRPr lang="en-AU" sz="1800">
                <a:solidFill>
                  <a:srgbClr val="000000"/>
                </a:solidFill>
              </a:endParaRPr>
            </a:p>
          </p:txBody>
        </p:sp>
        <p:sp>
          <p:nvSpPr>
            <p:cNvPr id="24585" name="Text Box 13"/>
            <p:cNvSpPr txBox="1">
              <a:spLocks noChangeArrowheads="1"/>
            </p:cNvSpPr>
            <p:nvPr/>
          </p:nvSpPr>
          <p:spPr bwMode="auto">
            <a:xfrm>
              <a:off x="3878" y="1797"/>
              <a:ext cx="6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/>
              <a:r>
                <a:rPr lang="en-AU" sz="1600" b="1">
                  <a:solidFill>
                    <a:srgbClr val="000000"/>
                  </a:solidFill>
                </a:rPr>
                <a:t>Transport</a:t>
              </a:r>
              <a:endParaRPr lang="en-AU" sz="1600">
                <a:solidFill>
                  <a:srgbClr val="000000"/>
                </a:solidFill>
              </a:endParaRPr>
            </a:p>
          </p:txBody>
        </p:sp>
        <p:sp>
          <p:nvSpPr>
            <p:cNvPr id="24586" name="Freeform 14"/>
            <p:cNvSpPr>
              <a:spLocks/>
            </p:cNvSpPr>
            <p:nvPr/>
          </p:nvSpPr>
          <p:spPr bwMode="auto">
            <a:xfrm rot="-5400000">
              <a:off x="3986" y="1825"/>
              <a:ext cx="454" cy="1123"/>
            </a:xfrm>
            <a:custGeom>
              <a:avLst/>
              <a:gdLst>
                <a:gd name="T0" fmla="*/ 0 w 1020"/>
                <a:gd name="T1" fmla="*/ 0 h 2400"/>
                <a:gd name="T2" fmla="*/ 0 w 1020"/>
                <a:gd name="T3" fmla="*/ 0 h 2400"/>
                <a:gd name="T4" fmla="*/ 0 w 1020"/>
                <a:gd name="T5" fmla="*/ 0 h 2400"/>
                <a:gd name="T6" fmla="*/ 0 w 1020"/>
                <a:gd name="T7" fmla="*/ 0 h 2400"/>
                <a:gd name="T8" fmla="*/ 0 w 1020"/>
                <a:gd name="T9" fmla="*/ 0 h 2400"/>
                <a:gd name="T10" fmla="*/ 0 w 1020"/>
                <a:gd name="T11" fmla="*/ 0 h 2400"/>
                <a:gd name="T12" fmla="*/ 0 w 1020"/>
                <a:gd name="T13" fmla="*/ 0 h 24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20" h="2400">
                  <a:moveTo>
                    <a:pt x="600" y="30"/>
                  </a:moveTo>
                  <a:cubicBezTo>
                    <a:pt x="720" y="60"/>
                    <a:pt x="900" y="510"/>
                    <a:pt x="960" y="750"/>
                  </a:cubicBezTo>
                  <a:cubicBezTo>
                    <a:pt x="1020" y="990"/>
                    <a:pt x="1020" y="1200"/>
                    <a:pt x="960" y="1470"/>
                  </a:cubicBezTo>
                  <a:cubicBezTo>
                    <a:pt x="900" y="1740"/>
                    <a:pt x="750" y="2400"/>
                    <a:pt x="600" y="2370"/>
                  </a:cubicBezTo>
                  <a:cubicBezTo>
                    <a:pt x="450" y="2340"/>
                    <a:pt x="120" y="1590"/>
                    <a:pt x="60" y="1290"/>
                  </a:cubicBezTo>
                  <a:cubicBezTo>
                    <a:pt x="0" y="990"/>
                    <a:pt x="150" y="780"/>
                    <a:pt x="240" y="570"/>
                  </a:cubicBezTo>
                  <a:cubicBezTo>
                    <a:pt x="330" y="360"/>
                    <a:pt x="480" y="0"/>
                    <a:pt x="600" y="3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srgbClr val="000000"/>
                </a:solidFill>
              </a:endParaRPr>
            </a:p>
          </p:txBody>
        </p:sp>
        <p:sp>
          <p:nvSpPr>
            <p:cNvPr id="24587" name="Text Box 15"/>
            <p:cNvSpPr txBox="1">
              <a:spLocks noChangeArrowheads="1"/>
            </p:cNvSpPr>
            <p:nvPr/>
          </p:nvSpPr>
          <p:spPr bwMode="auto">
            <a:xfrm>
              <a:off x="3787" y="2251"/>
              <a:ext cx="10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sz="1800">
                  <a:solidFill>
                    <a:srgbClr val="FFFFFF"/>
                  </a:solidFill>
                </a:rPr>
                <a:t>risk of loss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67425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0371E-6 L -0.00069 0.1188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5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69 L -0.00069 -0.2527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6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1180515" y="143084"/>
            <a:ext cx="7587235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en-IE" sz="32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High OM Soils:</a:t>
            </a:r>
            <a:br>
              <a:rPr lang="en-IE" sz="32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</a:br>
            <a:r>
              <a:rPr lang="en-IE" sz="27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Reducing P loss by Splitting P fertiliser applications</a:t>
            </a:r>
            <a:endParaRPr lang="en-IE" sz="27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98428" y="143084"/>
            <a:ext cx="879601" cy="829068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aphicFrame>
        <p:nvGraphicFramePr>
          <p:cNvPr id="6" name="Chart 5">
            <a:extLst>
              <a:ext uri="{FF2B5EF4-FFF2-40B4-BE49-F238E27FC236}">
                <a16:creationId xmlns=""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8950943"/>
              </p:ext>
            </p:extLst>
          </p:nvPr>
        </p:nvGraphicFramePr>
        <p:xfrm>
          <a:off x="510377" y="1433621"/>
          <a:ext cx="7734031" cy="4443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1187624" y="1050636"/>
            <a:ext cx="1528549" cy="722180"/>
            <a:chOff x="1078029" y="972151"/>
            <a:chExt cx="1528549" cy="722180"/>
          </a:xfrm>
        </p:grpSpPr>
        <p:sp>
          <p:nvSpPr>
            <p:cNvPr id="7" name="TextBox 7"/>
            <p:cNvSpPr txBox="1"/>
            <p:nvPr/>
          </p:nvSpPr>
          <p:spPr>
            <a:xfrm>
              <a:off x="1078029" y="972151"/>
              <a:ext cx="1528549" cy="338554"/>
            </a:xfrm>
            <a:prstGeom prst="rect">
              <a:avLst/>
            </a:prstGeom>
            <a:ln w="127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E" sz="1400" dirty="0">
                  <a:solidFill>
                    <a:schemeClr val="tx1"/>
                  </a:solidFill>
                  <a:latin typeface="Constantia" pitchFamily="18" charset="0"/>
                </a:rPr>
                <a:t>1</a:t>
              </a:r>
              <a:r>
                <a:rPr lang="en-IE" sz="1400" baseline="30000" dirty="0">
                  <a:solidFill>
                    <a:schemeClr val="tx1"/>
                  </a:solidFill>
                  <a:latin typeface="Constantia" pitchFamily="18" charset="0"/>
                </a:rPr>
                <a:t>st</a:t>
              </a:r>
              <a:r>
                <a:rPr lang="en-IE" sz="1400" dirty="0">
                  <a:solidFill>
                    <a:schemeClr val="tx1"/>
                  </a:solidFill>
                  <a:latin typeface="Constantia" pitchFamily="18" charset="0"/>
                </a:rPr>
                <a:t> P </a:t>
              </a:r>
              <a:r>
                <a:rPr lang="en-IE" sz="1600" dirty="0">
                  <a:solidFill>
                    <a:schemeClr val="tx1"/>
                  </a:solidFill>
                  <a:latin typeface="Constantia" pitchFamily="18" charset="0"/>
                </a:rPr>
                <a:t>application</a:t>
              </a:r>
              <a:endParaRPr lang="en-IE" sz="1400" dirty="0">
                <a:solidFill>
                  <a:schemeClr val="tx1"/>
                </a:solidFill>
                <a:latin typeface="Constantia" pitchFamily="18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1932313" y="1282096"/>
              <a:ext cx="5667" cy="412235"/>
            </a:xfrm>
            <a:prstGeom prst="straightConnector1">
              <a:avLst/>
            </a:prstGeom>
            <a:ln w="31750"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4246584" y="1484784"/>
            <a:ext cx="1867613" cy="722180"/>
            <a:chOff x="1078029" y="972151"/>
            <a:chExt cx="1528549" cy="722180"/>
          </a:xfrm>
        </p:grpSpPr>
        <p:sp>
          <p:nvSpPr>
            <p:cNvPr id="10" name="TextBox 7"/>
            <p:cNvSpPr txBox="1"/>
            <p:nvPr/>
          </p:nvSpPr>
          <p:spPr>
            <a:xfrm>
              <a:off x="1078029" y="972151"/>
              <a:ext cx="1528549" cy="584775"/>
            </a:xfrm>
            <a:prstGeom prst="rect">
              <a:avLst/>
            </a:prstGeom>
            <a:ln w="127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E" sz="1600" dirty="0">
                  <a:solidFill>
                    <a:schemeClr val="tx1"/>
                  </a:solidFill>
                  <a:latin typeface="Constantia" pitchFamily="18" charset="0"/>
                </a:rPr>
                <a:t>2</a:t>
              </a:r>
              <a:r>
                <a:rPr lang="en-IE" sz="1600" baseline="30000" dirty="0">
                  <a:solidFill>
                    <a:schemeClr val="tx1"/>
                  </a:solidFill>
                  <a:latin typeface="Constantia" pitchFamily="18" charset="0"/>
                </a:rPr>
                <a:t>nd</a:t>
              </a:r>
              <a:r>
                <a:rPr lang="en-IE" sz="1600" dirty="0">
                  <a:solidFill>
                    <a:schemeClr val="tx1"/>
                  </a:solidFill>
                  <a:latin typeface="Constantia" pitchFamily="18" charset="0"/>
                </a:rPr>
                <a:t> P application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1775932" y="1282096"/>
              <a:ext cx="5667" cy="412235"/>
            </a:xfrm>
            <a:prstGeom prst="straightConnector1">
              <a:avLst/>
            </a:prstGeom>
            <a:ln w="31750"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409433" y="5964072"/>
            <a:ext cx="3985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800" b="1" dirty="0"/>
              <a:t>P losses proportional to the amount of P fertiliser applications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9268" y="5964072"/>
            <a:ext cx="426037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1800" b="1" dirty="0"/>
              <a:t>Higher overall P losses from single P applications than two </a:t>
            </a:r>
            <a:r>
              <a:rPr lang="en-IE" sz="1800" b="1" dirty="0" smtClean="0"/>
              <a:t>applications</a:t>
            </a:r>
          </a:p>
          <a:p>
            <a:endParaRPr lang="en-IE" sz="1800" b="1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14769"/>
            <a:ext cx="2664296" cy="2238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228184" y="1533736"/>
            <a:ext cx="2808312" cy="11751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TextBox 15"/>
          <p:cNvSpPr txBox="1"/>
          <p:nvPr/>
        </p:nvSpPr>
        <p:spPr>
          <a:xfrm>
            <a:off x="6228184" y="1186797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dirty="0" smtClean="0"/>
              <a:t>P Rate </a:t>
            </a:r>
            <a:r>
              <a:rPr lang="en-IE" sz="1000" dirty="0" smtClean="0"/>
              <a:t>(kg/ha)</a:t>
            </a:r>
            <a:endParaRPr lang="en-IE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7020272" y="3068960"/>
            <a:ext cx="223971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b="1" i="1" dirty="0" smtClean="0">
                <a:solidFill>
                  <a:srgbClr val="333399"/>
                </a:solidFill>
                <a:latin typeface="Arial"/>
                <a:ea typeface="Dotum" pitchFamily="34" charset="-127"/>
              </a:rPr>
              <a:t>(Gonzales </a:t>
            </a:r>
            <a:r>
              <a:rPr lang="en-US" sz="1200" b="1" i="1" dirty="0">
                <a:solidFill>
                  <a:srgbClr val="333399"/>
                </a:solidFill>
                <a:latin typeface="Arial"/>
                <a:ea typeface="Dotum" pitchFamily="34" charset="-127"/>
              </a:rPr>
              <a:t>et al</a:t>
            </a:r>
            <a:r>
              <a:rPr lang="en-US" sz="1200" b="1" i="1" dirty="0" smtClean="0">
                <a:solidFill>
                  <a:srgbClr val="333399"/>
                </a:solidFill>
                <a:latin typeface="Arial"/>
                <a:ea typeface="Dotum" pitchFamily="34" charset="-127"/>
              </a:rPr>
              <a:t>., PhD Thesis</a:t>
            </a:r>
          </a:p>
          <a:p>
            <a:pPr eaLnBrk="1" hangingPunct="1">
              <a:defRPr/>
            </a:pPr>
            <a:r>
              <a:rPr lang="en-US" sz="1200" b="1" i="1" dirty="0" smtClean="0">
                <a:solidFill>
                  <a:srgbClr val="333399"/>
                </a:solidFill>
                <a:latin typeface="Arial"/>
                <a:ea typeface="Dotum" pitchFamily="34" charset="-127"/>
              </a:rPr>
              <a:t>Teagasc, Johnstown Castle)</a:t>
            </a:r>
            <a:endParaRPr lang="en-IE" sz="1200" b="1" i="1" dirty="0">
              <a:solidFill>
                <a:srgbClr val="333399"/>
              </a:solidFill>
              <a:latin typeface="Arial"/>
              <a:ea typeface="Dotu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33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74" y="1052736"/>
            <a:ext cx="6648345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664060" y="1484784"/>
            <a:ext cx="243644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917816" y="2982144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Total Phosphorus Loss (kg/ha)</a:t>
            </a:r>
            <a:endParaRPr lang="en-IE" dirty="0"/>
          </a:p>
        </p:txBody>
      </p:sp>
      <p:sp>
        <p:nvSpPr>
          <p:cNvPr id="8" name="Right Brace 7"/>
          <p:cNvSpPr/>
          <p:nvPr/>
        </p:nvSpPr>
        <p:spPr>
          <a:xfrm rot="16200000">
            <a:off x="1745686" y="1106742"/>
            <a:ext cx="432048" cy="75608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TextBox 8"/>
          <p:cNvSpPr txBox="1"/>
          <p:nvPr/>
        </p:nvSpPr>
        <p:spPr>
          <a:xfrm>
            <a:off x="1259632" y="930205"/>
            <a:ext cx="1620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/>
              <a:t>Closed Period</a:t>
            </a:r>
            <a:endParaRPr lang="en-IE" sz="1600" dirty="0"/>
          </a:p>
        </p:txBody>
      </p:sp>
      <p:sp>
        <p:nvSpPr>
          <p:cNvPr id="22" name="Rectangle 21"/>
          <p:cNvSpPr/>
          <p:nvPr/>
        </p:nvSpPr>
        <p:spPr>
          <a:xfrm>
            <a:off x="4017823" y="1145155"/>
            <a:ext cx="3445995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TextBox 20"/>
          <p:cNvSpPr txBox="1"/>
          <p:nvPr/>
        </p:nvSpPr>
        <p:spPr>
          <a:xfrm>
            <a:off x="4445986" y="902808"/>
            <a:ext cx="1620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/>
              <a:t>Closed Period</a:t>
            </a:r>
            <a:endParaRPr lang="en-IE" sz="1600" dirty="0"/>
          </a:p>
        </p:txBody>
      </p:sp>
      <p:sp>
        <p:nvSpPr>
          <p:cNvPr id="18" name="Right Brace 17"/>
          <p:cNvSpPr/>
          <p:nvPr/>
        </p:nvSpPr>
        <p:spPr>
          <a:xfrm rot="16200000">
            <a:off x="5040052" y="1095770"/>
            <a:ext cx="432048" cy="7920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16" name="Group 15"/>
          <p:cNvGrpSpPr/>
          <p:nvPr/>
        </p:nvGrpSpPr>
        <p:grpSpPr>
          <a:xfrm>
            <a:off x="353808" y="3104963"/>
            <a:ext cx="8610680" cy="2052229"/>
            <a:chOff x="353808" y="3104963"/>
            <a:chExt cx="8610680" cy="2052229"/>
          </a:xfrm>
        </p:grpSpPr>
        <p:sp>
          <p:nvSpPr>
            <p:cNvPr id="14" name="Rounded Rectangle 13"/>
            <p:cNvSpPr/>
            <p:nvPr/>
          </p:nvSpPr>
          <p:spPr>
            <a:xfrm>
              <a:off x="353808" y="3104963"/>
              <a:ext cx="8610680" cy="2052229"/>
            </a:xfrm>
            <a:prstGeom prst="roundRect">
              <a:avLst/>
            </a:prstGeom>
            <a:solidFill>
              <a:srgbClr val="000099">
                <a:alpha val="69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3808" y="3212976"/>
              <a:ext cx="8538671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2200" b="1" dirty="0" smtClean="0">
                  <a:solidFill>
                    <a:schemeClr val="bg1"/>
                  </a:solidFill>
                </a:rPr>
                <a:t>Disproportionately high nutrient loss during the closed period</a:t>
              </a:r>
            </a:p>
            <a:p>
              <a:pPr algn="ctr"/>
              <a:endParaRPr lang="en-IE" sz="2200" b="1" dirty="0">
                <a:solidFill>
                  <a:schemeClr val="bg1"/>
                </a:solidFill>
              </a:endParaRPr>
            </a:p>
            <a:p>
              <a:pPr algn="ctr"/>
              <a:r>
                <a:rPr lang="en-IE" sz="2200" b="1" dirty="0" smtClean="0">
                  <a:solidFill>
                    <a:schemeClr val="bg1"/>
                  </a:solidFill>
                </a:rPr>
                <a:t>43% of total P loss </a:t>
              </a:r>
              <a:r>
                <a:rPr lang="en-IE" sz="2200" i="1" dirty="0" smtClean="0">
                  <a:solidFill>
                    <a:schemeClr val="bg1"/>
                  </a:solidFill>
                </a:rPr>
                <a:t>(0.28 to 1.17 kg P/ha)</a:t>
              </a:r>
            </a:p>
            <a:p>
              <a:pPr algn="ctr"/>
              <a:r>
                <a:rPr lang="en-IE" sz="2200" b="1" dirty="0" smtClean="0">
                  <a:solidFill>
                    <a:schemeClr val="bg1"/>
                  </a:solidFill>
                </a:rPr>
                <a:t>&amp; 45% of N loss </a:t>
              </a:r>
              <a:r>
                <a:rPr lang="en-IE" sz="2200" i="1" dirty="0" smtClean="0">
                  <a:solidFill>
                    <a:schemeClr val="bg1"/>
                  </a:solidFill>
                </a:rPr>
                <a:t>(9.6 </a:t>
              </a:r>
              <a:r>
                <a:rPr lang="en-IE" sz="2200" i="1" dirty="0">
                  <a:solidFill>
                    <a:schemeClr val="bg1"/>
                  </a:solidFill>
                </a:rPr>
                <a:t>to </a:t>
              </a:r>
              <a:r>
                <a:rPr lang="en-IE" sz="2200" i="1" dirty="0" smtClean="0">
                  <a:solidFill>
                    <a:schemeClr val="bg1"/>
                  </a:solidFill>
                </a:rPr>
                <a:t>23.8 kg N/ha</a:t>
              </a:r>
              <a:r>
                <a:rPr lang="en-IE" sz="2200" i="1" dirty="0">
                  <a:solidFill>
                    <a:schemeClr val="bg1"/>
                  </a:solidFill>
                </a:rPr>
                <a:t>)</a:t>
              </a:r>
            </a:p>
            <a:p>
              <a:pPr algn="ctr"/>
              <a:r>
                <a:rPr lang="en-IE" sz="2200" i="1" dirty="0" smtClean="0">
                  <a:solidFill>
                    <a:schemeClr val="bg1"/>
                  </a:solidFill>
                </a:rPr>
                <a:t> </a:t>
              </a:r>
              <a:r>
                <a:rPr lang="en-IE" sz="2200" b="1" dirty="0" smtClean="0">
                  <a:solidFill>
                    <a:schemeClr val="bg1"/>
                  </a:solidFill>
                </a:rPr>
                <a:t>in </a:t>
              </a:r>
              <a:r>
                <a:rPr lang="en-IE" sz="2200" i="1" dirty="0" smtClean="0">
                  <a:solidFill>
                    <a:schemeClr val="bg1"/>
                  </a:solidFill>
                </a:rPr>
                <a:t>c.</a:t>
              </a:r>
              <a:r>
                <a:rPr lang="en-IE" sz="2200" b="1" dirty="0" smtClean="0">
                  <a:solidFill>
                    <a:schemeClr val="bg1"/>
                  </a:solidFill>
                </a:rPr>
                <a:t>25% year</a:t>
              </a:r>
              <a:endParaRPr lang="en-IE" sz="2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Titolo 1"/>
          <p:cNvSpPr>
            <a:spLocks noGrp="1"/>
          </p:cNvSpPr>
          <p:nvPr>
            <p:ph type="title"/>
          </p:nvPr>
        </p:nvSpPr>
        <p:spPr>
          <a:xfrm>
            <a:off x="584641" y="159631"/>
            <a:ext cx="8307838" cy="634082"/>
          </a:xfrm>
        </p:spPr>
        <p:txBody>
          <a:bodyPr>
            <a:normAutofit/>
          </a:bodyPr>
          <a:lstStyle/>
          <a:p>
            <a:r>
              <a:rPr lang="en-IE" sz="32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Potential P losses from river catchments </a:t>
            </a:r>
            <a:endParaRPr lang="en-IE" sz="32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16216" y="2492896"/>
            <a:ext cx="220970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b="1" i="1" dirty="0" smtClean="0">
                <a:solidFill>
                  <a:srgbClr val="333399"/>
                </a:solidFill>
                <a:latin typeface="Arial"/>
                <a:ea typeface="Dotum" pitchFamily="34" charset="-127"/>
              </a:rPr>
              <a:t>(Shore </a:t>
            </a:r>
            <a:r>
              <a:rPr lang="en-US" sz="1200" b="1" i="1" dirty="0">
                <a:solidFill>
                  <a:srgbClr val="333399"/>
                </a:solidFill>
                <a:latin typeface="Arial"/>
                <a:ea typeface="Dotum" pitchFamily="34" charset="-127"/>
              </a:rPr>
              <a:t>et al., STOTEN 2016)</a:t>
            </a:r>
            <a:endParaRPr lang="en-IE" sz="1200" b="1" i="1" dirty="0">
              <a:solidFill>
                <a:srgbClr val="333399"/>
              </a:solidFill>
              <a:latin typeface="Arial"/>
              <a:ea typeface="Dotum" pitchFamily="34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31840" y="6290111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122267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1775" y="1012825"/>
            <a:ext cx="4152900" cy="1981200"/>
          </a:xfrm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/>
          <a:p>
            <a:pPr marL="0" indent="0"/>
            <a:r>
              <a:rPr lang="en-IE" altLang="en-US" sz="2000" b="1" smtClean="0">
                <a:solidFill>
                  <a:schemeClr val="tx1"/>
                </a:solidFill>
              </a:rPr>
              <a:t>Summer event (Jun 2012)</a:t>
            </a:r>
          </a:p>
          <a:p>
            <a:pPr marL="0" indent="0"/>
            <a:r>
              <a:rPr lang="en-IE" altLang="en-US" sz="2000" smtClean="0">
                <a:solidFill>
                  <a:schemeClr val="tx1"/>
                </a:solidFill>
              </a:rPr>
              <a:t>SMD = 31 mm</a:t>
            </a:r>
          </a:p>
          <a:p>
            <a:pPr marL="0" indent="0"/>
            <a:r>
              <a:rPr lang="en-IE" altLang="en-US" sz="2000" smtClean="0">
                <a:solidFill>
                  <a:schemeClr val="tx1"/>
                </a:solidFill>
              </a:rPr>
              <a:t>Rainfall = 25 mm</a:t>
            </a:r>
          </a:p>
          <a:p>
            <a:pPr marL="0" indent="0"/>
            <a:r>
              <a:rPr lang="en-IE" altLang="en-US" sz="2000" smtClean="0">
                <a:solidFill>
                  <a:schemeClr val="accent2"/>
                </a:solidFill>
              </a:rPr>
              <a:t>Stream flow = 2 mm</a:t>
            </a:r>
          </a:p>
          <a:p>
            <a:pPr marL="0" indent="0"/>
            <a:r>
              <a:rPr lang="en-IE" altLang="en-US" sz="2000" smtClean="0">
                <a:solidFill>
                  <a:srgbClr val="FF0000"/>
                </a:solidFill>
              </a:rPr>
              <a:t>P loss = 1.6 g TRP/ha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4770438" y="1012825"/>
            <a:ext cx="4152900" cy="19812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707074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D628"/>
              </a:buClr>
              <a:buFont typeface="Times" pitchFamily="18" charset="0"/>
              <a:buChar char="•"/>
              <a:defRPr sz="1600">
                <a:solidFill>
                  <a:srgbClr val="707074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D628"/>
              </a:buClr>
              <a:buFont typeface="Times" pitchFamily="18" charset="0"/>
              <a:buChar char="•"/>
              <a:defRPr sz="1600">
                <a:solidFill>
                  <a:srgbClr val="707074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D628"/>
              </a:buClr>
              <a:buFont typeface="Times" pitchFamily="18" charset="0"/>
              <a:buChar char="•"/>
              <a:defRPr sz="1600">
                <a:solidFill>
                  <a:srgbClr val="707074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D628"/>
              </a:buClr>
              <a:buFont typeface="Times" pitchFamily="18" charset="0"/>
              <a:buChar char="•"/>
              <a:defRPr sz="1600">
                <a:solidFill>
                  <a:srgbClr val="707074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0D628"/>
              </a:buClr>
              <a:buFont typeface="Times" pitchFamily="96" charset="0"/>
              <a:buChar char="•"/>
              <a:defRPr sz="1600">
                <a:solidFill>
                  <a:srgbClr val="707074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0D628"/>
              </a:buClr>
              <a:buFont typeface="Times" pitchFamily="96" charset="0"/>
              <a:buChar char="•"/>
              <a:defRPr sz="1600">
                <a:solidFill>
                  <a:srgbClr val="707074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0D628"/>
              </a:buClr>
              <a:buFont typeface="Times" pitchFamily="96" charset="0"/>
              <a:buChar char="•"/>
              <a:defRPr sz="1600">
                <a:solidFill>
                  <a:srgbClr val="707074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0D628"/>
              </a:buClr>
              <a:buFont typeface="Times" pitchFamily="96" charset="0"/>
              <a:buChar char="•"/>
              <a:defRPr sz="1600">
                <a:solidFill>
                  <a:srgbClr val="707074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IE" sz="2000" b="1" kern="0" dirty="0">
                <a:solidFill>
                  <a:srgbClr val="000000"/>
                </a:solidFill>
              </a:rPr>
              <a:t>W</a:t>
            </a:r>
            <a:r>
              <a:rPr lang="en-IE" sz="2000" b="1" kern="0" dirty="0" smtClean="0">
                <a:solidFill>
                  <a:srgbClr val="000000"/>
                </a:solidFill>
              </a:rPr>
              <a:t>inter event (Nov 2012)</a:t>
            </a:r>
          </a:p>
          <a:p>
            <a:pPr>
              <a:defRPr/>
            </a:pPr>
            <a:r>
              <a:rPr lang="en-IE" sz="2000" kern="0" dirty="0">
                <a:solidFill>
                  <a:srgbClr val="000000"/>
                </a:solidFill>
              </a:rPr>
              <a:t>SMD = 0 mm</a:t>
            </a:r>
          </a:p>
          <a:p>
            <a:pPr>
              <a:defRPr/>
            </a:pPr>
            <a:r>
              <a:rPr lang="en-IE" sz="2000" kern="0" dirty="0" smtClean="0">
                <a:solidFill>
                  <a:srgbClr val="000000"/>
                </a:solidFill>
              </a:rPr>
              <a:t>Rainfall = 29 mm</a:t>
            </a:r>
          </a:p>
          <a:p>
            <a:pPr>
              <a:defRPr/>
            </a:pPr>
            <a:r>
              <a:rPr lang="en-IE" sz="2000" kern="0" dirty="0" smtClean="0">
                <a:solidFill>
                  <a:srgbClr val="333399"/>
                </a:solidFill>
              </a:rPr>
              <a:t>Stream flow = 20 mm</a:t>
            </a:r>
          </a:p>
          <a:p>
            <a:pPr>
              <a:defRPr/>
            </a:pPr>
            <a:r>
              <a:rPr lang="en-IE" sz="2000" kern="0" dirty="0" smtClean="0">
                <a:solidFill>
                  <a:srgbClr val="FF0000"/>
                </a:solidFill>
              </a:rPr>
              <a:t>P loss = 6.5 g TRP/ha</a:t>
            </a:r>
            <a:endParaRPr lang="en-IE" sz="2000" kern="0" dirty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06450" y="4333875"/>
            <a:ext cx="773113" cy="828675"/>
            <a:chOff x="508772" y="3468809"/>
            <a:chExt cx="772998" cy="726119"/>
          </a:xfrm>
        </p:grpSpPr>
        <p:sp>
          <p:nvSpPr>
            <p:cNvPr id="2074" name="Rectangle 4"/>
            <p:cNvSpPr>
              <a:spLocks noChangeArrowheads="1"/>
            </p:cNvSpPr>
            <p:nvPr/>
          </p:nvSpPr>
          <p:spPr bwMode="auto">
            <a:xfrm>
              <a:off x="508772" y="3535051"/>
              <a:ext cx="772998" cy="59363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endParaRPr lang="en-IE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75" name="Oval 3"/>
            <p:cNvSpPr>
              <a:spLocks noChangeArrowheads="1"/>
            </p:cNvSpPr>
            <p:nvPr/>
          </p:nvSpPr>
          <p:spPr bwMode="auto">
            <a:xfrm>
              <a:off x="508772" y="3468809"/>
              <a:ext cx="772998" cy="132484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endParaRPr lang="en-IE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76" name="Rectangle 11"/>
            <p:cNvSpPr>
              <a:spLocks noChangeArrowheads="1"/>
            </p:cNvSpPr>
            <p:nvPr/>
          </p:nvSpPr>
          <p:spPr bwMode="auto">
            <a:xfrm>
              <a:off x="508772" y="3831868"/>
              <a:ext cx="772998" cy="296818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endParaRPr lang="en-IE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77" name="Oval 12"/>
            <p:cNvSpPr>
              <a:spLocks noChangeArrowheads="1"/>
            </p:cNvSpPr>
            <p:nvPr/>
          </p:nvSpPr>
          <p:spPr bwMode="auto">
            <a:xfrm>
              <a:off x="508772" y="3765626"/>
              <a:ext cx="772998" cy="132484"/>
            </a:xfrm>
            <a:prstGeom prst="ellipse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endParaRPr lang="en-IE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78" name="Oval 9"/>
            <p:cNvSpPr>
              <a:spLocks noChangeArrowheads="1"/>
            </p:cNvSpPr>
            <p:nvPr/>
          </p:nvSpPr>
          <p:spPr bwMode="auto">
            <a:xfrm>
              <a:off x="508772" y="4062444"/>
              <a:ext cx="772998" cy="132484"/>
            </a:xfrm>
            <a:prstGeom prst="ellipse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endParaRPr lang="en-IE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Down Arrow 14"/>
          <p:cNvSpPr>
            <a:spLocks noChangeArrowheads="1"/>
          </p:cNvSpPr>
          <p:nvPr/>
        </p:nvSpPr>
        <p:spPr bwMode="auto">
          <a:xfrm>
            <a:off x="1073150" y="3795713"/>
            <a:ext cx="239713" cy="469900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endParaRPr lang="en-IE" altLang="en-US" smtClean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571625" y="4333875"/>
            <a:ext cx="966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en-IE" altLang="en-US" sz="2000" smtClean="0">
                <a:solidFill>
                  <a:srgbClr val="000000"/>
                </a:solidFill>
              </a:rPr>
              <a:t>31 mm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09613" y="3314700"/>
            <a:ext cx="966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r>
              <a:rPr lang="en-IE" altLang="en-US" sz="2000" smtClean="0">
                <a:solidFill>
                  <a:srgbClr val="333399"/>
                </a:solidFill>
              </a:rPr>
              <a:t>25 mm</a:t>
            </a:r>
          </a:p>
        </p:txBody>
      </p:sp>
      <p:sp>
        <p:nvSpPr>
          <p:cNvPr id="24" name="Down Arrow 23"/>
          <p:cNvSpPr>
            <a:spLocks noChangeArrowheads="1"/>
          </p:cNvSpPr>
          <p:nvPr/>
        </p:nvSpPr>
        <p:spPr bwMode="auto">
          <a:xfrm>
            <a:off x="7577138" y="3802063"/>
            <a:ext cx="239712" cy="469900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endParaRPr lang="en-IE" altLang="en-US" smtClean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8099425" y="4333875"/>
            <a:ext cx="823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en-IE" altLang="en-US" sz="2000" smtClean="0">
                <a:solidFill>
                  <a:srgbClr val="000000"/>
                </a:solidFill>
              </a:rPr>
              <a:t>0 mm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213600" y="3332163"/>
            <a:ext cx="966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r>
              <a:rPr lang="en-IE" altLang="en-US" sz="2000" smtClean="0">
                <a:solidFill>
                  <a:srgbClr val="333399"/>
                </a:solidFill>
              </a:rPr>
              <a:t>29 mm</a:t>
            </a:r>
          </a:p>
        </p:txBody>
      </p: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7310438" y="4348163"/>
            <a:ext cx="773112" cy="828675"/>
            <a:chOff x="6819069" y="4274820"/>
            <a:chExt cx="772998" cy="726119"/>
          </a:xfrm>
        </p:grpSpPr>
        <p:sp>
          <p:nvSpPr>
            <p:cNvPr id="2071" name="Rectangle 21"/>
            <p:cNvSpPr>
              <a:spLocks noChangeArrowheads="1"/>
            </p:cNvSpPr>
            <p:nvPr/>
          </p:nvSpPr>
          <p:spPr bwMode="auto">
            <a:xfrm>
              <a:off x="6819069" y="4355745"/>
              <a:ext cx="772998" cy="578952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endParaRPr lang="en-IE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72" name="Oval 20"/>
            <p:cNvSpPr>
              <a:spLocks noChangeArrowheads="1"/>
            </p:cNvSpPr>
            <p:nvPr/>
          </p:nvSpPr>
          <p:spPr bwMode="auto">
            <a:xfrm>
              <a:off x="6819069" y="4274820"/>
              <a:ext cx="772998" cy="132484"/>
            </a:xfrm>
            <a:prstGeom prst="ellipse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endParaRPr lang="en-IE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73" name="Oval 18"/>
            <p:cNvSpPr>
              <a:spLocks noChangeArrowheads="1"/>
            </p:cNvSpPr>
            <p:nvPr/>
          </p:nvSpPr>
          <p:spPr bwMode="auto">
            <a:xfrm>
              <a:off x="6819069" y="4868455"/>
              <a:ext cx="772998" cy="132484"/>
            </a:xfrm>
            <a:prstGeom prst="ellipse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endParaRPr lang="en-IE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060" name="Rectangle 7"/>
          <p:cNvSpPr>
            <a:spLocks noChangeArrowheads="1"/>
          </p:cNvSpPr>
          <p:nvPr/>
        </p:nvSpPr>
        <p:spPr bwMode="auto">
          <a:xfrm>
            <a:off x="0" y="5797550"/>
            <a:ext cx="9144000" cy="11096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endParaRPr lang="en-IE" altLang="en-US" smtClean="0">
              <a:solidFill>
                <a:srgbClr val="000000"/>
              </a:solidFill>
            </a:endParaRPr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779369" y="3223436"/>
            <a:ext cx="3749366" cy="25736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28" name="Down Arrow 27"/>
          <p:cNvSpPr>
            <a:spLocks noChangeArrowheads="1"/>
          </p:cNvSpPr>
          <p:nvPr/>
        </p:nvSpPr>
        <p:spPr bwMode="auto">
          <a:xfrm>
            <a:off x="1073150" y="5267325"/>
            <a:ext cx="239713" cy="469900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endParaRPr lang="en-IE" altLang="en-US" smtClean="0">
              <a:solidFill>
                <a:srgbClr val="000000"/>
              </a:solidFill>
            </a:endParaRPr>
          </a:p>
        </p:txBody>
      </p:sp>
      <p:sp>
        <p:nvSpPr>
          <p:cNvPr id="29" name="Down Arrow 28"/>
          <p:cNvSpPr>
            <a:spLocks noChangeArrowheads="1"/>
          </p:cNvSpPr>
          <p:nvPr/>
        </p:nvSpPr>
        <p:spPr bwMode="auto">
          <a:xfrm>
            <a:off x="7615238" y="5273675"/>
            <a:ext cx="239712" cy="469900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endParaRPr lang="en-IE" altLang="en-US" smtClean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55650" y="5810250"/>
            <a:ext cx="823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r>
              <a:rPr lang="en-IE" altLang="en-US" sz="2000" smtClean="0">
                <a:solidFill>
                  <a:srgbClr val="000000"/>
                </a:solidFill>
              </a:rPr>
              <a:t>2 mm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251700" y="5743575"/>
            <a:ext cx="966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r>
              <a:rPr lang="en-IE" altLang="en-US" sz="2000" smtClean="0">
                <a:solidFill>
                  <a:srgbClr val="000000"/>
                </a:solidFill>
              </a:rPr>
              <a:t>20 mm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31788" y="6202363"/>
            <a:ext cx="1722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r>
              <a:rPr lang="en-IE" altLang="en-US" sz="2000" b="1" smtClean="0">
                <a:solidFill>
                  <a:srgbClr val="FF0000"/>
                </a:solidFill>
              </a:rPr>
              <a:t>1.6 g TRP/ha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940550" y="6151563"/>
            <a:ext cx="1724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r>
              <a:rPr lang="en-IE" altLang="en-US" sz="2000" b="1" smtClean="0">
                <a:solidFill>
                  <a:srgbClr val="FF0000"/>
                </a:solidFill>
              </a:rPr>
              <a:t>6.5 g TRP/ha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808288" y="5810250"/>
            <a:ext cx="3759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en-IE" altLang="en-US" smtClean="0">
                <a:solidFill>
                  <a:srgbClr val="000000"/>
                </a:solidFill>
              </a:rPr>
              <a:t>Four times higher P loss in the winter event!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46838" y="6542088"/>
            <a:ext cx="238533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b="1" i="1" dirty="0">
                <a:solidFill>
                  <a:srgbClr val="333399"/>
                </a:solidFill>
                <a:latin typeface="Arial"/>
                <a:ea typeface="Dotum" pitchFamily="34" charset="-127"/>
              </a:rPr>
              <a:t>(Mellander et al., HP 2015)</a:t>
            </a:r>
            <a:endParaRPr lang="en-IE" sz="1400" b="1" i="1" dirty="0">
              <a:solidFill>
                <a:srgbClr val="333399"/>
              </a:solidFill>
              <a:latin typeface="Arial"/>
              <a:ea typeface="Dotum" pitchFamily="34" charset="-127"/>
            </a:endParaRPr>
          </a:p>
        </p:txBody>
      </p:sp>
      <p:pic>
        <p:nvPicPr>
          <p:cNvPr id="2070" name="Picture 40" descr="Agricultura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13" y="19050"/>
            <a:ext cx="19446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itolo 1"/>
          <p:cNvSpPr txBox="1">
            <a:spLocks/>
          </p:cNvSpPr>
          <p:nvPr/>
        </p:nvSpPr>
        <p:spPr bwMode="auto">
          <a:xfrm>
            <a:off x="281781" y="188640"/>
            <a:ext cx="8229600" cy="63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  <a:cs typeface="ヒラギノ角ゴ Pro W3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</a:defRPr>
            </a:lvl9pPr>
          </a:lstStyle>
          <a:p>
            <a:r>
              <a:rPr lang="en-IE" sz="3200" kern="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Effect of season on P leaching</a:t>
            </a:r>
          </a:p>
        </p:txBody>
      </p:sp>
    </p:spTree>
    <p:extLst>
      <p:ext uri="{BB962C8B-B14F-4D97-AF65-F5344CB8AC3E}">
        <p14:creationId xmlns:p14="http://schemas.microsoft.com/office/powerpoint/2010/main" val="1380960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24" grpId="0" animBg="1"/>
      <p:bldP spid="25" grpId="0"/>
      <p:bldP spid="26" grpId="0"/>
      <p:bldP spid="28" grpId="0" animBg="1"/>
      <p:bldP spid="29" grpId="0" animBg="1"/>
      <p:bldP spid="30" grpId="0"/>
      <p:bldP spid="31" grpId="0"/>
      <p:bldP spid="32" grpId="0"/>
      <p:bldP spid="33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5759450"/>
            <a:ext cx="9144000" cy="10985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endParaRPr lang="en-IE" altLang="en-US" smtClean="0">
              <a:solidFill>
                <a:srgbClr val="000000"/>
              </a:solidFill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982663"/>
            <a:ext cx="7213600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941388" y="5416550"/>
            <a:ext cx="7964487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IE" altLang="en-US" sz="2000" smtClean="0">
                <a:solidFill>
                  <a:srgbClr val="000000"/>
                </a:solidFill>
              </a:rPr>
              <a:t>Soil P concentration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IE" altLang="en-US" sz="2000" smtClean="0">
                <a:solidFill>
                  <a:srgbClr val="000000"/>
                </a:solidFill>
              </a:rPr>
              <a:t>Erosion risk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IE" altLang="en-US" sz="2000" smtClean="0">
                <a:solidFill>
                  <a:srgbClr val="000000"/>
                </a:solidFill>
              </a:rPr>
              <a:t>Mobilisation potential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IE" altLang="en-US" sz="2000" smtClean="0">
                <a:solidFill>
                  <a:srgbClr val="000000"/>
                </a:solidFill>
              </a:rPr>
              <a:t>Hydrological Sensitive Areas (TWI, Soil drainage and flow sinks)</a:t>
            </a:r>
          </a:p>
        </p:txBody>
      </p:sp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206375" y="1141413"/>
            <a:ext cx="8896350" cy="727075"/>
          </a:xfrm>
        </p:spPr>
        <p:txBody>
          <a:bodyPr/>
          <a:lstStyle/>
          <a:p>
            <a:r>
              <a:rPr lang="en-IE" altLang="en-US" sz="2800" i="1" smtClean="0">
                <a:solidFill>
                  <a:schemeClr val="accent2"/>
                </a:solidFill>
              </a:rPr>
              <a:t>	</a:t>
            </a:r>
            <a:endParaRPr lang="en-IE" altLang="en-US" sz="2800" b="0" i="1" smtClean="0">
              <a:solidFill>
                <a:srgbClr val="03770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0488" y="5338763"/>
            <a:ext cx="236359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b="1" i="1" dirty="0">
                <a:solidFill>
                  <a:srgbClr val="333399"/>
                </a:solidFill>
                <a:latin typeface="Arial"/>
                <a:ea typeface="Dotum" pitchFamily="34" charset="-127"/>
              </a:rPr>
              <a:t>(Thomas et al., STOTEN 2016)</a:t>
            </a:r>
            <a:endParaRPr lang="en-IE" sz="1200" b="1" i="1" dirty="0">
              <a:solidFill>
                <a:srgbClr val="333399"/>
              </a:solidFill>
              <a:latin typeface="Arial"/>
              <a:ea typeface="Dotum" pitchFamily="34" charset="-127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1871451" y="2948930"/>
            <a:ext cx="6104359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en-IE" altLang="en-US" dirty="0" smtClean="0">
                <a:solidFill>
                  <a:srgbClr val="000000"/>
                </a:solidFill>
              </a:rPr>
              <a:t>Targeted &amp; cost efficient mitigation mgt.?</a:t>
            </a:r>
          </a:p>
        </p:txBody>
      </p:sp>
      <p:pic>
        <p:nvPicPr>
          <p:cNvPr id="3081" name="Picture 9" descr="Agricultural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13" y="19050"/>
            <a:ext cx="19446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olo 1"/>
          <p:cNvSpPr txBox="1">
            <a:spLocks/>
          </p:cNvSpPr>
          <p:nvPr/>
        </p:nvSpPr>
        <p:spPr bwMode="auto">
          <a:xfrm>
            <a:off x="539750" y="188640"/>
            <a:ext cx="8229600" cy="63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  <a:cs typeface="ヒラギノ角ゴ Pro W3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D0D628"/>
                </a:solidFill>
                <a:latin typeface="Arial" pitchFamily="34" charset="0"/>
                <a:ea typeface="ヒラギノ角ゴ Pro W3" pitchFamily="96" charset="-128"/>
              </a:defRPr>
            </a:lvl9pPr>
          </a:lstStyle>
          <a:p>
            <a:r>
              <a:rPr lang="en-IE" sz="3200" kern="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Critical Source Areas (CSA’s) </a:t>
            </a:r>
          </a:p>
        </p:txBody>
      </p:sp>
    </p:spTree>
    <p:extLst>
      <p:ext uri="{BB962C8B-B14F-4D97-AF65-F5344CB8AC3E}">
        <p14:creationId xmlns:p14="http://schemas.microsoft.com/office/powerpoint/2010/main" val="1110590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3999" cy="623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609" y="6396335"/>
            <a:ext cx="457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Shore et al., 2014 AGEE</a:t>
            </a:r>
            <a:endParaRPr lang="en-IE" dirty="0"/>
          </a:p>
        </p:txBody>
      </p:sp>
      <p:sp>
        <p:nvSpPr>
          <p:cNvPr id="5" name="TextBox 4"/>
          <p:cNvSpPr txBox="1"/>
          <p:nvPr/>
        </p:nvSpPr>
        <p:spPr>
          <a:xfrm>
            <a:off x="209789" y="509771"/>
            <a:ext cx="7164796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E" dirty="0" smtClean="0"/>
              <a:t>Classification of ditch network categorised risk of nutrient loss based on physical properties</a:t>
            </a:r>
            <a:endParaRPr lang="en-IE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81" y="88903"/>
            <a:ext cx="8928992" cy="670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5921" y="2060848"/>
            <a:ext cx="8856983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E" dirty="0" smtClean="0"/>
              <a:t>COMPLETE PICTURE OF CATCHMENT SURFACE PATHWAY CONNECTIVITY –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E" sz="1200" dirty="0" smtClean="0"/>
              <a:t>CHEMISTRY OF SOIL/SEDIMENT CAN CAUSE DIS-CONNECTIVITY FOR PHOSPHORUS</a:t>
            </a:r>
            <a:endParaRPr lang="en-IE" sz="1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201" y="631425"/>
            <a:ext cx="4788421" cy="535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50430" y="3778267"/>
            <a:ext cx="1728192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2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E" dirty="0" smtClean="0"/>
              <a:t>Ditch</a:t>
            </a:r>
          </a:p>
          <a:p>
            <a:r>
              <a:rPr lang="en-IE" dirty="0" smtClean="0"/>
              <a:t>pathway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7424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water fall eden va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-315913"/>
            <a:ext cx="9144000" cy="609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5508625" y="4652963"/>
            <a:ext cx="3167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r>
              <a:rPr lang="en-IE" sz="2800" b="1">
                <a:solidFill>
                  <a:srgbClr val="FFFF00"/>
                </a:solidFill>
                <a:latin typeface="Century Gothic" pitchFamily="34" charset="0"/>
                <a:ea typeface="Dotum" pitchFamily="34" charset="-127"/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275535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EPA_Presentation2">
  <a:themeElements>
    <a:clrScheme name="EPA_Presentation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PA_Presentation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PA_Presentation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Presentation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PA_Presentation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Presentation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Presentation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Presentation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Presentation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4193</TotalTime>
  <Words>1406</Words>
  <Application>Microsoft Office PowerPoint</Application>
  <PresentationFormat>On-screen Show (4:3)</PresentationFormat>
  <Paragraphs>279</Paragraphs>
  <Slides>21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Blank Presentation</vt:lpstr>
      <vt:lpstr>1_Office Theme</vt:lpstr>
      <vt:lpstr>2_Office Theme</vt:lpstr>
      <vt:lpstr>3_Office Theme</vt:lpstr>
      <vt:lpstr>1_Blank Presentation</vt:lpstr>
      <vt:lpstr>2_Blank Presentation</vt:lpstr>
      <vt:lpstr>EPA_Presentation2</vt:lpstr>
      <vt:lpstr>4_Office Theme</vt:lpstr>
      <vt:lpstr>3_Blank Presentation</vt:lpstr>
      <vt:lpstr>Office Theme</vt:lpstr>
      <vt:lpstr>Chart</vt:lpstr>
      <vt:lpstr>Phosphorus Loss Risk &amp; Mitigation  from Agricultural Landscapes  David P. Wall   Teagasc, Johnstown Castle, Co Wexford</vt:lpstr>
      <vt:lpstr>WB status changes 07/09 to 13/15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Soils have different P Retention Capacity (Soil P fixation Capacity)</vt:lpstr>
      <vt:lpstr>How much P fertiliser does it take  to build-up soil fertility levels? </vt:lpstr>
      <vt:lpstr>PowerPoint Presentation</vt:lpstr>
      <vt:lpstr>PowerPoint Presentation</vt:lpstr>
      <vt:lpstr>PowerPoint Presentation</vt:lpstr>
      <vt:lpstr>PowerPoint Presentation</vt:lpstr>
      <vt:lpstr>High Organic Matter Soils</vt:lpstr>
      <vt:lpstr>PowerPoint Presentation</vt:lpstr>
      <vt:lpstr>High OM Soils: Reducing P loss by Splitting P fertiliser applications</vt:lpstr>
      <vt:lpstr>Potential P losses from river catchments </vt:lpstr>
      <vt:lpstr>PowerPoint Presentation</vt:lpstr>
      <vt:lpstr> </vt:lpstr>
      <vt:lpstr>PowerPoint Presentation</vt:lpstr>
      <vt:lpstr>PowerPoint Presentation</vt:lpstr>
    </vt:vector>
  </TitlesOfParts>
  <Company>Principle Concepts Ltd.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Principle 3</dc:creator>
  <cp:lastModifiedBy>David Wall</cp:lastModifiedBy>
  <cp:revision>313</cp:revision>
  <cp:lastPrinted>2014-09-16T10:30:30Z</cp:lastPrinted>
  <dcterms:created xsi:type="dcterms:W3CDTF">2007-06-26T08:37:03Z</dcterms:created>
  <dcterms:modified xsi:type="dcterms:W3CDTF">2018-02-22T15:37:53Z</dcterms:modified>
</cp:coreProperties>
</file>