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8"/>
  </p:notesMasterIdLst>
  <p:handoutMasterIdLst>
    <p:handoutMasterId r:id="rId19"/>
  </p:handoutMasterIdLst>
  <p:sldIdLst>
    <p:sldId id="264" r:id="rId2"/>
    <p:sldId id="319" r:id="rId3"/>
    <p:sldId id="320" r:id="rId4"/>
    <p:sldId id="325" r:id="rId5"/>
    <p:sldId id="318" r:id="rId6"/>
    <p:sldId id="275" r:id="rId7"/>
    <p:sldId id="276" r:id="rId8"/>
    <p:sldId id="316" r:id="rId9"/>
    <p:sldId id="315" r:id="rId10"/>
    <p:sldId id="324" r:id="rId11"/>
    <p:sldId id="314" r:id="rId12"/>
    <p:sldId id="321" r:id="rId13"/>
    <p:sldId id="322" r:id="rId14"/>
    <p:sldId id="323" r:id="rId15"/>
    <p:sldId id="326" r:id="rId16"/>
    <p:sldId id="327" r:id="rId17"/>
  </p:sldIdLst>
  <p:sldSz cx="9144000" cy="6858000" type="screen4x3"/>
  <p:notesSz cx="6797675" cy="99266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6D36"/>
    <a:srgbClr val="9E743B"/>
    <a:srgbClr val="6C411F"/>
    <a:srgbClr val="AFC124"/>
    <a:srgbClr val="007944"/>
    <a:srgbClr val="359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243"/>
    <p:restoredTop sz="94674"/>
  </p:normalViewPr>
  <p:slideViewPr>
    <p:cSldViewPr snapToGrid="0">
      <p:cViewPr varScale="1">
        <p:scale>
          <a:sx n="61" d="100"/>
          <a:sy n="61" d="100"/>
        </p:scale>
        <p:origin x="-13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1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2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3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4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6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8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98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Teagasc</a:t>
            </a:r>
            <a:r>
              <a:rPr lang="en-US" dirty="0" smtClean="0"/>
              <a:t> Presentation Footer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ohn.g.mcnamara@teagasc.i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gasc.ie/media/website/publications/2015/TResearch-Autumn-15.pdf" TargetMode="External"/><Relationship Id="rId2" Type="http://schemas.openxmlformats.org/officeDocument/2006/relationships/hyperlink" Target="https://www.hsa.ie/eng/Your_Industry/Agriculture_Forestry/Overview/Agriculture_Code_of_Practice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gasc.ie/media/website/publications/2018/Positive-Mental-Health-in-Farming.pdf" TargetMode="External"/><Relationship Id="rId2" Type="http://schemas.openxmlformats.org/officeDocument/2006/relationships/hyperlink" Target="https://www.frontiersin.org/articles/10.3389/fpubh.2016.00126/ful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3"/>
          <p:cNvSpPr>
            <a:spLocks noGrp="1"/>
          </p:cNvSpPr>
          <p:nvPr>
            <p:ph type="ctrTitle"/>
          </p:nvPr>
        </p:nvSpPr>
        <p:spPr>
          <a:xfrm>
            <a:off x="732295" y="1017050"/>
            <a:ext cx="7772400" cy="2474912"/>
          </a:xfrm>
        </p:spPr>
        <p:txBody>
          <a:bodyPr/>
          <a:lstStyle/>
          <a:p>
            <a:pPr algn="ctr" eaLnBrk="1" hangingPunct="1"/>
            <a:r>
              <a:rPr lang="en-IE" sz="4000" dirty="0" smtClean="0"/>
              <a:t/>
            </a:r>
            <a:br>
              <a:rPr lang="en-IE" sz="4000" dirty="0" smtClean="0"/>
            </a:br>
            <a:r>
              <a:rPr lang="en-IE" sz="4000" dirty="0" smtClean="0"/>
              <a:t> ‘Advising on Farm Health &amp;  Safety’ </a:t>
            </a:r>
          </a:p>
        </p:txBody>
      </p:sp>
      <p:sp>
        <p:nvSpPr>
          <p:cNvPr id="2051" name="Subtitle 4"/>
          <p:cNvSpPr>
            <a:spLocks noGrp="1"/>
          </p:cNvSpPr>
          <p:nvPr>
            <p:ph type="subTitle" idx="1"/>
          </p:nvPr>
        </p:nvSpPr>
        <p:spPr>
          <a:xfrm>
            <a:off x="1371600" y="2929181"/>
            <a:ext cx="6400800" cy="237123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Dr John McNamara </a:t>
            </a:r>
          </a:p>
          <a:p>
            <a:pPr eaLnBrk="1" hangingPunct="1"/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Health and Safety Specialist</a:t>
            </a:r>
          </a:p>
          <a:p>
            <a:pPr eaLnBrk="1" hangingPunct="1"/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Teagasc</a:t>
            </a:r>
          </a:p>
          <a:p>
            <a:pPr eaLnBrk="1" hangingPunct="1"/>
            <a:r>
              <a:rPr lang="en-I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john.g.mcnamara@teagasc.ie</a:t>
            </a:r>
            <a:endParaRPr lang="en-IE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8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Current Issues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Farm Accident Levels</a:t>
            </a:r>
          </a:p>
          <a:p>
            <a:r>
              <a:rPr lang="en-IE" dirty="0" smtClean="0"/>
              <a:t>Completion of New Risk Assessment </a:t>
            </a:r>
          </a:p>
          <a:p>
            <a:r>
              <a:rPr lang="en-IE" dirty="0" smtClean="0"/>
              <a:t>Risk Assessment training </a:t>
            </a:r>
          </a:p>
          <a:p>
            <a:r>
              <a:rPr lang="en-IE" dirty="0"/>
              <a:t> </a:t>
            </a:r>
            <a:r>
              <a:rPr lang="en-IE" dirty="0" smtClean="0"/>
              <a:t>Dealing with  Stress among Farmers</a:t>
            </a:r>
          </a:p>
          <a:p>
            <a:r>
              <a:rPr lang="en-IE" dirty="0" smtClean="0"/>
              <a:t>Providing  H&amp;S Advice to Farmers  </a:t>
            </a:r>
            <a:endParaRPr lang="en-IE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1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Current Issues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Currently 16 Fatal Farm Issue (</a:t>
            </a:r>
            <a:r>
              <a:rPr lang="en-IE" sz="2600" dirty="0" smtClean="0"/>
              <a:t>12th Oct</a:t>
            </a:r>
            <a:r>
              <a:rPr lang="en-IE" dirty="0" smtClean="0"/>
              <a:t>)</a:t>
            </a:r>
          </a:p>
          <a:p>
            <a:r>
              <a:rPr lang="en-IE" dirty="0" smtClean="0"/>
              <a:t>10: 65 year old+/ 1 &lt;16 years/ 5 16-64 </a:t>
            </a:r>
            <a:r>
              <a:rPr lang="en-IE" dirty="0" err="1" smtClean="0"/>
              <a:t>y.o</a:t>
            </a:r>
            <a:r>
              <a:rPr lang="en-IE" dirty="0" smtClean="0"/>
              <a:t>.  </a:t>
            </a:r>
          </a:p>
          <a:p>
            <a:r>
              <a:rPr lang="en-IE" dirty="0" smtClean="0"/>
              <a:t>Key Issues</a:t>
            </a:r>
          </a:p>
          <a:p>
            <a:r>
              <a:rPr lang="en-IE" dirty="0"/>
              <a:t> </a:t>
            </a:r>
            <a:r>
              <a:rPr lang="en-IE" dirty="0" smtClean="0"/>
              <a:t>- Tractor and Machinery</a:t>
            </a:r>
          </a:p>
          <a:p>
            <a:r>
              <a:rPr lang="en-IE" dirty="0"/>
              <a:t> </a:t>
            </a:r>
            <a:r>
              <a:rPr lang="en-IE" dirty="0" smtClean="0"/>
              <a:t>- Older Farmer issue</a:t>
            </a:r>
          </a:p>
          <a:p>
            <a:r>
              <a:rPr lang="en-IE" dirty="0" smtClean="0"/>
              <a:t>Non Fatal Accidents </a:t>
            </a:r>
          </a:p>
          <a:p>
            <a:r>
              <a:rPr lang="en-IE" dirty="0" smtClean="0"/>
              <a:t>- Major rise among Dairy Farmers </a:t>
            </a:r>
          </a:p>
          <a:p>
            <a:endParaRPr lang="en-IE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3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1410" y="557939"/>
            <a:ext cx="7423688" cy="629188"/>
          </a:xfrm>
        </p:spPr>
        <p:txBody>
          <a:bodyPr/>
          <a:lstStyle/>
          <a:p>
            <a:r>
              <a:rPr lang="en-IE" sz="4000" dirty="0"/>
              <a:t>Farmer OHS Management the Issue !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3006671" cy="43561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IE" sz="2400" u="sng" dirty="0"/>
              <a:t>UK HSE Farmer  Study (2017)</a:t>
            </a:r>
          </a:p>
          <a:p>
            <a:r>
              <a:rPr lang="en-IE" sz="2400" dirty="0"/>
              <a:t> -  45% Planners </a:t>
            </a:r>
          </a:p>
          <a:p>
            <a:r>
              <a:rPr lang="en-IE" sz="2400" dirty="0"/>
              <a:t> - 14% Pragmatists </a:t>
            </a:r>
          </a:p>
          <a:p>
            <a:r>
              <a:rPr lang="en-IE" sz="2400" dirty="0"/>
              <a:t> - 18% Risk Takers </a:t>
            </a:r>
          </a:p>
          <a:p>
            <a:pPr marL="342900" indent="-342900">
              <a:buFontTx/>
              <a:buChar char="-"/>
            </a:pPr>
            <a:r>
              <a:rPr lang="en-IE" sz="2400" b="1" dirty="0"/>
              <a:t>23% Unclear</a:t>
            </a:r>
          </a:p>
          <a:p>
            <a:pPr marL="342900" indent="-342900">
              <a:buFontTx/>
              <a:buChar char="-"/>
            </a:pPr>
            <a:r>
              <a:rPr lang="en-IE" sz="2400" b="1" dirty="0"/>
              <a:t>‘Unclear’ need </a:t>
            </a:r>
          </a:p>
          <a:p>
            <a:pPr marL="449263" indent="-449263"/>
            <a:r>
              <a:rPr lang="en-IE" sz="2400" b="1" dirty="0"/>
              <a:t>     on-going    support</a:t>
            </a:r>
          </a:p>
          <a:p>
            <a:endParaRPr lang="en-IE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77532" y="3952067"/>
            <a:ext cx="4479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 smtClean="0"/>
              <a:t>Teagasc Advisors – ‘Farmers forget about Safety when pressure comes on’. </a:t>
            </a:r>
            <a:endParaRPr lang="en-IE" sz="2400" b="1" dirty="0"/>
          </a:p>
        </p:txBody>
      </p:sp>
      <p:pic>
        <p:nvPicPr>
          <p:cNvPr id="14" name="Picture 2" descr="\\kcvx341\homeshares2$\John.G.McNamara\My Pictures\Farmyard - Dangers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900" y="1094488"/>
            <a:ext cx="3925748" cy="25476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174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Use of COP Risk Assessment </a:t>
            </a:r>
            <a:endParaRPr lang="en-IE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New Version ( Green) legally required to be completed by 31</a:t>
            </a:r>
            <a:r>
              <a:rPr lang="en-IE" baseline="30000" dirty="0" smtClean="0"/>
              <a:t>st</a:t>
            </a:r>
            <a:r>
              <a:rPr lang="en-IE" dirty="0" smtClean="0"/>
              <a:t> December 2018</a:t>
            </a:r>
          </a:p>
          <a:p>
            <a:r>
              <a:rPr lang="en-IE" dirty="0" smtClean="0"/>
              <a:t>Completed RA document required for  Quality Assurance Schemes</a:t>
            </a:r>
          </a:p>
          <a:p>
            <a:r>
              <a:rPr lang="en-IE" dirty="0" smtClean="0"/>
              <a:t>Half-Day Training on RA document required for  TAMS11 Grant Aid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41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92579" y="-340964"/>
            <a:ext cx="7315200" cy="1580827"/>
          </a:xfrm>
        </p:spPr>
        <p:txBody>
          <a:bodyPr/>
          <a:lstStyle/>
          <a:p>
            <a:pPr eaLnBrk="1" hangingPunct="1"/>
            <a:r>
              <a:rPr lang="en-IE" b="0" dirty="0" smtClean="0"/>
              <a:t/>
            </a:r>
            <a:br>
              <a:rPr lang="en-IE" b="0" dirty="0" smtClean="0"/>
            </a:br>
            <a:r>
              <a:rPr lang="en-IE" sz="3200" dirty="0" smtClean="0"/>
              <a:t>Farm Safety COP Risk Assessment </a:t>
            </a:r>
            <a:br>
              <a:rPr lang="en-IE" sz="3200" dirty="0" smtClean="0"/>
            </a:br>
            <a:r>
              <a:rPr lang="en-IE" sz="3200" dirty="0" smtClean="0"/>
              <a:t>(Available at www.hsa.ie) </a:t>
            </a:r>
          </a:p>
        </p:txBody>
      </p:sp>
      <p:sp>
        <p:nvSpPr>
          <p:cNvPr id="13315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068637" lvl="7" indent="0"/>
            <a:endParaRPr lang="en-IE" dirty="0" smtClean="0"/>
          </a:p>
        </p:txBody>
      </p:sp>
      <p:sp>
        <p:nvSpPr>
          <p:cNvPr id="13316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IE" dirty="0" smtClean="0"/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90" y="1383571"/>
            <a:ext cx="3394130" cy="479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06" y="1305947"/>
            <a:ext cx="3500175" cy="4950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991890" y="1383571"/>
            <a:ext cx="0" cy="48726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86020" y="1383571"/>
            <a:ext cx="0" cy="47950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1890" y="1383571"/>
            <a:ext cx="339413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1890" y="6178572"/>
            <a:ext cx="339413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10006" y="1305947"/>
            <a:ext cx="0" cy="49502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010181" y="1305947"/>
            <a:ext cx="0" cy="49502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10006" y="1383571"/>
            <a:ext cx="35001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510006" y="6256194"/>
            <a:ext cx="3500175" cy="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94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 smtClean="0"/>
              <a:t>Farm Safety COP Risk Assessment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7" y="1292642"/>
            <a:ext cx="3533612" cy="484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3802" y="1380120"/>
            <a:ext cx="3581400" cy="4267201"/>
          </a:xfrm>
        </p:spPr>
        <p:txBody>
          <a:bodyPr/>
          <a:lstStyle/>
          <a:p>
            <a:endParaRPr lang="en-IE" dirty="0"/>
          </a:p>
        </p:txBody>
      </p:sp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958" y="1380120"/>
            <a:ext cx="3281088" cy="466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022887" y="1292642"/>
            <a:ext cx="15497" cy="4842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56499" y="1380120"/>
            <a:ext cx="0" cy="47547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22887" y="6134855"/>
            <a:ext cx="35336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38384" y="1292642"/>
            <a:ext cx="35181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43958" y="1292642"/>
            <a:ext cx="0" cy="47547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225046" y="1292642"/>
            <a:ext cx="0" cy="47547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943958" y="1292642"/>
            <a:ext cx="32810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943958" y="6047375"/>
            <a:ext cx="32810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53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Crush Zone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4338" name="Picture 2" descr="\\kcvx341\homeshares2$\John.G.McNamara\My Pictures\2016-09-06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769" y="1492143"/>
            <a:ext cx="4024393" cy="536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435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3314" name="Picture 2" descr="\\kcvx341\homeshares2$\John.G.McNamara\My Pictures\2018-02-06 2018\2018 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09" y="480447"/>
            <a:ext cx="7346197" cy="550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913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3" y="356461"/>
            <a:ext cx="7545387" cy="1518834"/>
          </a:xfrm>
        </p:spPr>
        <p:txBody>
          <a:bodyPr/>
          <a:lstStyle/>
          <a:p>
            <a:r>
              <a:rPr lang="en-IE" altLang="en-US" dirty="0"/>
              <a:t>Theory of Planned Behaviour </a:t>
            </a:r>
            <a:r>
              <a:rPr lang="en-IE" altLang="en-US" sz="3200" dirty="0"/>
              <a:t>(Irish study for H.S.A.) </a:t>
            </a:r>
            <a:endParaRPr lang="en-IE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15807"/>
            <a:ext cx="7645400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578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Prevention </a:t>
            </a:r>
            <a:endParaRPr lang="en-IE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4800" dirty="0" smtClean="0"/>
              <a:t>Physical Controls</a:t>
            </a:r>
          </a:p>
          <a:p>
            <a:r>
              <a:rPr lang="en-IE" sz="4800" dirty="0" smtClean="0"/>
              <a:t>Behaviour</a:t>
            </a:r>
          </a:p>
          <a:p>
            <a:r>
              <a:rPr lang="en-IE" sz="4800" dirty="0" smtClean="0"/>
              <a:t>Work Organisation</a:t>
            </a:r>
          </a:p>
          <a:p>
            <a:r>
              <a:rPr lang="en-IE" sz="4800" i="1" dirty="0" smtClean="0"/>
              <a:t>Motivate H&amp;S Action. </a:t>
            </a:r>
            <a:endParaRPr lang="en-IE" sz="4800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Dealing With  Farmer Stress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Major Stressors: Forage; Finance; Workload; Paperwork; Health, </a:t>
            </a:r>
            <a:r>
              <a:rPr lang="en-IE" i="1" dirty="0" smtClean="0"/>
              <a:t>Relationships</a:t>
            </a:r>
            <a:r>
              <a:rPr lang="en-IE" dirty="0" smtClean="0"/>
              <a:t>. </a:t>
            </a:r>
          </a:p>
          <a:p>
            <a:r>
              <a:rPr lang="en-IE" dirty="0" smtClean="0"/>
              <a:t>New leaflet/ Booklets available.</a:t>
            </a:r>
          </a:p>
          <a:p>
            <a:r>
              <a:rPr lang="en-IE" dirty="0" smtClean="0"/>
              <a:t>Advisors/ Consultants are an approachable source who can assist with farming problems. </a:t>
            </a:r>
          </a:p>
          <a:p>
            <a:r>
              <a:rPr lang="en-IE" dirty="0" smtClean="0"/>
              <a:t>If you have ‘serious’ concern – recommend farmer to see GP 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11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4949" y="189854"/>
            <a:ext cx="8136609" cy="731838"/>
          </a:xfrm>
        </p:spPr>
        <p:txBody>
          <a:bodyPr/>
          <a:lstStyle/>
          <a:p>
            <a:r>
              <a:rPr lang="en-IE" dirty="0" smtClean="0"/>
              <a:t>Injury-Stress: </a:t>
            </a:r>
            <a:r>
              <a:rPr lang="en-IE" sz="2800" dirty="0" smtClean="0"/>
              <a:t>Structural Equation Model </a:t>
            </a:r>
            <a:br>
              <a:rPr lang="en-IE" sz="2800" dirty="0" smtClean="0"/>
            </a:br>
            <a:r>
              <a:rPr lang="en-IE" sz="2800" dirty="0" err="1" smtClean="0"/>
              <a:t>Furey</a:t>
            </a:r>
            <a:r>
              <a:rPr lang="en-IE" sz="2800" dirty="0" smtClean="0"/>
              <a:t> et al, 2016  </a:t>
            </a:r>
            <a:endParaRPr lang="en-IE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80" y="-619932"/>
            <a:ext cx="11052175" cy="825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98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069" y="465593"/>
            <a:ext cx="3198948" cy="574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218069" y="666427"/>
            <a:ext cx="0" cy="55480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169044" y="666427"/>
            <a:ext cx="0" cy="55480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218069" y="666427"/>
            <a:ext cx="29509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218069" y="6214428"/>
            <a:ext cx="29509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7" descr="en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358" y="4292599"/>
            <a:ext cx="4017962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\\kcvx341\homeshares2$\John.G.McNamara\My Pictures\Healthy Irela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942" y="925827"/>
            <a:ext cx="27336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73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Links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Farm Safety Risk Assessment document.</a:t>
            </a:r>
          </a:p>
          <a:p>
            <a:r>
              <a:rPr lang="en-IE" dirty="0">
                <a:hlinkClick r:id="rId2"/>
              </a:rPr>
              <a:t>https://www.hsa.ie/eng/Your_Industry/Agriculture_Forestry/Overview/Agriculture_Code_of_Practice</a:t>
            </a:r>
            <a:r>
              <a:rPr lang="en-IE" dirty="0" smtClean="0">
                <a:hlinkClick r:id="rId2"/>
              </a:rPr>
              <a:t>/</a:t>
            </a:r>
            <a:endParaRPr lang="en-IE" dirty="0"/>
          </a:p>
          <a:p>
            <a:r>
              <a:rPr lang="en-IE" dirty="0" smtClean="0"/>
              <a:t> Article Theory of Planned Behaviour</a:t>
            </a:r>
          </a:p>
          <a:p>
            <a:r>
              <a:rPr lang="en-IE" dirty="0">
                <a:hlinkClick r:id="rId3"/>
              </a:rPr>
              <a:t>https://</a:t>
            </a:r>
            <a:r>
              <a:rPr lang="en-IE" dirty="0" smtClean="0">
                <a:hlinkClick r:id="rId3"/>
              </a:rPr>
              <a:t>www.teagasc.ie/media/website/publications/2015/TResearch-Autumn-15.pdf</a:t>
            </a:r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87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Links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Injury Stress Model:</a:t>
            </a:r>
          </a:p>
          <a:p>
            <a:r>
              <a:rPr lang="en-IE" dirty="0" smtClean="0">
                <a:hlinkClick r:id="rId2"/>
              </a:rPr>
              <a:t>https</a:t>
            </a:r>
            <a:r>
              <a:rPr lang="en-IE" dirty="0">
                <a:hlinkClick r:id="rId2"/>
              </a:rPr>
              <a:t>://</a:t>
            </a:r>
            <a:r>
              <a:rPr lang="en-IE" dirty="0" smtClean="0">
                <a:hlinkClick r:id="rId2"/>
              </a:rPr>
              <a:t>www.frontiersin.org/articles/10.3389/fpubh.2016.00126/full</a:t>
            </a:r>
            <a:r>
              <a:rPr lang="en-IE" dirty="0" smtClean="0"/>
              <a:t> </a:t>
            </a:r>
          </a:p>
          <a:p>
            <a:r>
              <a:rPr lang="en-IE" dirty="0" smtClean="0"/>
              <a:t>Positive Mental Health in Farming</a:t>
            </a:r>
          </a:p>
          <a:p>
            <a:r>
              <a:rPr lang="en-IE" dirty="0" smtClean="0">
                <a:hlinkClick r:id="rId3"/>
              </a:rPr>
              <a:t>https</a:t>
            </a:r>
            <a:r>
              <a:rPr lang="en-IE" dirty="0">
                <a:hlinkClick r:id="rId3"/>
              </a:rPr>
              <a:t>://</a:t>
            </a:r>
            <a:r>
              <a:rPr lang="en-IE" dirty="0" smtClean="0">
                <a:hlinkClick r:id="rId3"/>
              </a:rPr>
              <a:t>www.teagasc.ie/media/website/publications/2018/Positive-Mental-Health-in-Farming.pdf</a:t>
            </a:r>
            <a:r>
              <a:rPr lang="en-IE" dirty="0" smtClean="0"/>
              <a:t> 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180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Teagasc PPT option 3.pot</Template>
  <TotalTime>1145</TotalTime>
  <Words>342</Words>
  <Application>Microsoft Office PowerPoint</Application>
  <PresentationFormat>On-screen Show (4:3)</PresentationFormat>
  <Paragraphs>83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1_Office Theme</vt:lpstr>
      <vt:lpstr>  ‘Advising on Farm Health &amp;  Safety’ </vt:lpstr>
      <vt:lpstr>Current Issues</vt:lpstr>
      <vt:lpstr>Current Issues</vt:lpstr>
      <vt:lpstr>Farmer OHS Management the Issue ! </vt:lpstr>
      <vt:lpstr>Use of COP Risk Assessment </vt:lpstr>
      <vt:lpstr> Farm Safety COP Risk Assessment  (Available at www.hsa.ie) </vt:lpstr>
      <vt:lpstr>Farm Safety COP Risk Assessment </vt:lpstr>
      <vt:lpstr>Crush Zone </vt:lpstr>
      <vt:lpstr>PowerPoint Presentation</vt:lpstr>
      <vt:lpstr>Theory of Planned Behaviour (Irish study for H.S.A.) </vt:lpstr>
      <vt:lpstr> Prevention </vt:lpstr>
      <vt:lpstr>Dealing With  Farmer Stress</vt:lpstr>
      <vt:lpstr>Injury-Stress: Structural Equation Model  Furey et al, 2016  </vt:lpstr>
      <vt:lpstr>PowerPoint Presentation</vt:lpstr>
      <vt:lpstr>Links</vt:lpstr>
      <vt:lpstr>Links </vt:lpstr>
    </vt:vector>
  </TitlesOfParts>
  <Company>Principle - Design Consultants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</dc:creator>
  <cp:lastModifiedBy>John G McNamara</cp:lastModifiedBy>
  <cp:revision>136</cp:revision>
  <cp:lastPrinted>2017-11-15T15:41:49Z</cp:lastPrinted>
  <dcterms:created xsi:type="dcterms:W3CDTF">2012-01-19T13:12:49Z</dcterms:created>
  <dcterms:modified xsi:type="dcterms:W3CDTF">2018-10-15T16:16:27Z</dcterms:modified>
</cp:coreProperties>
</file>