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10" r:id="rId2"/>
    <p:sldId id="357" r:id="rId3"/>
    <p:sldId id="366" r:id="rId4"/>
    <p:sldId id="358" r:id="rId5"/>
    <p:sldId id="353" r:id="rId6"/>
    <p:sldId id="361" r:id="rId7"/>
    <p:sldId id="325" r:id="rId8"/>
    <p:sldId id="359" r:id="rId9"/>
    <p:sldId id="347" r:id="rId10"/>
    <p:sldId id="328" r:id="rId11"/>
    <p:sldId id="354" r:id="rId12"/>
    <p:sldId id="367" r:id="rId13"/>
    <p:sldId id="368" r:id="rId14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 Shortle" initials="" lastIdx="5" clrIdx="0"/>
  <p:cmAuthor id="1" name="Leanne.Roche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397" cy="497366"/>
          </a:xfrm>
          <a:prstGeom prst="rect">
            <a:avLst/>
          </a:prstGeom>
        </p:spPr>
        <p:txBody>
          <a:bodyPr vert="horz" lIns="93123" tIns="46562" rIns="93123" bIns="46562" rtlCol="0"/>
          <a:lstStyle>
            <a:lvl1pPr algn="l">
              <a:defRPr sz="1200"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0"/>
            <a:ext cx="2948397" cy="497366"/>
          </a:xfrm>
          <a:prstGeom prst="rect">
            <a:avLst/>
          </a:prstGeom>
        </p:spPr>
        <p:txBody>
          <a:bodyPr vert="horz" lIns="93123" tIns="46562" rIns="93123" bIns="46562" rtlCol="0"/>
          <a:lstStyle>
            <a:lvl1pPr algn="r">
              <a:defRPr sz="1200"/>
            </a:lvl1pPr>
          </a:lstStyle>
          <a:p>
            <a:pPr>
              <a:defRPr/>
            </a:pPr>
            <a:fld id="{7173906B-E361-4A04-B5E6-AF51DCA5122B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19"/>
            <a:ext cx="2948397" cy="497366"/>
          </a:xfrm>
          <a:prstGeom prst="rect">
            <a:avLst/>
          </a:prstGeom>
        </p:spPr>
        <p:txBody>
          <a:bodyPr vert="horz" lIns="93123" tIns="46562" rIns="93123" bIns="465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5119"/>
            <a:ext cx="2948397" cy="497366"/>
          </a:xfrm>
          <a:prstGeom prst="rect">
            <a:avLst/>
          </a:prstGeom>
        </p:spPr>
        <p:txBody>
          <a:bodyPr vert="horz" lIns="93123" tIns="46562" rIns="93123" bIns="46562" rtlCol="0" anchor="b"/>
          <a:lstStyle>
            <a:lvl1pPr algn="r">
              <a:defRPr sz="1200"/>
            </a:lvl1pPr>
          </a:lstStyle>
          <a:p>
            <a:pPr>
              <a:defRPr/>
            </a:pPr>
            <a:fld id="{27EAA663-28CD-4846-A579-8A7D84E2694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67367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397" cy="497366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596" y="0"/>
            <a:ext cx="2948397" cy="497366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pPr>
              <a:defRPr/>
            </a:pPr>
            <a:fld id="{E56E718D-D09B-4F32-AFB0-04843B44E40C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pPr lvl="0"/>
            <a:endParaRPr lang="en-IE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99" y="4723367"/>
            <a:ext cx="5444815" cy="4474683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19"/>
            <a:ext cx="2948397" cy="497366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596" y="9445119"/>
            <a:ext cx="2948397" cy="497366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pPr>
              <a:defRPr/>
            </a:pPr>
            <a:fld id="{F783FB1A-057F-497E-AD69-D4712A7EF75E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25358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041082-DD3D-4D35-BA22-E25EFD1A10A8}" type="slidenum">
              <a:rPr lang="en-IE" smtClean="0"/>
              <a:pPr/>
              <a:t>2</a:t>
            </a:fld>
            <a:endParaRPr lang="en-I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041082-DD3D-4D35-BA22-E25EFD1A10A8}" type="slidenum">
              <a:rPr lang="en-IE" smtClean="0"/>
              <a:pPr/>
              <a:t>3</a:t>
            </a:fld>
            <a:endParaRPr lang="en-I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E1DA30-0C09-4BAE-84E0-5C8000681A41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A0779-C64B-4F99-BAD5-B0C9F88486FC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F462F-2956-4606-A854-90C88D87AED6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400" kern="1200" baseline="0" dirty="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38CE1-737F-4174-AD8E-D82271A34236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EC7D9-FD93-42D8-B9C9-2A64084CC3DE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2E2AB-ACD1-458D-BF71-039BAFDDFCCF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D32C3-A778-47AF-A8FA-20D9E247C112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455AF-4D58-48AC-8A23-73FE66D1797E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2214-F9E6-4FA7-A388-A34DDDB9F9D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52841-FA12-42B9-BCA2-756934B7DD4A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798F1-C9A0-44AE-8AEE-216EEB6FCBB4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04437-5D47-4189-A199-E225EF2F1CF2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9A4F5-25A0-41AD-8449-93755A281BED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C9856-528E-4D7C-BF7A-13B6A847B80D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B6B10-A6D3-4FC4-8AB6-10D71EC0D275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0077E-FEC2-484F-9BD0-F410F06B7568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50895-D2A8-4DB1-AD7C-BD6BEBF6B081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17618-5579-47D6-9613-E8161C461822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7B63-7CE9-4670-B092-FE6AE5F6C83E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9DF27-E7E1-48C0-B178-CAD28F451D8E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5678B-8EC6-4731-BD59-63B3F49FDCAD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E1116-40BC-4540-9084-A71DAF4763C1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3D0B3-DC75-4A5E-915C-221760CE7556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42D842-3092-487A-8D82-150828CE6B60}" type="datetimeFigureOut">
              <a:rPr lang="en-IE"/>
              <a:pPr>
                <a:defRPr/>
              </a:pPr>
              <a:t>14/10/2018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2AC0FA-E1C4-43F1-B221-E226701E5E76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agriculture.gov.ie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www.google.ie/url?sa=i&amp;rct=j&amp;q=&amp;esrc=s&amp;source=images&amp;cd=&amp;cad=rja&amp;uact=8&amp;ved=0ahUKEwjt9ZWozKTWAhUIZVAKHehRAV4QjRwIBw&amp;url=http://www.thatsfarming.com/news/fencing-livestock-rivers&amp;psig=AFQjCNEy3A0NX0mIoMYfYTjLa2bzgaJ7KA&amp;ust=1505475614723174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agriculture.gov.ie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www.google.ie/url?sa=i&amp;rct=j&amp;q=&amp;esrc=s&amp;source=images&amp;cd=&amp;cad=rja&amp;uact=8&amp;ved=0ahUKEwjt9ZWozKTWAhUIZVAKHehRAV4QjRwIBw&amp;url=http://www.thatsfarming.com/news/fencing-livestock-rivers&amp;psig=AFQjCNEy3A0NX0mIoMYfYTjLa2bzgaJ7KA&amp;ust=1505475614723174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agriculture.gov.ie/ruralenvironment/environmentalobligations/nitrate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ie/url?sa=i&amp;rct=j&amp;q=&amp;esrc=s&amp;source=images&amp;cd=&amp;cad=rja&amp;uact=8&amp;ved=0ahUKEwiI_LH0v5_WAhVOIlAKHZ6iDFQQjRwIBw&amp;url=http://www.agriland.ie/farming-news/deadline-for-fertiliser-applications-fast-approaching/&amp;psig=AFQjCNHtrltTKi9JU37hvaVAmmBBUvByjQ&amp;ust=15053005798133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pbuildup@agriculture.gov.i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agasc.ie/media/website/crops/soil-and-soil-fertility/P--K-Fertiliser-Choice-%287%29-Updated.pptx" TargetMode="External"/><Relationship Id="rId3" Type="http://schemas.openxmlformats.org/officeDocument/2006/relationships/hyperlink" Target="https://www.teagasc.ie/media/website/crops/soil-and-soil-fertility/2.-Health-and-Safety-J.-McNamara-%282%29.pptx" TargetMode="External"/><Relationship Id="rId7" Type="http://schemas.openxmlformats.org/officeDocument/2006/relationships/hyperlink" Target="https://www.teagasc.ie/media/website/crops/soil-and-soil-fertility/Organic-Manures-%286%29.pptx" TargetMode="External"/><Relationship Id="rId12" Type="http://schemas.openxmlformats.org/officeDocument/2006/relationships/hyperlink" Target="https://www.teagasc.ie/media/website/crops/soil-and-soil-fertility/NMP-Online-Updates-for-Soil-P-Buildup-Training-T.-Hyde.pptx" TargetMode="External"/><Relationship Id="rId2" Type="http://schemas.openxmlformats.org/officeDocument/2006/relationships/hyperlink" Target="https://www.teagasc.ie/media/website/crops/soil-and-soil-fertility/1.-Intro-P-BuildUp-Training-S-Barron-DAFM-%281%29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eagasc.ie/media/website/crops/soil-and-soil-fertility/P-&amp;-K-Advice-%285%29.-New.ppt" TargetMode="External"/><Relationship Id="rId11" Type="http://schemas.openxmlformats.org/officeDocument/2006/relationships/hyperlink" Target="https://www.teagasc.ie/media/website/crops/soil-and-soil-fertility/Handouts_P-Mobilisation-&amp;-Mitigation_-P-Buildup-Training-Feb22-D.-Wall.pptx" TargetMode="External"/><Relationship Id="rId5" Type="http://schemas.openxmlformats.org/officeDocument/2006/relationships/hyperlink" Target="https://www.teagasc.ie/media/website/crops/soil-and-soil-fertility/Lime-advice-P-Build-Up-%284%29.-new.ppt" TargetMode="External"/><Relationship Id="rId10" Type="http://schemas.openxmlformats.org/officeDocument/2006/relationships/hyperlink" Target="https://www.teagasc.ie/media/website/crops/soil-and-soil-fertility/7.-NMP-Online-Updates-for-Soil-P-Buildup-Training-%287%29.pptx" TargetMode="External"/><Relationship Id="rId4" Type="http://schemas.openxmlformats.org/officeDocument/2006/relationships/hyperlink" Target="https://www.teagasc.ie/media/website/crops/soil-and-soil-fertility/3.-Water-Quality-and-NAP-Regulations-%283%29.pptx" TargetMode="External"/><Relationship Id="rId9" Type="http://schemas.openxmlformats.org/officeDocument/2006/relationships/hyperlink" Target="https://www.teagasc.ie/media/website/crops/soil-and-soil-fertility/Handouts_Nitrogen-management_-P-Buildup-Training-Feb22-D.-Wall.ppt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32"/>
          <p:cNvPicPr>
            <a:picLocks noChangeAspect="1" noChangeArrowheads="1"/>
          </p:cNvPicPr>
          <p:nvPr/>
        </p:nvPicPr>
        <p:blipFill>
          <a:blip r:embed="rId2" cstate="print"/>
          <a:srcRect l="27116" t="11610" r="15300" b="11610"/>
          <a:stretch>
            <a:fillRect/>
          </a:stretch>
        </p:blipFill>
        <p:spPr bwMode="auto">
          <a:xfrm>
            <a:off x="5380038" y="2205038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Content Placeholder 4"/>
          <p:cNvSpPr>
            <a:spLocks noGrp="1"/>
          </p:cNvSpPr>
          <p:nvPr>
            <p:ph idx="1"/>
          </p:nvPr>
        </p:nvSpPr>
        <p:spPr>
          <a:xfrm>
            <a:off x="251520" y="764704"/>
            <a:ext cx="8579296" cy="5289451"/>
          </a:xfrm>
        </p:spPr>
        <p:txBody>
          <a:bodyPr/>
          <a:lstStyle/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sz="4000" b="1" dirty="0" smtClean="0"/>
              <a:t>P Build-up Training  - FAS Advisors</a:t>
            </a:r>
          </a:p>
          <a:p>
            <a:pPr>
              <a:buNone/>
            </a:pPr>
            <a:endParaRPr lang="en-IE" sz="4000" b="1" dirty="0" smtClean="0"/>
          </a:p>
          <a:p>
            <a:pPr>
              <a:buNone/>
            </a:pPr>
            <a:r>
              <a:rPr lang="en-IE" sz="2800" b="1" dirty="0" smtClean="0"/>
              <a:t>under Ireland’s </a:t>
            </a:r>
          </a:p>
          <a:p>
            <a:pPr>
              <a:buNone/>
            </a:pPr>
            <a:r>
              <a:rPr lang="en-IE" sz="2800" b="1" dirty="0" smtClean="0"/>
              <a:t>4</a:t>
            </a:r>
            <a:r>
              <a:rPr lang="en-IE" sz="2800" b="1" baseline="30000" dirty="0" smtClean="0"/>
              <a:t>th</a:t>
            </a:r>
            <a:r>
              <a:rPr lang="en-IE" sz="2800" b="1" dirty="0" smtClean="0"/>
              <a:t> Nitrates Action Programme </a:t>
            </a:r>
          </a:p>
          <a:p>
            <a:pPr>
              <a:buNone/>
            </a:pPr>
            <a:r>
              <a:rPr lang="en-IE" sz="2800" b="1" dirty="0" smtClean="0"/>
              <a:t>2018 -2021</a:t>
            </a:r>
          </a:p>
          <a:p>
            <a:endParaRPr lang="en-IE" dirty="0" smtClean="0"/>
          </a:p>
          <a:p>
            <a:pPr>
              <a:buNone/>
            </a:pPr>
            <a:r>
              <a:rPr lang="en-IE" sz="1800" dirty="0" smtClean="0"/>
              <a:t>Leanne Roche</a:t>
            </a:r>
          </a:p>
          <a:p>
            <a:pPr>
              <a:buNone/>
            </a:pPr>
            <a:r>
              <a:rPr lang="en-IE" sz="1800" dirty="0" smtClean="0"/>
              <a:t>DAFM Nitrates Div</a:t>
            </a:r>
          </a:p>
          <a:p>
            <a:pPr>
              <a:buNone/>
            </a:pPr>
            <a:r>
              <a:rPr lang="en-IE" sz="1800" dirty="0" smtClean="0"/>
              <a:t>Johnstown Castle</a:t>
            </a:r>
          </a:p>
          <a:p>
            <a:pPr>
              <a:buNone/>
            </a:pPr>
            <a:r>
              <a:rPr lang="en-IE" sz="1800" dirty="0" smtClean="0"/>
              <a:t>Wexford</a:t>
            </a:r>
          </a:p>
          <a:p>
            <a:pPr>
              <a:buNone/>
            </a:pPr>
            <a:endParaRPr lang="en-IE" sz="1800" dirty="0" smtClean="0"/>
          </a:p>
          <a:p>
            <a:pPr>
              <a:buNone/>
            </a:pPr>
            <a:endParaRPr lang="en-IE" dirty="0" smtClean="0"/>
          </a:p>
        </p:txBody>
      </p:sp>
      <p:pic>
        <p:nvPicPr>
          <p:cNvPr id="15364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Presentation Overview</a:t>
            </a:r>
            <a:endParaRPr lang="en-IE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68313" y="1413594"/>
            <a:ext cx="8218487" cy="5111750"/>
          </a:xfrm>
        </p:spPr>
        <p:txBody>
          <a:bodyPr/>
          <a:lstStyle/>
          <a:p>
            <a:r>
              <a:rPr lang="en-IE" sz="2400" dirty="0" smtClean="0"/>
              <a:t>Water Quality</a:t>
            </a:r>
          </a:p>
          <a:p>
            <a:r>
              <a:rPr lang="en-IE" sz="2400" dirty="0" smtClean="0"/>
              <a:t>Soil Fertility</a:t>
            </a:r>
          </a:p>
          <a:p>
            <a:r>
              <a:rPr lang="en-IE" sz="2400" dirty="0" smtClean="0"/>
              <a:t>Nitrates Action Programme</a:t>
            </a:r>
          </a:p>
          <a:p>
            <a:r>
              <a:rPr lang="en-IE" sz="2400" dirty="0" smtClean="0"/>
              <a:t>P build up measures</a:t>
            </a:r>
          </a:p>
          <a:p>
            <a:r>
              <a:rPr lang="en-IE" sz="2400" dirty="0" smtClean="0"/>
              <a:t>Nitrates Derogation</a:t>
            </a:r>
          </a:p>
          <a:p>
            <a:r>
              <a:rPr lang="en-IE" sz="2400" dirty="0" smtClean="0"/>
              <a:t>P Build up Training Schedule</a:t>
            </a:r>
          </a:p>
          <a:p>
            <a:r>
              <a:rPr lang="en-IE" sz="2400" dirty="0" smtClean="0"/>
              <a:t>Conclusions</a:t>
            </a:r>
          </a:p>
          <a:p>
            <a:endParaRPr lang="en-IE" dirty="0" smtClean="0"/>
          </a:p>
        </p:txBody>
      </p:sp>
      <p:pic>
        <p:nvPicPr>
          <p:cNvPr id="20483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age result for fencing cows ireland wat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5270161"/>
            <a:ext cx="2561701" cy="1587839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270161"/>
            <a:ext cx="2824106" cy="15878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81" y="4932888"/>
            <a:ext cx="3472679" cy="1952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Water Quality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68313" y="1124744"/>
            <a:ext cx="8218487" cy="5111750"/>
          </a:xfrm>
        </p:spPr>
        <p:txBody>
          <a:bodyPr/>
          <a:lstStyle/>
          <a:p>
            <a:r>
              <a:rPr lang="en-IE" sz="2400" dirty="0" smtClean="0"/>
              <a:t>Water quality has improved since the introduction of the Nitrates Directive</a:t>
            </a:r>
          </a:p>
          <a:p>
            <a:endParaRPr lang="en-IE" sz="1000" dirty="0" smtClean="0"/>
          </a:p>
          <a:p>
            <a:r>
              <a:rPr lang="en-IE" sz="2400" dirty="0" smtClean="0"/>
              <a:t>Stabilised in recent years, with improvements and declines being offset</a:t>
            </a:r>
          </a:p>
          <a:p>
            <a:endParaRPr lang="en-IE" sz="1000" dirty="0" smtClean="0"/>
          </a:p>
          <a:p>
            <a:r>
              <a:rPr lang="en-IE" sz="2400" dirty="0" smtClean="0"/>
              <a:t>Issues in hot spot areas to be resolved </a:t>
            </a:r>
          </a:p>
          <a:p>
            <a:endParaRPr lang="en-IE" sz="1000" dirty="0" smtClean="0"/>
          </a:p>
          <a:p>
            <a:r>
              <a:rPr lang="en-IE" sz="2400" dirty="0" smtClean="0"/>
              <a:t>43% of monitored river water bodies are less than good ecological status,  equates to 1,015 river water bodies</a:t>
            </a:r>
          </a:p>
          <a:p>
            <a:endParaRPr lang="en-IE" sz="1000" dirty="0" smtClean="0"/>
          </a:p>
          <a:p>
            <a:r>
              <a:rPr lang="en-IE" sz="2400" dirty="0" smtClean="0"/>
              <a:t>Dairying intensification is a challenge</a:t>
            </a:r>
          </a:p>
          <a:p>
            <a:endParaRPr lang="en-IE" dirty="0" smtClean="0"/>
          </a:p>
        </p:txBody>
      </p:sp>
      <p:pic>
        <p:nvPicPr>
          <p:cNvPr id="20483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age result for fencing cows ireland wat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5270161"/>
            <a:ext cx="2561701" cy="1587839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270161"/>
            <a:ext cx="2824106" cy="15878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81" y="4932888"/>
            <a:ext cx="3472679" cy="19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9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IE" dirty="0" smtClean="0">
                <a:latin typeface="+mn-lt"/>
              </a:rPr>
              <a:t>Irish soil fertility trends</a:t>
            </a:r>
            <a:endParaRPr lang="en-IE" sz="1600" dirty="0">
              <a:latin typeface="+mn-lt"/>
            </a:endParaRPr>
          </a:p>
        </p:txBody>
      </p:sp>
      <p:sp>
        <p:nvSpPr>
          <p:cNvPr id="59394" name="Content Placeholder 2"/>
          <p:cNvSpPr>
            <a:spLocks noGrp="1"/>
          </p:cNvSpPr>
          <p:nvPr>
            <p:ph idx="4294967295"/>
          </p:nvPr>
        </p:nvSpPr>
        <p:spPr>
          <a:xfrm>
            <a:off x="899592" y="1556792"/>
            <a:ext cx="6919912" cy="37607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IE" sz="2400" dirty="0" smtClean="0">
                <a:latin typeface="Verdana" pitchFamily="34" charset="0"/>
              </a:rPr>
              <a:t>10% of soils good overall fertility </a:t>
            </a:r>
          </a:p>
          <a:p>
            <a:pPr>
              <a:buFont typeface="Wingdings" pitchFamily="2" charset="2"/>
              <a:buNone/>
            </a:pPr>
            <a:r>
              <a:rPr lang="en-IE" sz="2400" dirty="0" smtClean="0">
                <a:latin typeface="Verdana" pitchFamily="34" charset="0"/>
              </a:rPr>
              <a:t>62% very low to low P status </a:t>
            </a:r>
          </a:p>
          <a:p>
            <a:pPr>
              <a:buFont typeface="Wingdings" pitchFamily="2" charset="2"/>
              <a:buNone/>
            </a:pPr>
            <a:r>
              <a:rPr lang="en-IE" sz="2400" dirty="0" smtClean="0">
                <a:latin typeface="Verdana" pitchFamily="34" charset="0"/>
              </a:rPr>
              <a:t>Lime usage - fallen significantly</a:t>
            </a:r>
          </a:p>
          <a:p>
            <a:endParaRPr lang="en-IE" dirty="0" smtClean="0">
              <a:latin typeface="Verdana" pitchFamily="34" charset="0"/>
            </a:endParaRPr>
          </a:p>
          <a:p>
            <a:endParaRPr lang="en-IE" dirty="0" smtClean="0">
              <a:latin typeface="Verdana" pitchFamily="34" charset="0"/>
            </a:endParaRPr>
          </a:p>
          <a:p>
            <a:endParaRPr lang="en-IE" dirty="0" smtClean="0">
              <a:latin typeface="Verdana" pitchFamily="34" charset="0"/>
            </a:endParaRPr>
          </a:p>
        </p:txBody>
      </p:sp>
      <p:pic>
        <p:nvPicPr>
          <p:cNvPr id="59396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5838" y="0"/>
            <a:ext cx="18081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3400" y="3140968"/>
            <a:ext cx="540060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107504" y="3284984"/>
            <a:ext cx="3526583" cy="3168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 dirty="0" smtClean="0"/>
              <a:t>Nitrates Action Programme (NAP) Review</a:t>
            </a:r>
            <a:endParaRPr lang="en-IE" sz="3000" b="1" dirty="0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4294967295"/>
          </p:nvPr>
        </p:nvSpPr>
        <p:spPr>
          <a:xfrm>
            <a:off x="107950" y="1268413"/>
            <a:ext cx="8928100" cy="5256212"/>
          </a:xfrm>
        </p:spPr>
        <p:txBody>
          <a:bodyPr/>
          <a:lstStyle/>
          <a:p>
            <a:r>
              <a:rPr lang="en-GB" sz="2400" dirty="0" smtClean="0"/>
              <a:t>Review Group</a:t>
            </a:r>
          </a:p>
          <a:p>
            <a:pPr lvl="1" eaLnBrk="1" hangingPunct="1"/>
            <a:r>
              <a:rPr lang="en-IE" sz="1800" dirty="0" smtClean="0"/>
              <a:t>Department of Housing, Planning and Local Government,</a:t>
            </a:r>
          </a:p>
          <a:p>
            <a:pPr lvl="1" eaLnBrk="1" hangingPunct="1"/>
            <a:r>
              <a:rPr lang="en-IE" sz="1800" dirty="0" smtClean="0"/>
              <a:t>Environmental Protection Agency, </a:t>
            </a:r>
          </a:p>
          <a:p>
            <a:pPr lvl="1" eaLnBrk="1" hangingPunct="1"/>
            <a:r>
              <a:rPr lang="en-IE" sz="1800" dirty="0" smtClean="0"/>
              <a:t>Department of Agriculture, Food and Marine, </a:t>
            </a:r>
          </a:p>
          <a:p>
            <a:pPr lvl="1" eaLnBrk="1" hangingPunct="1"/>
            <a:r>
              <a:rPr lang="en-IE" sz="1800" dirty="0" smtClean="0"/>
              <a:t>Teagasc</a:t>
            </a:r>
          </a:p>
          <a:p>
            <a:pPr lvl="1" eaLnBrk="1" hangingPunct="1">
              <a:buFont typeface="Arial" charset="0"/>
              <a:buNone/>
            </a:pPr>
            <a:endParaRPr lang="en-IE" sz="1600" dirty="0" smtClean="0"/>
          </a:p>
          <a:p>
            <a:pPr eaLnBrk="1" hangingPunct="1"/>
            <a:r>
              <a:rPr lang="en-IE" sz="2400" dirty="0" smtClean="0"/>
              <a:t>Public consultation 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Expert group report </a:t>
            </a:r>
          </a:p>
          <a:p>
            <a:pPr lvl="1" eaLnBrk="1" hangingPunct="1">
              <a:buFont typeface="Arial" charset="0"/>
              <a:buNone/>
            </a:pPr>
            <a:r>
              <a:rPr lang="en-IE" sz="1800" dirty="0" smtClean="0">
                <a:hlinkClick r:id="rId2"/>
              </a:rPr>
              <a:t>https://www.agriculture.gov.ie/ruralenvironment/environmentalobligations/nitrates/</a:t>
            </a:r>
            <a:endParaRPr lang="en-IE" sz="1800" dirty="0" smtClean="0"/>
          </a:p>
          <a:p>
            <a:pPr lvl="1" eaLnBrk="1" hangingPunct="1">
              <a:buFont typeface="Arial" charset="0"/>
              <a:buNone/>
            </a:pPr>
            <a:endParaRPr lang="en-IE" sz="1800" dirty="0" smtClean="0"/>
          </a:p>
          <a:p>
            <a:pPr eaLnBrk="1" hangingPunct="1"/>
            <a:r>
              <a:rPr lang="en-GB" sz="2400" dirty="0" smtClean="0"/>
              <a:t>New Nitrates Regulation (2018-2021)</a:t>
            </a:r>
          </a:p>
          <a:p>
            <a:pPr eaLnBrk="1" hangingPunct="1">
              <a:buFont typeface="Arial" charset="0"/>
              <a:buNone/>
            </a:pPr>
            <a:r>
              <a:rPr lang="en-GB" sz="2400" dirty="0" smtClean="0"/>
              <a:t>     - </a:t>
            </a:r>
            <a:r>
              <a:rPr lang="en-GB" sz="1800" dirty="0" smtClean="0"/>
              <a:t>  S.I. No. 605/2017</a:t>
            </a:r>
          </a:p>
          <a:p>
            <a:pPr eaLnBrk="1" hangingPunct="1">
              <a:buFont typeface="Arial" charset="0"/>
              <a:buNone/>
            </a:pPr>
            <a:r>
              <a:rPr lang="en-GB" sz="1800" dirty="0" smtClean="0">
                <a:solidFill>
                  <a:schemeClr val="tx2"/>
                </a:solidFill>
              </a:rPr>
              <a:t> </a:t>
            </a:r>
          </a:p>
          <a:p>
            <a:pPr lvl="1"/>
            <a:endParaRPr lang="en-GB" sz="1600" dirty="0" smtClean="0"/>
          </a:p>
          <a:p>
            <a:pPr>
              <a:spcAft>
                <a:spcPts val="1200"/>
              </a:spcAft>
            </a:pPr>
            <a:endParaRPr lang="en-IE" altLang="en-US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Picture 7" descr="Irish-farm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2565400"/>
            <a:ext cx="3273425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200" b="1" dirty="0"/>
              <a:t>The main changes to the 4</a:t>
            </a:r>
            <a:r>
              <a:rPr lang="en-IE" sz="3200" b="1" baseline="30000" dirty="0"/>
              <a:t>th</a:t>
            </a:r>
            <a:r>
              <a:rPr lang="en-IE" sz="3200" b="1" dirty="0"/>
              <a:t> NAP</a:t>
            </a:r>
            <a:r>
              <a:rPr lang="en-IE" sz="3200" b="1" i="1" dirty="0"/>
              <a:t/>
            </a:r>
            <a:br>
              <a:rPr lang="en-IE" sz="3200" b="1" i="1" dirty="0"/>
            </a:br>
            <a:endParaRPr lang="en-IE" sz="3000" b="1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250825" y="1268413"/>
            <a:ext cx="8713788" cy="5256212"/>
          </a:xfrm>
        </p:spPr>
        <p:txBody>
          <a:bodyPr/>
          <a:lstStyle/>
          <a:p>
            <a:r>
              <a:rPr lang="en-IE" sz="2800" dirty="0" smtClean="0"/>
              <a:t>New strengthened water protection measures to break nutrient and transport pathways</a:t>
            </a:r>
          </a:p>
          <a:p>
            <a:pPr lvl="1"/>
            <a:r>
              <a:rPr lang="en-IE" sz="2400" dirty="0" smtClean="0"/>
              <a:t>Exclusion of bovines from watercourses</a:t>
            </a:r>
          </a:p>
          <a:p>
            <a:pPr lvl="1"/>
            <a:r>
              <a:rPr lang="en-IE" sz="2400" dirty="0" smtClean="0"/>
              <a:t>Prevention of run-off from farm roads</a:t>
            </a:r>
          </a:p>
          <a:p>
            <a:pPr lvl="0"/>
            <a:endParaRPr lang="en-IE" sz="1000" b="1" i="1" dirty="0" smtClean="0"/>
          </a:p>
          <a:p>
            <a:pPr lvl="0"/>
            <a:r>
              <a:rPr lang="en-IE" sz="2800" dirty="0" smtClean="0"/>
              <a:t>Enhanced Knowledge Transfer</a:t>
            </a:r>
          </a:p>
          <a:p>
            <a:pPr lvl="0"/>
            <a:endParaRPr lang="en-IE" sz="1000" b="1" i="1" dirty="0" smtClean="0"/>
          </a:p>
          <a:p>
            <a:pPr lvl="0"/>
            <a:r>
              <a:rPr lang="en-IE" sz="2800" dirty="0" smtClean="0"/>
              <a:t>Simplification of the regulations for improved implementation</a:t>
            </a:r>
          </a:p>
          <a:p>
            <a:pPr lvl="0"/>
            <a:endParaRPr lang="en-IE" sz="1000" dirty="0" smtClean="0"/>
          </a:p>
          <a:p>
            <a:pPr lvl="0"/>
            <a:r>
              <a:rPr lang="en-IE" sz="2800" dirty="0" smtClean="0"/>
              <a:t>Targeting improved soil fertility – Phosphorus</a:t>
            </a:r>
          </a:p>
          <a:p>
            <a:pPr lvl="1"/>
            <a:r>
              <a:rPr lang="en-IE" altLang="en-US" sz="2400" dirty="0" smtClean="0"/>
              <a:t>P Build up rates for index 1 and 2 soils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1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 dirty="0"/>
              <a:t>Phosphorus build-up</a:t>
            </a:r>
            <a:endParaRPr lang="en-IE" sz="3000" b="1" dirty="0"/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07950" y="1268413"/>
            <a:ext cx="9036050" cy="5256212"/>
          </a:xfrm>
        </p:spPr>
        <p:txBody>
          <a:bodyPr/>
          <a:lstStyle/>
          <a:p>
            <a:pPr eaLnBrk="1" hangingPunct="1"/>
            <a:r>
              <a:rPr lang="en-GB" sz="2200" dirty="0" smtClean="0"/>
              <a:t>Currently 62 % of Irish soils in P index 1 and 2</a:t>
            </a:r>
            <a:endParaRPr lang="en-GB" sz="1200" dirty="0" smtClean="0"/>
          </a:p>
          <a:p>
            <a:pPr eaLnBrk="1" hangingPunct="1"/>
            <a:endParaRPr lang="en-GB" sz="1200" dirty="0" smtClean="0"/>
          </a:p>
          <a:p>
            <a:pPr eaLnBrk="1" hangingPunct="1"/>
            <a:r>
              <a:rPr lang="en-GB" sz="2200" dirty="0" smtClean="0"/>
              <a:t>Previous build-up rates not sufficient to increase P in reasonable timeframe</a:t>
            </a:r>
          </a:p>
          <a:p>
            <a:pPr lvl="1" eaLnBrk="1" hangingPunct="1"/>
            <a:r>
              <a:rPr lang="en-GB" sz="1800" dirty="0" smtClean="0"/>
              <a:t>Index 1 – extra 20 kg P/ha/year</a:t>
            </a:r>
          </a:p>
          <a:p>
            <a:pPr lvl="1" eaLnBrk="1" hangingPunct="1"/>
            <a:r>
              <a:rPr lang="en-GB" sz="1800" dirty="0" smtClean="0"/>
              <a:t>Index 2 – extra 10 kg P/ha/year</a:t>
            </a:r>
          </a:p>
          <a:p>
            <a:pPr lvl="1" eaLnBrk="1" hangingPunct="1"/>
            <a:endParaRPr lang="en-GB" sz="1200" dirty="0" smtClean="0"/>
          </a:p>
          <a:p>
            <a:pPr eaLnBrk="1" hangingPunct="1"/>
            <a:r>
              <a:rPr lang="en-GB" sz="2200" dirty="0" smtClean="0"/>
              <a:t>New build up rates for farms &gt; 130 kg N/ha stocking rate</a:t>
            </a:r>
          </a:p>
          <a:p>
            <a:pPr lvl="1" eaLnBrk="1" hangingPunct="1"/>
            <a:r>
              <a:rPr lang="en-GB" sz="1800" dirty="0" smtClean="0"/>
              <a:t>Index 1 – extra 50 kg P/ha/year</a:t>
            </a:r>
          </a:p>
          <a:p>
            <a:pPr lvl="1" eaLnBrk="1" hangingPunct="1"/>
            <a:r>
              <a:rPr lang="en-GB" sz="1800" dirty="0" smtClean="0"/>
              <a:t>Index 2 – extra 30 kg P/ha/year</a:t>
            </a:r>
          </a:p>
          <a:p>
            <a:pPr lvl="1" eaLnBrk="1" hangingPunct="1"/>
            <a:r>
              <a:rPr lang="en-GB" sz="1800" dirty="0" smtClean="0"/>
              <a:t>New table 13B (P build up)</a:t>
            </a:r>
          </a:p>
          <a:p>
            <a:pPr eaLnBrk="1" hangingPunct="1">
              <a:buFont typeface="Arial" charset="0"/>
              <a:buNone/>
            </a:pPr>
            <a:endParaRPr lang="en-GB" sz="1200" dirty="0" smtClean="0"/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IE" sz="2200" dirty="0" smtClean="0"/>
              <a:t>Built in safeguards to prevent P transfer to water</a:t>
            </a:r>
          </a:p>
          <a:p>
            <a:pPr lvl="1">
              <a:buFont typeface="Arial" charset="0"/>
              <a:buNone/>
            </a:pPr>
            <a:r>
              <a:rPr lang="en-GB" sz="2200" dirty="0" smtClean="0"/>
              <a:t>- </a:t>
            </a:r>
            <a:r>
              <a:rPr lang="en-GB" sz="1800" dirty="0" smtClean="0"/>
              <a:t>NMP </a:t>
            </a:r>
          </a:p>
          <a:p>
            <a:pPr lvl="1">
              <a:buFont typeface="Arial" charset="0"/>
              <a:buNone/>
            </a:pPr>
            <a:r>
              <a:rPr lang="en-GB" sz="1800" dirty="0" smtClean="0"/>
              <a:t>- KT</a:t>
            </a:r>
          </a:p>
          <a:p>
            <a:pPr lvl="1">
              <a:buFont typeface="Arial" charset="0"/>
              <a:buNone/>
            </a:pPr>
            <a:r>
              <a:rPr lang="en-GB" sz="1800" dirty="0" smtClean="0"/>
              <a:t>- Four year programme </a:t>
            </a:r>
          </a:p>
          <a:p>
            <a:pPr lvl="1">
              <a:buFont typeface="Arial" charset="0"/>
              <a:buNone/>
            </a:pPr>
            <a:endParaRPr lang="en-GB" sz="2200" dirty="0" smtClean="0"/>
          </a:p>
          <a:p>
            <a:pPr lvl="1">
              <a:buFont typeface="Arial" charset="0"/>
              <a:buNone/>
            </a:pPr>
            <a:endParaRPr lang="en-GB" sz="2200" dirty="0" smtClean="0"/>
          </a:p>
          <a:p>
            <a:pPr lvl="1">
              <a:buFont typeface="Arial" charset="0"/>
              <a:buNone/>
            </a:pPr>
            <a:endParaRPr lang="en-GB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4" name="Picture 4" descr="Image result for fertiliser spreading irela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9975" y="4868863"/>
            <a:ext cx="295910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 dirty="0"/>
              <a:t>Phosphorus Build-Up</a:t>
            </a:r>
            <a:endParaRPr lang="en-IE" sz="3000" b="1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107950" y="1268412"/>
            <a:ext cx="8928100" cy="5184924"/>
          </a:xfrm>
        </p:spPr>
        <p:txBody>
          <a:bodyPr/>
          <a:lstStyle/>
          <a:p>
            <a:pPr eaLnBrk="1" hangingPunct="1"/>
            <a:endParaRPr lang="en-GB" sz="2200" dirty="0" smtClean="0"/>
          </a:p>
          <a:p>
            <a:pPr eaLnBrk="1" hangingPunct="1">
              <a:buNone/>
            </a:pPr>
            <a:r>
              <a:rPr lang="en-GB" sz="2200" dirty="0" smtClean="0"/>
              <a:t>     Farmers availing of P build-up allowances required to undertake NMP &amp;  participate in KT programme</a:t>
            </a:r>
          </a:p>
          <a:p>
            <a:pPr eaLnBrk="1" hangingPunct="1"/>
            <a:endParaRPr lang="en-GB" sz="1200" dirty="0" smtClean="0"/>
          </a:p>
          <a:p>
            <a:pPr lvl="1" eaLnBrk="1" hangingPunct="1"/>
            <a:r>
              <a:rPr lang="en-GB" sz="1800" dirty="0" smtClean="0"/>
              <a:t>Soil analysis incl SOM</a:t>
            </a:r>
          </a:p>
          <a:p>
            <a:pPr marL="981075" lvl="1" indent="-258763" eaLnBrk="1" hangingPunct="1">
              <a:buFont typeface="Wingdings" pitchFamily="2" charset="2"/>
              <a:buChar char="§"/>
            </a:pPr>
            <a:r>
              <a:rPr lang="en-GB" sz="1800" dirty="0" smtClean="0"/>
              <a:t>SOM not required where  mineral soils certified </a:t>
            </a:r>
          </a:p>
          <a:p>
            <a:pPr marL="981075" lvl="1" indent="-258763" eaLnBrk="1" hangingPunct="1">
              <a:buNone/>
            </a:pPr>
            <a:endParaRPr lang="en-GB" sz="1800" dirty="0" smtClean="0"/>
          </a:p>
          <a:p>
            <a:pPr lvl="1" eaLnBrk="1" hangingPunct="1"/>
            <a:r>
              <a:rPr lang="en-GB" sz="1800" dirty="0" smtClean="0"/>
              <a:t>NMP submitted to DAFM  </a:t>
            </a:r>
          </a:p>
          <a:p>
            <a:pPr marL="981075" lvl="1" indent="-258763" eaLnBrk="1" hangingPunct="1">
              <a:buFont typeface="Wingdings" pitchFamily="2" charset="2"/>
              <a:buChar char="§"/>
            </a:pPr>
            <a:r>
              <a:rPr lang="en-GB" sz="1800" dirty="0" smtClean="0"/>
              <a:t>Derogation NMP </a:t>
            </a:r>
          </a:p>
          <a:p>
            <a:pPr marL="981075" lvl="1" indent="-258763" eaLnBrk="1" hangingPunct="1">
              <a:buFont typeface="Wingdings" pitchFamily="2" charset="2"/>
              <a:buChar char="§"/>
            </a:pPr>
            <a:r>
              <a:rPr lang="en-GB" sz="1800" dirty="0" smtClean="0"/>
              <a:t>Non derogation – email to </a:t>
            </a:r>
            <a:r>
              <a:rPr lang="en-GB" sz="1800" dirty="0" smtClean="0">
                <a:hlinkClick r:id="rId2"/>
              </a:rPr>
              <a:t>pbuildup@agriculture.gov.ie</a:t>
            </a:r>
            <a:r>
              <a:rPr lang="en-GB" sz="1800" dirty="0" smtClean="0"/>
              <a:t>  by 31 Dec 2018</a:t>
            </a:r>
          </a:p>
          <a:p>
            <a:pPr lvl="1" eaLnBrk="1" hangingPunct="1"/>
            <a:endParaRPr lang="en-GB" sz="1800" dirty="0" smtClean="0"/>
          </a:p>
          <a:p>
            <a:pPr lvl="1" eaLnBrk="1" hangingPunct="1"/>
            <a:r>
              <a:rPr lang="en-GB" sz="1800" dirty="0" smtClean="0"/>
              <a:t>Farmers  must attend training  by approved FAS advisor by 31 Dec 2018</a:t>
            </a:r>
          </a:p>
          <a:p>
            <a:pPr lvl="1" eaLnBrk="1" hangingPunct="1"/>
            <a:endParaRPr lang="en-GB" sz="1800" dirty="0" smtClean="0"/>
          </a:p>
          <a:p>
            <a:pPr lvl="1" eaLnBrk="1" hangingPunct="1"/>
            <a:r>
              <a:rPr lang="en-GB" sz="1800" dirty="0" smtClean="0"/>
              <a:t>List of farmers attending  training to be submitted to DAFM (Nitrates Div)</a:t>
            </a:r>
          </a:p>
          <a:p>
            <a:pPr lvl="1" eaLnBrk="1" hangingPunct="1"/>
            <a:endParaRPr lang="en-GB" sz="1200" dirty="0" smtClean="0"/>
          </a:p>
          <a:p>
            <a:pPr lvl="1" eaLnBrk="1" hangingPunct="1"/>
            <a:endParaRPr lang="en-GB" sz="1200" dirty="0" smtClean="0"/>
          </a:p>
          <a:p>
            <a:pPr lvl="1" eaLnBrk="1" hangingPunct="1">
              <a:buFont typeface="Arial" charset="0"/>
              <a:buNone/>
            </a:pPr>
            <a:endParaRPr lang="en-GB" sz="1200" dirty="0" smtClean="0"/>
          </a:p>
          <a:p>
            <a:pPr eaLnBrk="1" hangingPunct="1">
              <a:buFont typeface="Arial" charset="0"/>
              <a:buNone/>
            </a:pPr>
            <a:endParaRPr lang="en-GB" sz="1800" dirty="0" smtClean="0"/>
          </a:p>
          <a:p>
            <a:pPr lvl="1" eaLnBrk="1" hangingPunct="1">
              <a:buFont typeface="Arial" charset="0"/>
              <a:buNone/>
            </a:pPr>
            <a:endParaRPr lang="en-GB" sz="1800" dirty="0" smtClean="0"/>
          </a:p>
          <a:p>
            <a:pPr lvl="1">
              <a:buFont typeface="Arial" charset="0"/>
              <a:buNone/>
            </a:pPr>
            <a:endParaRPr lang="en-GB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8" name="Picture 8" descr="PF7FXNJ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420888"/>
            <a:ext cx="2614612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200" dirty="0"/>
              <a:t>Soil OM testing in designated peaty areas</a:t>
            </a:r>
            <a:endParaRPr lang="en-IE" sz="30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7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s://www.agriculture.gov.ie/media/migration/ruralenvironment/environment/nitrates/2018/SoilsWithOrganicMatteContentForestBareRkExcluded0501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5031" y="1295951"/>
            <a:ext cx="3931222" cy="5562049"/>
          </a:xfrm>
          <a:prstGeom prst="rect">
            <a:avLst/>
          </a:prstGeom>
          <a:noFill/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7505" y="1268413"/>
            <a:ext cx="4680519" cy="5256212"/>
          </a:xfrm>
        </p:spPr>
        <p:txBody>
          <a:bodyPr/>
          <a:lstStyle/>
          <a:p>
            <a:pPr lvl="1" eaLnBrk="1" hangingPunct="1"/>
            <a:endParaRPr lang="en-IE" sz="2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IE" sz="2200" dirty="0" smtClean="0"/>
              <a:t>Farmers located in designated peaty areas (Teagasc – EPA Indicative soils map) must test for OM when soil testing</a:t>
            </a:r>
          </a:p>
          <a:p>
            <a:pPr lvl="1" eaLnBrk="1" hangingPunct="1">
              <a:buFont typeface="Arial" charset="0"/>
              <a:buChar char="•"/>
            </a:pPr>
            <a:endParaRPr lang="en-IE" sz="2200" dirty="0" smtClean="0"/>
          </a:p>
          <a:p>
            <a:pPr lvl="1" eaLnBrk="1" hangingPunct="1">
              <a:buFont typeface="Arial" charset="0"/>
              <a:buChar char="•"/>
            </a:pPr>
            <a:r>
              <a:rPr lang="en-IE" sz="2200" dirty="0" smtClean="0"/>
              <a:t>No soil test – assume P index 3</a:t>
            </a:r>
          </a:p>
          <a:p>
            <a:pPr lvl="1" eaLnBrk="1" hangingPunct="1">
              <a:buFont typeface="Arial" charset="0"/>
              <a:buChar char="•"/>
            </a:pPr>
            <a:endParaRPr lang="en-IE" sz="2200" dirty="0" smtClean="0"/>
          </a:p>
          <a:p>
            <a:pPr lvl="1" eaLnBrk="1" hangingPunct="1">
              <a:buFont typeface="Arial" charset="0"/>
              <a:buChar char="•"/>
            </a:pPr>
            <a:r>
              <a:rPr lang="en-IE" sz="2200" dirty="0" smtClean="0"/>
              <a:t>Minimising the risk of P losses from risky peaty soils</a:t>
            </a:r>
          </a:p>
          <a:p>
            <a:pPr lvl="1" eaLnBrk="1" hangingPunct="1">
              <a:buFont typeface="Arial" charset="0"/>
              <a:buChar char="•"/>
            </a:pPr>
            <a:endParaRPr lang="en-IE" sz="2200" dirty="0" smtClean="0"/>
          </a:p>
          <a:p>
            <a:pPr eaLnBrk="1" hangingPunct="1"/>
            <a:endParaRPr lang="en-GB" sz="2200" dirty="0" smtClean="0"/>
          </a:p>
          <a:p>
            <a:pPr lvl="1"/>
            <a:endParaRPr lang="en-GB" sz="2200" dirty="0" smtClean="0"/>
          </a:p>
          <a:p>
            <a:pPr>
              <a:spcAft>
                <a:spcPts val="1200"/>
              </a:spcAft>
            </a:pPr>
            <a:endParaRPr lang="en-IE" alt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200" b="1" dirty="0"/>
              <a:t>4</a:t>
            </a:r>
            <a:r>
              <a:rPr lang="en-GB" sz="3200" b="1" baseline="30000" dirty="0"/>
              <a:t>th</a:t>
            </a:r>
            <a:r>
              <a:rPr lang="en-GB" sz="3200" b="1" dirty="0"/>
              <a:t> NAP  </a:t>
            </a:r>
            <a:r>
              <a:rPr lang="en-GB" sz="3200" dirty="0"/>
              <a:t/>
            </a:r>
            <a:br>
              <a:rPr lang="en-GB" sz="3200" dirty="0"/>
            </a:br>
            <a:endParaRPr lang="en-IE" sz="3000" b="1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250825" y="1268413"/>
            <a:ext cx="8785225" cy="52562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GB" sz="2400" dirty="0" smtClean="0"/>
          </a:p>
          <a:p>
            <a:pPr lvl="1" eaLnBrk="1" hangingPunct="1">
              <a:buFont typeface="Arial" charset="0"/>
              <a:buNone/>
            </a:pPr>
            <a:r>
              <a:rPr lang="en-GB" b="1" dirty="0" smtClean="0"/>
              <a:t>Strong action programme</a:t>
            </a:r>
          </a:p>
          <a:p>
            <a:pPr lvl="1" eaLnBrk="1" hangingPunct="1"/>
            <a:r>
              <a:rPr lang="en-GB" sz="2400" dirty="0" smtClean="0"/>
              <a:t>New measures breaking the loss pathway</a:t>
            </a:r>
          </a:p>
          <a:p>
            <a:pPr lvl="1" eaLnBrk="1" hangingPunct="1"/>
            <a:r>
              <a:rPr lang="en-GB" sz="2400" dirty="0" smtClean="0"/>
              <a:t>Addressing soil fertility</a:t>
            </a:r>
          </a:p>
          <a:p>
            <a:pPr lvl="1" eaLnBrk="1" hangingPunct="1"/>
            <a:r>
              <a:rPr lang="en-GB" sz="2400" dirty="0" smtClean="0"/>
              <a:t>Simplification</a:t>
            </a:r>
          </a:p>
          <a:p>
            <a:pPr lvl="1" eaLnBrk="1" hangingPunct="1"/>
            <a:r>
              <a:rPr lang="en-GB" sz="2400" dirty="0" smtClean="0"/>
              <a:t>Knowledge transfer</a:t>
            </a:r>
          </a:p>
          <a:p>
            <a:pPr lvl="1" eaLnBrk="1" hangingPunct="1"/>
            <a:endParaRPr lang="en-GB" sz="2400" dirty="0" smtClean="0"/>
          </a:p>
          <a:p>
            <a:pPr lvl="1" eaLnBrk="1" hangingPunct="1">
              <a:buFont typeface="Arial" charset="0"/>
              <a:buNone/>
            </a:pPr>
            <a:endParaRPr lang="en-GB" sz="1800" dirty="0" smtClean="0"/>
          </a:p>
          <a:p>
            <a:pPr lvl="1" eaLnBrk="1" hangingPunct="1">
              <a:buFont typeface="Arial" charset="0"/>
              <a:buNone/>
            </a:pPr>
            <a:endParaRPr lang="en-GB" sz="1800" dirty="0" smtClean="0"/>
          </a:p>
          <a:p>
            <a:pPr lvl="1" eaLnBrk="1" hangingPunct="1">
              <a:buFont typeface="Arial" charset="0"/>
              <a:buNone/>
            </a:pPr>
            <a:endParaRPr lang="en-GB" sz="2400" dirty="0" smtClean="0"/>
          </a:p>
          <a:p>
            <a:pPr lvl="1" eaLnBrk="1" hangingPunct="1">
              <a:buFont typeface="Arial" charset="0"/>
              <a:buNone/>
            </a:pPr>
            <a:endParaRPr lang="en-GB" sz="2400" dirty="0" smtClean="0"/>
          </a:p>
          <a:p>
            <a:pPr lvl="1" eaLnBrk="1" hangingPunct="1">
              <a:buFont typeface="Arial" charset="0"/>
              <a:buNone/>
            </a:pPr>
            <a:endParaRPr lang="en-GB" sz="2400" dirty="0" smtClean="0"/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IE" sz="2400" dirty="0" smtClean="0"/>
          </a:p>
          <a:p>
            <a:pPr lvl="1" eaLnBrk="1" hangingPunct="1"/>
            <a:endParaRPr lang="en-GB" sz="1800" dirty="0" smtClean="0"/>
          </a:p>
          <a:p>
            <a:pPr lvl="1" eaLnBrk="1" hangingPunct="1"/>
            <a:endParaRPr lang="en-GB" sz="1800" dirty="0" smtClean="0"/>
          </a:p>
          <a:p>
            <a:pPr eaLnBrk="1" hangingPunct="1"/>
            <a:endParaRPr lang="en-GB" sz="2200" dirty="0" smtClean="0"/>
          </a:p>
          <a:p>
            <a:pPr eaLnBrk="1" hangingPunct="1"/>
            <a:endParaRPr lang="en-GB" sz="2200" dirty="0" smtClean="0"/>
          </a:p>
          <a:p>
            <a:pPr lvl="1"/>
            <a:endParaRPr lang="en-GB" sz="2200" dirty="0" smtClean="0"/>
          </a:p>
          <a:p>
            <a:pPr>
              <a:spcAft>
                <a:spcPts val="1200"/>
              </a:spcAft>
              <a:buFont typeface="Arial" charset="0"/>
              <a:buNone/>
            </a:pPr>
            <a:endParaRPr lang="en-IE" altLang="en-US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2" name="Picture 7" descr="Irish-farm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71837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000" b="1" dirty="0" smtClean="0"/>
              <a:t>Nitrates Derogation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4294967295"/>
          </p:nvPr>
        </p:nvSpPr>
        <p:spPr>
          <a:xfrm>
            <a:off x="107950" y="1268413"/>
            <a:ext cx="8928100" cy="5256212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GB" sz="1600" dirty="0" smtClean="0"/>
          </a:p>
          <a:p>
            <a:pPr>
              <a:buFont typeface="Arial" charset="0"/>
              <a:buNone/>
            </a:pPr>
            <a:r>
              <a:rPr lang="en-IE" dirty="0" smtClean="0"/>
              <a:t>The new conditions applying for derogation</a:t>
            </a:r>
            <a:endParaRPr lang="en-IE" sz="2800" dirty="0" smtClean="0"/>
          </a:p>
          <a:p>
            <a:r>
              <a:rPr lang="en-IE" dirty="0" smtClean="0"/>
              <a:t>50% of all slurry produced on a derogation farm must be applied by the 15</a:t>
            </a:r>
            <a:r>
              <a:rPr lang="en-IE" baseline="30000" dirty="0" smtClean="0"/>
              <a:t>th</a:t>
            </a:r>
            <a:r>
              <a:rPr lang="en-IE" dirty="0" smtClean="0"/>
              <a:t> June annually. After this date slurry may only be applied using low emission equipment.</a:t>
            </a:r>
          </a:p>
          <a:p>
            <a:r>
              <a:rPr lang="en-IE" dirty="0" smtClean="0"/>
              <a:t>Derogation farmers must have sufficient storage for all livestock manure and soiled water produced on the holding.</a:t>
            </a:r>
          </a:p>
          <a:p>
            <a:pPr lvl="1" eaLnBrk="1" hangingPunct="1">
              <a:buFont typeface="Arial" charset="0"/>
              <a:buNone/>
            </a:pPr>
            <a:endParaRPr lang="en-IE" sz="1800" dirty="0" smtClean="0"/>
          </a:p>
          <a:p>
            <a:pPr eaLnBrk="1" hangingPunct="1"/>
            <a:endParaRPr lang="en-GB" sz="2000" dirty="0" smtClean="0"/>
          </a:p>
          <a:p>
            <a:pPr lvl="1"/>
            <a:endParaRPr lang="en-GB" sz="1600" dirty="0" smtClean="0"/>
          </a:p>
          <a:p>
            <a:pPr>
              <a:spcAft>
                <a:spcPts val="1200"/>
              </a:spcAft>
            </a:pPr>
            <a:endParaRPr lang="en-IE" altLang="en-US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4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913765"/>
              </p:ext>
            </p:extLst>
          </p:nvPr>
        </p:nvGraphicFramePr>
        <p:xfrm>
          <a:off x="1187625" y="332656"/>
          <a:ext cx="6984776" cy="6339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441"/>
                <a:gridCol w="4170925"/>
                <a:gridCol w="1617410"/>
              </a:tblGrid>
              <a:tr h="218508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u="none" strike="noStrike" dirty="0">
                          <a:effectLst/>
                        </a:rPr>
                        <a:t>Time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u="none" strike="noStrike" dirty="0">
                          <a:effectLst/>
                        </a:rPr>
                        <a:t>Topic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u="none" strike="noStrike" dirty="0">
                          <a:effectLst/>
                        </a:rPr>
                        <a:t>Speaker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10.00 – 10.15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 dirty="0">
                          <a:effectLst/>
                          <a:hlinkClick r:id="rId2"/>
                        </a:rPr>
                        <a:t>Introduction 1. Intro P Build-Up Training  (</a:t>
                      </a:r>
                      <a:r>
                        <a:rPr lang="en-IE" sz="1200" u="sng" strike="noStrike" dirty="0" err="1">
                          <a:effectLst/>
                          <a:hlinkClick r:id="rId2"/>
                        </a:rPr>
                        <a:t>Powerpoint</a:t>
                      </a:r>
                      <a:r>
                        <a:rPr lang="en-IE" sz="1200" u="sng" strike="noStrike" dirty="0">
                          <a:effectLst/>
                          <a:hlinkClick r:id="rId2"/>
                        </a:rPr>
                        <a:t>)</a:t>
                      </a:r>
                      <a:endParaRPr lang="en-IE" sz="12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Leanne Roche, DAFM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10.15 – 10.30 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3"/>
                        </a:rPr>
                        <a:t>Health &amp; Safety 2. Health and Safety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John McNamara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655521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10.30 – 11.15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4"/>
                        </a:rPr>
                        <a:t>New Nitrates Regulations and Training Requirements 3. Water Quality and NAP Regulations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Tim Hyde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11.15 – 11.50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5"/>
                        </a:rPr>
                        <a:t>Soil pH &amp; Liming 4. Lime Advice P Build- Up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Mark Plunkett / 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11.50 – 12.15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6"/>
                        </a:rPr>
                        <a:t>Soil P and K Indexes / Soil Results / Advice 5. P &amp; K Advice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Mark Plunkett / 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12.15 – 12.35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7"/>
                        </a:rPr>
                        <a:t>Organic Manure Management 6. Organic Manures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Mark Plunkett / 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12.35 -1.00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8"/>
                        </a:rPr>
                        <a:t>Fertiliser Choice 7. P &amp; K Fertiliser Choice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Mark Plunkett / 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218508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1.00 – 2.00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Lunch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37014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2.00 – 2.30 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200" u="sng" strike="noStrike">
                          <a:effectLst/>
                          <a:hlinkClick r:id="rId9"/>
                        </a:rPr>
                        <a:t>Nitrogen Management 8. Nitrogen Management</a:t>
                      </a:r>
                      <a:endParaRPr lang="de-D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Mark Plunkett / 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655521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2.30 – 3.30 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10"/>
                        </a:rPr>
                        <a:t>Fertiliser Plans – Dairy &amp; Drystock 9. NMP Online Updates for Soil P Build Up Training  (Powerpoint)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Tim Hyde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655521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3.30 – 4.00 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11"/>
                        </a:rPr>
                        <a:t> P Mobilisation and Mitigation 10. P Mobilisation &amp; Mitigation P Build Up training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David Wall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655521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4.00 – 4.30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sng" strike="noStrike">
                          <a:effectLst/>
                          <a:hlinkClick r:id="rId12"/>
                        </a:rPr>
                        <a:t>Review of fertiliser plan for best environmental outcomes 11. Review of Fertiliser Plan</a:t>
                      </a:r>
                      <a:endParaRPr lang="en-IE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Tim Hyde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218508"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4.30-5.00</a:t>
                      </a:r>
                      <a:endParaRPr lang="en-I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>
                          <a:effectLst/>
                        </a:rPr>
                        <a:t> Q &amp; A</a:t>
                      </a:r>
                      <a:endParaRPr lang="en-I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200" u="none" strike="noStrike" dirty="0">
                          <a:effectLst/>
                        </a:rPr>
                        <a:t> All</a:t>
                      </a:r>
                      <a:endParaRPr lang="en-I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8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000" b="1" dirty="0" smtClean="0"/>
              <a:t>Conclusions</a:t>
            </a:r>
            <a:endParaRPr lang="en-IE" sz="3000" b="1" dirty="0" smtClean="0"/>
          </a:p>
        </p:txBody>
      </p:sp>
      <p:sp>
        <p:nvSpPr>
          <p:cNvPr id="40962" name="Content Placeholder 2"/>
          <p:cNvSpPr>
            <a:spLocks noGrp="1"/>
          </p:cNvSpPr>
          <p:nvPr>
            <p:ph idx="4294967295"/>
          </p:nvPr>
        </p:nvSpPr>
        <p:spPr>
          <a:xfrm>
            <a:off x="107950" y="1268413"/>
            <a:ext cx="8928100" cy="5256212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GB" sz="1600" dirty="0" smtClean="0"/>
          </a:p>
          <a:p>
            <a:r>
              <a:rPr lang="en-IE" sz="2800" dirty="0" smtClean="0"/>
              <a:t>Strong NAP programme</a:t>
            </a:r>
          </a:p>
          <a:p>
            <a:r>
              <a:rPr lang="en-IE" sz="2800" dirty="0" smtClean="0"/>
              <a:t>P build up to address soil fertility</a:t>
            </a:r>
          </a:p>
          <a:p>
            <a:r>
              <a:rPr lang="en-IE" sz="2800" dirty="0" smtClean="0"/>
              <a:t>Farmers must have NMP submitted to DAFM</a:t>
            </a:r>
          </a:p>
          <a:p>
            <a:pPr lvl="1"/>
            <a:r>
              <a:rPr lang="en-IE" sz="2400" dirty="0" smtClean="0"/>
              <a:t>pbuildup@agriculture.gov.ie</a:t>
            </a:r>
            <a:endParaRPr lang="en-IE" sz="2400" dirty="0" smtClean="0"/>
          </a:p>
          <a:p>
            <a:r>
              <a:rPr lang="en-IE" sz="2800" dirty="0" smtClean="0"/>
              <a:t>Farmers must attend training before 31/12/2018</a:t>
            </a:r>
          </a:p>
          <a:p>
            <a:r>
              <a:rPr lang="en-IE" sz="2800" dirty="0" smtClean="0"/>
              <a:t>Advisor to inform DAFM of training</a:t>
            </a:r>
          </a:p>
          <a:p>
            <a:r>
              <a:rPr lang="en-IE" sz="2800" dirty="0" smtClean="0"/>
              <a:t>List of participants to be submitted to DAFM</a:t>
            </a:r>
          </a:p>
          <a:p>
            <a:endParaRPr lang="en-IE" sz="2800" dirty="0" smtClean="0"/>
          </a:p>
          <a:p>
            <a:endParaRPr lang="en-IE" sz="1800" dirty="0" smtClean="0"/>
          </a:p>
          <a:p>
            <a:pPr eaLnBrk="1" hangingPunct="1"/>
            <a:endParaRPr lang="en-GB" sz="2000" dirty="0" smtClean="0"/>
          </a:p>
          <a:p>
            <a:pPr lvl="1"/>
            <a:endParaRPr lang="en-GB" sz="1600" dirty="0" smtClean="0"/>
          </a:p>
          <a:p>
            <a:pPr>
              <a:spcAft>
                <a:spcPts val="1200"/>
              </a:spcAft>
            </a:pPr>
            <a:endParaRPr lang="en-IE" altLang="en-US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4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114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16932</TotalTime>
  <Words>714</Words>
  <Application>Microsoft Office PowerPoint</Application>
  <PresentationFormat>On-screen Show (4:3)</PresentationFormat>
  <Paragraphs>185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Presentation Overview</vt:lpstr>
      <vt:lpstr>Water Quality</vt:lpstr>
      <vt:lpstr>Irish soil fertility trends</vt:lpstr>
      <vt:lpstr>Nitrates Action Programme (NAP) Review</vt:lpstr>
      <vt:lpstr>The main changes to the 4th NAP </vt:lpstr>
      <vt:lpstr>Phosphorus build-up</vt:lpstr>
      <vt:lpstr>Phosphorus Build-Up</vt:lpstr>
      <vt:lpstr>Soil OM testing in designated peaty areas</vt:lpstr>
      <vt:lpstr>4th NAP   </vt:lpstr>
      <vt:lpstr>Nitrates Derogation</vt:lpstr>
      <vt:lpstr>PowerPoint Presentation</vt:lpstr>
      <vt:lpstr>Conclusions</vt:lpstr>
    </vt:vector>
  </TitlesOfParts>
  <Company>Department of Agriculture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jack.nolan</dc:creator>
  <cp:lastModifiedBy>Roche, Leanne</cp:lastModifiedBy>
  <cp:revision>869</cp:revision>
  <cp:lastPrinted>2017-09-06T14:27:52Z</cp:lastPrinted>
  <dcterms:created xsi:type="dcterms:W3CDTF">2017-01-25T13:19:25Z</dcterms:created>
  <dcterms:modified xsi:type="dcterms:W3CDTF">2018-10-14T23:13:32Z</dcterms:modified>
</cp:coreProperties>
</file>