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64"/>
  </p:handoutMasterIdLst>
  <p:sldIdLst>
    <p:sldId id="256" r:id="rId2"/>
    <p:sldId id="260" r:id="rId3"/>
    <p:sldId id="263" r:id="rId4"/>
    <p:sldId id="261" r:id="rId5"/>
    <p:sldId id="262" r:id="rId6"/>
    <p:sldId id="264" r:id="rId7"/>
    <p:sldId id="303" r:id="rId8"/>
    <p:sldId id="270" r:id="rId9"/>
    <p:sldId id="271" r:id="rId10"/>
    <p:sldId id="259" r:id="rId11"/>
    <p:sldId id="258" r:id="rId12"/>
    <p:sldId id="266" r:id="rId13"/>
    <p:sldId id="269" r:id="rId14"/>
    <p:sldId id="267" r:id="rId15"/>
    <p:sldId id="268" r:id="rId16"/>
    <p:sldId id="272" r:id="rId17"/>
    <p:sldId id="273" r:id="rId18"/>
    <p:sldId id="274" r:id="rId19"/>
    <p:sldId id="275" r:id="rId20"/>
    <p:sldId id="279" r:id="rId21"/>
    <p:sldId id="297" r:id="rId22"/>
    <p:sldId id="298" r:id="rId23"/>
    <p:sldId id="312" r:id="rId24"/>
    <p:sldId id="311" r:id="rId25"/>
    <p:sldId id="308" r:id="rId26"/>
    <p:sldId id="309" r:id="rId27"/>
    <p:sldId id="310" r:id="rId28"/>
    <p:sldId id="313" r:id="rId29"/>
    <p:sldId id="293" r:id="rId30"/>
    <p:sldId id="317" r:id="rId31"/>
    <p:sldId id="277" r:id="rId32"/>
    <p:sldId id="300" r:id="rId33"/>
    <p:sldId id="301" r:id="rId34"/>
    <p:sldId id="302" r:id="rId35"/>
    <p:sldId id="292" r:id="rId36"/>
    <p:sldId id="278" r:id="rId37"/>
    <p:sldId id="296" r:id="rId38"/>
    <p:sldId id="322" r:id="rId39"/>
    <p:sldId id="299" r:id="rId40"/>
    <p:sldId id="280" r:id="rId41"/>
    <p:sldId id="281" r:id="rId42"/>
    <p:sldId id="323" r:id="rId43"/>
    <p:sldId id="284" r:id="rId44"/>
    <p:sldId id="282" r:id="rId45"/>
    <p:sldId id="285" r:id="rId46"/>
    <p:sldId id="286" r:id="rId47"/>
    <p:sldId id="287" r:id="rId48"/>
    <p:sldId id="288" r:id="rId49"/>
    <p:sldId id="289" r:id="rId50"/>
    <p:sldId id="291" r:id="rId51"/>
    <p:sldId id="294" r:id="rId52"/>
    <p:sldId id="295" r:id="rId53"/>
    <p:sldId id="305" r:id="rId54"/>
    <p:sldId id="306" r:id="rId55"/>
    <p:sldId id="318" r:id="rId56"/>
    <p:sldId id="319" r:id="rId57"/>
    <p:sldId id="320" r:id="rId58"/>
    <p:sldId id="321" r:id="rId59"/>
    <p:sldId id="314" r:id="rId60"/>
    <p:sldId id="315" r:id="rId61"/>
    <p:sldId id="316" r:id="rId62"/>
    <p:sldId id="307" r:id="rId63"/>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894"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F95701A6-FDE7-4276-AFCD-0D3DC652B4D2}" type="datetimeFigureOut">
              <a:rPr lang="en-IE" smtClean="0"/>
              <a:t>12/10/2018</a:t>
            </a:fld>
            <a:endParaRPr lang="en-IE"/>
          </a:p>
        </p:txBody>
      </p:sp>
      <p:sp>
        <p:nvSpPr>
          <p:cNvPr id="4" name="Footer Placeholder 3"/>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a:defRPr sz="1200"/>
            </a:lvl1pPr>
          </a:lstStyle>
          <a:p>
            <a:endParaRPr lang="en-IE"/>
          </a:p>
        </p:txBody>
      </p:sp>
      <p:sp>
        <p:nvSpPr>
          <p:cNvPr id="5" name="Slide Number Placeholder 4"/>
          <p:cNvSpPr>
            <a:spLocks noGrp="1"/>
          </p:cNvSpPr>
          <p:nvPr>
            <p:ph type="sldNum" sz="quarter" idx="3"/>
          </p:nvPr>
        </p:nvSpPr>
        <p:spPr>
          <a:xfrm>
            <a:off x="3849688" y="9428163"/>
            <a:ext cx="2946400" cy="496887"/>
          </a:xfrm>
          <a:prstGeom prst="rect">
            <a:avLst/>
          </a:prstGeom>
        </p:spPr>
        <p:txBody>
          <a:bodyPr vert="horz" lIns="91440" tIns="45720" rIns="91440" bIns="45720" rtlCol="0" anchor="b"/>
          <a:lstStyle>
            <a:lvl1pPr algn="r">
              <a:defRPr sz="1200"/>
            </a:lvl1pPr>
          </a:lstStyle>
          <a:p>
            <a:fld id="{BBD148EC-52C7-419A-9C82-EFE1CE39317D}" type="slidenum">
              <a:rPr lang="en-IE" smtClean="0"/>
              <a:t>‹#›</a:t>
            </a:fld>
            <a:endParaRPr lang="en-IE"/>
          </a:p>
        </p:txBody>
      </p:sp>
    </p:spTree>
    <p:extLst>
      <p:ext uri="{BB962C8B-B14F-4D97-AF65-F5344CB8AC3E}">
        <p14:creationId xmlns:p14="http://schemas.microsoft.com/office/powerpoint/2010/main" val="2445338097"/>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E"/>
          </a:p>
        </p:txBody>
      </p:sp>
      <p:sp>
        <p:nvSpPr>
          <p:cNvPr id="4" name="Date Placeholder 3"/>
          <p:cNvSpPr>
            <a:spLocks noGrp="1"/>
          </p:cNvSpPr>
          <p:nvPr>
            <p:ph type="dt" sz="half" idx="10"/>
          </p:nvPr>
        </p:nvSpPr>
        <p:spPr/>
        <p:txBody>
          <a:bodyPr/>
          <a:lstStyle/>
          <a:p>
            <a:fld id="{C912BD0F-A096-4266-BED3-0050793A2B06}" type="datetimeFigureOut">
              <a:rPr lang="en-IE" smtClean="0"/>
              <a:t>12/10/2018</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E47FA9C2-034B-483A-9652-85711BD8559B}" type="slidenum">
              <a:rPr lang="en-IE" smtClean="0"/>
              <a:t>‹#›</a:t>
            </a:fld>
            <a:endParaRPr lang="en-IE"/>
          </a:p>
        </p:txBody>
      </p:sp>
    </p:spTree>
    <p:extLst>
      <p:ext uri="{BB962C8B-B14F-4D97-AF65-F5344CB8AC3E}">
        <p14:creationId xmlns:p14="http://schemas.microsoft.com/office/powerpoint/2010/main" val="12154637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10"/>
          </p:nvPr>
        </p:nvSpPr>
        <p:spPr/>
        <p:txBody>
          <a:bodyPr/>
          <a:lstStyle/>
          <a:p>
            <a:fld id="{C912BD0F-A096-4266-BED3-0050793A2B06}" type="datetimeFigureOut">
              <a:rPr lang="en-IE" smtClean="0"/>
              <a:t>12/10/2018</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E47FA9C2-034B-483A-9652-85711BD8559B}" type="slidenum">
              <a:rPr lang="en-IE" smtClean="0"/>
              <a:t>‹#›</a:t>
            </a:fld>
            <a:endParaRPr lang="en-IE"/>
          </a:p>
        </p:txBody>
      </p:sp>
    </p:spTree>
    <p:extLst>
      <p:ext uri="{BB962C8B-B14F-4D97-AF65-F5344CB8AC3E}">
        <p14:creationId xmlns:p14="http://schemas.microsoft.com/office/powerpoint/2010/main" val="42232237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12BD0F-A096-4266-BED3-0050793A2B06}" type="datetimeFigureOut">
              <a:rPr lang="en-IE" smtClean="0"/>
              <a:t>12/10/2018</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E47FA9C2-034B-483A-9652-85711BD8559B}" type="slidenum">
              <a:rPr lang="en-IE" smtClean="0"/>
              <a:t>‹#›</a:t>
            </a:fld>
            <a:endParaRPr lang="en-IE"/>
          </a:p>
        </p:txBody>
      </p:sp>
    </p:spTree>
    <p:extLst>
      <p:ext uri="{BB962C8B-B14F-4D97-AF65-F5344CB8AC3E}">
        <p14:creationId xmlns:p14="http://schemas.microsoft.com/office/powerpoint/2010/main" val="32980359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5" name="Date Placeholder 4"/>
          <p:cNvSpPr>
            <a:spLocks noGrp="1"/>
          </p:cNvSpPr>
          <p:nvPr>
            <p:ph type="dt" sz="half" idx="10"/>
          </p:nvPr>
        </p:nvSpPr>
        <p:spPr/>
        <p:txBody>
          <a:bodyPr/>
          <a:lstStyle/>
          <a:p>
            <a:fld id="{C912BD0F-A096-4266-BED3-0050793A2B06}" type="datetimeFigureOut">
              <a:rPr lang="en-IE" smtClean="0"/>
              <a:t>12/10/2018</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E47FA9C2-034B-483A-9652-85711BD8559B}" type="slidenum">
              <a:rPr lang="en-IE" smtClean="0"/>
              <a:t>‹#›</a:t>
            </a:fld>
            <a:endParaRPr lang="en-IE"/>
          </a:p>
        </p:txBody>
      </p:sp>
    </p:spTree>
    <p:extLst>
      <p:ext uri="{BB962C8B-B14F-4D97-AF65-F5344CB8AC3E}">
        <p14:creationId xmlns:p14="http://schemas.microsoft.com/office/powerpoint/2010/main" val="16569199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7" name="Date Placeholder 6"/>
          <p:cNvSpPr>
            <a:spLocks noGrp="1"/>
          </p:cNvSpPr>
          <p:nvPr>
            <p:ph type="dt" sz="half" idx="10"/>
          </p:nvPr>
        </p:nvSpPr>
        <p:spPr/>
        <p:txBody>
          <a:bodyPr/>
          <a:lstStyle/>
          <a:p>
            <a:fld id="{C912BD0F-A096-4266-BED3-0050793A2B06}" type="datetimeFigureOut">
              <a:rPr lang="en-IE" smtClean="0"/>
              <a:t>12/10/2018</a:t>
            </a:fld>
            <a:endParaRPr lang="en-IE"/>
          </a:p>
        </p:txBody>
      </p:sp>
      <p:sp>
        <p:nvSpPr>
          <p:cNvPr id="8" name="Footer Placeholder 7"/>
          <p:cNvSpPr>
            <a:spLocks noGrp="1"/>
          </p:cNvSpPr>
          <p:nvPr>
            <p:ph type="ftr" sz="quarter" idx="11"/>
          </p:nvPr>
        </p:nvSpPr>
        <p:spPr/>
        <p:txBody>
          <a:bodyPr/>
          <a:lstStyle/>
          <a:p>
            <a:endParaRPr lang="en-IE"/>
          </a:p>
        </p:txBody>
      </p:sp>
      <p:sp>
        <p:nvSpPr>
          <p:cNvPr id="9" name="Slide Number Placeholder 8"/>
          <p:cNvSpPr>
            <a:spLocks noGrp="1"/>
          </p:cNvSpPr>
          <p:nvPr>
            <p:ph type="sldNum" sz="quarter" idx="12"/>
          </p:nvPr>
        </p:nvSpPr>
        <p:spPr/>
        <p:txBody>
          <a:bodyPr/>
          <a:lstStyle/>
          <a:p>
            <a:fld id="{E47FA9C2-034B-483A-9652-85711BD8559B}" type="slidenum">
              <a:rPr lang="en-IE" smtClean="0"/>
              <a:t>‹#›</a:t>
            </a:fld>
            <a:endParaRPr lang="en-IE"/>
          </a:p>
        </p:txBody>
      </p:sp>
    </p:spTree>
    <p:extLst>
      <p:ext uri="{BB962C8B-B14F-4D97-AF65-F5344CB8AC3E}">
        <p14:creationId xmlns:p14="http://schemas.microsoft.com/office/powerpoint/2010/main" val="4672726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Date Placeholder 2"/>
          <p:cNvSpPr>
            <a:spLocks noGrp="1"/>
          </p:cNvSpPr>
          <p:nvPr>
            <p:ph type="dt" sz="half" idx="10"/>
          </p:nvPr>
        </p:nvSpPr>
        <p:spPr/>
        <p:txBody>
          <a:bodyPr/>
          <a:lstStyle/>
          <a:p>
            <a:fld id="{C912BD0F-A096-4266-BED3-0050793A2B06}" type="datetimeFigureOut">
              <a:rPr lang="en-IE" smtClean="0"/>
              <a:t>12/10/2018</a:t>
            </a:fld>
            <a:endParaRPr lang="en-IE"/>
          </a:p>
        </p:txBody>
      </p:sp>
      <p:sp>
        <p:nvSpPr>
          <p:cNvPr id="4" name="Footer Placeholder 3"/>
          <p:cNvSpPr>
            <a:spLocks noGrp="1"/>
          </p:cNvSpPr>
          <p:nvPr>
            <p:ph type="ftr" sz="quarter" idx="11"/>
          </p:nvPr>
        </p:nvSpPr>
        <p:spPr/>
        <p:txBody>
          <a:bodyPr/>
          <a:lstStyle/>
          <a:p>
            <a:endParaRPr lang="en-IE"/>
          </a:p>
        </p:txBody>
      </p:sp>
      <p:sp>
        <p:nvSpPr>
          <p:cNvPr id="5" name="Slide Number Placeholder 4"/>
          <p:cNvSpPr>
            <a:spLocks noGrp="1"/>
          </p:cNvSpPr>
          <p:nvPr>
            <p:ph type="sldNum" sz="quarter" idx="12"/>
          </p:nvPr>
        </p:nvSpPr>
        <p:spPr/>
        <p:txBody>
          <a:bodyPr/>
          <a:lstStyle/>
          <a:p>
            <a:fld id="{E47FA9C2-034B-483A-9652-85711BD8559B}" type="slidenum">
              <a:rPr lang="en-IE" smtClean="0"/>
              <a:t>‹#›</a:t>
            </a:fld>
            <a:endParaRPr lang="en-IE"/>
          </a:p>
        </p:txBody>
      </p:sp>
    </p:spTree>
    <p:extLst>
      <p:ext uri="{BB962C8B-B14F-4D97-AF65-F5344CB8AC3E}">
        <p14:creationId xmlns:p14="http://schemas.microsoft.com/office/powerpoint/2010/main" val="26573094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912BD0F-A096-4266-BED3-0050793A2B06}" type="datetimeFigureOut">
              <a:rPr lang="en-IE" smtClean="0"/>
              <a:t>12/10/2018</a:t>
            </a:fld>
            <a:endParaRPr lang="en-IE"/>
          </a:p>
        </p:txBody>
      </p:sp>
      <p:sp>
        <p:nvSpPr>
          <p:cNvPr id="3" name="Footer Placeholder 2"/>
          <p:cNvSpPr>
            <a:spLocks noGrp="1"/>
          </p:cNvSpPr>
          <p:nvPr>
            <p:ph type="ftr" sz="quarter" idx="11"/>
          </p:nvPr>
        </p:nvSpPr>
        <p:spPr/>
        <p:txBody>
          <a:bodyPr/>
          <a:lstStyle/>
          <a:p>
            <a:endParaRPr lang="en-IE"/>
          </a:p>
        </p:txBody>
      </p:sp>
      <p:sp>
        <p:nvSpPr>
          <p:cNvPr id="4" name="Slide Number Placeholder 3"/>
          <p:cNvSpPr>
            <a:spLocks noGrp="1"/>
          </p:cNvSpPr>
          <p:nvPr>
            <p:ph type="sldNum" sz="quarter" idx="12"/>
          </p:nvPr>
        </p:nvSpPr>
        <p:spPr/>
        <p:txBody>
          <a:bodyPr/>
          <a:lstStyle/>
          <a:p>
            <a:fld id="{E47FA9C2-034B-483A-9652-85711BD8559B}" type="slidenum">
              <a:rPr lang="en-IE" smtClean="0"/>
              <a:t>‹#›</a:t>
            </a:fld>
            <a:endParaRPr lang="en-IE"/>
          </a:p>
        </p:txBody>
      </p:sp>
    </p:spTree>
    <p:extLst>
      <p:ext uri="{BB962C8B-B14F-4D97-AF65-F5344CB8AC3E}">
        <p14:creationId xmlns:p14="http://schemas.microsoft.com/office/powerpoint/2010/main" val="17826374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12BD0F-A096-4266-BED3-0050793A2B06}" type="datetimeFigureOut">
              <a:rPr lang="en-IE" smtClean="0"/>
              <a:t>12/10/2018</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E47FA9C2-034B-483A-9652-85711BD8559B}" type="slidenum">
              <a:rPr lang="en-IE" smtClean="0"/>
              <a:t>‹#›</a:t>
            </a:fld>
            <a:endParaRPr lang="en-IE"/>
          </a:p>
        </p:txBody>
      </p:sp>
    </p:spTree>
    <p:extLst>
      <p:ext uri="{BB962C8B-B14F-4D97-AF65-F5344CB8AC3E}">
        <p14:creationId xmlns:p14="http://schemas.microsoft.com/office/powerpoint/2010/main" val="37600452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12BD0F-A096-4266-BED3-0050793A2B06}" type="datetimeFigureOut">
              <a:rPr lang="en-IE" smtClean="0"/>
              <a:t>12/10/2018</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E47FA9C2-034B-483A-9652-85711BD8559B}" type="slidenum">
              <a:rPr lang="en-IE" smtClean="0"/>
              <a:t>‹#›</a:t>
            </a:fld>
            <a:endParaRPr lang="en-IE"/>
          </a:p>
        </p:txBody>
      </p:sp>
    </p:spTree>
    <p:extLst>
      <p:ext uri="{BB962C8B-B14F-4D97-AF65-F5344CB8AC3E}">
        <p14:creationId xmlns:p14="http://schemas.microsoft.com/office/powerpoint/2010/main" val="37369945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10"/>
          </p:nvPr>
        </p:nvSpPr>
        <p:spPr/>
        <p:txBody>
          <a:bodyPr/>
          <a:lstStyle/>
          <a:p>
            <a:fld id="{C912BD0F-A096-4266-BED3-0050793A2B06}" type="datetimeFigureOut">
              <a:rPr lang="en-IE" smtClean="0"/>
              <a:t>12/10/2018</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E47FA9C2-034B-483A-9652-85711BD8559B}" type="slidenum">
              <a:rPr lang="en-IE" smtClean="0"/>
              <a:t>‹#›</a:t>
            </a:fld>
            <a:endParaRPr lang="en-IE"/>
          </a:p>
        </p:txBody>
      </p:sp>
    </p:spTree>
    <p:extLst>
      <p:ext uri="{BB962C8B-B14F-4D97-AF65-F5344CB8AC3E}">
        <p14:creationId xmlns:p14="http://schemas.microsoft.com/office/powerpoint/2010/main" val="15894710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10"/>
          </p:nvPr>
        </p:nvSpPr>
        <p:spPr/>
        <p:txBody>
          <a:bodyPr/>
          <a:lstStyle/>
          <a:p>
            <a:fld id="{C912BD0F-A096-4266-BED3-0050793A2B06}" type="datetimeFigureOut">
              <a:rPr lang="en-IE" smtClean="0"/>
              <a:t>12/10/2018</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E47FA9C2-034B-483A-9652-85711BD8559B}" type="slidenum">
              <a:rPr lang="en-IE" smtClean="0"/>
              <a:t>‹#›</a:t>
            </a:fld>
            <a:endParaRPr lang="en-IE"/>
          </a:p>
        </p:txBody>
      </p:sp>
    </p:spTree>
    <p:extLst>
      <p:ext uri="{BB962C8B-B14F-4D97-AF65-F5344CB8AC3E}">
        <p14:creationId xmlns:p14="http://schemas.microsoft.com/office/powerpoint/2010/main" val="11071860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912BD0F-A096-4266-BED3-0050793A2B06}" type="datetimeFigureOut">
              <a:rPr lang="en-IE" smtClean="0"/>
              <a:t>12/10/2018</a:t>
            </a:fld>
            <a:endParaRPr lang="en-I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7FA9C2-034B-483A-9652-85711BD8559B}" type="slidenum">
              <a:rPr lang="en-IE" smtClean="0"/>
              <a:t>‹#›</a:t>
            </a:fld>
            <a:endParaRPr lang="en-IE"/>
          </a:p>
        </p:txBody>
      </p:sp>
    </p:spTree>
    <p:extLst>
      <p:ext uri="{BB962C8B-B14F-4D97-AF65-F5344CB8AC3E}">
        <p14:creationId xmlns:p14="http://schemas.microsoft.com/office/powerpoint/2010/main" val="39683576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mailto:pbuildup@agriculture.gov.ie"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3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3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hyperlink" Target="http://www.catchments.ie/" TargetMode="Externa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4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http://watersandcommunities.ie/areas-for-action/" TargetMode="External"/><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76673"/>
            <a:ext cx="7772400" cy="3123778"/>
          </a:xfrm>
        </p:spPr>
        <p:txBody>
          <a:bodyPr>
            <a:normAutofit/>
          </a:bodyPr>
          <a:lstStyle/>
          <a:p>
            <a:r>
              <a:rPr lang="en-IE" dirty="0" smtClean="0"/>
              <a:t>NMP Online Updates</a:t>
            </a:r>
            <a:br>
              <a:rPr lang="en-IE" dirty="0" smtClean="0"/>
            </a:br>
            <a:r>
              <a:rPr lang="en-IE" dirty="0" smtClean="0"/>
              <a:t>&amp; </a:t>
            </a:r>
            <a:br>
              <a:rPr lang="en-IE" dirty="0" smtClean="0"/>
            </a:br>
            <a:r>
              <a:rPr lang="en-IE" dirty="0" smtClean="0"/>
              <a:t>Review of Fertiliser plan for best environmental outcomes</a:t>
            </a:r>
            <a:endParaRPr lang="en-IE" dirty="0"/>
          </a:p>
        </p:txBody>
      </p:sp>
      <p:sp>
        <p:nvSpPr>
          <p:cNvPr id="3" name="Subtitle 2"/>
          <p:cNvSpPr>
            <a:spLocks noGrp="1"/>
          </p:cNvSpPr>
          <p:nvPr>
            <p:ph type="subTitle" idx="1"/>
          </p:nvPr>
        </p:nvSpPr>
        <p:spPr/>
        <p:txBody>
          <a:bodyPr/>
          <a:lstStyle/>
          <a:p>
            <a:r>
              <a:rPr lang="en-IE" dirty="0" smtClean="0"/>
              <a:t>Tim Hyde</a:t>
            </a:r>
          </a:p>
          <a:p>
            <a:r>
              <a:rPr lang="en-IE" dirty="0" smtClean="0"/>
              <a:t>Teagasc</a:t>
            </a:r>
          </a:p>
          <a:p>
            <a:r>
              <a:rPr lang="en-IE" dirty="0" smtClean="0"/>
              <a:t>15</a:t>
            </a:r>
            <a:r>
              <a:rPr lang="en-IE" baseline="30000" dirty="0" smtClean="0"/>
              <a:t>th</a:t>
            </a:r>
            <a:r>
              <a:rPr lang="en-IE" dirty="0" smtClean="0"/>
              <a:t> October 2018</a:t>
            </a:r>
            <a:endParaRPr lang="en-IE" dirty="0"/>
          </a:p>
        </p:txBody>
      </p:sp>
    </p:spTree>
    <p:extLst>
      <p:ext uri="{BB962C8B-B14F-4D97-AF65-F5344CB8AC3E}">
        <p14:creationId xmlns:p14="http://schemas.microsoft.com/office/powerpoint/2010/main" val="338799289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E" dirty="0" smtClean="0"/>
              <a:t>NAP Changes built into NMP online	</a:t>
            </a:r>
            <a:endParaRPr lang="en-IE" dirty="0"/>
          </a:p>
        </p:txBody>
      </p:sp>
      <p:sp>
        <p:nvSpPr>
          <p:cNvPr id="3" name="Content Placeholder 2"/>
          <p:cNvSpPr>
            <a:spLocks noGrp="1"/>
          </p:cNvSpPr>
          <p:nvPr>
            <p:ph idx="1"/>
          </p:nvPr>
        </p:nvSpPr>
        <p:spPr>
          <a:xfrm>
            <a:off x="251520" y="1600200"/>
            <a:ext cx="8892480" cy="4525963"/>
          </a:xfrm>
        </p:spPr>
        <p:txBody>
          <a:bodyPr/>
          <a:lstStyle/>
          <a:p>
            <a:r>
              <a:rPr lang="en-IE" dirty="0" smtClean="0"/>
              <a:t>Table 12 Annual Maximum Fertiliser rates of N</a:t>
            </a:r>
          </a:p>
          <a:p>
            <a:r>
              <a:rPr lang="en-IE" dirty="0" smtClean="0"/>
              <a:t>Table 13A Annual Maximum Fertiliser rates of P</a:t>
            </a:r>
          </a:p>
          <a:p>
            <a:r>
              <a:rPr lang="en-IE" dirty="0" smtClean="0"/>
              <a:t>Table 13B Annual Maximum Fertiliser rates of P</a:t>
            </a:r>
          </a:p>
          <a:p>
            <a:pPr lvl="1">
              <a:buFont typeface="Wingdings" pitchFamily="2" charset="2"/>
              <a:buChar char="Ø"/>
            </a:pPr>
            <a:r>
              <a:rPr lang="en-IE" dirty="0"/>
              <a:t>	Soil P Build-up (Optional Settings)</a:t>
            </a:r>
          </a:p>
          <a:p>
            <a:pPr marL="342900" lvl="1" indent="-342900">
              <a:buFont typeface="Arial" pitchFamily="34" charset="0"/>
              <a:buChar char="•"/>
            </a:pPr>
            <a:r>
              <a:rPr lang="en-IE" sz="3200" dirty="0"/>
              <a:t>OM map &gt;20</a:t>
            </a:r>
            <a:r>
              <a:rPr lang="en-IE" sz="3200" dirty="0" smtClean="0"/>
              <a:t>% (Map Viewer)</a:t>
            </a:r>
          </a:p>
          <a:p>
            <a:pPr marL="342900" lvl="1" indent="-342900">
              <a:buFont typeface="Arial" pitchFamily="34" charset="0"/>
              <a:buChar char="•"/>
            </a:pPr>
            <a:r>
              <a:rPr lang="en-IE" sz="3200" dirty="0" smtClean="0"/>
              <a:t>Previous Years GSR (General settings)</a:t>
            </a:r>
          </a:p>
          <a:p>
            <a:pPr lvl="1">
              <a:buFont typeface="Wingdings" pitchFamily="2" charset="2"/>
              <a:buChar char="Ø"/>
            </a:pPr>
            <a:r>
              <a:rPr lang="en-IE" dirty="0"/>
              <a:t>Derogation application 2018 takes precedence</a:t>
            </a:r>
          </a:p>
          <a:p>
            <a:pPr marL="342900" lvl="1" indent="-342900">
              <a:buFont typeface="Arial" pitchFamily="34" charset="0"/>
              <a:buChar char="•"/>
            </a:pPr>
            <a:endParaRPr lang="en-IE" sz="3200" dirty="0"/>
          </a:p>
          <a:p>
            <a:endParaRPr lang="en-IE" dirty="0" smtClean="0"/>
          </a:p>
          <a:p>
            <a:endParaRPr lang="en-IE" dirty="0"/>
          </a:p>
        </p:txBody>
      </p:sp>
    </p:spTree>
    <p:extLst>
      <p:ext uri="{BB962C8B-B14F-4D97-AF65-F5344CB8AC3E}">
        <p14:creationId xmlns:p14="http://schemas.microsoft.com/office/powerpoint/2010/main" val="387882409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108504" y="764704"/>
            <a:ext cx="9000000" cy="5623927"/>
          </a:xfrm>
          <a:prstGeom prst="rect">
            <a:avLst/>
          </a:prstGeom>
          <a:noFill/>
          <a:ln w="381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6" name="Oval 5"/>
          <p:cNvSpPr/>
          <p:nvPr/>
        </p:nvSpPr>
        <p:spPr>
          <a:xfrm>
            <a:off x="747433" y="2636912"/>
            <a:ext cx="7926412" cy="43204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Tree>
    <p:extLst>
      <p:ext uri="{BB962C8B-B14F-4D97-AF65-F5344CB8AC3E}">
        <p14:creationId xmlns:p14="http://schemas.microsoft.com/office/powerpoint/2010/main" val="357781180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972400" y="2060462"/>
            <a:ext cx="7200000" cy="984670"/>
          </a:xfrm>
          <a:prstGeom prst="rect">
            <a:avLst/>
          </a:prstGeom>
          <a:noFill/>
          <a:ln w="381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4099"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972400" y="3045132"/>
            <a:ext cx="7200000" cy="3823204"/>
          </a:xfrm>
          <a:prstGeom prst="rect">
            <a:avLst/>
          </a:prstGeom>
          <a:noFill/>
          <a:ln w="381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4100" name="Picture 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2916176" y="31629"/>
            <a:ext cx="3240000" cy="1989240"/>
          </a:xfrm>
          <a:prstGeom prst="rect">
            <a:avLst/>
          </a:prstGeom>
          <a:noFill/>
          <a:ln w="381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48742652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28620" y="1844824"/>
            <a:ext cx="9000000" cy="3744966"/>
          </a:xfrm>
          <a:prstGeom prst="rect">
            <a:avLst/>
          </a:prstGeom>
          <a:noFill/>
          <a:ln w="381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6" name="Title 1"/>
          <p:cNvSpPr>
            <a:spLocks noGrp="1"/>
          </p:cNvSpPr>
          <p:nvPr>
            <p:ph type="title"/>
          </p:nvPr>
        </p:nvSpPr>
        <p:spPr>
          <a:xfrm>
            <a:off x="179512" y="274638"/>
            <a:ext cx="8849108" cy="1143000"/>
          </a:xfrm>
        </p:spPr>
        <p:txBody>
          <a:bodyPr>
            <a:normAutofit fontScale="90000"/>
          </a:bodyPr>
          <a:lstStyle/>
          <a:p>
            <a:r>
              <a:rPr lang="en-IE" dirty="0" smtClean="0"/>
              <a:t>Available N Table 12 - 54.86ha x 282kg/ha	</a:t>
            </a:r>
            <a:endParaRPr lang="en-IE" dirty="0"/>
          </a:p>
        </p:txBody>
      </p:sp>
    </p:spTree>
    <p:extLst>
      <p:ext uri="{BB962C8B-B14F-4D97-AF65-F5344CB8AC3E}">
        <p14:creationId xmlns:p14="http://schemas.microsoft.com/office/powerpoint/2010/main" val="24932598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750044" y="1295"/>
            <a:ext cx="7926412" cy="6840000"/>
            <a:chOff x="750044" y="1295"/>
            <a:chExt cx="7926412" cy="6840000"/>
          </a:xfrm>
        </p:grpSpPr>
        <p:pic>
          <p:nvPicPr>
            <p:cNvPr id="7170"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750044" y="1295"/>
              <a:ext cx="7566372" cy="6840000"/>
            </a:xfrm>
            <a:prstGeom prst="rect">
              <a:avLst/>
            </a:prstGeom>
            <a:noFill/>
            <a:ln w="381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Oval 3"/>
            <p:cNvSpPr/>
            <p:nvPr/>
          </p:nvSpPr>
          <p:spPr>
            <a:xfrm>
              <a:off x="750044" y="2852936"/>
              <a:ext cx="7926412" cy="43204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grpSp>
    </p:spTree>
    <p:extLst>
      <p:ext uri="{BB962C8B-B14F-4D97-AF65-F5344CB8AC3E}">
        <p14:creationId xmlns:p14="http://schemas.microsoft.com/office/powerpoint/2010/main" val="393901194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4286" t="20642" r="28982" b="67858"/>
          <a:stretch/>
        </p:blipFill>
        <p:spPr bwMode="auto">
          <a:xfrm>
            <a:off x="4435" y="0"/>
            <a:ext cx="9078012" cy="1150071"/>
          </a:xfrm>
          <a:prstGeom prst="rect">
            <a:avLst/>
          </a:prstGeom>
          <a:noFill/>
          <a:ln w="381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14315" t="42792" r="28071" b="34398"/>
          <a:stretch/>
        </p:blipFill>
        <p:spPr bwMode="auto">
          <a:xfrm>
            <a:off x="0" y="1185894"/>
            <a:ext cx="9000000" cy="2226994"/>
          </a:xfrm>
          <a:prstGeom prst="rect">
            <a:avLst/>
          </a:prstGeom>
          <a:noFill/>
          <a:ln w="381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28"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44300" t="34124" r="28307" b="34115"/>
          <a:stretch/>
        </p:blipFill>
        <p:spPr bwMode="auto">
          <a:xfrm>
            <a:off x="2203441" y="3412888"/>
            <a:ext cx="4680000" cy="3391330"/>
          </a:xfrm>
          <a:prstGeom prst="rect">
            <a:avLst/>
          </a:prstGeom>
          <a:noFill/>
          <a:ln w="381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11" name="Oval 10"/>
          <p:cNvSpPr/>
          <p:nvPr/>
        </p:nvSpPr>
        <p:spPr>
          <a:xfrm>
            <a:off x="5652120" y="6345324"/>
            <a:ext cx="1511368" cy="50405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5" name="TextBox 4"/>
          <p:cNvSpPr txBox="1"/>
          <p:nvPr/>
        </p:nvSpPr>
        <p:spPr>
          <a:xfrm>
            <a:off x="2743241" y="0"/>
            <a:ext cx="3600400" cy="646331"/>
          </a:xfrm>
          <a:prstGeom prst="rect">
            <a:avLst/>
          </a:prstGeom>
          <a:noFill/>
        </p:spPr>
        <p:txBody>
          <a:bodyPr wrap="square" rtlCol="0">
            <a:spAutoFit/>
          </a:bodyPr>
          <a:lstStyle/>
          <a:p>
            <a:pPr algn="ctr"/>
            <a:r>
              <a:rPr lang="en-IE" sz="3600" b="1" dirty="0" smtClean="0">
                <a:solidFill>
                  <a:srgbClr val="FF0000"/>
                </a:solidFill>
              </a:rPr>
              <a:t>No P Build-up</a:t>
            </a:r>
            <a:endParaRPr lang="en-IE" sz="3600" b="1" dirty="0">
              <a:solidFill>
                <a:srgbClr val="FF0000"/>
              </a:solidFill>
            </a:endParaRPr>
          </a:p>
        </p:txBody>
      </p:sp>
    </p:spTree>
    <p:extLst>
      <p:ext uri="{BB962C8B-B14F-4D97-AF65-F5344CB8AC3E}">
        <p14:creationId xmlns:p14="http://schemas.microsoft.com/office/powerpoint/2010/main" val="22777569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E" b="1" dirty="0" smtClean="0"/>
              <a:t>Soil Phosphorus Build-Up Programme</a:t>
            </a:r>
            <a:endParaRPr lang="en-IE" dirty="0"/>
          </a:p>
        </p:txBody>
      </p:sp>
      <p:sp>
        <p:nvSpPr>
          <p:cNvPr id="3" name="Content Placeholder 2"/>
          <p:cNvSpPr>
            <a:spLocks noGrp="1"/>
          </p:cNvSpPr>
          <p:nvPr>
            <p:ph idx="1"/>
          </p:nvPr>
        </p:nvSpPr>
        <p:spPr/>
        <p:txBody>
          <a:bodyPr/>
          <a:lstStyle/>
          <a:p>
            <a:r>
              <a:rPr lang="en-IE" dirty="0"/>
              <a:t>Under article 16(5) of the Good Agricultural Practice for Protection of Waters Regulations (S.I. No 605/2017), effective from 1 January 2018, grassland farmers now have the option of using increased Phosphorus (P) build-up levels to rectify soil phosphorus deficiency. This new provision applies only to the more intensively stocked grassland farmers, with </a:t>
            </a:r>
            <a:r>
              <a:rPr lang="en-IE" dirty="0" smtClean="0">
                <a:solidFill>
                  <a:srgbClr val="FF0000"/>
                </a:solidFill>
              </a:rPr>
              <a:t>Grassland </a:t>
            </a:r>
            <a:r>
              <a:rPr lang="en-IE" dirty="0" smtClean="0"/>
              <a:t>stocking </a:t>
            </a:r>
            <a:r>
              <a:rPr lang="en-IE" dirty="0"/>
              <a:t>rates of 130+ kg N/ ha. </a:t>
            </a:r>
          </a:p>
          <a:p>
            <a:endParaRPr lang="en-IE" dirty="0"/>
          </a:p>
        </p:txBody>
      </p:sp>
    </p:spTree>
    <p:extLst>
      <p:ext uri="{BB962C8B-B14F-4D97-AF65-F5344CB8AC3E}">
        <p14:creationId xmlns:p14="http://schemas.microsoft.com/office/powerpoint/2010/main" val="425689411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36" y="0"/>
            <a:ext cx="8964488" cy="1159443"/>
          </a:xfrm>
        </p:spPr>
        <p:txBody>
          <a:bodyPr>
            <a:noAutofit/>
          </a:bodyPr>
          <a:lstStyle/>
          <a:p>
            <a:pPr lvl="0"/>
            <a:r>
              <a:rPr lang="en-IE" sz="3600" b="1" dirty="0"/>
              <a:t>DAFM Nitrates Div. Circular No. </a:t>
            </a:r>
            <a:r>
              <a:rPr lang="en-IE" sz="3600" b="1" dirty="0" smtClean="0"/>
              <a:t>01/2018</a:t>
            </a:r>
            <a:br>
              <a:rPr lang="en-IE" sz="3600" b="1" dirty="0" smtClean="0"/>
            </a:br>
            <a:r>
              <a:rPr lang="en-IE" sz="3600" b="1" dirty="0"/>
              <a:t>Soil Phosphorus Build-Up </a:t>
            </a:r>
            <a:r>
              <a:rPr lang="en-IE" sz="3600" b="1" dirty="0" smtClean="0"/>
              <a:t>Programme</a:t>
            </a:r>
            <a:endParaRPr lang="en-IE" sz="3600" dirty="0"/>
          </a:p>
        </p:txBody>
      </p:sp>
      <p:sp>
        <p:nvSpPr>
          <p:cNvPr id="3" name="Content Placeholder 2"/>
          <p:cNvSpPr>
            <a:spLocks noGrp="1"/>
          </p:cNvSpPr>
          <p:nvPr>
            <p:ph idx="1"/>
          </p:nvPr>
        </p:nvSpPr>
        <p:spPr>
          <a:xfrm>
            <a:off x="-6079" y="1143359"/>
            <a:ext cx="9144000" cy="5733256"/>
          </a:xfrm>
        </p:spPr>
        <p:txBody>
          <a:bodyPr>
            <a:normAutofit/>
          </a:bodyPr>
          <a:lstStyle/>
          <a:p>
            <a:r>
              <a:rPr lang="en-IE" sz="2400" dirty="0"/>
              <a:t>Soil analysis is required including for soil Organic Matter (OM) content unless it is certified that soils on a holding are mineral soils, or the advisor certifies they are organic soils and build up rates will not be used</a:t>
            </a:r>
            <a:r>
              <a:rPr lang="en-IE" sz="2400" dirty="0" smtClean="0"/>
              <a:t>.</a:t>
            </a:r>
          </a:p>
          <a:p>
            <a:r>
              <a:rPr lang="en-IE" sz="2400" dirty="0" smtClean="0"/>
              <a:t>P Buildup only applies to mineral/clay/loam Grassland soils</a:t>
            </a:r>
          </a:p>
          <a:p>
            <a:pPr lvl="0"/>
            <a:r>
              <a:rPr lang="en-IE" sz="2400" dirty="0"/>
              <a:t>For those farmers applying for a Nitrates Derogation in 2018 and who wish to use the new P build-up </a:t>
            </a:r>
            <a:r>
              <a:rPr lang="en-IE" sz="2400" dirty="0" smtClean="0"/>
              <a:t>rates, on-line </a:t>
            </a:r>
            <a:r>
              <a:rPr lang="en-IE" sz="2400" dirty="0"/>
              <a:t>NMP </a:t>
            </a:r>
            <a:r>
              <a:rPr lang="en-IE" sz="2400" dirty="0" smtClean="0"/>
              <a:t>uploaded to Derogation AgFood </a:t>
            </a:r>
            <a:r>
              <a:rPr lang="en-IE" sz="2400" dirty="0"/>
              <a:t>satisfies DAFM notification requirements. </a:t>
            </a:r>
            <a:endParaRPr lang="en-IE" sz="2400" dirty="0" smtClean="0"/>
          </a:p>
          <a:p>
            <a:pPr lvl="0"/>
            <a:r>
              <a:rPr lang="en-IE" sz="2400" dirty="0"/>
              <a:t>For non-derogation farmers who wish to use the new P build-up rates, a copy of the Teagasc on-line NMP must be emailed to DAFM at </a:t>
            </a:r>
            <a:r>
              <a:rPr lang="en-GB" sz="2400" u="sng" dirty="0" smtClean="0">
                <a:hlinkClick r:id="rId2"/>
              </a:rPr>
              <a:t>pbuildup@agriculture.gov.ie</a:t>
            </a:r>
            <a:r>
              <a:rPr lang="en-GB" sz="2400" u="sng" dirty="0" smtClean="0"/>
              <a:t> </a:t>
            </a:r>
            <a:r>
              <a:rPr lang="en-GB" sz="2400" dirty="0" smtClean="0"/>
              <a:t> </a:t>
            </a:r>
            <a:r>
              <a:rPr lang="en-IE" sz="2400" dirty="0"/>
              <a:t>by 31 Dec 2018</a:t>
            </a:r>
            <a:r>
              <a:rPr lang="en-IE" sz="2400" dirty="0" smtClean="0"/>
              <a:t>.</a:t>
            </a:r>
            <a:r>
              <a:rPr lang="en-IE" sz="2400" dirty="0"/>
              <a:t> </a:t>
            </a:r>
          </a:p>
          <a:p>
            <a:pPr lvl="0"/>
            <a:r>
              <a:rPr lang="en-IE" sz="2400" dirty="0"/>
              <a:t>To ensure the protection of the environment, farmers using the increased P build-up rates are required to participate in a dedicated KT programme, delivered by a FAS advisor, </a:t>
            </a:r>
            <a:r>
              <a:rPr lang="en-IE" sz="2400" u="sng" dirty="0"/>
              <a:t>by 31 December 2018</a:t>
            </a:r>
            <a:r>
              <a:rPr lang="en-IE" sz="2400" dirty="0"/>
              <a:t>. </a:t>
            </a:r>
          </a:p>
          <a:p>
            <a:pPr lvl="0"/>
            <a:endParaRPr lang="en-IE" sz="2400" dirty="0"/>
          </a:p>
          <a:p>
            <a:endParaRPr lang="en-IE" sz="2400" dirty="0"/>
          </a:p>
        </p:txBody>
      </p:sp>
    </p:spTree>
    <p:extLst>
      <p:ext uri="{BB962C8B-B14F-4D97-AF65-F5344CB8AC3E}">
        <p14:creationId xmlns:p14="http://schemas.microsoft.com/office/powerpoint/2010/main" val="373272855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4674"/>
            <a:ext cx="8229600" cy="884046"/>
          </a:xfrm>
        </p:spPr>
        <p:txBody>
          <a:bodyPr>
            <a:normAutofit fontScale="90000"/>
          </a:bodyPr>
          <a:lstStyle/>
          <a:p>
            <a:r>
              <a:rPr lang="en-IE" dirty="0" smtClean="0"/>
              <a:t>How to change plan to Soil P Build-up</a:t>
            </a:r>
            <a:endParaRPr lang="en-IE" dirty="0"/>
          </a:p>
        </p:txBody>
      </p:sp>
      <p:pic>
        <p:nvPicPr>
          <p:cNvPr id="3074"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972400" y="883920"/>
            <a:ext cx="7200000" cy="5826596"/>
          </a:xfrm>
          <a:prstGeom prst="rect">
            <a:avLst/>
          </a:prstGeom>
          <a:noFill/>
          <a:ln w="381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Oval 3"/>
          <p:cNvSpPr/>
          <p:nvPr/>
        </p:nvSpPr>
        <p:spPr>
          <a:xfrm>
            <a:off x="4572000" y="4725144"/>
            <a:ext cx="3743616" cy="79208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Tree>
    <p:extLst>
      <p:ext uri="{BB962C8B-B14F-4D97-AF65-F5344CB8AC3E}">
        <p14:creationId xmlns:p14="http://schemas.microsoft.com/office/powerpoint/2010/main" val="319306148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827584" y="80316"/>
            <a:ext cx="7200000" cy="828512"/>
          </a:xfrm>
          <a:prstGeom prst="rect">
            <a:avLst/>
          </a:prstGeom>
          <a:noFill/>
          <a:ln w="381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054" name="Picture 6"/>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23438" y="898404"/>
            <a:ext cx="9000000" cy="2170556"/>
          </a:xfrm>
          <a:prstGeom prst="rect">
            <a:avLst/>
          </a:prstGeom>
          <a:noFill/>
          <a:ln w="381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nvGrpSpPr>
          <p:cNvPr id="5" name="Group 4"/>
          <p:cNvGrpSpPr/>
          <p:nvPr/>
        </p:nvGrpSpPr>
        <p:grpSpPr>
          <a:xfrm>
            <a:off x="972400" y="3176424"/>
            <a:ext cx="7200000" cy="3780968"/>
            <a:chOff x="972400" y="3176424"/>
            <a:chExt cx="7200000" cy="3780968"/>
          </a:xfrm>
        </p:grpSpPr>
        <p:pic>
          <p:nvPicPr>
            <p:cNvPr id="2051"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972400" y="3176424"/>
              <a:ext cx="7200000" cy="3636952"/>
            </a:xfrm>
            <a:prstGeom prst="rect">
              <a:avLst/>
            </a:prstGeom>
            <a:noFill/>
            <a:ln w="381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Oval 3"/>
            <p:cNvSpPr/>
            <p:nvPr/>
          </p:nvSpPr>
          <p:spPr>
            <a:xfrm>
              <a:off x="6516216" y="6453336"/>
              <a:ext cx="1511368" cy="50405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grpSp>
      <p:sp>
        <p:nvSpPr>
          <p:cNvPr id="7" name="TextBox 6"/>
          <p:cNvSpPr txBox="1"/>
          <p:nvPr/>
        </p:nvSpPr>
        <p:spPr>
          <a:xfrm>
            <a:off x="2555776" y="764704"/>
            <a:ext cx="3600400" cy="646331"/>
          </a:xfrm>
          <a:prstGeom prst="rect">
            <a:avLst/>
          </a:prstGeom>
          <a:noFill/>
        </p:spPr>
        <p:txBody>
          <a:bodyPr wrap="square" rtlCol="0">
            <a:spAutoFit/>
          </a:bodyPr>
          <a:lstStyle/>
          <a:p>
            <a:pPr algn="ctr"/>
            <a:r>
              <a:rPr lang="en-IE" sz="3600" b="1" dirty="0" smtClean="0">
                <a:solidFill>
                  <a:srgbClr val="FF0000"/>
                </a:solidFill>
              </a:rPr>
              <a:t>P Build-up</a:t>
            </a:r>
            <a:endParaRPr lang="en-IE" sz="3600" b="1" dirty="0">
              <a:solidFill>
                <a:srgbClr val="FF0000"/>
              </a:solidFill>
            </a:endParaRPr>
          </a:p>
        </p:txBody>
      </p:sp>
    </p:spTree>
    <p:extLst>
      <p:ext uri="{BB962C8B-B14F-4D97-AF65-F5344CB8AC3E}">
        <p14:creationId xmlns:p14="http://schemas.microsoft.com/office/powerpoint/2010/main" val="65188734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252520" cy="1052736"/>
          </a:xfrm>
        </p:spPr>
        <p:txBody>
          <a:bodyPr>
            <a:normAutofit/>
          </a:bodyPr>
          <a:lstStyle/>
          <a:p>
            <a:r>
              <a:rPr lang="en-IE" sz="4000" dirty="0" smtClean="0"/>
              <a:t>In this case study % increases in N and P</a:t>
            </a:r>
            <a:endParaRPr lang="en-IE" sz="4000" dirty="0"/>
          </a:p>
        </p:txBody>
      </p:sp>
      <p:graphicFrame>
        <p:nvGraphicFramePr>
          <p:cNvPr id="4" name="Table 3"/>
          <p:cNvGraphicFramePr>
            <a:graphicFrameLocks noGrp="1"/>
          </p:cNvGraphicFramePr>
          <p:nvPr>
            <p:extLst>
              <p:ext uri="{D42A27DB-BD31-4B8C-83A1-F6EECF244321}">
                <p14:modId xmlns:p14="http://schemas.microsoft.com/office/powerpoint/2010/main" val="4043831767"/>
              </p:ext>
            </p:extLst>
          </p:nvPr>
        </p:nvGraphicFramePr>
        <p:xfrm>
          <a:off x="107506" y="3220942"/>
          <a:ext cx="8856981" cy="3520426"/>
        </p:xfrm>
        <a:graphic>
          <a:graphicData uri="http://schemas.openxmlformats.org/drawingml/2006/table">
            <a:tbl>
              <a:tblPr firstRow="1" firstCol="1" bandRow="1">
                <a:tableStyleId>{5C22544A-7EE6-4342-B048-85BDC9FD1C3A}</a:tableStyleId>
              </a:tblPr>
              <a:tblGrid>
                <a:gridCol w="1771211"/>
                <a:gridCol w="1771211"/>
                <a:gridCol w="1771211"/>
                <a:gridCol w="1771211"/>
                <a:gridCol w="1772137"/>
              </a:tblGrid>
              <a:tr h="960106">
                <a:tc>
                  <a:txBody>
                    <a:bodyPr/>
                    <a:lstStyle/>
                    <a:p>
                      <a:pPr algn="ctr">
                        <a:spcAft>
                          <a:spcPts val="0"/>
                        </a:spcAft>
                      </a:pPr>
                      <a:r>
                        <a:rPr lang="en-IE" sz="2400" dirty="0">
                          <a:effectLst/>
                        </a:rPr>
                        <a:t>Rates etc</a:t>
                      </a:r>
                      <a:endParaRPr lang="en-IE" sz="2400" dirty="0">
                        <a:effectLst/>
                        <a:latin typeface="Calibri"/>
                        <a:ea typeface="Calibri"/>
                        <a:cs typeface="Times New Roman"/>
                      </a:endParaRPr>
                    </a:p>
                  </a:txBody>
                  <a:tcPr marL="68580" marR="68580" marT="0" marB="0"/>
                </a:tc>
                <a:tc>
                  <a:txBody>
                    <a:bodyPr/>
                    <a:lstStyle/>
                    <a:p>
                      <a:pPr algn="ctr">
                        <a:spcAft>
                          <a:spcPts val="0"/>
                        </a:spcAft>
                      </a:pPr>
                      <a:r>
                        <a:rPr lang="en-IE" sz="2400">
                          <a:effectLst/>
                        </a:rPr>
                        <a:t>Max chemical N Total Kgs</a:t>
                      </a:r>
                      <a:endParaRPr lang="en-IE" sz="2400">
                        <a:effectLst/>
                        <a:latin typeface="Calibri"/>
                        <a:ea typeface="Calibri"/>
                        <a:cs typeface="Times New Roman"/>
                      </a:endParaRPr>
                    </a:p>
                  </a:txBody>
                  <a:tcPr marL="68580" marR="68580" marT="0" marB="0"/>
                </a:tc>
                <a:tc>
                  <a:txBody>
                    <a:bodyPr/>
                    <a:lstStyle/>
                    <a:p>
                      <a:pPr algn="ctr">
                        <a:spcAft>
                          <a:spcPts val="0"/>
                        </a:spcAft>
                      </a:pPr>
                      <a:r>
                        <a:rPr lang="en-IE" sz="2400">
                          <a:effectLst/>
                        </a:rPr>
                        <a:t>% increase</a:t>
                      </a:r>
                      <a:endParaRPr lang="en-IE" sz="2400">
                        <a:effectLst/>
                        <a:latin typeface="Calibri"/>
                        <a:ea typeface="Calibri"/>
                        <a:cs typeface="Times New Roman"/>
                      </a:endParaRPr>
                    </a:p>
                  </a:txBody>
                  <a:tcPr marL="68580" marR="68580" marT="0" marB="0"/>
                </a:tc>
                <a:tc>
                  <a:txBody>
                    <a:bodyPr/>
                    <a:lstStyle/>
                    <a:p>
                      <a:pPr algn="ctr">
                        <a:spcAft>
                          <a:spcPts val="0"/>
                        </a:spcAft>
                      </a:pPr>
                      <a:r>
                        <a:rPr lang="en-IE" sz="2400" dirty="0">
                          <a:effectLst/>
                        </a:rPr>
                        <a:t>Max chemical P Total Kgs</a:t>
                      </a:r>
                      <a:endParaRPr lang="en-IE" sz="2400" dirty="0">
                        <a:effectLst/>
                        <a:latin typeface="Calibri"/>
                        <a:ea typeface="Calibri"/>
                        <a:cs typeface="Times New Roman"/>
                      </a:endParaRPr>
                    </a:p>
                  </a:txBody>
                  <a:tcPr marL="68580" marR="68580" marT="0" marB="0"/>
                </a:tc>
                <a:tc>
                  <a:txBody>
                    <a:bodyPr/>
                    <a:lstStyle/>
                    <a:p>
                      <a:pPr algn="ctr">
                        <a:spcAft>
                          <a:spcPts val="0"/>
                        </a:spcAft>
                      </a:pPr>
                      <a:r>
                        <a:rPr lang="en-IE" sz="2400" dirty="0">
                          <a:effectLst/>
                        </a:rPr>
                        <a:t>% increase</a:t>
                      </a:r>
                      <a:endParaRPr lang="en-IE" sz="2400" dirty="0">
                        <a:effectLst/>
                        <a:latin typeface="Calibri"/>
                        <a:ea typeface="Calibri"/>
                        <a:cs typeface="Times New Roman"/>
                      </a:endParaRPr>
                    </a:p>
                  </a:txBody>
                  <a:tcPr marL="68580" marR="68580" marT="0" marB="0"/>
                </a:tc>
              </a:tr>
              <a:tr h="960106">
                <a:tc>
                  <a:txBody>
                    <a:bodyPr/>
                    <a:lstStyle/>
                    <a:p>
                      <a:pPr algn="ctr">
                        <a:spcAft>
                          <a:spcPts val="0"/>
                        </a:spcAft>
                      </a:pPr>
                      <a:r>
                        <a:rPr lang="en-IE" sz="2400" dirty="0" smtClean="0">
                          <a:effectLst/>
                        </a:rPr>
                        <a:t>SI 31/2014</a:t>
                      </a:r>
                      <a:endParaRPr lang="en-IE" sz="2400" dirty="0">
                        <a:effectLst/>
                        <a:latin typeface="Calibri"/>
                        <a:ea typeface="Calibri"/>
                        <a:cs typeface="Times New Roman"/>
                      </a:endParaRPr>
                    </a:p>
                  </a:txBody>
                  <a:tcPr marL="68580" marR="68580" marT="0" marB="0"/>
                </a:tc>
                <a:tc>
                  <a:txBody>
                    <a:bodyPr/>
                    <a:lstStyle/>
                    <a:p>
                      <a:pPr algn="ctr">
                        <a:spcAft>
                          <a:spcPts val="0"/>
                        </a:spcAft>
                      </a:pPr>
                      <a:r>
                        <a:rPr lang="en-IE" sz="2400" dirty="0">
                          <a:effectLst/>
                        </a:rPr>
                        <a:t>10,111</a:t>
                      </a:r>
                      <a:endParaRPr lang="en-IE" sz="2400" dirty="0">
                        <a:effectLst/>
                        <a:latin typeface="Calibri"/>
                        <a:ea typeface="Calibri"/>
                        <a:cs typeface="Times New Roman"/>
                      </a:endParaRPr>
                    </a:p>
                  </a:txBody>
                  <a:tcPr marL="68580" marR="68580" marT="0" marB="0"/>
                </a:tc>
                <a:tc>
                  <a:txBody>
                    <a:bodyPr/>
                    <a:lstStyle/>
                    <a:p>
                      <a:pPr algn="ctr">
                        <a:spcAft>
                          <a:spcPts val="0"/>
                        </a:spcAft>
                      </a:pPr>
                      <a:r>
                        <a:rPr lang="en-IE" sz="2400">
                          <a:effectLst/>
                        </a:rPr>
                        <a:t>N/A.</a:t>
                      </a:r>
                      <a:endParaRPr lang="en-IE" sz="2400">
                        <a:effectLst/>
                        <a:latin typeface="Calibri"/>
                        <a:ea typeface="Calibri"/>
                        <a:cs typeface="Times New Roman"/>
                      </a:endParaRPr>
                    </a:p>
                  </a:txBody>
                  <a:tcPr marL="68580" marR="68580" marT="0" marB="0"/>
                </a:tc>
                <a:tc>
                  <a:txBody>
                    <a:bodyPr/>
                    <a:lstStyle/>
                    <a:p>
                      <a:pPr algn="ctr">
                        <a:spcAft>
                          <a:spcPts val="0"/>
                        </a:spcAft>
                      </a:pPr>
                      <a:r>
                        <a:rPr lang="en-IE" sz="2400" dirty="0" smtClean="0">
                          <a:effectLst/>
                        </a:rPr>
                        <a:t>917</a:t>
                      </a:r>
                      <a:endParaRPr lang="en-IE" sz="2400" dirty="0">
                        <a:effectLst/>
                        <a:latin typeface="Calibri"/>
                        <a:ea typeface="Calibri"/>
                        <a:cs typeface="Times New Roman"/>
                      </a:endParaRPr>
                    </a:p>
                  </a:txBody>
                  <a:tcPr marL="68580" marR="68580" marT="0" marB="0"/>
                </a:tc>
                <a:tc>
                  <a:txBody>
                    <a:bodyPr/>
                    <a:lstStyle/>
                    <a:p>
                      <a:pPr algn="ctr">
                        <a:spcAft>
                          <a:spcPts val="0"/>
                        </a:spcAft>
                      </a:pPr>
                      <a:r>
                        <a:rPr lang="en-IE" sz="2400" dirty="0">
                          <a:effectLst/>
                        </a:rPr>
                        <a:t>N/A.</a:t>
                      </a:r>
                      <a:endParaRPr lang="en-IE" sz="2400" dirty="0">
                        <a:effectLst/>
                        <a:latin typeface="Calibri"/>
                        <a:ea typeface="Calibri"/>
                        <a:cs typeface="Times New Roman"/>
                      </a:endParaRPr>
                    </a:p>
                  </a:txBody>
                  <a:tcPr marL="68580" marR="68580" marT="0" marB="0"/>
                </a:tc>
              </a:tr>
              <a:tr h="480053">
                <a:tc>
                  <a:txBody>
                    <a:bodyPr/>
                    <a:lstStyle/>
                    <a:p>
                      <a:pPr algn="ctr">
                        <a:spcAft>
                          <a:spcPts val="0"/>
                        </a:spcAft>
                      </a:pPr>
                      <a:r>
                        <a:rPr lang="en-IE" sz="2400">
                          <a:effectLst/>
                        </a:rPr>
                        <a:t>New Table 13A</a:t>
                      </a:r>
                      <a:endParaRPr lang="en-IE" sz="2400">
                        <a:effectLst/>
                        <a:latin typeface="Calibri"/>
                        <a:ea typeface="Calibri"/>
                        <a:cs typeface="Times New Roman"/>
                      </a:endParaRPr>
                    </a:p>
                  </a:txBody>
                  <a:tcPr marL="68580" marR="68580" marT="0" marB="0"/>
                </a:tc>
                <a:tc>
                  <a:txBody>
                    <a:bodyPr/>
                    <a:lstStyle/>
                    <a:p>
                      <a:pPr algn="ctr">
                        <a:spcAft>
                          <a:spcPts val="0"/>
                        </a:spcAft>
                      </a:pPr>
                      <a:r>
                        <a:rPr lang="en-IE" sz="2400">
                          <a:effectLst/>
                        </a:rPr>
                        <a:t>10,222</a:t>
                      </a:r>
                      <a:endParaRPr lang="en-IE" sz="2400">
                        <a:effectLst/>
                        <a:latin typeface="Calibri"/>
                        <a:ea typeface="Calibri"/>
                        <a:cs typeface="Times New Roman"/>
                      </a:endParaRPr>
                    </a:p>
                  </a:txBody>
                  <a:tcPr marL="68580" marR="68580" marT="0" marB="0"/>
                </a:tc>
                <a:tc>
                  <a:txBody>
                    <a:bodyPr/>
                    <a:lstStyle/>
                    <a:p>
                      <a:pPr algn="ctr">
                        <a:spcAft>
                          <a:spcPts val="0"/>
                        </a:spcAft>
                      </a:pPr>
                      <a:r>
                        <a:rPr lang="en-IE" sz="2400" dirty="0" smtClean="0">
                          <a:effectLst/>
                        </a:rPr>
                        <a:t>1.5%</a:t>
                      </a:r>
                      <a:endParaRPr lang="en-IE" sz="2400" dirty="0">
                        <a:effectLst/>
                        <a:latin typeface="Calibri"/>
                        <a:ea typeface="Calibri"/>
                        <a:cs typeface="Times New Roman"/>
                      </a:endParaRPr>
                    </a:p>
                  </a:txBody>
                  <a:tcPr marL="68580" marR="68580" marT="0" marB="0"/>
                </a:tc>
                <a:tc>
                  <a:txBody>
                    <a:bodyPr/>
                    <a:lstStyle/>
                    <a:p>
                      <a:pPr algn="ctr">
                        <a:spcAft>
                          <a:spcPts val="0"/>
                        </a:spcAft>
                      </a:pPr>
                      <a:r>
                        <a:rPr lang="en-IE" sz="2400" dirty="0" smtClean="0">
                          <a:effectLst/>
                        </a:rPr>
                        <a:t>1090</a:t>
                      </a:r>
                      <a:endParaRPr lang="en-IE" sz="2400" dirty="0">
                        <a:effectLst/>
                        <a:latin typeface="Calibri"/>
                        <a:ea typeface="Calibri"/>
                        <a:cs typeface="Times New Roman"/>
                      </a:endParaRPr>
                    </a:p>
                  </a:txBody>
                  <a:tcPr marL="68580" marR="68580" marT="0" marB="0"/>
                </a:tc>
                <a:tc>
                  <a:txBody>
                    <a:bodyPr/>
                    <a:lstStyle/>
                    <a:p>
                      <a:pPr algn="ctr">
                        <a:spcAft>
                          <a:spcPts val="0"/>
                        </a:spcAft>
                      </a:pPr>
                      <a:r>
                        <a:rPr lang="en-IE" sz="2400" dirty="0" smtClean="0">
                          <a:effectLst/>
                        </a:rPr>
                        <a:t>18.50% </a:t>
                      </a:r>
                      <a:endParaRPr lang="en-IE" sz="2400" dirty="0">
                        <a:effectLst/>
                        <a:latin typeface="Calibri"/>
                        <a:ea typeface="Calibri"/>
                        <a:cs typeface="Times New Roman"/>
                      </a:endParaRPr>
                    </a:p>
                  </a:txBody>
                  <a:tcPr marL="68580" marR="68580" marT="0" marB="0"/>
                </a:tc>
              </a:tr>
              <a:tr h="480053">
                <a:tc>
                  <a:txBody>
                    <a:bodyPr/>
                    <a:lstStyle/>
                    <a:p>
                      <a:pPr algn="ctr">
                        <a:spcAft>
                          <a:spcPts val="0"/>
                        </a:spcAft>
                      </a:pPr>
                      <a:r>
                        <a:rPr lang="en-IE" sz="2400">
                          <a:effectLst/>
                        </a:rPr>
                        <a:t>New Table 13B</a:t>
                      </a:r>
                      <a:endParaRPr lang="en-IE" sz="2400">
                        <a:effectLst/>
                        <a:latin typeface="Calibri"/>
                        <a:ea typeface="Calibri"/>
                        <a:cs typeface="Times New Roman"/>
                      </a:endParaRPr>
                    </a:p>
                  </a:txBody>
                  <a:tcPr marL="68580" marR="68580" marT="0" marB="0"/>
                </a:tc>
                <a:tc>
                  <a:txBody>
                    <a:bodyPr/>
                    <a:lstStyle/>
                    <a:p>
                      <a:pPr algn="ctr">
                        <a:spcAft>
                          <a:spcPts val="0"/>
                        </a:spcAft>
                      </a:pPr>
                      <a:r>
                        <a:rPr lang="en-IE" sz="2400">
                          <a:effectLst/>
                        </a:rPr>
                        <a:t>10,222</a:t>
                      </a:r>
                      <a:endParaRPr lang="en-IE" sz="2400">
                        <a:effectLst/>
                        <a:latin typeface="Calibri"/>
                        <a:ea typeface="Calibri"/>
                        <a:cs typeface="Times New Roman"/>
                      </a:endParaRPr>
                    </a:p>
                  </a:txBody>
                  <a:tcPr marL="68580" marR="68580" marT="0" marB="0"/>
                </a:tc>
                <a:tc>
                  <a:txBody>
                    <a:bodyPr/>
                    <a:lstStyle/>
                    <a:p>
                      <a:pPr algn="ctr">
                        <a:spcAft>
                          <a:spcPts val="0"/>
                        </a:spcAft>
                      </a:pPr>
                      <a:r>
                        <a:rPr lang="en-IE" sz="2400" dirty="0" smtClean="0">
                          <a:effectLst/>
                        </a:rPr>
                        <a:t>1.5%</a:t>
                      </a:r>
                      <a:endParaRPr lang="en-IE" sz="2400" dirty="0">
                        <a:effectLst/>
                        <a:latin typeface="Calibri"/>
                        <a:ea typeface="Calibri"/>
                        <a:cs typeface="Times New Roman"/>
                      </a:endParaRPr>
                    </a:p>
                  </a:txBody>
                  <a:tcPr marL="68580" marR="68580" marT="0" marB="0"/>
                </a:tc>
                <a:tc>
                  <a:txBody>
                    <a:bodyPr/>
                    <a:lstStyle/>
                    <a:p>
                      <a:pPr algn="ctr">
                        <a:spcAft>
                          <a:spcPts val="0"/>
                        </a:spcAft>
                      </a:pPr>
                      <a:r>
                        <a:rPr lang="en-IE" sz="2400" dirty="0" smtClean="0">
                          <a:effectLst/>
                        </a:rPr>
                        <a:t>1820</a:t>
                      </a:r>
                      <a:endParaRPr lang="en-IE" sz="2400" dirty="0">
                        <a:effectLst/>
                        <a:latin typeface="Calibri"/>
                        <a:ea typeface="Calibri"/>
                        <a:cs typeface="Times New Roman"/>
                      </a:endParaRPr>
                    </a:p>
                  </a:txBody>
                  <a:tcPr marL="68580" marR="68580" marT="0" marB="0"/>
                </a:tc>
                <a:tc>
                  <a:txBody>
                    <a:bodyPr/>
                    <a:lstStyle/>
                    <a:p>
                      <a:pPr algn="ctr">
                        <a:spcAft>
                          <a:spcPts val="0"/>
                        </a:spcAft>
                      </a:pPr>
                      <a:r>
                        <a:rPr lang="en-IE" sz="2400" dirty="0" smtClean="0">
                          <a:effectLst/>
                        </a:rPr>
                        <a:t>98%  </a:t>
                      </a:r>
                      <a:r>
                        <a:rPr lang="en-IE" sz="2400" b="1" dirty="0" smtClean="0">
                          <a:solidFill>
                            <a:srgbClr val="FF0000"/>
                          </a:solidFill>
                          <a:effectLst/>
                        </a:rPr>
                        <a:t>(67%)</a:t>
                      </a:r>
                      <a:endParaRPr lang="en-IE" sz="2400" b="1" dirty="0">
                        <a:solidFill>
                          <a:srgbClr val="FF0000"/>
                        </a:solidFill>
                        <a:effectLst/>
                        <a:latin typeface="Calibri"/>
                        <a:ea typeface="Calibri"/>
                        <a:cs typeface="Times New Roman"/>
                      </a:endParaRPr>
                    </a:p>
                  </a:txBody>
                  <a:tcPr marL="68580" marR="68580" marT="0" marB="0"/>
                </a:tc>
              </a:tr>
            </a:tbl>
          </a:graphicData>
        </a:graphic>
      </p:graphicFrame>
      <p:sp>
        <p:nvSpPr>
          <p:cNvPr id="5" name="Content Placeholder 2"/>
          <p:cNvSpPr>
            <a:spLocks noGrp="1"/>
          </p:cNvSpPr>
          <p:nvPr>
            <p:ph idx="1"/>
          </p:nvPr>
        </p:nvSpPr>
        <p:spPr>
          <a:xfrm>
            <a:off x="34699" y="764704"/>
            <a:ext cx="8785773" cy="2304256"/>
          </a:xfrm>
        </p:spPr>
        <p:txBody>
          <a:bodyPr>
            <a:normAutofit fontScale="85000" lnSpcReduction="10000"/>
          </a:bodyPr>
          <a:lstStyle/>
          <a:p>
            <a:pPr marL="342900" lvl="1" indent="-342900">
              <a:buFont typeface="Arial" pitchFamily="34" charset="0"/>
              <a:buChar char="•"/>
            </a:pPr>
            <a:r>
              <a:rPr lang="en-IE" sz="3200" dirty="0" smtClean="0"/>
              <a:t>P increase will depend on % P index, 1 – 4 soils?</a:t>
            </a:r>
          </a:p>
          <a:p>
            <a:pPr marL="342900" lvl="1" indent="-342900">
              <a:buFont typeface="Arial" pitchFamily="34" charset="0"/>
              <a:buChar char="•"/>
            </a:pPr>
            <a:r>
              <a:rPr lang="en-IE" sz="3200" dirty="0" smtClean="0"/>
              <a:t>Will P index 1 &amp; 2 soils receive organic manures?</a:t>
            </a:r>
          </a:p>
          <a:p>
            <a:pPr marL="342900" lvl="1" indent="-342900">
              <a:buFont typeface="Arial" pitchFamily="34" charset="0"/>
              <a:buChar char="•"/>
            </a:pPr>
            <a:r>
              <a:rPr lang="en-IE" sz="3200" dirty="0" smtClean="0"/>
              <a:t>Table 9 Nutrient availability in fertilisers</a:t>
            </a:r>
          </a:p>
          <a:p>
            <a:pPr marL="342900" lvl="1" indent="-342900">
              <a:buFont typeface="Arial" pitchFamily="34" charset="0"/>
              <a:buChar char="•"/>
            </a:pPr>
            <a:r>
              <a:rPr lang="en-US" sz="3200" b="1" dirty="0">
                <a:solidFill>
                  <a:srgbClr val="FF0000"/>
                </a:solidFill>
              </a:rPr>
              <a:t>Warning!</a:t>
            </a:r>
            <a:r>
              <a:rPr lang="en-US" sz="3200" dirty="0">
                <a:solidFill>
                  <a:srgbClr val="FF0000"/>
                </a:solidFill>
              </a:rPr>
              <a:t> Higher P Buildup Conditions selected and no soil sample area can exceed 5 Ha on the entire farm</a:t>
            </a:r>
            <a:endParaRPr lang="en-IE" sz="3200" dirty="0">
              <a:solidFill>
                <a:srgbClr val="FF0000"/>
              </a:solidFill>
            </a:endParaRPr>
          </a:p>
          <a:p>
            <a:endParaRPr lang="en-IE" dirty="0" smtClean="0"/>
          </a:p>
          <a:p>
            <a:endParaRPr lang="en-IE" dirty="0"/>
          </a:p>
        </p:txBody>
      </p:sp>
    </p:spTree>
    <p:extLst>
      <p:ext uri="{BB962C8B-B14F-4D97-AF65-F5344CB8AC3E}">
        <p14:creationId xmlns:p14="http://schemas.microsoft.com/office/powerpoint/2010/main" val="24591058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548680"/>
            <a:ext cx="8229600" cy="1800199"/>
          </a:xfrm>
        </p:spPr>
        <p:txBody>
          <a:bodyPr>
            <a:normAutofit fontScale="85000" lnSpcReduction="20000"/>
          </a:bodyPr>
          <a:lstStyle/>
          <a:p>
            <a:r>
              <a:rPr lang="en-IE" dirty="0" smtClean="0"/>
              <a:t>Derogation report for P Buildup </a:t>
            </a:r>
            <a:endParaRPr lang="en-IE" dirty="0"/>
          </a:p>
          <a:p>
            <a:r>
              <a:rPr lang="en-IE" dirty="0" smtClean="0"/>
              <a:t>Manure Storage Capacity needs to be completed</a:t>
            </a:r>
          </a:p>
          <a:p>
            <a:r>
              <a:rPr lang="en-IE" dirty="0" smtClean="0"/>
              <a:t>Soiled water, Slurry and FYM sections</a:t>
            </a:r>
          </a:p>
          <a:p>
            <a:r>
              <a:rPr lang="en-IE" dirty="0" smtClean="0"/>
              <a:t>P Build-up will appear on front page of reports</a:t>
            </a:r>
          </a:p>
        </p:txBody>
      </p:sp>
      <p:grpSp>
        <p:nvGrpSpPr>
          <p:cNvPr id="5" name="Group 4"/>
          <p:cNvGrpSpPr/>
          <p:nvPr/>
        </p:nvGrpSpPr>
        <p:grpSpPr>
          <a:xfrm>
            <a:off x="611157" y="2564904"/>
            <a:ext cx="7345622" cy="2890046"/>
            <a:chOff x="611157" y="2564904"/>
            <a:chExt cx="7345622" cy="2890046"/>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6392" t="14703" r="27704" b="56400"/>
            <a:stretch/>
          </p:blipFill>
          <p:spPr bwMode="auto">
            <a:xfrm>
              <a:off x="611157" y="2564904"/>
              <a:ext cx="7345622" cy="2890046"/>
            </a:xfrm>
            <a:prstGeom prst="rect">
              <a:avLst/>
            </a:prstGeom>
            <a:noFill/>
            <a:ln w="3175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TextBox 3"/>
            <p:cNvSpPr txBox="1"/>
            <p:nvPr/>
          </p:nvSpPr>
          <p:spPr>
            <a:xfrm>
              <a:off x="755576" y="2636912"/>
              <a:ext cx="6480720" cy="461665"/>
            </a:xfrm>
            <a:prstGeom prst="rect">
              <a:avLst/>
            </a:prstGeom>
            <a:solidFill>
              <a:srgbClr val="008000"/>
            </a:solidFill>
            <a:ln>
              <a:noFill/>
            </a:ln>
          </p:spPr>
          <p:txBody>
            <a:bodyPr wrap="square" rtlCol="0">
              <a:spAutoFit/>
            </a:bodyPr>
            <a:lstStyle/>
            <a:p>
              <a:r>
                <a:rPr lang="en-IE" sz="2400" dirty="0" smtClean="0">
                  <a:solidFill>
                    <a:schemeClr val="bg1"/>
                  </a:solidFill>
                </a:rPr>
                <a:t>Derogation – Fertiliser Plan 2018 (Soil P Build-up)</a:t>
              </a:r>
              <a:endParaRPr lang="en-IE" sz="2400" dirty="0">
                <a:solidFill>
                  <a:schemeClr val="bg1"/>
                </a:solidFill>
              </a:endParaRPr>
            </a:p>
          </p:txBody>
        </p:sp>
      </p:grpSp>
      <p:cxnSp>
        <p:nvCxnSpPr>
          <p:cNvPr id="6" name="Straight Arrow Connector 5"/>
          <p:cNvCxnSpPr/>
          <p:nvPr/>
        </p:nvCxnSpPr>
        <p:spPr>
          <a:xfrm>
            <a:off x="6156176" y="2204864"/>
            <a:ext cx="0" cy="504056"/>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1316956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32965" y="44624"/>
            <a:ext cx="4823801" cy="6840000"/>
          </a:xfrm>
          <a:prstGeom prst="rect">
            <a:avLst/>
          </a:prstGeom>
          <a:noFill/>
          <a:ln w="381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5" name="Content Placeholder 2"/>
          <p:cNvSpPr>
            <a:spLocks noGrp="1"/>
          </p:cNvSpPr>
          <p:nvPr>
            <p:ph idx="1"/>
          </p:nvPr>
        </p:nvSpPr>
        <p:spPr>
          <a:xfrm>
            <a:off x="4856766" y="476672"/>
            <a:ext cx="4287234" cy="6192688"/>
          </a:xfrm>
        </p:spPr>
        <p:txBody>
          <a:bodyPr>
            <a:normAutofit lnSpcReduction="10000"/>
          </a:bodyPr>
          <a:lstStyle/>
          <a:p>
            <a:pPr marL="342900" lvl="1" indent="-342900">
              <a:buFont typeface="Arial" pitchFamily="34" charset="0"/>
              <a:buChar char="•"/>
            </a:pPr>
            <a:r>
              <a:rPr lang="en-IE" dirty="0" smtClean="0"/>
              <a:t>Available on NMP</a:t>
            </a:r>
          </a:p>
          <a:p>
            <a:pPr marL="342900" lvl="1" indent="-342900">
              <a:buFont typeface="Arial" pitchFamily="34" charset="0"/>
              <a:buChar char="•"/>
            </a:pPr>
            <a:r>
              <a:rPr lang="en-IE" dirty="0" smtClean="0"/>
              <a:t>Available on AgFood</a:t>
            </a:r>
          </a:p>
          <a:p>
            <a:pPr marL="342900" lvl="1" indent="-342900">
              <a:buFont typeface="Arial" pitchFamily="34" charset="0"/>
              <a:buChar char="•"/>
            </a:pPr>
            <a:r>
              <a:rPr lang="en-IE" dirty="0" smtClean="0"/>
              <a:t>3 options </a:t>
            </a:r>
          </a:p>
          <a:p>
            <a:pPr marL="514350" lvl="1" indent="-514350">
              <a:buFont typeface="+mj-lt"/>
              <a:buAutoNum type="arabicPeriod"/>
            </a:pPr>
            <a:r>
              <a:rPr lang="en-IE" dirty="0" smtClean="0"/>
              <a:t>Take OM for all plots in high OM map</a:t>
            </a:r>
          </a:p>
          <a:p>
            <a:pPr marL="514350" lvl="1" indent="-514350">
              <a:buFont typeface="+mj-lt"/>
              <a:buAutoNum type="arabicPeriod"/>
            </a:pPr>
            <a:r>
              <a:rPr lang="en-IE" dirty="0" smtClean="0"/>
              <a:t>FAS sign off on plots that are non high OM</a:t>
            </a:r>
          </a:p>
          <a:p>
            <a:pPr marL="514350" lvl="1" indent="-514350">
              <a:buFont typeface="+mj-lt"/>
              <a:buAutoNum type="arabicPeriod"/>
            </a:pPr>
            <a:r>
              <a:rPr lang="en-IE" dirty="0" smtClean="0"/>
              <a:t>Assume P index 3 for all soils concerned and no OM test required</a:t>
            </a:r>
          </a:p>
          <a:p>
            <a:pPr marL="514350" lvl="1" indent="-514350">
              <a:buFont typeface="+mj-lt"/>
              <a:buAutoNum type="arabicPeriod"/>
            </a:pPr>
            <a:r>
              <a:rPr lang="en-IE" dirty="0" smtClean="0"/>
              <a:t>Assign Peat as soil type and NMP defaults P index 1 and 2 soils to P Index 3</a:t>
            </a:r>
          </a:p>
          <a:p>
            <a:pPr marL="0" lvl="1" indent="0">
              <a:buNone/>
            </a:pPr>
            <a:endParaRPr lang="en-IE" sz="2400" dirty="0"/>
          </a:p>
        </p:txBody>
      </p:sp>
    </p:spTree>
    <p:extLst>
      <p:ext uri="{BB962C8B-B14F-4D97-AF65-F5344CB8AC3E}">
        <p14:creationId xmlns:p14="http://schemas.microsoft.com/office/powerpoint/2010/main" val="37463852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1547664" y="4293096"/>
            <a:ext cx="5760000" cy="2340970"/>
          </a:xfrm>
          <a:prstGeom prst="rect">
            <a:avLst/>
          </a:prstGeom>
          <a:noFill/>
          <a:ln w="381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nvGrpSpPr>
          <p:cNvPr id="6" name="Group 5"/>
          <p:cNvGrpSpPr/>
          <p:nvPr/>
        </p:nvGrpSpPr>
        <p:grpSpPr>
          <a:xfrm>
            <a:off x="1548304" y="116632"/>
            <a:ext cx="5760000" cy="4042671"/>
            <a:chOff x="1548304" y="116632"/>
            <a:chExt cx="5760000" cy="4042671"/>
          </a:xfrm>
        </p:grpSpPr>
        <p:pic>
          <p:nvPicPr>
            <p:cNvPr id="4"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1548304" y="116632"/>
              <a:ext cx="5760000" cy="4042671"/>
            </a:xfrm>
            <a:prstGeom prst="rect">
              <a:avLst/>
            </a:prstGeom>
            <a:noFill/>
            <a:ln w="381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5" name="Oval 4"/>
            <p:cNvSpPr/>
            <p:nvPr/>
          </p:nvSpPr>
          <p:spPr>
            <a:xfrm>
              <a:off x="2195736" y="1484784"/>
              <a:ext cx="4680520" cy="65318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grpSp>
    </p:spTree>
    <p:extLst>
      <p:ext uri="{BB962C8B-B14F-4D97-AF65-F5344CB8AC3E}">
        <p14:creationId xmlns:p14="http://schemas.microsoft.com/office/powerpoint/2010/main" val="141977527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22114"/>
          </a:xfrm>
        </p:spPr>
        <p:txBody>
          <a:bodyPr/>
          <a:lstStyle/>
          <a:p>
            <a:r>
              <a:rPr lang="en-IE" dirty="0" smtClean="0"/>
              <a:t>How to find this on NMP Online</a:t>
            </a:r>
            <a:endParaRPr lang="en-IE" dirty="0"/>
          </a:p>
        </p:txBody>
      </p:sp>
      <p:sp>
        <p:nvSpPr>
          <p:cNvPr id="4" name="Content Placeholder 2"/>
          <p:cNvSpPr>
            <a:spLocks noGrp="1"/>
          </p:cNvSpPr>
          <p:nvPr>
            <p:ph idx="1"/>
          </p:nvPr>
        </p:nvSpPr>
        <p:spPr>
          <a:xfrm>
            <a:off x="9527" y="1124744"/>
            <a:ext cx="8785773" cy="1080120"/>
          </a:xfrm>
        </p:spPr>
        <p:txBody>
          <a:bodyPr>
            <a:noAutofit/>
          </a:bodyPr>
          <a:lstStyle/>
          <a:p>
            <a:pPr marL="342900" lvl="1" indent="-342900">
              <a:buFont typeface="Arial" pitchFamily="34" charset="0"/>
              <a:buChar char="•"/>
            </a:pPr>
            <a:r>
              <a:rPr lang="en-IE" dirty="0" smtClean="0"/>
              <a:t>Map Viewer – select Layer Control</a:t>
            </a:r>
          </a:p>
          <a:p>
            <a:pPr marL="342900" lvl="1" indent="-342900">
              <a:buFont typeface="Arial" pitchFamily="34" charset="0"/>
              <a:buChar char="•"/>
            </a:pPr>
            <a:r>
              <a:rPr lang="en-IE" dirty="0" smtClean="0"/>
              <a:t>Layer appears as brown hatched layer</a:t>
            </a:r>
          </a:p>
          <a:p>
            <a:pPr marL="0" lvl="1" indent="0">
              <a:buNone/>
            </a:pPr>
            <a:endParaRPr lang="en-IE" dirty="0" smtClean="0">
              <a:solidFill>
                <a:srgbClr val="FF0000"/>
              </a:solidFill>
            </a:endParaRPr>
          </a:p>
          <a:p>
            <a:pPr marL="0" lvl="1" indent="0">
              <a:buNone/>
            </a:pPr>
            <a:endParaRPr lang="en-IE" dirty="0">
              <a:solidFill>
                <a:srgbClr val="FF0000"/>
              </a:solidFill>
            </a:endParaRPr>
          </a:p>
          <a:p>
            <a:endParaRPr lang="en-IE" sz="2800" dirty="0" smtClean="0"/>
          </a:p>
          <a:p>
            <a:endParaRPr lang="en-IE" sz="2800" dirty="0"/>
          </a:p>
        </p:txBody>
      </p:sp>
      <p:pic>
        <p:nvPicPr>
          <p:cNvPr id="12290"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1403648" y="2585286"/>
            <a:ext cx="6598920" cy="4236720"/>
          </a:xfrm>
          <a:prstGeom prst="rect">
            <a:avLst/>
          </a:prstGeom>
          <a:noFill/>
          <a:ln w="381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41399702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140572" y="1223902"/>
            <a:ext cx="9000000" cy="5589474"/>
          </a:xfrm>
          <a:prstGeom prst="rect">
            <a:avLst/>
          </a:prstGeom>
          <a:noFill/>
          <a:ln w="381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6" name="Title 1"/>
          <p:cNvSpPr>
            <a:spLocks noGrp="1"/>
          </p:cNvSpPr>
          <p:nvPr>
            <p:ph type="title"/>
          </p:nvPr>
        </p:nvSpPr>
        <p:spPr>
          <a:xfrm>
            <a:off x="457200" y="136767"/>
            <a:ext cx="8229600" cy="922114"/>
          </a:xfrm>
        </p:spPr>
        <p:txBody>
          <a:bodyPr/>
          <a:lstStyle/>
          <a:p>
            <a:r>
              <a:rPr lang="en-IE" dirty="0" smtClean="0"/>
              <a:t>OSI Layer</a:t>
            </a:r>
            <a:endParaRPr lang="en-IE" dirty="0"/>
          </a:p>
        </p:txBody>
      </p:sp>
    </p:spTree>
    <p:extLst>
      <p:ext uri="{BB962C8B-B14F-4D97-AF65-F5344CB8AC3E}">
        <p14:creationId xmlns:p14="http://schemas.microsoft.com/office/powerpoint/2010/main" val="336712719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0" y="1063704"/>
            <a:ext cx="9144001" cy="5821680"/>
          </a:xfrm>
          <a:prstGeom prst="rect">
            <a:avLst/>
          </a:prstGeom>
          <a:noFill/>
          <a:ln w="381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5" name="Title 1"/>
          <p:cNvSpPr>
            <a:spLocks noGrp="1"/>
          </p:cNvSpPr>
          <p:nvPr>
            <p:ph type="title"/>
          </p:nvPr>
        </p:nvSpPr>
        <p:spPr>
          <a:xfrm>
            <a:off x="457200" y="136767"/>
            <a:ext cx="8229600" cy="922114"/>
          </a:xfrm>
        </p:spPr>
        <p:txBody>
          <a:bodyPr/>
          <a:lstStyle/>
          <a:p>
            <a:r>
              <a:rPr lang="en-IE" dirty="0" smtClean="0"/>
              <a:t>Ortho Layer</a:t>
            </a:r>
            <a:endParaRPr lang="en-IE" dirty="0"/>
          </a:p>
        </p:txBody>
      </p:sp>
    </p:spTree>
    <p:extLst>
      <p:ext uri="{BB962C8B-B14F-4D97-AF65-F5344CB8AC3E}">
        <p14:creationId xmlns:p14="http://schemas.microsoft.com/office/powerpoint/2010/main" val="372036824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395536" y="980728"/>
            <a:ext cx="8260080" cy="5791200"/>
          </a:xfrm>
          <a:prstGeom prst="rect">
            <a:avLst/>
          </a:prstGeom>
          <a:noFill/>
          <a:ln w="381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5" name="Title 1"/>
          <p:cNvSpPr>
            <a:spLocks noGrp="1"/>
          </p:cNvSpPr>
          <p:nvPr>
            <p:ph type="title"/>
          </p:nvPr>
        </p:nvSpPr>
        <p:spPr>
          <a:xfrm>
            <a:off x="426873" y="81554"/>
            <a:ext cx="8229600" cy="922114"/>
          </a:xfrm>
        </p:spPr>
        <p:txBody>
          <a:bodyPr/>
          <a:lstStyle/>
          <a:p>
            <a:r>
              <a:rPr lang="en-IE" dirty="0" smtClean="0"/>
              <a:t>Plots 1, 2, 11, 12, 13A and 13B??</a:t>
            </a:r>
            <a:endParaRPr lang="en-IE" dirty="0"/>
          </a:p>
        </p:txBody>
      </p:sp>
    </p:spTree>
    <p:extLst>
      <p:ext uri="{BB962C8B-B14F-4D97-AF65-F5344CB8AC3E}">
        <p14:creationId xmlns:p14="http://schemas.microsoft.com/office/powerpoint/2010/main" val="371987224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755576" y="22501"/>
            <a:ext cx="7920000" cy="6846301"/>
          </a:xfrm>
          <a:prstGeom prst="rect">
            <a:avLst/>
          </a:prstGeom>
          <a:noFill/>
          <a:ln w="381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3" name="TextBox 2"/>
          <p:cNvSpPr txBox="1"/>
          <p:nvPr/>
        </p:nvSpPr>
        <p:spPr>
          <a:xfrm>
            <a:off x="1763688" y="1772816"/>
            <a:ext cx="1296144" cy="369332"/>
          </a:xfrm>
          <a:prstGeom prst="rect">
            <a:avLst/>
          </a:prstGeom>
          <a:solidFill>
            <a:schemeClr val="bg1">
              <a:lumMod val="75000"/>
            </a:schemeClr>
          </a:solidFill>
        </p:spPr>
        <p:txBody>
          <a:bodyPr wrap="square" rtlCol="0">
            <a:spAutoFit/>
          </a:bodyPr>
          <a:lstStyle/>
          <a:p>
            <a:r>
              <a:rPr lang="en-IE" dirty="0" smtClean="0">
                <a:solidFill>
                  <a:srgbClr val="FF0000"/>
                </a:solidFill>
              </a:rPr>
              <a:t>Mineral soil</a:t>
            </a:r>
            <a:endParaRPr lang="en-IE" dirty="0">
              <a:solidFill>
                <a:srgbClr val="FF0000"/>
              </a:solidFill>
            </a:endParaRPr>
          </a:p>
        </p:txBody>
      </p:sp>
      <p:sp>
        <p:nvSpPr>
          <p:cNvPr id="8" name="TextBox 7"/>
          <p:cNvSpPr txBox="1"/>
          <p:nvPr/>
        </p:nvSpPr>
        <p:spPr>
          <a:xfrm>
            <a:off x="5940152" y="2780928"/>
            <a:ext cx="1296144" cy="369332"/>
          </a:xfrm>
          <a:prstGeom prst="rect">
            <a:avLst/>
          </a:prstGeom>
          <a:solidFill>
            <a:schemeClr val="bg1">
              <a:lumMod val="75000"/>
            </a:schemeClr>
          </a:solidFill>
        </p:spPr>
        <p:txBody>
          <a:bodyPr wrap="square" rtlCol="0">
            <a:spAutoFit/>
          </a:bodyPr>
          <a:lstStyle/>
          <a:p>
            <a:r>
              <a:rPr lang="en-IE" dirty="0" smtClean="0">
                <a:solidFill>
                  <a:srgbClr val="FF0000"/>
                </a:solidFill>
              </a:rPr>
              <a:t>Mineral soil</a:t>
            </a:r>
            <a:endParaRPr lang="en-IE" dirty="0">
              <a:solidFill>
                <a:srgbClr val="FF0000"/>
              </a:solidFill>
            </a:endParaRPr>
          </a:p>
        </p:txBody>
      </p:sp>
      <p:sp>
        <p:nvSpPr>
          <p:cNvPr id="9" name="TextBox 8"/>
          <p:cNvSpPr txBox="1"/>
          <p:nvPr/>
        </p:nvSpPr>
        <p:spPr>
          <a:xfrm>
            <a:off x="7452320" y="2411596"/>
            <a:ext cx="1223256" cy="646331"/>
          </a:xfrm>
          <a:prstGeom prst="rect">
            <a:avLst/>
          </a:prstGeom>
          <a:solidFill>
            <a:schemeClr val="bg1">
              <a:lumMod val="75000"/>
            </a:schemeClr>
          </a:solidFill>
        </p:spPr>
        <p:txBody>
          <a:bodyPr wrap="square" rtlCol="0">
            <a:spAutoFit/>
          </a:bodyPr>
          <a:lstStyle/>
          <a:p>
            <a:r>
              <a:rPr lang="en-IE" dirty="0" smtClean="0">
                <a:solidFill>
                  <a:srgbClr val="FF0000"/>
                </a:solidFill>
              </a:rPr>
              <a:t>Peat soil OM&gt;20%</a:t>
            </a:r>
            <a:endParaRPr lang="en-IE" dirty="0">
              <a:solidFill>
                <a:srgbClr val="FF0000"/>
              </a:solidFill>
            </a:endParaRPr>
          </a:p>
        </p:txBody>
      </p:sp>
      <p:sp>
        <p:nvSpPr>
          <p:cNvPr id="11" name="TextBox 10"/>
          <p:cNvSpPr txBox="1"/>
          <p:nvPr/>
        </p:nvSpPr>
        <p:spPr>
          <a:xfrm>
            <a:off x="6156176" y="4869160"/>
            <a:ext cx="1296144" cy="646331"/>
          </a:xfrm>
          <a:prstGeom prst="rect">
            <a:avLst/>
          </a:prstGeom>
          <a:solidFill>
            <a:schemeClr val="bg1">
              <a:lumMod val="75000"/>
            </a:schemeClr>
          </a:solidFill>
        </p:spPr>
        <p:txBody>
          <a:bodyPr wrap="square" rtlCol="0">
            <a:spAutoFit/>
          </a:bodyPr>
          <a:lstStyle/>
          <a:p>
            <a:r>
              <a:rPr lang="en-IE" dirty="0" smtClean="0">
                <a:solidFill>
                  <a:srgbClr val="FF0000"/>
                </a:solidFill>
              </a:rPr>
              <a:t>Peat soil no OM test</a:t>
            </a:r>
            <a:endParaRPr lang="en-IE" dirty="0">
              <a:solidFill>
                <a:srgbClr val="FF0000"/>
              </a:solidFill>
            </a:endParaRPr>
          </a:p>
        </p:txBody>
      </p:sp>
      <p:sp>
        <p:nvSpPr>
          <p:cNvPr id="12" name="TextBox 11"/>
          <p:cNvSpPr txBox="1"/>
          <p:nvPr/>
        </p:nvSpPr>
        <p:spPr>
          <a:xfrm>
            <a:off x="7604720" y="4220606"/>
            <a:ext cx="1223256" cy="646331"/>
          </a:xfrm>
          <a:prstGeom prst="rect">
            <a:avLst/>
          </a:prstGeom>
          <a:solidFill>
            <a:schemeClr val="bg1">
              <a:lumMod val="75000"/>
            </a:schemeClr>
          </a:solidFill>
        </p:spPr>
        <p:txBody>
          <a:bodyPr wrap="square" rtlCol="0">
            <a:spAutoFit/>
          </a:bodyPr>
          <a:lstStyle/>
          <a:p>
            <a:r>
              <a:rPr lang="en-IE" dirty="0" smtClean="0">
                <a:solidFill>
                  <a:srgbClr val="FF0000"/>
                </a:solidFill>
              </a:rPr>
              <a:t>Peat soil OM&gt;20%</a:t>
            </a:r>
            <a:endParaRPr lang="en-IE" dirty="0">
              <a:solidFill>
                <a:srgbClr val="FF0000"/>
              </a:solidFill>
            </a:endParaRPr>
          </a:p>
        </p:txBody>
      </p:sp>
    </p:spTree>
    <p:extLst>
      <p:ext uri="{BB962C8B-B14F-4D97-AF65-F5344CB8AC3E}">
        <p14:creationId xmlns:p14="http://schemas.microsoft.com/office/powerpoint/2010/main" val="26725993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animBg="1"/>
      <p:bldP spid="9" grpId="0" animBg="1"/>
      <p:bldP spid="11" grpId="0" animBg="1"/>
      <p:bldP spid="1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8229600" cy="864096"/>
          </a:xfrm>
        </p:spPr>
        <p:txBody>
          <a:bodyPr/>
          <a:lstStyle/>
          <a:p>
            <a:r>
              <a:rPr lang="en-IE" dirty="0" smtClean="0"/>
              <a:t>Previous years GSR</a:t>
            </a:r>
            <a:endParaRPr lang="en-IE" dirty="0"/>
          </a:p>
        </p:txBody>
      </p:sp>
      <p:sp>
        <p:nvSpPr>
          <p:cNvPr id="3" name="Content Placeholder 2"/>
          <p:cNvSpPr>
            <a:spLocks noGrp="1"/>
          </p:cNvSpPr>
          <p:nvPr>
            <p:ph idx="1"/>
          </p:nvPr>
        </p:nvSpPr>
        <p:spPr>
          <a:xfrm>
            <a:off x="107504" y="980728"/>
            <a:ext cx="8928992" cy="5145435"/>
          </a:xfrm>
        </p:spPr>
        <p:txBody>
          <a:bodyPr/>
          <a:lstStyle/>
          <a:p>
            <a:r>
              <a:rPr lang="en-IE" dirty="0" smtClean="0"/>
              <a:t>Not applicable to new derogation applicants in 2018 as they can use the predicted GSR</a:t>
            </a:r>
          </a:p>
          <a:p>
            <a:r>
              <a:rPr lang="en-IE" dirty="0" smtClean="0"/>
              <a:t>Except if in derogation in 2017 and will be changing bands within derogation from &lt;210 to &gt;210 – these must use previous years GSR</a:t>
            </a:r>
          </a:p>
          <a:p>
            <a:r>
              <a:rPr lang="en-IE" dirty="0" smtClean="0"/>
              <a:t>Non-derogation farmers 2018 will all use previous years GSR</a:t>
            </a:r>
          </a:p>
          <a:p>
            <a:r>
              <a:rPr lang="en-IE" dirty="0" smtClean="0"/>
              <a:t>Can select either function in NMP Online</a:t>
            </a:r>
          </a:p>
          <a:p>
            <a:endParaRPr lang="en-IE" dirty="0"/>
          </a:p>
        </p:txBody>
      </p:sp>
    </p:spTree>
    <p:extLst>
      <p:ext uri="{BB962C8B-B14F-4D97-AF65-F5344CB8AC3E}">
        <p14:creationId xmlns:p14="http://schemas.microsoft.com/office/powerpoint/2010/main" val="355690923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611560" y="44624"/>
            <a:ext cx="8532440" cy="6709705"/>
            <a:chOff x="611560" y="44624"/>
            <a:chExt cx="8532440" cy="6709705"/>
          </a:xfrm>
        </p:grpSpPr>
        <p:pic>
          <p:nvPicPr>
            <p:cNvPr id="102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611560" y="44624"/>
              <a:ext cx="7920000" cy="6709705"/>
            </a:xfrm>
            <a:prstGeom prst="rect">
              <a:avLst/>
            </a:prstGeom>
            <a:noFill/>
            <a:ln w="381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Oval 3"/>
            <p:cNvSpPr/>
            <p:nvPr/>
          </p:nvSpPr>
          <p:spPr>
            <a:xfrm>
              <a:off x="755576" y="3573016"/>
              <a:ext cx="8388424" cy="21602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grpSp>
    </p:spTree>
    <p:extLst>
      <p:ext uri="{BB962C8B-B14F-4D97-AF65-F5344CB8AC3E}">
        <p14:creationId xmlns:p14="http://schemas.microsoft.com/office/powerpoint/2010/main" val="366183429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IE" dirty="0" smtClean="0"/>
              <a:t>What to consider when completing NMP’s</a:t>
            </a:r>
            <a:endParaRPr lang="en-IE" dirty="0"/>
          </a:p>
        </p:txBody>
      </p:sp>
      <p:sp>
        <p:nvSpPr>
          <p:cNvPr id="3" name="Content Placeholder 2"/>
          <p:cNvSpPr>
            <a:spLocks noGrp="1"/>
          </p:cNvSpPr>
          <p:nvPr>
            <p:ph idx="1"/>
          </p:nvPr>
        </p:nvSpPr>
        <p:spPr>
          <a:xfrm>
            <a:off x="395536" y="1196752"/>
            <a:ext cx="8229600" cy="5256584"/>
          </a:xfrm>
        </p:spPr>
        <p:txBody>
          <a:bodyPr>
            <a:normAutofit fontScale="92500" lnSpcReduction="10000"/>
          </a:bodyPr>
          <a:lstStyle/>
          <a:p>
            <a:r>
              <a:rPr lang="en-IE" dirty="0" smtClean="0"/>
              <a:t>“Sources”</a:t>
            </a:r>
          </a:p>
          <a:p>
            <a:r>
              <a:rPr lang="en-IE" dirty="0" smtClean="0"/>
              <a:t>OM </a:t>
            </a:r>
            <a:r>
              <a:rPr lang="en-IE" dirty="0" smtClean="0"/>
              <a:t>maps</a:t>
            </a:r>
          </a:p>
          <a:p>
            <a:r>
              <a:rPr lang="en-IE" dirty="0" smtClean="0"/>
              <a:t>Watercourses, streams and dry drains</a:t>
            </a:r>
          </a:p>
          <a:p>
            <a:r>
              <a:rPr lang="en-IE" dirty="0" smtClean="0"/>
              <a:t>Sloped fields and fields prone to waterlogging</a:t>
            </a:r>
          </a:p>
          <a:p>
            <a:r>
              <a:rPr lang="en-IE" dirty="0" smtClean="0"/>
              <a:t>Wells and water abstractions points</a:t>
            </a:r>
          </a:p>
          <a:p>
            <a:r>
              <a:rPr lang="en-IE" dirty="0" smtClean="0"/>
              <a:t>Critical Source Areas</a:t>
            </a:r>
          </a:p>
          <a:p>
            <a:r>
              <a:rPr lang="en-IE" dirty="0" smtClean="0"/>
              <a:t>Water quality in the </a:t>
            </a:r>
            <a:r>
              <a:rPr lang="en-IE" dirty="0" smtClean="0"/>
              <a:t>area</a:t>
            </a:r>
          </a:p>
          <a:p>
            <a:r>
              <a:rPr lang="en-IE" dirty="0" smtClean="0"/>
              <a:t>Farm roads/out-wintering/Farmyards</a:t>
            </a:r>
          </a:p>
          <a:p>
            <a:r>
              <a:rPr lang="en-IE" dirty="0" smtClean="0"/>
              <a:t>Application </a:t>
            </a:r>
            <a:r>
              <a:rPr lang="en-IE" dirty="0" smtClean="0"/>
              <a:t>of organic </a:t>
            </a:r>
            <a:r>
              <a:rPr lang="en-IE" dirty="0" smtClean="0"/>
              <a:t>and chemical manures to low risk fields</a:t>
            </a:r>
            <a:endParaRPr lang="en-IE" dirty="0"/>
          </a:p>
        </p:txBody>
      </p:sp>
    </p:spTree>
    <p:extLst>
      <p:ext uri="{BB962C8B-B14F-4D97-AF65-F5344CB8AC3E}">
        <p14:creationId xmlns:p14="http://schemas.microsoft.com/office/powerpoint/2010/main" val="236699414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Nov 02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332656"/>
            <a:ext cx="8458200" cy="6343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24628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noel.meehan\Desktop\ACP\Pics\New Folder\100_1105.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3568" y="620688"/>
            <a:ext cx="7776864" cy="58326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6408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Outwint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483604"/>
            <a:ext cx="8466138" cy="539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3127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56039" y="1412776"/>
            <a:ext cx="2387962" cy="3168352"/>
          </a:xfrm>
        </p:spPr>
        <p:txBody>
          <a:bodyPr>
            <a:noAutofit/>
          </a:bodyPr>
          <a:lstStyle/>
          <a:p>
            <a:pPr algn="ctr"/>
            <a:r>
              <a:rPr lang="en-IE" sz="2800" dirty="0" smtClean="0">
                <a:solidFill>
                  <a:srgbClr val="92D050"/>
                </a:solidFill>
              </a:rPr>
              <a:t>Dinking point Sources</a:t>
            </a:r>
            <a:br>
              <a:rPr lang="en-IE" sz="2800" dirty="0" smtClean="0">
                <a:solidFill>
                  <a:srgbClr val="92D050"/>
                </a:solidFill>
              </a:rPr>
            </a:br>
            <a:r>
              <a:rPr lang="en-IE" sz="2800" dirty="0">
                <a:solidFill>
                  <a:srgbClr val="92D050"/>
                </a:solidFill>
              </a:rPr>
              <a:t/>
            </a:r>
            <a:br>
              <a:rPr lang="en-IE" sz="2800" dirty="0">
                <a:solidFill>
                  <a:srgbClr val="92D050"/>
                </a:solidFill>
              </a:rPr>
            </a:br>
            <a:r>
              <a:rPr lang="en-IE" sz="2800" dirty="0" smtClean="0">
                <a:solidFill>
                  <a:srgbClr val="92D050"/>
                </a:solidFill>
              </a:rPr>
              <a:t>Livestock access  direct deposition to water and sedimentation</a:t>
            </a:r>
            <a:r>
              <a:rPr lang="en-IE" sz="2800" dirty="0" smtClean="0"/>
              <a:t/>
            </a:r>
            <a:br>
              <a:rPr lang="en-IE" sz="2800" dirty="0" smtClean="0"/>
            </a:br>
            <a:endParaRPr lang="en-IE" sz="2800" dirty="0"/>
          </a:p>
        </p:txBody>
      </p:sp>
      <p:pic>
        <p:nvPicPr>
          <p:cNvPr id="614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1021" r="3925"/>
          <a:stretch/>
        </p:blipFill>
        <p:spPr bwMode="auto">
          <a:xfrm rot="5400000">
            <a:off x="3658" y="105619"/>
            <a:ext cx="6754762" cy="675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7684508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My Pictures\2005_0205Image\Slurry Spreading\Dribble ba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000" y="0"/>
            <a:ext cx="9000000" cy="675933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899592" y="5445224"/>
            <a:ext cx="6984776" cy="369332"/>
          </a:xfrm>
          <a:prstGeom prst="rect">
            <a:avLst/>
          </a:prstGeom>
          <a:solidFill>
            <a:schemeClr val="bg1"/>
          </a:solidFill>
        </p:spPr>
        <p:txBody>
          <a:bodyPr wrap="square" rtlCol="0">
            <a:spAutoFit/>
          </a:bodyPr>
          <a:lstStyle/>
          <a:p>
            <a:pPr algn="ctr"/>
            <a:r>
              <a:rPr lang="en-IE" dirty="0" smtClean="0"/>
              <a:t>Dribble Bar on conventional vacuum tanker</a:t>
            </a:r>
            <a:endParaRPr lang="en-IE" dirty="0"/>
          </a:p>
        </p:txBody>
      </p:sp>
    </p:spTree>
    <p:extLst>
      <p:ext uri="{BB962C8B-B14F-4D97-AF65-F5344CB8AC3E}">
        <p14:creationId xmlns:p14="http://schemas.microsoft.com/office/powerpoint/2010/main" val="375001770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140572" y="1223902"/>
            <a:ext cx="9000000" cy="5589474"/>
          </a:xfrm>
          <a:prstGeom prst="rect">
            <a:avLst/>
          </a:prstGeom>
          <a:noFill/>
          <a:ln w="381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6" name="Title 1"/>
          <p:cNvSpPr>
            <a:spLocks noGrp="1"/>
          </p:cNvSpPr>
          <p:nvPr>
            <p:ph type="title"/>
          </p:nvPr>
        </p:nvSpPr>
        <p:spPr>
          <a:xfrm>
            <a:off x="0" y="136767"/>
            <a:ext cx="9140572" cy="922114"/>
          </a:xfrm>
        </p:spPr>
        <p:txBody>
          <a:bodyPr>
            <a:normAutofit fontScale="90000"/>
          </a:bodyPr>
          <a:lstStyle/>
          <a:p>
            <a:r>
              <a:rPr lang="en-IE" dirty="0" smtClean="0"/>
              <a:t>OM Layer – No P Buildup on &gt;20% OM soils</a:t>
            </a:r>
            <a:endParaRPr lang="en-IE" dirty="0"/>
          </a:p>
        </p:txBody>
      </p:sp>
    </p:spTree>
    <p:extLst>
      <p:ext uri="{BB962C8B-B14F-4D97-AF65-F5344CB8AC3E}">
        <p14:creationId xmlns:p14="http://schemas.microsoft.com/office/powerpoint/2010/main" val="214597764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1547664" y="332656"/>
            <a:ext cx="5760000" cy="5760000"/>
          </a:xfrm>
          <a:prstGeom prst="rect">
            <a:avLst/>
          </a:prstGeom>
          <a:noFill/>
          <a:ln>
            <a:noFill/>
          </a:ln>
        </p:spPr>
      </p:pic>
    </p:spTree>
    <p:extLst>
      <p:ext uri="{BB962C8B-B14F-4D97-AF65-F5344CB8AC3E}">
        <p14:creationId xmlns:p14="http://schemas.microsoft.com/office/powerpoint/2010/main" val="20280325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539552" y="260648"/>
            <a:ext cx="8425461" cy="64770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Freeform 4"/>
          <p:cNvSpPr/>
          <p:nvPr/>
        </p:nvSpPr>
        <p:spPr>
          <a:xfrm>
            <a:off x="528935" y="811161"/>
            <a:ext cx="8436078" cy="5914104"/>
          </a:xfrm>
          <a:custGeom>
            <a:avLst/>
            <a:gdLst>
              <a:gd name="connsiteX0" fmla="*/ 8200103 w 8436078"/>
              <a:gd name="connsiteY0" fmla="*/ 0 h 5914104"/>
              <a:gd name="connsiteX1" fmla="*/ 8229600 w 8436078"/>
              <a:gd name="connsiteY1" fmla="*/ 353962 h 5914104"/>
              <a:gd name="connsiteX2" fmla="*/ 8244349 w 8436078"/>
              <a:gd name="connsiteY2" fmla="*/ 501445 h 5914104"/>
              <a:gd name="connsiteX3" fmla="*/ 8273845 w 8436078"/>
              <a:gd name="connsiteY3" fmla="*/ 899652 h 5914104"/>
              <a:gd name="connsiteX4" fmla="*/ 8288594 w 8436078"/>
              <a:gd name="connsiteY4" fmla="*/ 943897 h 5914104"/>
              <a:gd name="connsiteX5" fmla="*/ 8318090 w 8436078"/>
              <a:gd name="connsiteY5" fmla="*/ 1106129 h 5914104"/>
              <a:gd name="connsiteX6" fmla="*/ 8332839 w 8436078"/>
              <a:gd name="connsiteY6" fmla="*/ 1150374 h 5914104"/>
              <a:gd name="connsiteX7" fmla="*/ 8347587 w 8436078"/>
              <a:gd name="connsiteY7" fmla="*/ 1238865 h 5914104"/>
              <a:gd name="connsiteX8" fmla="*/ 8377084 w 8436078"/>
              <a:gd name="connsiteY8" fmla="*/ 1342104 h 5914104"/>
              <a:gd name="connsiteX9" fmla="*/ 8406581 w 8436078"/>
              <a:gd name="connsiteY9" fmla="*/ 1489587 h 5914104"/>
              <a:gd name="connsiteX10" fmla="*/ 8421329 w 8436078"/>
              <a:gd name="connsiteY10" fmla="*/ 1622323 h 5914104"/>
              <a:gd name="connsiteX11" fmla="*/ 8436078 w 8436078"/>
              <a:gd name="connsiteY11" fmla="*/ 1666568 h 5914104"/>
              <a:gd name="connsiteX12" fmla="*/ 8406581 w 8436078"/>
              <a:gd name="connsiteY12" fmla="*/ 2109020 h 5914104"/>
              <a:gd name="connsiteX13" fmla="*/ 8377084 w 8436078"/>
              <a:gd name="connsiteY13" fmla="*/ 2227007 h 5914104"/>
              <a:gd name="connsiteX14" fmla="*/ 8362336 w 8436078"/>
              <a:gd name="connsiteY14" fmla="*/ 2300749 h 5914104"/>
              <a:gd name="connsiteX15" fmla="*/ 8332839 w 8436078"/>
              <a:gd name="connsiteY15" fmla="*/ 2389239 h 5914104"/>
              <a:gd name="connsiteX16" fmla="*/ 8318090 w 8436078"/>
              <a:gd name="connsiteY16" fmla="*/ 2757949 h 5914104"/>
              <a:gd name="connsiteX17" fmla="*/ 8303342 w 8436078"/>
              <a:gd name="connsiteY17" fmla="*/ 2861187 h 5914104"/>
              <a:gd name="connsiteX18" fmla="*/ 8259097 w 8436078"/>
              <a:gd name="connsiteY18" fmla="*/ 2934929 h 5914104"/>
              <a:gd name="connsiteX19" fmla="*/ 8229600 w 8436078"/>
              <a:gd name="connsiteY19" fmla="*/ 3038168 h 5914104"/>
              <a:gd name="connsiteX20" fmla="*/ 8200103 w 8436078"/>
              <a:gd name="connsiteY20" fmla="*/ 3097162 h 5914104"/>
              <a:gd name="connsiteX21" fmla="*/ 8185355 w 8436078"/>
              <a:gd name="connsiteY21" fmla="*/ 3156155 h 5914104"/>
              <a:gd name="connsiteX22" fmla="*/ 8170607 w 8436078"/>
              <a:gd name="connsiteY22" fmla="*/ 3229897 h 5914104"/>
              <a:gd name="connsiteX23" fmla="*/ 8155858 w 8436078"/>
              <a:gd name="connsiteY23" fmla="*/ 3274142 h 5914104"/>
              <a:gd name="connsiteX24" fmla="*/ 8126361 w 8436078"/>
              <a:gd name="connsiteY24" fmla="*/ 3406878 h 5914104"/>
              <a:gd name="connsiteX25" fmla="*/ 8096865 w 8436078"/>
              <a:gd name="connsiteY25" fmla="*/ 3510116 h 5914104"/>
              <a:gd name="connsiteX26" fmla="*/ 8067368 w 8436078"/>
              <a:gd name="connsiteY26" fmla="*/ 3642852 h 5914104"/>
              <a:gd name="connsiteX27" fmla="*/ 8052620 w 8436078"/>
              <a:gd name="connsiteY27" fmla="*/ 3701845 h 5914104"/>
              <a:gd name="connsiteX28" fmla="*/ 7978878 w 8436078"/>
              <a:gd name="connsiteY28" fmla="*/ 3834581 h 5914104"/>
              <a:gd name="connsiteX29" fmla="*/ 7964129 w 8436078"/>
              <a:gd name="connsiteY29" fmla="*/ 3878826 h 5914104"/>
              <a:gd name="connsiteX30" fmla="*/ 7875639 w 8436078"/>
              <a:gd name="connsiteY30" fmla="*/ 3996813 h 5914104"/>
              <a:gd name="connsiteX31" fmla="*/ 7816645 w 8436078"/>
              <a:gd name="connsiteY31" fmla="*/ 4173794 h 5914104"/>
              <a:gd name="connsiteX32" fmla="*/ 7772400 w 8436078"/>
              <a:gd name="connsiteY32" fmla="*/ 4277033 h 5914104"/>
              <a:gd name="connsiteX33" fmla="*/ 7742903 w 8436078"/>
              <a:gd name="connsiteY33" fmla="*/ 4321278 h 5914104"/>
              <a:gd name="connsiteX34" fmla="*/ 7713407 w 8436078"/>
              <a:gd name="connsiteY34" fmla="*/ 4380271 h 5914104"/>
              <a:gd name="connsiteX35" fmla="*/ 7683910 w 8436078"/>
              <a:gd name="connsiteY35" fmla="*/ 4557252 h 5914104"/>
              <a:gd name="connsiteX36" fmla="*/ 7654413 w 8436078"/>
              <a:gd name="connsiteY36" fmla="*/ 4734233 h 5914104"/>
              <a:gd name="connsiteX37" fmla="*/ 7624916 w 8436078"/>
              <a:gd name="connsiteY37" fmla="*/ 4793226 h 5914104"/>
              <a:gd name="connsiteX38" fmla="*/ 7580671 w 8436078"/>
              <a:gd name="connsiteY38" fmla="*/ 4970207 h 5914104"/>
              <a:gd name="connsiteX39" fmla="*/ 7403690 w 8436078"/>
              <a:gd name="connsiteY39" fmla="*/ 5058697 h 5914104"/>
              <a:gd name="connsiteX40" fmla="*/ 7329949 w 8436078"/>
              <a:gd name="connsiteY40" fmla="*/ 5102942 h 5914104"/>
              <a:gd name="connsiteX41" fmla="*/ 7152968 w 8436078"/>
              <a:gd name="connsiteY41" fmla="*/ 5191433 h 5914104"/>
              <a:gd name="connsiteX42" fmla="*/ 6990736 w 8436078"/>
              <a:gd name="connsiteY42" fmla="*/ 5265174 h 5914104"/>
              <a:gd name="connsiteX43" fmla="*/ 6902245 w 8436078"/>
              <a:gd name="connsiteY43" fmla="*/ 5294671 h 5914104"/>
              <a:gd name="connsiteX44" fmla="*/ 6754761 w 8436078"/>
              <a:gd name="connsiteY44" fmla="*/ 5368413 h 5914104"/>
              <a:gd name="connsiteX45" fmla="*/ 6607278 w 8436078"/>
              <a:gd name="connsiteY45" fmla="*/ 5427407 h 5914104"/>
              <a:gd name="connsiteX46" fmla="*/ 6504039 w 8436078"/>
              <a:gd name="connsiteY46" fmla="*/ 5486400 h 5914104"/>
              <a:gd name="connsiteX47" fmla="*/ 6459794 w 8436078"/>
              <a:gd name="connsiteY47" fmla="*/ 5515897 h 5914104"/>
              <a:gd name="connsiteX48" fmla="*/ 6282813 w 8436078"/>
              <a:gd name="connsiteY48" fmla="*/ 5589639 h 5914104"/>
              <a:gd name="connsiteX49" fmla="*/ 6150078 w 8436078"/>
              <a:gd name="connsiteY49" fmla="*/ 5678129 h 5914104"/>
              <a:gd name="connsiteX50" fmla="*/ 6002594 w 8436078"/>
              <a:gd name="connsiteY50" fmla="*/ 5737123 h 5914104"/>
              <a:gd name="connsiteX51" fmla="*/ 5855110 w 8436078"/>
              <a:gd name="connsiteY51" fmla="*/ 5810865 h 5914104"/>
              <a:gd name="connsiteX52" fmla="*/ 5751871 w 8436078"/>
              <a:gd name="connsiteY52" fmla="*/ 5840362 h 5914104"/>
              <a:gd name="connsiteX53" fmla="*/ 5427407 w 8436078"/>
              <a:gd name="connsiteY53" fmla="*/ 5869858 h 5914104"/>
              <a:gd name="connsiteX54" fmla="*/ 5353665 w 8436078"/>
              <a:gd name="connsiteY54" fmla="*/ 5884607 h 5914104"/>
              <a:gd name="connsiteX55" fmla="*/ 5250426 w 8436078"/>
              <a:gd name="connsiteY55" fmla="*/ 5914104 h 5914104"/>
              <a:gd name="connsiteX56" fmla="*/ 4852220 w 8436078"/>
              <a:gd name="connsiteY56" fmla="*/ 5899355 h 5914104"/>
              <a:gd name="connsiteX57" fmla="*/ 4763729 w 8436078"/>
              <a:gd name="connsiteY57" fmla="*/ 5884607 h 5914104"/>
              <a:gd name="connsiteX58" fmla="*/ 4630994 w 8436078"/>
              <a:gd name="connsiteY58" fmla="*/ 5869858 h 5914104"/>
              <a:gd name="connsiteX59" fmla="*/ 4483510 w 8436078"/>
              <a:gd name="connsiteY59" fmla="*/ 5825613 h 5914104"/>
              <a:gd name="connsiteX60" fmla="*/ 4424516 w 8436078"/>
              <a:gd name="connsiteY60" fmla="*/ 5810865 h 5914104"/>
              <a:gd name="connsiteX61" fmla="*/ 4365523 w 8436078"/>
              <a:gd name="connsiteY61" fmla="*/ 5766620 h 5914104"/>
              <a:gd name="connsiteX62" fmla="*/ 4203290 w 8436078"/>
              <a:gd name="connsiteY62" fmla="*/ 5722374 h 5914104"/>
              <a:gd name="connsiteX63" fmla="*/ 4159045 w 8436078"/>
              <a:gd name="connsiteY63" fmla="*/ 5707626 h 5914104"/>
              <a:gd name="connsiteX64" fmla="*/ 4100052 w 8436078"/>
              <a:gd name="connsiteY64" fmla="*/ 5692878 h 5914104"/>
              <a:gd name="connsiteX65" fmla="*/ 4055807 w 8436078"/>
              <a:gd name="connsiteY65" fmla="*/ 5663381 h 5914104"/>
              <a:gd name="connsiteX66" fmla="*/ 3923071 w 8436078"/>
              <a:gd name="connsiteY66" fmla="*/ 5633884 h 5914104"/>
              <a:gd name="connsiteX67" fmla="*/ 3805084 w 8436078"/>
              <a:gd name="connsiteY67" fmla="*/ 5574891 h 5914104"/>
              <a:gd name="connsiteX68" fmla="*/ 3731342 w 8436078"/>
              <a:gd name="connsiteY68" fmla="*/ 5456904 h 5914104"/>
              <a:gd name="connsiteX69" fmla="*/ 3642852 w 8436078"/>
              <a:gd name="connsiteY69" fmla="*/ 5324168 h 5914104"/>
              <a:gd name="connsiteX70" fmla="*/ 3598607 w 8436078"/>
              <a:gd name="connsiteY70" fmla="*/ 5265174 h 5914104"/>
              <a:gd name="connsiteX71" fmla="*/ 3554361 w 8436078"/>
              <a:gd name="connsiteY71" fmla="*/ 5176684 h 5914104"/>
              <a:gd name="connsiteX72" fmla="*/ 3480620 w 8436078"/>
              <a:gd name="connsiteY72" fmla="*/ 5073445 h 5914104"/>
              <a:gd name="connsiteX73" fmla="*/ 3392129 w 8436078"/>
              <a:gd name="connsiteY73" fmla="*/ 4925962 h 5914104"/>
              <a:gd name="connsiteX74" fmla="*/ 3347884 w 8436078"/>
              <a:gd name="connsiteY74" fmla="*/ 4866968 h 5914104"/>
              <a:gd name="connsiteX75" fmla="*/ 3303639 w 8436078"/>
              <a:gd name="connsiteY75" fmla="*/ 4852220 h 5914104"/>
              <a:gd name="connsiteX76" fmla="*/ 3200400 w 8436078"/>
              <a:gd name="connsiteY76" fmla="*/ 4704736 h 5914104"/>
              <a:gd name="connsiteX77" fmla="*/ 3097161 w 8436078"/>
              <a:gd name="connsiteY77" fmla="*/ 4557252 h 5914104"/>
              <a:gd name="connsiteX78" fmla="*/ 3023420 w 8436078"/>
              <a:gd name="connsiteY78" fmla="*/ 4424516 h 5914104"/>
              <a:gd name="connsiteX79" fmla="*/ 2979174 w 8436078"/>
              <a:gd name="connsiteY79" fmla="*/ 4380271 h 5914104"/>
              <a:gd name="connsiteX80" fmla="*/ 2949678 w 8436078"/>
              <a:gd name="connsiteY80" fmla="*/ 4306529 h 5914104"/>
              <a:gd name="connsiteX81" fmla="*/ 2846439 w 8436078"/>
              <a:gd name="connsiteY81" fmla="*/ 4159045 h 5914104"/>
              <a:gd name="connsiteX82" fmla="*/ 2831690 w 8436078"/>
              <a:gd name="connsiteY82" fmla="*/ 4114800 h 5914104"/>
              <a:gd name="connsiteX83" fmla="*/ 2654710 w 8436078"/>
              <a:gd name="connsiteY83" fmla="*/ 3996813 h 5914104"/>
              <a:gd name="connsiteX84" fmla="*/ 2610465 w 8436078"/>
              <a:gd name="connsiteY84" fmla="*/ 3967316 h 5914104"/>
              <a:gd name="connsiteX85" fmla="*/ 2403987 w 8436078"/>
              <a:gd name="connsiteY85" fmla="*/ 3937820 h 5914104"/>
              <a:gd name="connsiteX86" fmla="*/ 2315497 w 8436078"/>
              <a:gd name="connsiteY86" fmla="*/ 3923071 h 5914104"/>
              <a:gd name="connsiteX87" fmla="*/ 2241755 w 8436078"/>
              <a:gd name="connsiteY87" fmla="*/ 3908323 h 5914104"/>
              <a:gd name="connsiteX88" fmla="*/ 1932039 w 8436078"/>
              <a:gd name="connsiteY88" fmla="*/ 3893574 h 5914104"/>
              <a:gd name="connsiteX89" fmla="*/ 1710813 w 8436078"/>
              <a:gd name="connsiteY89" fmla="*/ 3937820 h 5914104"/>
              <a:gd name="connsiteX90" fmla="*/ 1460090 w 8436078"/>
              <a:gd name="connsiteY90" fmla="*/ 4041058 h 5914104"/>
              <a:gd name="connsiteX91" fmla="*/ 1401097 w 8436078"/>
              <a:gd name="connsiteY91" fmla="*/ 4055807 h 5914104"/>
              <a:gd name="connsiteX92" fmla="*/ 1091381 w 8436078"/>
              <a:gd name="connsiteY92" fmla="*/ 4129549 h 5914104"/>
              <a:gd name="connsiteX93" fmla="*/ 840658 w 8436078"/>
              <a:gd name="connsiteY93" fmla="*/ 4203291 h 5914104"/>
              <a:gd name="connsiteX94" fmla="*/ 634181 w 8436078"/>
              <a:gd name="connsiteY94" fmla="*/ 4232787 h 5914104"/>
              <a:gd name="connsiteX95" fmla="*/ 619432 w 8436078"/>
              <a:gd name="connsiteY95" fmla="*/ 4277033 h 5914104"/>
              <a:gd name="connsiteX96" fmla="*/ 604684 w 8436078"/>
              <a:gd name="connsiteY96" fmla="*/ 4395020 h 5914104"/>
              <a:gd name="connsiteX97" fmla="*/ 560439 w 8436078"/>
              <a:gd name="connsiteY97" fmla="*/ 4424516 h 5914104"/>
              <a:gd name="connsiteX98" fmla="*/ 471949 w 8436078"/>
              <a:gd name="connsiteY98" fmla="*/ 4468762 h 5914104"/>
              <a:gd name="connsiteX99" fmla="*/ 412955 w 8436078"/>
              <a:gd name="connsiteY99" fmla="*/ 4483510 h 5914104"/>
              <a:gd name="connsiteX100" fmla="*/ 368710 w 8436078"/>
              <a:gd name="connsiteY100" fmla="*/ 4498258 h 5914104"/>
              <a:gd name="connsiteX101" fmla="*/ 324465 w 8436078"/>
              <a:gd name="connsiteY101" fmla="*/ 4527755 h 5914104"/>
              <a:gd name="connsiteX102" fmla="*/ 280220 w 8436078"/>
              <a:gd name="connsiteY102" fmla="*/ 4542504 h 5914104"/>
              <a:gd name="connsiteX103" fmla="*/ 250723 w 8436078"/>
              <a:gd name="connsiteY103" fmla="*/ 4601497 h 5914104"/>
              <a:gd name="connsiteX104" fmla="*/ 176981 w 8436078"/>
              <a:gd name="connsiteY104" fmla="*/ 4630994 h 5914104"/>
              <a:gd name="connsiteX105" fmla="*/ 132736 w 8436078"/>
              <a:gd name="connsiteY105" fmla="*/ 4660491 h 5914104"/>
              <a:gd name="connsiteX106" fmla="*/ 58994 w 8436078"/>
              <a:gd name="connsiteY106" fmla="*/ 4689987 h 5914104"/>
              <a:gd name="connsiteX107" fmla="*/ 0 w 8436078"/>
              <a:gd name="connsiteY107" fmla="*/ 4719484 h 5914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8436078" h="5914104">
                <a:moveTo>
                  <a:pt x="8200103" y="0"/>
                </a:moveTo>
                <a:cubicBezTo>
                  <a:pt x="8232191" y="192521"/>
                  <a:pt x="8204989" y="9408"/>
                  <a:pt x="8229600" y="353962"/>
                </a:cubicBezTo>
                <a:cubicBezTo>
                  <a:pt x="8233120" y="403243"/>
                  <a:pt x="8240950" y="452156"/>
                  <a:pt x="8244349" y="501445"/>
                </a:cubicBezTo>
                <a:cubicBezTo>
                  <a:pt x="8252322" y="617054"/>
                  <a:pt x="8251249" y="775376"/>
                  <a:pt x="8273845" y="899652"/>
                </a:cubicBezTo>
                <a:cubicBezTo>
                  <a:pt x="8276626" y="914947"/>
                  <a:pt x="8283678" y="929149"/>
                  <a:pt x="8288594" y="943897"/>
                </a:cubicBezTo>
                <a:cubicBezTo>
                  <a:pt x="8295167" y="983338"/>
                  <a:pt x="8307785" y="1064908"/>
                  <a:pt x="8318090" y="1106129"/>
                </a:cubicBezTo>
                <a:cubicBezTo>
                  <a:pt x="8321861" y="1121211"/>
                  <a:pt x="8327923" y="1135626"/>
                  <a:pt x="8332839" y="1150374"/>
                </a:cubicBezTo>
                <a:cubicBezTo>
                  <a:pt x="8337755" y="1179871"/>
                  <a:pt x="8341100" y="1209673"/>
                  <a:pt x="8347587" y="1238865"/>
                </a:cubicBezTo>
                <a:cubicBezTo>
                  <a:pt x="8379181" y="1381040"/>
                  <a:pt x="8344960" y="1165415"/>
                  <a:pt x="8377084" y="1342104"/>
                </a:cubicBezTo>
                <a:cubicBezTo>
                  <a:pt x="8404197" y="1491231"/>
                  <a:pt x="8376292" y="1398724"/>
                  <a:pt x="8406581" y="1489587"/>
                </a:cubicBezTo>
                <a:cubicBezTo>
                  <a:pt x="8411497" y="1533832"/>
                  <a:pt x="8414010" y="1578411"/>
                  <a:pt x="8421329" y="1622323"/>
                </a:cubicBezTo>
                <a:cubicBezTo>
                  <a:pt x="8423885" y="1637658"/>
                  <a:pt x="8436078" y="1651022"/>
                  <a:pt x="8436078" y="1666568"/>
                </a:cubicBezTo>
                <a:cubicBezTo>
                  <a:pt x="8436078" y="1758946"/>
                  <a:pt x="8432340" y="1980223"/>
                  <a:pt x="8406581" y="2109020"/>
                </a:cubicBezTo>
                <a:cubicBezTo>
                  <a:pt x="8398631" y="2148772"/>
                  <a:pt x="8385034" y="2187255"/>
                  <a:pt x="8377084" y="2227007"/>
                </a:cubicBezTo>
                <a:cubicBezTo>
                  <a:pt x="8372168" y="2251588"/>
                  <a:pt x="8368932" y="2276565"/>
                  <a:pt x="8362336" y="2300749"/>
                </a:cubicBezTo>
                <a:cubicBezTo>
                  <a:pt x="8354155" y="2330746"/>
                  <a:pt x="8332839" y="2389239"/>
                  <a:pt x="8332839" y="2389239"/>
                </a:cubicBezTo>
                <a:cubicBezTo>
                  <a:pt x="8327923" y="2512142"/>
                  <a:pt x="8325763" y="2635187"/>
                  <a:pt x="8318090" y="2757949"/>
                </a:cubicBezTo>
                <a:cubicBezTo>
                  <a:pt x="8315922" y="2792643"/>
                  <a:pt x="8314335" y="2828209"/>
                  <a:pt x="8303342" y="2861187"/>
                </a:cubicBezTo>
                <a:cubicBezTo>
                  <a:pt x="8294277" y="2888382"/>
                  <a:pt x="8271917" y="2909290"/>
                  <a:pt x="8259097" y="2934929"/>
                </a:cubicBezTo>
                <a:cubicBezTo>
                  <a:pt x="8241273" y="2970578"/>
                  <a:pt x="8243773" y="3000373"/>
                  <a:pt x="8229600" y="3038168"/>
                </a:cubicBezTo>
                <a:cubicBezTo>
                  <a:pt x="8221880" y="3058754"/>
                  <a:pt x="8209935" y="3077497"/>
                  <a:pt x="8200103" y="3097162"/>
                </a:cubicBezTo>
                <a:cubicBezTo>
                  <a:pt x="8195187" y="3116826"/>
                  <a:pt x="8189752" y="3136368"/>
                  <a:pt x="8185355" y="3156155"/>
                </a:cubicBezTo>
                <a:cubicBezTo>
                  <a:pt x="8179917" y="3180626"/>
                  <a:pt x="8176687" y="3205578"/>
                  <a:pt x="8170607" y="3229897"/>
                </a:cubicBezTo>
                <a:cubicBezTo>
                  <a:pt x="8166836" y="3244979"/>
                  <a:pt x="8160129" y="3259194"/>
                  <a:pt x="8155858" y="3274142"/>
                </a:cubicBezTo>
                <a:cubicBezTo>
                  <a:pt x="8137879" y="3337067"/>
                  <a:pt x="8141562" y="3338474"/>
                  <a:pt x="8126361" y="3406878"/>
                </a:cubicBezTo>
                <a:cubicBezTo>
                  <a:pt x="8103309" y="3510612"/>
                  <a:pt x="8121500" y="3423894"/>
                  <a:pt x="8096865" y="3510116"/>
                </a:cubicBezTo>
                <a:cubicBezTo>
                  <a:pt x="8078877" y="3573073"/>
                  <a:pt x="8082577" y="3574408"/>
                  <a:pt x="8067368" y="3642852"/>
                </a:cubicBezTo>
                <a:cubicBezTo>
                  <a:pt x="8062971" y="3662639"/>
                  <a:pt x="8060148" y="3683025"/>
                  <a:pt x="8052620" y="3701845"/>
                </a:cubicBezTo>
                <a:cubicBezTo>
                  <a:pt x="7963711" y="3924116"/>
                  <a:pt x="8046412" y="3699514"/>
                  <a:pt x="7978878" y="3834581"/>
                </a:cubicBezTo>
                <a:cubicBezTo>
                  <a:pt x="7971926" y="3848486"/>
                  <a:pt x="7972368" y="3865643"/>
                  <a:pt x="7964129" y="3878826"/>
                </a:cubicBezTo>
                <a:cubicBezTo>
                  <a:pt x="7950487" y="3900653"/>
                  <a:pt x="7890825" y="3963403"/>
                  <a:pt x="7875639" y="3996813"/>
                </a:cubicBezTo>
                <a:cubicBezTo>
                  <a:pt x="7750429" y="4272274"/>
                  <a:pt x="7877219" y="4007216"/>
                  <a:pt x="7816645" y="4173794"/>
                </a:cubicBezTo>
                <a:cubicBezTo>
                  <a:pt x="7803850" y="4208980"/>
                  <a:pt x="7789144" y="4243545"/>
                  <a:pt x="7772400" y="4277033"/>
                </a:cubicBezTo>
                <a:cubicBezTo>
                  <a:pt x="7764473" y="4292887"/>
                  <a:pt x="7751697" y="4305888"/>
                  <a:pt x="7742903" y="4321278"/>
                </a:cubicBezTo>
                <a:cubicBezTo>
                  <a:pt x="7731995" y="4340367"/>
                  <a:pt x="7723239" y="4360607"/>
                  <a:pt x="7713407" y="4380271"/>
                </a:cubicBezTo>
                <a:lnTo>
                  <a:pt x="7683910" y="4557252"/>
                </a:lnTo>
                <a:lnTo>
                  <a:pt x="7654413" y="4734233"/>
                </a:lnTo>
                <a:cubicBezTo>
                  <a:pt x="7650799" y="4755919"/>
                  <a:pt x="7634748" y="4773562"/>
                  <a:pt x="7624916" y="4793226"/>
                </a:cubicBezTo>
                <a:cubicBezTo>
                  <a:pt x="7622464" y="4812845"/>
                  <a:pt x="7619560" y="4942429"/>
                  <a:pt x="7580671" y="4970207"/>
                </a:cubicBezTo>
                <a:cubicBezTo>
                  <a:pt x="7527000" y="5008544"/>
                  <a:pt x="7461982" y="5027837"/>
                  <a:pt x="7403690" y="5058697"/>
                </a:cubicBezTo>
                <a:cubicBezTo>
                  <a:pt x="7378356" y="5072109"/>
                  <a:pt x="7355283" y="5089530"/>
                  <a:pt x="7329949" y="5102942"/>
                </a:cubicBezTo>
                <a:cubicBezTo>
                  <a:pt x="7271657" y="5133803"/>
                  <a:pt x="7211962" y="5161936"/>
                  <a:pt x="7152968" y="5191433"/>
                </a:cubicBezTo>
                <a:cubicBezTo>
                  <a:pt x="7088115" y="5223859"/>
                  <a:pt x="7067133" y="5235791"/>
                  <a:pt x="6990736" y="5265174"/>
                </a:cubicBezTo>
                <a:cubicBezTo>
                  <a:pt x="6961716" y="5276336"/>
                  <a:pt x="6931742" y="5284839"/>
                  <a:pt x="6902245" y="5294671"/>
                </a:cubicBezTo>
                <a:cubicBezTo>
                  <a:pt x="6850102" y="5312052"/>
                  <a:pt x="6805794" y="5348000"/>
                  <a:pt x="6754761" y="5368413"/>
                </a:cubicBezTo>
                <a:cubicBezTo>
                  <a:pt x="6705600" y="5388078"/>
                  <a:pt x="6655186" y="5404862"/>
                  <a:pt x="6607278" y="5427407"/>
                </a:cubicBezTo>
                <a:cubicBezTo>
                  <a:pt x="6571415" y="5444284"/>
                  <a:pt x="6538026" y="5466008"/>
                  <a:pt x="6504039" y="5486400"/>
                </a:cubicBezTo>
                <a:cubicBezTo>
                  <a:pt x="6488840" y="5495520"/>
                  <a:pt x="6475856" y="5508401"/>
                  <a:pt x="6459794" y="5515897"/>
                </a:cubicBezTo>
                <a:cubicBezTo>
                  <a:pt x="6401880" y="5542924"/>
                  <a:pt x="6341807" y="5565058"/>
                  <a:pt x="6282813" y="5589639"/>
                </a:cubicBezTo>
                <a:cubicBezTo>
                  <a:pt x="6233728" y="5610091"/>
                  <a:pt x="6197134" y="5653362"/>
                  <a:pt x="6150078" y="5678129"/>
                </a:cubicBezTo>
                <a:cubicBezTo>
                  <a:pt x="6103223" y="5702790"/>
                  <a:pt x="6050879" y="5715395"/>
                  <a:pt x="6002594" y="5737123"/>
                </a:cubicBezTo>
                <a:cubicBezTo>
                  <a:pt x="5952471" y="5759678"/>
                  <a:pt x="5904271" y="5786284"/>
                  <a:pt x="5855110" y="5810865"/>
                </a:cubicBezTo>
                <a:cubicBezTo>
                  <a:pt x="5823098" y="5826871"/>
                  <a:pt x="5786592" y="5831682"/>
                  <a:pt x="5751871" y="5840362"/>
                </a:cubicBezTo>
                <a:cubicBezTo>
                  <a:pt x="5636796" y="5869131"/>
                  <a:pt x="5567026" y="5861645"/>
                  <a:pt x="5427407" y="5869858"/>
                </a:cubicBezTo>
                <a:cubicBezTo>
                  <a:pt x="5402826" y="5874774"/>
                  <a:pt x="5377984" y="5878527"/>
                  <a:pt x="5353665" y="5884607"/>
                </a:cubicBezTo>
                <a:cubicBezTo>
                  <a:pt x="5318944" y="5893288"/>
                  <a:pt x="5286201" y="5913052"/>
                  <a:pt x="5250426" y="5914104"/>
                </a:cubicBezTo>
                <a:lnTo>
                  <a:pt x="4852220" y="5899355"/>
                </a:lnTo>
                <a:cubicBezTo>
                  <a:pt x="4822723" y="5894439"/>
                  <a:pt x="4793371" y="5888559"/>
                  <a:pt x="4763729" y="5884607"/>
                </a:cubicBezTo>
                <a:cubicBezTo>
                  <a:pt x="4719602" y="5878723"/>
                  <a:pt x="4674994" y="5876627"/>
                  <a:pt x="4630994" y="5869858"/>
                </a:cubicBezTo>
                <a:cubicBezTo>
                  <a:pt x="4584469" y="5862700"/>
                  <a:pt x="4525835" y="5838310"/>
                  <a:pt x="4483510" y="5825613"/>
                </a:cubicBezTo>
                <a:cubicBezTo>
                  <a:pt x="4464095" y="5819789"/>
                  <a:pt x="4444181" y="5815781"/>
                  <a:pt x="4424516" y="5810865"/>
                </a:cubicBezTo>
                <a:cubicBezTo>
                  <a:pt x="4404852" y="5796117"/>
                  <a:pt x="4387010" y="5778557"/>
                  <a:pt x="4365523" y="5766620"/>
                </a:cubicBezTo>
                <a:cubicBezTo>
                  <a:pt x="4294477" y="5727150"/>
                  <a:pt x="4283488" y="5740196"/>
                  <a:pt x="4203290" y="5722374"/>
                </a:cubicBezTo>
                <a:cubicBezTo>
                  <a:pt x="4188114" y="5719002"/>
                  <a:pt x="4173993" y="5711897"/>
                  <a:pt x="4159045" y="5707626"/>
                </a:cubicBezTo>
                <a:cubicBezTo>
                  <a:pt x="4139555" y="5702058"/>
                  <a:pt x="4119716" y="5697794"/>
                  <a:pt x="4100052" y="5692878"/>
                </a:cubicBezTo>
                <a:cubicBezTo>
                  <a:pt x="4085304" y="5683046"/>
                  <a:pt x="4072099" y="5670363"/>
                  <a:pt x="4055807" y="5663381"/>
                </a:cubicBezTo>
                <a:cubicBezTo>
                  <a:pt x="4037587" y="5655573"/>
                  <a:pt x="3936189" y="5636508"/>
                  <a:pt x="3923071" y="5633884"/>
                </a:cubicBezTo>
                <a:cubicBezTo>
                  <a:pt x="3883742" y="5614220"/>
                  <a:pt x="3840645" y="5600754"/>
                  <a:pt x="3805084" y="5574891"/>
                </a:cubicBezTo>
                <a:cubicBezTo>
                  <a:pt x="3768643" y="5548388"/>
                  <a:pt x="3753054" y="5493090"/>
                  <a:pt x="3731342" y="5456904"/>
                </a:cubicBezTo>
                <a:cubicBezTo>
                  <a:pt x="3731325" y="5456875"/>
                  <a:pt x="3657610" y="5346305"/>
                  <a:pt x="3642852" y="5324168"/>
                </a:cubicBezTo>
                <a:cubicBezTo>
                  <a:pt x="3629217" y="5303716"/>
                  <a:pt x="3612894" y="5285176"/>
                  <a:pt x="3598607" y="5265174"/>
                </a:cubicBezTo>
                <a:cubicBezTo>
                  <a:pt x="3528164" y="5166554"/>
                  <a:pt x="3603064" y="5274090"/>
                  <a:pt x="3554361" y="5176684"/>
                </a:cubicBezTo>
                <a:cubicBezTo>
                  <a:pt x="3538759" y="5145480"/>
                  <a:pt x="3497324" y="5100172"/>
                  <a:pt x="3480620" y="5073445"/>
                </a:cubicBezTo>
                <a:cubicBezTo>
                  <a:pt x="3394833" y="4936185"/>
                  <a:pt x="3528520" y="5107819"/>
                  <a:pt x="3392129" y="4925962"/>
                </a:cubicBezTo>
                <a:cubicBezTo>
                  <a:pt x="3377381" y="4906297"/>
                  <a:pt x="3366767" y="4882704"/>
                  <a:pt x="3347884" y="4866968"/>
                </a:cubicBezTo>
                <a:cubicBezTo>
                  <a:pt x="3335941" y="4857016"/>
                  <a:pt x="3318387" y="4857136"/>
                  <a:pt x="3303639" y="4852220"/>
                </a:cubicBezTo>
                <a:cubicBezTo>
                  <a:pt x="3216938" y="4707717"/>
                  <a:pt x="3306139" y="4848925"/>
                  <a:pt x="3200400" y="4704736"/>
                </a:cubicBezTo>
                <a:cubicBezTo>
                  <a:pt x="3164913" y="4656344"/>
                  <a:pt x="3131574" y="4606413"/>
                  <a:pt x="3097161" y="4557252"/>
                </a:cubicBezTo>
                <a:cubicBezTo>
                  <a:pt x="2950075" y="4347129"/>
                  <a:pt x="3215581" y="4680728"/>
                  <a:pt x="3023420" y="4424516"/>
                </a:cubicBezTo>
                <a:cubicBezTo>
                  <a:pt x="3010905" y="4407830"/>
                  <a:pt x="2993923" y="4395019"/>
                  <a:pt x="2979174" y="4380271"/>
                </a:cubicBezTo>
                <a:cubicBezTo>
                  <a:pt x="2969342" y="4355690"/>
                  <a:pt x="2962535" y="4329671"/>
                  <a:pt x="2949678" y="4306529"/>
                </a:cubicBezTo>
                <a:cubicBezTo>
                  <a:pt x="2921626" y="4256035"/>
                  <a:pt x="2865034" y="4214829"/>
                  <a:pt x="2846439" y="4159045"/>
                </a:cubicBezTo>
                <a:cubicBezTo>
                  <a:pt x="2841523" y="4144297"/>
                  <a:pt x="2842683" y="4125793"/>
                  <a:pt x="2831690" y="4114800"/>
                </a:cubicBezTo>
                <a:cubicBezTo>
                  <a:pt x="2736828" y="4019938"/>
                  <a:pt x="2739467" y="4045246"/>
                  <a:pt x="2654710" y="3996813"/>
                </a:cubicBezTo>
                <a:cubicBezTo>
                  <a:pt x="2639320" y="3988019"/>
                  <a:pt x="2626757" y="3974298"/>
                  <a:pt x="2610465" y="3967316"/>
                </a:cubicBezTo>
                <a:cubicBezTo>
                  <a:pt x="2560774" y="3946020"/>
                  <a:pt x="2432134" y="3941338"/>
                  <a:pt x="2403987" y="3937820"/>
                </a:cubicBezTo>
                <a:cubicBezTo>
                  <a:pt x="2374314" y="3934111"/>
                  <a:pt x="2344918" y="3928420"/>
                  <a:pt x="2315497" y="3923071"/>
                </a:cubicBezTo>
                <a:cubicBezTo>
                  <a:pt x="2290834" y="3918587"/>
                  <a:pt x="2266749" y="3910246"/>
                  <a:pt x="2241755" y="3908323"/>
                </a:cubicBezTo>
                <a:cubicBezTo>
                  <a:pt x="2138704" y="3900396"/>
                  <a:pt x="2035278" y="3898490"/>
                  <a:pt x="1932039" y="3893574"/>
                </a:cubicBezTo>
                <a:cubicBezTo>
                  <a:pt x="1858297" y="3908323"/>
                  <a:pt x="1782592" y="3915389"/>
                  <a:pt x="1710813" y="3937820"/>
                </a:cubicBezTo>
                <a:cubicBezTo>
                  <a:pt x="1624545" y="3964779"/>
                  <a:pt x="1543664" y="4006645"/>
                  <a:pt x="1460090" y="4041058"/>
                </a:cubicBezTo>
                <a:cubicBezTo>
                  <a:pt x="1441347" y="4048776"/>
                  <a:pt x="1420543" y="4050088"/>
                  <a:pt x="1401097" y="4055807"/>
                </a:cubicBezTo>
                <a:cubicBezTo>
                  <a:pt x="1153060" y="4128759"/>
                  <a:pt x="1286640" y="4105141"/>
                  <a:pt x="1091381" y="4129549"/>
                </a:cubicBezTo>
                <a:cubicBezTo>
                  <a:pt x="922858" y="4190829"/>
                  <a:pt x="974572" y="4183204"/>
                  <a:pt x="840658" y="4203291"/>
                </a:cubicBezTo>
                <a:lnTo>
                  <a:pt x="634181" y="4232787"/>
                </a:lnTo>
                <a:cubicBezTo>
                  <a:pt x="629265" y="4247536"/>
                  <a:pt x="622213" y="4261737"/>
                  <a:pt x="619432" y="4277033"/>
                </a:cubicBezTo>
                <a:cubicBezTo>
                  <a:pt x="612342" y="4316029"/>
                  <a:pt x="619404" y="4358220"/>
                  <a:pt x="604684" y="4395020"/>
                </a:cubicBezTo>
                <a:cubicBezTo>
                  <a:pt x="598101" y="4411477"/>
                  <a:pt x="575934" y="4415908"/>
                  <a:pt x="560439" y="4424516"/>
                </a:cubicBezTo>
                <a:cubicBezTo>
                  <a:pt x="531611" y="4440532"/>
                  <a:pt x="502569" y="4456514"/>
                  <a:pt x="471949" y="4468762"/>
                </a:cubicBezTo>
                <a:cubicBezTo>
                  <a:pt x="453129" y="4476290"/>
                  <a:pt x="432445" y="4477942"/>
                  <a:pt x="412955" y="4483510"/>
                </a:cubicBezTo>
                <a:cubicBezTo>
                  <a:pt x="398007" y="4487781"/>
                  <a:pt x="383458" y="4493342"/>
                  <a:pt x="368710" y="4498258"/>
                </a:cubicBezTo>
                <a:cubicBezTo>
                  <a:pt x="353962" y="4508090"/>
                  <a:pt x="340319" y="4519828"/>
                  <a:pt x="324465" y="4527755"/>
                </a:cubicBezTo>
                <a:cubicBezTo>
                  <a:pt x="310560" y="4534708"/>
                  <a:pt x="291213" y="4531511"/>
                  <a:pt x="280220" y="4542504"/>
                </a:cubicBezTo>
                <a:cubicBezTo>
                  <a:pt x="264674" y="4558050"/>
                  <a:pt x="267416" y="4587189"/>
                  <a:pt x="250723" y="4601497"/>
                </a:cubicBezTo>
                <a:cubicBezTo>
                  <a:pt x="230622" y="4618726"/>
                  <a:pt x="200660" y="4619154"/>
                  <a:pt x="176981" y="4630994"/>
                </a:cubicBezTo>
                <a:cubicBezTo>
                  <a:pt x="161127" y="4638921"/>
                  <a:pt x="148590" y="4652564"/>
                  <a:pt x="132736" y="4660491"/>
                </a:cubicBezTo>
                <a:cubicBezTo>
                  <a:pt x="109057" y="4672330"/>
                  <a:pt x="83186" y="4679235"/>
                  <a:pt x="58994" y="4689987"/>
                </a:cubicBezTo>
                <a:cubicBezTo>
                  <a:pt x="38903" y="4698916"/>
                  <a:pt x="0" y="4719484"/>
                  <a:pt x="0" y="4719484"/>
                </a:cubicBezTo>
              </a:path>
            </a:pathLst>
          </a:cu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b="1" dirty="0"/>
          </a:p>
        </p:txBody>
      </p:sp>
      <p:sp>
        <p:nvSpPr>
          <p:cNvPr id="6" name="Freeform 5"/>
          <p:cNvSpPr/>
          <p:nvPr/>
        </p:nvSpPr>
        <p:spPr>
          <a:xfrm>
            <a:off x="755576" y="476672"/>
            <a:ext cx="798050" cy="4793226"/>
          </a:xfrm>
          <a:custGeom>
            <a:avLst/>
            <a:gdLst>
              <a:gd name="connsiteX0" fmla="*/ 530942 w 798050"/>
              <a:gd name="connsiteY0" fmla="*/ 0 h 4793226"/>
              <a:gd name="connsiteX1" fmla="*/ 575187 w 798050"/>
              <a:gd name="connsiteY1" fmla="*/ 73742 h 4793226"/>
              <a:gd name="connsiteX2" fmla="*/ 619432 w 798050"/>
              <a:gd name="connsiteY2" fmla="*/ 162232 h 4793226"/>
              <a:gd name="connsiteX3" fmla="*/ 604684 w 798050"/>
              <a:gd name="connsiteY3" fmla="*/ 368710 h 4793226"/>
              <a:gd name="connsiteX4" fmla="*/ 575187 w 798050"/>
              <a:gd name="connsiteY4" fmla="*/ 486697 h 4793226"/>
              <a:gd name="connsiteX5" fmla="*/ 604684 w 798050"/>
              <a:gd name="connsiteY5" fmla="*/ 840658 h 4793226"/>
              <a:gd name="connsiteX6" fmla="*/ 619432 w 798050"/>
              <a:gd name="connsiteY6" fmla="*/ 884903 h 4793226"/>
              <a:gd name="connsiteX7" fmla="*/ 634181 w 798050"/>
              <a:gd name="connsiteY7" fmla="*/ 988142 h 4793226"/>
              <a:gd name="connsiteX8" fmla="*/ 663677 w 798050"/>
              <a:gd name="connsiteY8" fmla="*/ 1194620 h 4793226"/>
              <a:gd name="connsiteX9" fmla="*/ 619432 w 798050"/>
              <a:gd name="connsiteY9" fmla="*/ 1474839 h 4793226"/>
              <a:gd name="connsiteX10" fmla="*/ 545690 w 798050"/>
              <a:gd name="connsiteY10" fmla="*/ 1533832 h 4793226"/>
              <a:gd name="connsiteX11" fmla="*/ 501445 w 798050"/>
              <a:gd name="connsiteY11" fmla="*/ 1563329 h 4793226"/>
              <a:gd name="connsiteX12" fmla="*/ 427703 w 798050"/>
              <a:gd name="connsiteY12" fmla="*/ 1622323 h 4793226"/>
              <a:gd name="connsiteX13" fmla="*/ 353961 w 798050"/>
              <a:gd name="connsiteY13" fmla="*/ 1696065 h 4793226"/>
              <a:gd name="connsiteX14" fmla="*/ 235974 w 798050"/>
              <a:gd name="connsiteY14" fmla="*/ 1755058 h 4793226"/>
              <a:gd name="connsiteX15" fmla="*/ 103239 w 798050"/>
              <a:gd name="connsiteY15" fmla="*/ 1843549 h 4793226"/>
              <a:gd name="connsiteX16" fmla="*/ 29497 w 798050"/>
              <a:gd name="connsiteY16" fmla="*/ 1961536 h 4793226"/>
              <a:gd name="connsiteX17" fmla="*/ 0 w 798050"/>
              <a:gd name="connsiteY17" fmla="*/ 2005781 h 4793226"/>
              <a:gd name="connsiteX18" fmla="*/ 29497 w 798050"/>
              <a:gd name="connsiteY18" fmla="*/ 2109020 h 4793226"/>
              <a:gd name="connsiteX19" fmla="*/ 73742 w 798050"/>
              <a:gd name="connsiteY19" fmla="*/ 2123768 h 4793226"/>
              <a:gd name="connsiteX20" fmla="*/ 88490 w 798050"/>
              <a:gd name="connsiteY20" fmla="*/ 2168013 h 4793226"/>
              <a:gd name="connsiteX21" fmla="*/ 162232 w 798050"/>
              <a:gd name="connsiteY21" fmla="*/ 2256503 h 4793226"/>
              <a:gd name="connsiteX22" fmla="*/ 191729 w 798050"/>
              <a:gd name="connsiteY22" fmla="*/ 2344994 h 4793226"/>
              <a:gd name="connsiteX23" fmla="*/ 265471 w 798050"/>
              <a:gd name="connsiteY23" fmla="*/ 2448232 h 4793226"/>
              <a:gd name="connsiteX24" fmla="*/ 309716 w 798050"/>
              <a:gd name="connsiteY24" fmla="*/ 2580968 h 4793226"/>
              <a:gd name="connsiteX25" fmla="*/ 339213 w 798050"/>
              <a:gd name="connsiteY25" fmla="*/ 2654710 h 4793226"/>
              <a:gd name="connsiteX26" fmla="*/ 383458 w 798050"/>
              <a:gd name="connsiteY26" fmla="*/ 2698955 h 4793226"/>
              <a:gd name="connsiteX27" fmla="*/ 442452 w 798050"/>
              <a:gd name="connsiteY27" fmla="*/ 2816942 h 4793226"/>
              <a:gd name="connsiteX28" fmla="*/ 457200 w 798050"/>
              <a:gd name="connsiteY28" fmla="*/ 2861187 h 4793226"/>
              <a:gd name="connsiteX29" fmla="*/ 516194 w 798050"/>
              <a:gd name="connsiteY29" fmla="*/ 2964426 h 4793226"/>
              <a:gd name="connsiteX30" fmla="*/ 530942 w 798050"/>
              <a:gd name="connsiteY30" fmla="*/ 3008671 h 4793226"/>
              <a:gd name="connsiteX31" fmla="*/ 589936 w 798050"/>
              <a:gd name="connsiteY31" fmla="*/ 3097161 h 4793226"/>
              <a:gd name="connsiteX32" fmla="*/ 648929 w 798050"/>
              <a:gd name="connsiteY32" fmla="*/ 3229897 h 4793226"/>
              <a:gd name="connsiteX33" fmla="*/ 678426 w 798050"/>
              <a:gd name="connsiteY33" fmla="*/ 3524865 h 4793226"/>
              <a:gd name="connsiteX34" fmla="*/ 722671 w 798050"/>
              <a:gd name="connsiteY34" fmla="*/ 3790336 h 4793226"/>
              <a:gd name="connsiteX35" fmla="*/ 752168 w 798050"/>
              <a:gd name="connsiteY35" fmla="*/ 3878826 h 4793226"/>
              <a:gd name="connsiteX36" fmla="*/ 781665 w 798050"/>
              <a:gd name="connsiteY36" fmla="*/ 4439265 h 4793226"/>
              <a:gd name="connsiteX37" fmla="*/ 796413 w 798050"/>
              <a:gd name="connsiteY37" fmla="*/ 4527755 h 4793226"/>
              <a:gd name="connsiteX38" fmla="*/ 796413 w 798050"/>
              <a:gd name="connsiteY38" fmla="*/ 4793226 h 4793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798050" h="4793226">
                <a:moveTo>
                  <a:pt x="530942" y="0"/>
                </a:moveTo>
                <a:cubicBezTo>
                  <a:pt x="545690" y="24581"/>
                  <a:pt x="562367" y="48103"/>
                  <a:pt x="575187" y="73742"/>
                </a:cubicBezTo>
                <a:cubicBezTo>
                  <a:pt x="636250" y="195866"/>
                  <a:pt x="534899" y="35429"/>
                  <a:pt x="619432" y="162232"/>
                </a:cubicBezTo>
                <a:cubicBezTo>
                  <a:pt x="614516" y="231058"/>
                  <a:pt x="614007" y="300341"/>
                  <a:pt x="604684" y="368710"/>
                </a:cubicBezTo>
                <a:cubicBezTo>
                  <a:pt x="599207" y="408878"/>
                  <a:pt x="575187" y="486697"/>
                  <a:pt x="575187" y="486697"/>
                </a:cubicBezTo>
                <a:cubicBezTo>
                  <a:pt x="583021" y="635538"/>
                  <a:pt x="573799" y="717115"/>
                  <a:pt x="604684" y="840658"/>
                </a:cubicBezTo>
                <a:cubicBezTo>
                  <a:pt x="608454" y="855740"/>
                  <a:pt x="614516" y="870155"/>
                  <a:pt x="619432" y="884903"/>
                </a:cubicBezTo>
                <a:cubicBezTo>
                  <a:pt x="624348" y="919316"/>
                  <a:pt x="630342" y="953592"/>
                  <a:pt x="634181" y="988142"/>
                </a:cubicBezTo>
                <a:cubicBezTo>
                  <a:pt x="655723" y="1182016"/>
                  <a:pt x="630216" y="1094233"/>
                  <a:pt x="663677" y="1194620"/>
                </a:cubicBezTo>
                <a:cubicBezTo>
                  <a:pt x="658674" y="1274673"/>
                  <a:pt x="690206" y="1404066"/>
                  <a:pt x="619432" y="1474839"/>
                </a:cubicBezTo>
                <a:cubicBezTo>
                  <a:pt x="597173" y="1497098"/>
                  <a:pt x="570873" y="1514945"/>
                  <a:pt x="545690" y="1533832"/>
                </a:cubicBezTo>
                <a:cubicBezTo>
                  <a:pt x="531510" y="1544467"/>
                  <a:pt x="516193" y="1553497"/>
                  <a:pt x="501445" y="1563329"/>
                </a:cubicBezTo>
                <a:cubicBezTo>
                  <a:pt x="424646" y="1678526"/>
                  <a:pt x="522687" y="1551085"/>
                  <a:pt x="427703" y="1622323"/>
                </a:cubicBezTo>
                <a:cubicBezTo>
                  <a:pt x="399893" y="1643181"/>
                  <a:pt x="381106" y="1674349"/>
                  <a:pt x="353961" y="1696065"/>
                </a:cubicBezTo>
                <a:cubicBezTo>
                  <a:pt x="304205" y="1735870"/>
                  <a:pt x="287176" y="1737991"/>
                  <a:pt x="235974" y="1755058"/>
                </a:cubicBezTo>
                <a:cubicBezTo>
                  <a:pt x="191729" y="1784555"/>
                  <a:pt x="120055" y="1793102"/>
                  <a:pt x="103239" y="1843549"/>
                </a:cubicBezTo>
                <a:cubicBezTo>
                  <a:pt x="68137" y="1948855"/>
                  <a:pt x="99612" y="1914792"/>
                  <a:pt x="29497" y="1961536"/>
                </a:cubicBezTo>
                <a:cubicBezTo>
                  <a:pt x="19665" y="1976284"/>
                  <a:pt x="2507" y="1988234"/>
                  <a:pt x="0" y="2005781"/>
                </a:cubicBezTo>
                <a:cubicBezTo>
                  <a:pt x="-48" y="2006118"/>
                  <a:pt x="22578" y="2102101"/>
                  <a:pt x="29497" y="2109020"/>
                </a:cubicBezTo>
                <a:cubicBezTo>
                  <a:pt x="40490" y="2120013"/>
                  <a:pt x="58994" y="2118852"/>
                  <a:pt x="73742" y="2123768"/>
                </a:cubicBezTo>
                <a:cubicBezTo>
                  <a:pt x="78658" y="2138516"/>
                  <a:pt x="79867" y="2155078"/>
                  <a:pt x="88490" y="2168013"/>
                </a:cubicBezTo>
                <a:cubicBezTo>
                  <a:pt x="134802" y="2237480"/>
                  <a:pt x="130062" y="2184121"/>
                  <a:pt x="162232" y="2256503"/>
                </a:cubicBezTo>
                <a:cubicBezTo>
                  <a:pt x="174860" y="2284916"/>
                  <a:pt x="173073" y="2320120"/>
                  <a:pt x="191729" y="2344994"/>
                </a:cubicBezTo>
                <a:cubicBezTo>
                  <a:pt x="246609" y="2418167"/>
                  <a:pt x="222339" y="2383535"/>
                  <a:pt x="265471" y="2448232"/>
                </a:cubicBezTo>
                <a:lnTo>
                  <a:pt x="309716" y="2580968"/>
                </a:lnTo>
                <a:cubicBezTo>
                  <a:pt x="318088" y="2606084"/>
                  <a:pt x="325182" y="2632260"/>
                  <a:pt x="339213" y="2654710"/>
                </a:cubicBezTo>
                <a:cubicBezTo>
                  <a:pt x="350267" y="2672397"/>
                  <a:pt x="368710" y="2684207"/>
                  <a:pt x="383458" y="2698955"/>
                </a:cubicBezTo>
                <a:cubicBezTo>
                  <a:pt x="412781" y="2816251"/>
                  <a:pt x="375598" y="2699950"/>
                  <a:pt x="442452" y="2816942"/>
                </a:cubicBezTo>
                <a:cubicBezTo>
                  <a:pt x="450165" y="2830440"/>
                  <a:pt x="450248" y="2847282"/>
                  <a:pt x="457200" y="2861187"/>
                </a:cubicBezTo>
                <a:cubicBezTo>
                  <a:pt x="531259" y="3009305"/>
                  <a:pt x="438624" y="2783429"/>
                  <a:pt x="516194" y="2964426"/>
                </a:cubicBezTo>
                <a:cubicBezTo>
                  <a:pt x="522318" y="2978715"/>
                  <a:pt x="523392" y="2995081"/>
                  <a:pt x="530942" y="3008671"/>
                </a:cubicBezTo>
                <a:cubicBezTo>
                  <a:pt x="548158" y="3039660"/>
                  <a:pt x="589936" y="3097161"/>
                  <a:pt x="589936" y="3097161"/>
                </a:cubicBezTo>
                <a:cubicBezTo>
                  <a:pt x="625037" y="3202468"/>
                  <a:pt x="602185" y="3159782"/>
                  <a:pt x="648929" y="3229897"/>
                </a:cubicBezTo>
                <a:cubicBezTo>
                  <a:pt x="684850" y="3373586"/>
                  <a:pt x="654407" y="3236636"/>
                  <a:pt x="678426" y="3524865"/>
                </a:cubicBezTo>
                <a:cubicBezTo>
                  <a:pt x="683527" y="3586075"/>
                  <a:pt x="705469" y="3738732"/>
                  <a:pt x="722671" y="3790336"/>
                </a:cubicBezTo>
                <a:lnTo>
                  <a:pt x="752168" y="3878826"/>
                </a:lnTo>
                <a:cubicBezTo>
                  <a:pt x="754508" y="3925629"/>
                  <a:pt x="776610" y="4378601"/>
                  <a:pt x="781665" y="4439265"/>
                </a:cubicBezTo>
                <a:cubicBezTo>
                  <a:pt x="784148" y="4469065"/>
                  <a:pt x="795168" y="4497877"/>
                  <a:pt x="796413" y="4527755"/>
                </a:cubicBezTo>
                <a:cubicBezTo>
                  <a:pt x="800097" y="4616169"/>
                  <a:pt x="796413" y="4704736"/>
                  <a:pt x="796413" y="4793226"/>
                </a:cubicBezTo>
              </a:path>
            </a:pathLst>
          </a:cu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7" name="TextBox 6"/>
          <p:cNvSpPr txBox="1"/>
          <p:nvPr/>
        </p:nvSpPr>
        <p:spPr>
          <a:xfrm>
            <a:off x="0" y="248032"/>
            <a:ext cx="9144000" cy="646331"/>
          </a:xfrm>
          <a:prstGeom prst="rect">
            <a:avLst/>
          </a:prstGeom>
          <a:solidFill>
            <a:schemeClr val="bg1">
              <a:lumMod val="85000"/>
            </a:schemeClr>
          </a:solidFill>
        </p:spPr>
        <p:txBody>
          <a:bodyPr wrap="square" rtlCol="0">
            <a:spAutoFit/>
          </a:bodyPr>
          <a:lstStyle/>
          <a:p>
            <a:pPr algn="ctr"/>
            <a:r>
              <a:rPr lang="en-IE" sz="3600" b="1" dirty="0">
                <a:solidFill>
                  <a:srgbClr val="FF0000"/>
                </a:solidFill>
              </a:rPr>
              <a:t>C</a:t>
            </a:r>
            <a:r>
              <a:rPr lang="en-IE" sz="3600" b="1" dirty="0" smtClean="0">
                <a:solidFill>
                  <a:srgbClr val="FF0000"/>
                </a:solidFill>
              </a:rPr>
              <a:t>onsider drains/watercourses &amp; buffer zones </a:t>
            </a:r>
            <a:endParaRPr lang="en-IE" sz="3600" b="1" dirty="0">
              <a:solidFill>
                <a:srgbClr val="FF0000"/>
              </a:solidFill>
            </a:endParaRPr>
          </a:p>
        </p:txBody>
      </p:sp>
      <p:sp>
        <p:nvSpPr>
          <p:cNvPr id="8" name="Freeform 7"/>
          <p:cNvSpPr/>
          <p:nvPr/>
        </p:nvSpPr>
        <p:spPr>
          <a:xfrm>
            <a:off x="2875935" y="4291781"/>
            <a:ext cx="1304798" cy="1327354"/>
          </a:xfrm>
          <a:custGeom>
            <a:avLst/>
            <a:gdLst>
              <a:gd name="connsiteX0" fmla="*/ 0 w 1304798"/>
              <a:gd name="connsiteY0" fmla="*/ 339213 h 1327354"/>
              <a:gd name="connsiteX1" fmla="*/ 58994 w 1304798"/>
              <a:gd name="connsiteY1" fmla="*/ 265471 h 1327354"/>
              <a:gd name="connsiteX2" fmla="*/ 88491 w 1304798"/>
              <a:gd name="connsiteY2" fmla="*/ 221225 h 1327354"/>
              <a:gd name="connsiteX3" fmla="*/ 132736 w 1304798"/>
              <a:gd name="connsiteY3" fmla="*/ 176980 h 1327354"/>
              <a:gd name="connsiteX4" fmla="*/ 162233 w 1304798"/>
              <a:gd name="connsiteY4" fmla="*/ 88490 h 1327354"/>
              <a:gd name="connsiteX5" fmla="*/ 176981 w 1304798"/>
              <a:gd name="connsiteY5" fmla="*/ 44245 h 1327354"/>
              <a:gd name="connsiteX6" fmla="*/ 206478 w 1304798"/>
              <a:gd name="connsiteY6" fmla="*/ 0 h 1327354"/>
              <a:gd name="connsiteX7" fmla="*/ 294968 w 1304798"/>
              <a:gd name="connsiteY7" fmla="*/ 29496 h 1327354"/>
              <a:gd name="connsiteX8" fmla="*/ 324465 w 1304798"/>
              <a:gd name="connsiteY8" fmla="*/ 73742 h 1327354"/>
              <a:gd name="connsiteX9" fmla="*/ 368710 w 1304798"/>
              <a:gd name="connsiteY9" fmla="*/ 103238 h 1327354"/>
              <a:gd name="connsiteX10" fmla="*/ 471949 w 1304798"/>
              <a:gd name="connsiteY10" fmla="*/ 176980 h 1327354"/>
              <a:gd name="connsiteX11" fmla="*/ 530942 w 1304798"/>
              <a:gd name="connsiteY11" fmla="*/ 191729 h 1327354"/>
              <a:gd name="connsiteX12" fmla="*/ 707923 w 1304798"/>
              <a:gd name="connsiteY12" fmla="*/ 235974 h 1327354"/>
              <a:gd name="connsiteX13" fmla="*/ 811162 w 1304798"/>
              <a:gd name="connsiteY13" fmla="*/ 265471 h 1327354"/>
              <a:gd name="connsiteX14" fmla="*/ 988142 w 1304798"/>
              <a:gd name="connsiteY14" fmla="*/ 339213 h 1327354"/>
              <a:gd name="connsiteX15" fmla="*/ 1017639 w 1304798"/>
              <a:gd name="connsiteY15" fmla="*/ 383458 h 1327354"/>
              <a:gd name="connsiteX16" fmla="*/ 1061884 w 1304798"/>
              <a:gd name="connsiteY16" fmla="*/ 412954 h 1327354"/>
              <a:gd name="connsiteX17" fmla="*/ 1091381 w 1304798"/>
              <a:gd name="connsiteY17" fmla="*/ 471948 h 1327354"/>
              <a:gd name="connsiteX18" fmla="*/ 1135626 w 1304798"/>
              <a:gd name="connsiteY18" fmla="*/ 501445 h 1327354"/>
              <a:gd name="connsiteX19" fmla="*/ 1209368 w 1304798"/>
              <a:gd name="connsiteY19" fmla="*/ 604684 h 1327354"/>
              <a:gd name="connsiteX20" fmla="*/ 1224117 w 1304798"/>
              <a:gd name="connsiteY20" fmla="*/ 722671 h 1327354"/>
              <a:gd name="connsiteX21" fmla="*/ 1238865 w 1304798"/>
              <a:gd name="connsiteY21" fmla="*/ 870154 h 1327354"/>
              <a:gd name="connsiteX22" fmla="*/ 1253613 w 1304798"/>
              <a:gd name="connsiteY22" fmla="*/ 943896 h 1327354"/>
              <a:gd name="connsiteX23" fmla="*/ 1283110 w 1304798"/>
              <a:gd name="connsiteY23" fmla="*/ 1032387 h 1327354"/>
              <a:gd name="connsiteX24" fmla="*/ 1297859 w 1304798"/>
              <a:gd name="connsiteY24" fmla="*/ 1224116 h 1327354"/>
              <a:gd name="connsiteX25" fmla="*/ 1209368 w 1304798"/>
              <a:gd name="connsiteY25" fmla="*/ 1253613 h 1327354"/>
              <a:gd name="connsiteX26" fmla="*/ 1047136 w 1304798"/>
              <a:gd name="connsiteY26" fmla="*/ 1268361 h 1327354"/>
              <a:gd name="connsiteX27" fmla="*/ 1002891 w 1304798"/>
              <a:gd name="connsiteY27" fmla="*/ 1283109 h 1327354"/>
              <a:gd name="connsiteX28" fmla="*/ 943897 w 1304798"/>
              <a:gd name="connsiteY28" fmla="*/ 1327354 h 13273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304798" h="1327354">
                <a:moveTo>
                  <a:pt x="0" y="339213"/>
                </a:moveTo>
                <a:cubicBezTo>
                  <a:pt x="19665" y="314632"/>
                  <a:pt x="40107" y="290654"/>
                  <a:pt x="58994" y="265471"/>
                </a:cubicBezTo>
                <a:cubicBezTo>
                  <a:pt x="69629" y="251290"/>
                  <a:pt x="77143" y="234842"/>
                  <a:pt x="88491" y="221225"/>
                </a:cubicBezTo>
                <a:cubicBezTo>
                  <a:pt x="101843" y="205202"/>
                  <a:pt x="117988" y="191728"/>
                  <a:pt x="132736" y="176980"/>
                </a:cubicBezTo>
                <a:lnTo>
                  <a:pt x="162233" y="88490"/>
                </a:lnTo>
                <a:cubicBezTo>
                  <a:pt x="167149" y="73742"/>
                  <a:pt x="168358" y="57180"/>
                  <a:pt x="176981" y="44245"/>
                </a:cubicBezTo>
                <a:lnTo>
                  <a:pt x="206478" y="0"/>
                </a:lnTo>
                <a:cubicBezTo>
                  <a:pt x="235975" y="9832"/>
                  <a:pt x="268602" y="13017"/>
                  <a:pt x="294968" y="29496"/>
                </a:cubicBezTo>
                <a:cubicBezTo>
                  <a:pt x="309999" y="38891"/>
                  <a:pt x="311931" y="61208"/>
                  <a:pt x="324465" y="73742"/>
                </a:cubicBezTo>
                <a:cubicBezTo>
                  <a:pt x="336999" y="86276"/>
                  <a:pt x="354286" y="92935"/>
                  <a:pt x="368710" y="103238"/>
                </a:cubicBezTo>
                <a:cubicBezTo>
                  <a:pt x="376270" y="108638"/>
                  <a:pt x="454565" y="169530"/>
                  <a:pt x="471949" y="176980"/>
                </a:cubicBezTo>
                <a:cubicBezTo>
                  <a:pt x="490580" y="184965"/>
                  <a:pt x="511527" y="185905"/>
                  <a:pt x="530942" y="191729"/>
                </a:cubicBezTo>
                <a:cubicBezTo>
                  <a:pt x="728037" y="250857"/>
                  <a:pt x="511596" y="196708"/>
                  <a:pt x="707923" y="235974"/>
                </a:cubicBezTo>
                <a:cubicBezTo>
                  <a:pt x="744049" y="243199"/>
                  <a:pt x="776793" y="252973"/>
                  <a:pt x="811162" y="265471"/>
                </a:cubicBezTo>
                <a:cubicBezTo>
                  <a:pt x="938192" y="311664"/>
                  <a:pt x="897622" y="293952"/>
                  <a:pt x="988142" y="339213"/>
                </a:cubicBezTo>
                <a:cubicBezTo>
                  <a:pt x="997974" y="353961"/>
                  <a:pt x="1005105" y="370924"/>
                  <a:pt x="1017639" y="383458"/>
                </a:cubicBezTo>
                <a:cubicBezTo>
                  <a:pt x="1030173" y="395992"/>
                  <a:pt x="1050537" y="399337"/>
                  <a:pt x="1061884" y="412954"/>
                </a:cubicBezTo>
                <a:cubicBezTo>
                  <a:pt x="1075959" y="429844"/>
                  <a:pt x="1077306" y="455058"/>
                  <a:pt x="1091381" y="471948"/>
                </a:cubicBezTo>
                <a:cubicBezTo>
                  <a:pt x="1102728" y="485565"/>
                  <a:pt x="1122009" y="490097"/>
                  <a:pt x="1135626" y="501445"/>
                </a:cubicBezTo>
                <a:cubicBezTo>
                  <a:pt x="1186876" y="544153"/>
                  <a:pt x="1179547" y="545042"/>
                  <a:pt x="1209368" y="604684"/>
                </a:cubicBezTo>
                <a:cubicBezTo>
                  <a:pt x="1214284" y="644013"/>
                  <a:pt x="1219740" y="683278"/>
                  <a:pt x="1224117" y="722671"/>
                </a:cubicBezTo>
                <a:cubicBezTo>
                  <a:pt x="1229573" y="771775"/>
                  <a:pt x="1232335" y="821181"/>
                  <a:pt x="1238865" y="870154"/>
                </a:cubicBezTo>
                <a:cubicBezTo>
                  <a:pt x="1242178" y="895002"/>
                  <a:pt x="1247017" y="919712"/>
                  <a:pt x="1253613" y="943896"/>
                </a:cubicBezTo>
                <a:cubicBezTo>
                  <a:pt x="1261794" y="973893"/>
                  <a:pt x="1283110" y="1032387"/>
                  <a:pt x="1283110" y="1032387"/>
                </a:cubicBezTo>
                <a:cubicBezTo>
                  <a:pt x="1288026" y="1096297"/>
                  <a:pt x="1318129" y="1163307"/>
                  <a:pt x="1297859" y="1224116"/>
                </a:cubicBezTo>
                <a:cubicBezTo>
                  <a:pt x="1288027" y="1253613"/>
                  <a:pt x="1239987" y="1248210"/>
                  <a:pt x="1209368" y="1253613"/>
                </a:cubicBezTo>
                <a:cubicBezTo>
                  <a:pt x="1155894" y="1263050"/>
                  <a:pt x="1101213" y="1263445"/>
                  <a:pt x="1047136" y="1268361"/>
                </a:cubicBezTo>
                <a:cubicBezTo>
                  <a:pt x="1032388" y="1273277"/>
                  <a:pt x="1016796" y="1276157"/>
                  <a:pt x="1002891" y="1283109"/>
                </a:cubicBezTo>
                <a:cubicBezTo>
                  <a:pt x="969541" y="1299784"/>
                  <a:pt x="964638" y="1306615"/>
                  <a:pt x="943897" y="1327354"/>
                </a:cubicBezTo>
              </a:path>
            </a:pathLst>
          </a:cu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Tree>
    <p:extLst>
      <p:ext uri="{BB962C8B-B14F-4D97-AF65-F5344CB8AC3E}">
        <p14:creationId xmlns:p14="http://schemas.microsoft.com/office/powerpoint/2010/main" val="3591274476"/>
      </p:ext>
    </p:extLst>
  </p:cSld>
  <p:clrMapOvr>
    <a:masterClrMapping/>
  </p:clrMapOvr>
  <mc:AlternateContent xmlns:mc="http://schemas.openxmlformats.org/markup-compatibility/2006" xmlns:p14="http://schemas.microsoft.com/office/powerpoint/2010/main">
    <mc:Choice Requires="p14">
      <p:transition p14:dur="10" advClick="0" advTm="0"/>
    </mc:Choice>
    <mc:Fallback xmlns="">
      <p:transition advClick="0" advTm="0"/>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p:spPr>
        <p:txBody>
          <a:bodyPr>
            <a:noAutofit/>
          </a:bodyPr>
          <a:lstStyle/>
          <a:p>
            <a:r>
              <a:rPr lang="en-IE" b="1" dirty="0" smtClean="0"/>
              <a:t>Buffer Zones</a:t>
            </a:r>
            <a:endParaRPr lang="en-IE" b="1" dirty="0"/>
          </a:p>
        </p:txBody>
      </p:sp>
      <p:graphicFrame>
        <p:nvGraphicFramePr>
          <p:cNvPr id="4" name="Table 3"/>
          <p:cNvGraphicFramePr>
            <a:graphicFrameLocks noGrp="1"/>
          </p:cNvGraphicFramePr>
          <p:nvPr>
            <p:extLst>
              <p:ext uri="{D42A27DB-BD31-4B8C-83A1-F6EECF244321}">
                <p14:modId xmlns:p14="http://schemas.microsoft.com/office/powerpoint/2010/main" val="4099912425"/>
              </p:ext>
            </p:extLst>
          </p:nvPr>
        </p:nvGraphicFramePr>
        <p:xfrm>
          <a:off x="107504" y="1052736"/>
          <a:ext cx="9036496" cy="5586028"/>
        </p:xfrm>
        <a:graphic>
          <a:graphicData uri="http://schemas.openxmlformats.org/drawingml/2006/table">
            <a:tbl>
              <a:tblPr>
                <a:tableStyleId>{5C22544A-7EE6-4342-B048-85BDC9FD1C3A}</a:tableStyleId>
              </a:tblPr>
              <a:tblGrid>
                <a:gridCol w="6790023"/>
                <a:gridCol w="2246473"/>
              </a:tblGrid>
              <a:tr h="335826">
                <a:tc gridSpan="2">
                  <a:txBody>
                    <a:bodyPr/>
                    <a:lstStyle/>
                    <a:p>
                      <a:pPr algn="ctr">
                        <a:spcAft>
                          <a:spcPts val="0"/>
                        </a:spcAft>
                      </a:pPr>
                      <a:r>
                        <a:rPr lang="en-IE" sz="1800" b="1" dirty="0">
                          <a:effectLst/>
                        </a:rPr>
                        <a:t>Buffer zones for spreading organic fertilisers</a:t>
                      </a:r>
                      <a:endParaRPr lang="en-IE" sz="2000" b="1" dirty="0">
                        <a:effectLst/>
                        <a:latin typeface="Times New Roman"/>
                        <a:ea typeface="Times New Roman"/>
                      </a:endParaRPr>
                    </a:p>
                  </a:txBody>
                  <a:tcPr marL="68580" marR="68580" marT="0" marB="0"/>
                </a:tc>
                <a:tc hMerge="1">
                  <a:txBody>
                    <a:bodyPr/>
                    <a:lstStyle/>
                    <a:p>
                      <a:endParaRPr lang="en-IE"/>
                    </a:p>
                  </a:txBody>
                  <a:tcPr/>
                </a:tc>
              </a:tr>
              <a:tr h="335826">
                <a:tc>
                  <a:txBody>
                    <a:bodyPr/>
                    <a:lstStyle/>
                    <a:p>
                      <a:pPr>
                        <a:spcAft>
                          <a:spcPts val="0"/>
                        </a:spcAft>
                      </a:pPr>
                      <a:r>
                        <a:rPr lang="en-IE" sz="1800" b="1" dirty="0">
                          <a:effectLst/>
                        </a:rPr>
                        <a:t>Water body/Feature</a:t>
                      </a:r>
                      <a:endParaRPr lang="en-IE" sz="2000" b="1" dirty="0">
                        <a:effectLst/>
                        <a:latin typeface="Times New Roman"/>
                        <a:ea typeface="Times New Roman"/>
                      </a:endParaRPr>
                    </a:p>
                  </a:txBody>
                  <a:tcPr marL="68580" marR="68580" marT="0" marB="0"/>
                </a:tc>
                <a:tc>
                  <a:txBody>
                    <a:bodyPr/>
                    <a:lstStyle/>
                    <a:p>
                      <a:pPr algn="ctr">
                        <a:spcAft>
                          <a:spcPts val="0"/>
                        </a:spcAft>
                      </a:pPr>
                      <a:r>
                        <a:rPr lang="en-IE" sz="1800" b="1" dirty="0">
                          <a:effectLst/>
                        </a:rPr>
                        <a:t>Buffer zone</a:t>
                      </a:r>
                      <a:endParaRPr lang="en-IE" sz="2000" b="1" dirty="0">
                        <a:effectLst/>
                        <a:latin typeface="Times New Roman"/>
                        <a:ea typeface="Times New Roman"/>
                      </a:endParaRPr>
                    </a:p>
                  </a:txBody>
                  <a:tcPr marL="68580" marR="68580" marT="0" marB="0"/>
                </a:tc>
              </a:tr>
              <a:tr h="1007477">
                <a:tc>
                  <a:txBody>
                    <a:bodyPr/>
                    <a:lstStyle/>
                    <a:p>
                      <a:pPr>
                        <a:spcAft>
                          <a:spcPts val="0"/>
                        </a:spcAft>
                      </a:pPr>
                      <a:r>
                        <a:rPr lang="en-IE" sz="1800" dirty="0">
                          <a:effectLst/>
                        </a:rPr>
                        <a:t>Any water supply source providing 100m</a:t>
                      </a:r>
                      <a:r>
                        <a:rPr lang="en-IE" sz="1800" baseline="30000" dirty="0">
                          <a:effectLst/>
                        </a:rPr>
                        <a:t>3</a:t>
                      </a:r>
                      <a:r>
                        <a:rPr lang="en-IE" sz="1800" dirty="0">
                          <a:effectLst/>
                        </a:rPr>
                        <a:t> or more of water per day, or serving 500 or more people</a:t>
                      </a:r>
                      <a:endParaRPr lang="en-IE" sz="2000" dirty="0">
                        <a:effectLst/>
                        <a:latin typeface="Times New Roman"/>
                        <a:ea typeface="Times New Roman"/>
                      </a:endParaRPr>
                    </a:p>
                  </a:txBody>
                  <a:tcPr marL="68580" marR="68580" marT="0" marB="0"/>
                </a:tc>
                <a:tc>
                  <a:txBody>
                    <a:bodyPr/>
                    <a:lstStyle/>
                    <a:p>
                      <a:pPr algn="ctr">
                        <a:spcAft>
                          <a:spcPts val="0"/>
                        </a:spcAft>
                      </a:pPr>
                      <a:r>
                        <a:rPr lang="en-IE" sz="1800">
                          <a:effectLst/>
                        </a:rPr>
                        <a:t>200 metres (or as little as 30 metres where a local authority allows)</a:t>
                      </a:r>
                      <a:endParaRPr lang="en-IE" sz="2000">
                        <a:effectLst/>
                        <a:latin typeface="Times New Roman"/>
                        <a:ea typeface="Times New Roman"/>
                      </a:endParaRPr>
                    </a:p>
                  </a:txBody>
                  <a:tcPr marL="68580" marR="68580" marT="0" marB="0"/>
                </a:tc>
              </a:tr>
              <a:tr h="1007477">
                <a:tc>
                  <a:txBody>
                    <a:bodyPr/>
                    <a:lstStyle/>
                    <a:p>
                      <a:pPr>
                        <a:spcAft>
                          <a:spcPts val="0"/>
                        </a:spcAft>
                      </a:pPr>
                      <a:r>
                        <a:rPr lang="en-IE" sz="1800">
                          <a:effectLst/>
                        </a:rPr>
                        <a:t>Any water supply source providing 10m</a:t>
                      </a:r>
                      <a:r>
                        <a:rPr lang="en-IE" sz="1800" baseline="30000">
                          <a:effectLst/>
                        </a:rPr>
                        <a:t>3</a:t>
                      </a:r>
                      <a:r>
                        <a:rPr lang="en-IE" sz="1800">
                          <a:effectLst/>
                        </a:rPr>
                        <a:t> or more of water per day, or serving 50 or more people </a:t>
                      </a:r>
                      <a:endParaRPr lang="en-IE" sz="2000">
                        <a:effectLst/>
                        <a:latin typeface="Times New Roman"/>
                        <a:ea typeface="Times New Roman"/>
                      </a:endParaRPr>
                    </a:p>
                  </a:txBody>
                  <a:tcPr marL="68580" marR="68580" marT="0" marB="0"/>
                </a:tc>
                <a:tc>
                  <a:txBody>
                    <a:bodyPr/>
                    <a:lstStyle/>
                    <a:p>
                      <a:pPr algn="ctr">
                        <a:spcAft>
                          <a:spcPts val="0"/>
                        </a:spcAft>
                      </a:pPr>
                      <a:r>
                        <a:rPr lang="en-IE" sz="1800">
                          <a:effectLst/>
                        </a:rPr>
                        <a:t>100 metres (or as little as 30 metres where a local authority allows)</a:t>
                      </a:r>
                      <a:endParaRPr lang="en-IE" sz="2000">
                        <a:effectLst/>
                        <a:latin typeface="Times New Roman"/>
                        <a:ea typeface="Times New Roman"/>
                      </a:endParaRPr>
                    </a:p>
                  </a:txBody>
                  <a:tcPr marL="68580" marR="68580" marT="0" marB="0"/>
                </a:tc>
              </a:tr>
              <a:tr h="1007477">
                <a:tc>
                  <a:txBody>
                    <a:bodyPr/>
                    <a:lstStyle/>
                    <a:p>
                      <a:pPr>
                        <a:spcAft>
                          <a:spcPts val="0"/>
                        </a:spcAft>
                      </a:pPr>
                      <a:r>
                        <a:rPr lang="en-IE" sz="1800">
                          <a:effectLst/>
                        </a:rPr>
                        <a:t>Any other water supply for human consumption</a:t>
                      </a:r>
                      <a:endParaRPr lang="en-IE" sz="2000">
                        <a:effectLst/>
                        <a:latin typeface="Times New Roman"/>
                        <a:ea typeface="Times New Roman"/>
                      </a:endParaRPr>
                    </a:p>
                  </a:txBody>
                  <a:tcPr marL="68580" marR="68580" marT="0" marB="0"/>
                </a:tc>
                <a:tc>
                  <a:txBody>
                    <a:bodyPr/>
                    <a:lstStyle/>
                    <a:p>
                      <a:pPr algn="ctr">
                        <a:spcAft>
                          <a:spcPts val="0"/>
                        </a:spcAft>
                      </a:pPr>
                      <a:r>
                        <a:rPr lang="en-IE" sz="1800">
                          <a:effectLst/>
                        </a:rPr>
                        <a:t>25 metres (or as little as 15 metres where a local authority allows)</a:t>
                      </a:r>
                      <a:endParaRPr lang="en-IE" sz="2000">
                        <a:effectLst/>
                        <a:latin typeface="Times New Roman"/>
                        <a:ea typeface="Times New Roman"/>
                      </a:endParaRPr>
                    </a:p>
                  </a:txBody>
                  <a:tcPr marL="68580" marR="68580" marT="0" marB="0"/>
                </a:tc>
              </a:tr>
              <a:tr h="335826">
                <a:tc>
                  <a:txBody>
                    <a:bodyPr/>
                    <a:lstStyle/>
                    <a:p>
                      <a:pPr>
                        <a:spcAft>
                          <a:spcPts val="0"/>
                        </a:spcAft>
                      </a:pPr>
                      <a:r>
                        <a:rPr lang="en-IE" sz="1800">
                          <a:effectLst/>
                        </a:rPr>
                        <a:t>Lake shoreline</a:t>
                      </a:r>
                      <a:endParaRPr lang="en-IE" sz="2000">
                        <a:effectLst/>
                        <a:latin typeface="Times New Roman"/>
                        <a:ea typeface="Times New Roman"/>
                      </a:endParaRPr>
                    </a:p>
                  </a:txBody>
                  <a:tcPr marL="68580" marR="68580" marT="0" marB="0"/>
                </a:tc>
                <a:tc>
                  <a:txBody>
                    <a:bodyPr/>
                    <a:lstStyle/>
                    <a:p>
                      <a:pPr algn="ctr">
                        <a:spcAft>
                          <a:spcPts val="0"/>
                        </a:spcAft>
                      </a:pPr>
                      <a:r>
                        <a:rPr lang="en-IE" sz="1800">
                          <a:effectLst/>
                        </a:rPr>
                        <a:t>20 metres </a:t>
                      </a:r>
                      <a:endParaRPr lang="en-IE" sz="2000">
                        <a:effectLst/>
                        <a:latin typeface="Times New Roman"/>
                        <a:ea typeface="Times New Roman"/>
                      </a:endParaRPr>
                    </a:p>
                  </a:txBody>
                  <a:tcPr marL="68580" marR="68580" marT="0" marB="0"/>
                </a:tc>
              </a:tr>
              <a:tr h="671653">
                <a:tc>
                  <a:txBody>
                    <a:bodyPr/>
                    <a:lstStyle/>
                    <a:p>
                      <a:pPr>
                        <a:spcAft>
                          <a:spcPts val="0"/>
                        </a:spcAft>
                      </a:pPr>
                      <a:r>
                        <a:rPr lang="en-IE" sz="1800">
                          <a:effectLst/>
                        </a:rPr>
                        <a:t>Exposed cavernous or karstified limestone features </a:t>
                      </a:r>
                      <a:endParaRPr lang="en-IE" sz="2000">
                        <a:effectLst/>
                      </a:endParaRPr>
                    </a:p>
                    <a:p>
                      <a:pPr>
                        <a:spcAft>
                          <a:spcPts val="0"/>
                        </a:spcAft>
                      </a:pPr>
                      <a:r>
                        <a:rPr lang="en-IE" sz="1800">
                          <a:effectLst/>
                        </a:rPr>
                        <a:t>(such as swallow holes and collapse features)</a:t>
                      </a:r>
                      <a:endParaRPr lang="en-IE" sz="2000">
                        <a:effectLst/>
                        <a:latin typeface="Times New Roman"/>
                        <a:ea typeface="Times New Roman"/>
                      </a:endParaRPr>
                    </a:p>
                  </a:txBody>
                  <a:tcPr marL="68580" marR="68580" marT="0" marB="0"/>
                </a:tc>
                <a:tc>
                  <a:txBody>
                    <a:bodyPr/>
                    <a:lstStyle/>
                    <a:p>
                      <a:pPr algn="ctr">
                        <a:spcAft>
                          <a:spcPts val="0"/>
                        </a:spcAft>
                      </a:pPr>
                      <a:r>
                        <a:rPr lang="en-IE" sz="1800">
                          <a:effectLst/>
                        </a:rPr>
                        <a:t>15 metres</a:t>
                      </a:r>
                      <a:endParaRPr lang="en-IE" sz="2000">
                        <a:effectLst/>
                        <a:latin typeface="Times New Roman"/>
                        <a:ea typeface="Times New Roman"/>
                      </a:endParaRPr>
                    </a:p>
                  </a:txBody>
                  <a:tcPr marL="68580" marR="68580" marT="0" marB="0"/>
                </a:tc>
              </a:tr>
              <a:tr h="335826">
                <a:tc>
                  <a:txBody>
                    <a:bodyPr/>
                    <a:lstStyle/>
                    <a:p>
                      <a:pPr>
                        <a:spcAft>
                          <a:spcPts val="0"/>
                        </a:spcAft>
                      </a:pPr>
                      <a:r>
                        <a:rPr lang="en-IE" sz="1800">
                          <a:effectLst/>
                        </a:rPr>
                        <a:t>Any surface watercourse where the slope towards the watercourse exceeds 10%</a:t>
                      </a:r>
                      <a:endParaRPr lang="en-IE" sz="2000">
                        <a:effectLst/>
                        <a:latin typeface="Times New Roman"/>
                        <a:ea typeface="Times New Roman"/>
                      </a:endParaRPr>
                    </a:p>
                  </a:txBody>
                  <a:tcPr marL="68580" marR="68580" marT="0" marB="0"/>
                </a:tc>
                <a:tc>
                  <a:txBody>
                    <a:bodyPr/>
                    <a:lstStyle/>
                    <a:p>
                      <a:pPr algn="ctr">
                        <a:spcAft>
                          <a:spcPts val="0"/>
                        </a:spcAft>
                      </a:pPr>
                      <a:r>
                        <a:rPr lang="en-IE" sz="1800">
                          <a:effectLst/>
                        </a:rPr>
                        <a:t>10 metres</a:t>
                      </a:r>
                      <a:endParaRPr lang="en-IE" sz="2000">
                        <a:effectLst/>
                        <a:latin typeface="Times New Roman"/>
                        <a:ea typeface="Times New Roman"/>
                      </a:endParaRPr>
                    </a:p>
                  </a:txBody>
                  <a:tcPr marL="68580" marR="68580" marT="0" marB="0"/>
                </a:tc>
              </a:tr>
              <a:tr h="335826">
                <a:tc>
                  <a:txBody>
                    <a:bodyPr/>
                    <a:lstStyle/>
                    <a:p>
                      <a:pPr>
                        <a:spcAft>
                          <a:spcPts val="0"/>
                        </a:spcAft>
                      </a:pPr>
                      <a:r>
                        <a:rPr lang="en-IE" sz="1800">
                          <a:effectLst/>
                        </a:rPr>
                        <a:t>Any other surface waters</a:t>
                      </a:r>
                      <a:endParaRPr lang="en-IE" sz="2000">
                        <a:effectLst/>
                        <a:latin typeface="Times New Roman"/>
                        <a:ea typeface="Times New Roman"/>
                      </a:endParaRPr>
                    </a:p>
                  </a:txBody>
                  <a:tcPr marL="68580" marR="68580" marT="0" marB="0"/>
                </a:tc>
                <a:tc>
                  <a:txBody>
                    <a:bodyPr/>
                    <a:lstStyle/>
                    <a:p>
                      <a:pPr algn="ctr">
                        <a:spcAft>
                          <a:spcPts val="0"/>
                        </a:spcAft>
                      </a:pPr>
                      <a:r>
                        <a:rPr lang="en-IE" sz="1800" dirty="0">
                          <a:effectLst/>
                        </a:rPr>
                        <a:t>5 metres*</a:t>
                      </a:r>
                      <a:endParaRPr lang="en-IE" sz="2000" dirty="0">
                        <a:effectLst/>
                        <a:latin typeface="Times New Roman"/>
                        <a:ea typeface="Times New Roman"/>
                      </a:endParaRPr>
                    </a:p>
                  </a:txBody>
                  <a:tcPr marL="68580" marR="68580" marT="0" marB="0"/>
                </a:tc>
              </a:tr>
            </a:tbl>
          </a:graphicData>
        </a:graphic>
      </p:graphicFrame>
    </p:spTree>
    <p:extLst>
      <p:ext uri="{BB962C8B-B14F-4D97-AF65-F5344CB8AC3E}">
        <p14:creationId xmlns:p14="http://schemas.microsoft.com/office/powerpoint/2010/main" val="5486080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836712"/>
            <a:ext cx="9144000" cy="5472608"/>
          </a:xfrm>
        </p:spPr>
        <p:txBody>
          <a:bodyPr>
            <a:noAutofit/>
          </a:bodyPr>
          <a:lstStyle/>
          <a:p>
            <a:r>
              <a:rPr lang="en-IE" sz="2800" b="1" dirty="0"/>
              <a:t>*</a:t>
            </a:r>
            <a:r>
              <a:rPr lang="en-IE" sz="2800" dirty="0"/>
              <a:t>The 5 metre buffer zone is increased to 10 metres for a period of two weeks preceding and two weeks following the periods when application of fertilisers to land is prohibited </a:t>
            </a:r>
            <a:endParaRPr lang="en-IE" sz="2800" dirty="0" smtClean="0"/>
          </a:p>
          <a:p>
            <a:r>
              <a:rPr lang="en-IE" sz="2800" dirty="0" smtClean="0"/>
              <a:t>The </a:t>
            </a:r>
            <a:r>
              <a:rPr lang="en-IE" sz="2800" dirty="0"/>
              <a:t>objective of increased setback distances at the shoulders of the closed period is to help retain as much of the applied nutrient in the field as possible thereby reducing its risk of loss through overland flow.</a:t>
            </a:r>
          </a:p>
          <a:p>
            <a:r>
              <a:rPr lang="en-IE" sz="2800" dirty="0"/>
              <a:t>In the case of water for human consumption, </a:t>
            </a:r>
            <a:r>
              <a:rPr lang="en-IE" sz="2800" dirty="0" smtClean="0"/>
              <a:t>the Local </a:t>
            </a:r>
            <a:r>
              <a:rPr lang="en-IE" sz="2800" dirty="0"/>
              <a:t>Authority may vary buffer widths from those </a:t>
            </a:r>
            <a:r>
              <a:rPr lang="en-IE" sz="2800" dirty="0" smtClean="0"/>
              <a:t>specified</a:t>
            </a:r>
          </a:p>
          <a:p>
            <a:pPr marL="342900" lvl="1" indent="-342900">
              <a:buFont typeface="Arial" pitchFamily="34" charset="0"/>
              <a:buChar char="•"/>
            </a:pPr>
            <a:r>
              <a:rPr lang="en-IE" dirty="0"/>
              <a:t>Application of fertilisers at correct times of years – avoid rainfall events (at any time of the open period)</a:t>
            </a:r>
          </a:p>
          <a:p>
            <a:endParaRPr lang="en-IE" sz="2800" dirty="0"/>
          </a:p>
        </p:txBody>
      </p:sp>
      <p:sp>
        <p:nvSpPr>
          <p:cNvPr id="4" name="Title 1"/>
          <p:cNvSpPr>
            <a:spLocks noGrp="1"/>
          </p:cNvSpPr>
          <p:nvPr>
            <p:ph type="title"/>
          </p:nvPr>
        </p:nvSpPr>
        <p:spPr>
          <a:xfrm>
            <a:off x="467544" y="24674"/>
            <a:ext cx="8229600" cy="706090"/>
          </a:xfrm>
        </p:spPr>
        <p:txBody>
          <a:bodyPr>
            <a:noAutofit/>
          </a:bodyPr>
          <a:lstStyle/>
          <a:p>
            <a:r>
              <a:rPr lang="en-IE" b="1" dirty="0" smtClean="0"/>
              <a:t>Buffer Zones</a:t>
            </a:r>
            <a:endParaRPr lang="en-IE" b="1" dirty="0"/>
          </a:p>
        </p:txBody>
      </p:sp>
    </p:spTree>
    <p:extLst>
      <p:ext uri="{BB962C8B-B14F-4D97-AF65-F5344CB8AC3E}">
        <p14:creationId xmlns:p14="http://schemas.microsoft.com/office/powerpoint/2010/main" val="17931252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652175087"/>
              </p:ext>
            </p:extLst>
          </p:nvPr>
        </p:nvGraphicFramePr>
        <p:xfrm>
          <a:off x="107504" y="3"/>
          <a:ext cx="9036496" cy="4548365"/>
        </p:xfrm>
        <a:graphic>
          <a:graphicData uri="http://schemas.openxmlformats.org/drawingml/2006/table">
            <a:tbl>
              <a:tblPr>
                <a:tableStyleId>{5C22544A-7EE6-4342-B048-85BDC9FD1C3A}</a:tableStyleId>
              </a:tblPr>
              <a:tblGrid>
                <a:gridCol w="7104494"/>
                <a:gridCol w="1932002"/>
              </a:tblGrid>
              <a:tr h="493012">
                <a:tc gridSpan="2">
                  <a:txBody>
                    <a:bodyPr/>
                    <a:lstStyle/>
                    <a:p>
                      <a:pPr algn="ctr">
                        <a:spcAft>
                          <a:spcPts val="0"/>
                        </a:spcAft>
                      </a:pPr>
                      <a:r>
                        <a:rPr lang="en-IE" sz="2400" b="1" dirty="0">
                          <a:effectLst/>
                        </a:rPr>
                        <a:t>Buffer zones applicable when farmyard manure is stored in a field</a:t>
                      </a:r>
                      <a:endParaRPr lang="en-IE" sz="2800" b="1" dirty="0">
                        <a:effectLst/>
                        <a:latin typeface="Times New Roman"/>
                        <a:ea typeface="Times New Roman"/>
                      </a:endParaRPr>
                    </a:p>
                  </a:txBody>
                  <a:tcPr marL="68580" marR="68580" marT="0" marB="0"/>
                </a:tc>
                <a:tc hMerge="1">
                  <a:txBody>
                    <a:bodyPr/>
                    <a:lstStyle/>
                    <a:p>
                      <a:endParaRPr lang="en-IE"/>
                    </a:p>
                  </a:txBody>
                  <a:tcPr/>
                </a:tc>
              </a:tr>
              <a:tr h="493012">
                <a:tc>
                  <a:txBody>
                    <a:bodyPr/>
                    <a:lstStyle/>
                    <a:p>
                      <a:pPr>
                        <a:spcAft>
                          <a:spcPts val="0"/>
                        </a:spcAft>
                      </a:pPr>
                      <a:r>
                        <a:rPr lang="en-IE" sz="1800" dirty="0">
                          <a:effectLst/>
                        </a:rPr>
                        <a:t>Water body/Feature</a:t>
                      </a:r>
                      <a:endParaRPr lang="en-IE" sz="2000" dirty="0">
                        <a:effectLst/>
                        <a:latin typeface="Times New Roman"/>
                        <a:ea typeface="Times New Roman"/>
                      </a:endParaRPr>
                    </a:p>
                  </a:txBody>
                  <a:tcPr marL="68580" marR="68580" marT="0" marB="0"/>
                </a:tc>
                <a:tc>
                  <a:txBody>
                    <a:bodyPr/>
                    <a:lstStyle/>
                    <a:p>
                      <a:pPr algn="ctr">
                        <a:spcAft>
                          <a:spcPts val="0"/>
                        </a:spcAft>
                      </a:pPr>
                      <a:r>
                        <a:rPr lang="en-IE" sz="1800" dirty="0">
                          <a:effectLst/>
                        </a:rPr>
                        <a:t>Buffer zone</a:t>
                      </a:r>
                      <a:endParaRPr lang="en-IE" sz="2000" dirty="0">
                        <a:effectLst/>
                        <a:latin typeface="Times New Roman"/>
                        <a:ea typeface="Times New Roman"/>
                      </a:endParaRPr>
                    </a:p>
                  </a:txBody>
                  <a:tcPr marL="68580" marR="68580" marT="0" marB="0"/>
                </a:tc>
              </a:tr>
              <a:tr h="493012">
                <a:tc>
                  <a:txBody>
                    <a:bodyPr/>
                    <a:lstStyle/>
                    <a:p>
                      <a:pPr>
                        <a:spcAft>
                          <a:spcPts val="0"/>
                        </a:spcAft>
                      </a:pPr>
                      <a:r>
                        <a:rPr lang="en-IE" sz="1800" dirty="0">
                          <a:effectLst/>
                        </a:rPr>
                        <a:t>Any water supply source providing 100m</a:t>
                      </a:r>
                      <a:r>
                        <a:rPr lang="en-IE" sz="1800" baseline="30000" dirty="0">
                          <a:effectLst/>
                        </a:rPr>
                        <a:t>3</a:t>
                      </a:r>
                      <a:r>
                        <a:rPr lang="en-IE" sz="1800" dirty="0">
                          <a:effectLst/>
                        </a:rPr>
                        <a:t> or more of water per day, or serving 500 or more people</a:t>
                      </a:r>
                      <a:endParaRPr lang="en-IE" sz="2000" dirty="0">
                        <a:effectLst/>
                        <a:latin typeface="Times New Roman"/>
                        <a:ea typeface="Times New Roman"/>
                      </a:endParaRPr>
                    </a:p>
                  </a:txBody>
                  <a:tcPr marL="68580" marR="68580" marT="0" marB="0"/>
                </a:tc>
                <a:tc>
                  <a:txBody>
                    <a:bodyPr/>
                    <a:lstStyle/>
                    <a:p>
                      <a:pPr algn="ctr">
                        <a:spcAft>
                          <a:spcPts val="0"/>
                        </a:spcAft>
                      </a:pPr>
                      <a:r>
                        <a:rPr lang="en-IE" sz="1800">
                          <a:effectLst/>
                        </a:rPr>
                        <a:t>250 metres</a:t>
                      </a:r>
                      <a:endParaRPr lang="en-IE" sz="2000">
                        <a:effectLst/>
                        <a:latin typeface="Times New Roman"/>
                        <a:ea typeface="Times New Roman"/>
                      </a:endParaRPr>
                    </a:p>
                  </a:txBody>
                  <a:tcPr marL="68580" marR="68580" marT="0" marB="0"/>
                </a:tc>
              </a:tr>
              <a:tr h="493012">
                <a:tc>
                  <a:txBody>
                    <a:bodyPr/>
                    <a:lstStyle/>
                    <a:p>
                      <a:pPr>
                        <a:spcAft>
                          <a:spcPts val="0"/>
                        </a:spcAft>
                      </a:pPr>
                      <a:r>
                        <a:rPr lang="en-IE" sz="1800">
                          <a:effectLst/>
                        </a:rPr>
                        <a:t>Any water supply source providing 10m</a:t>
                      </a:r>
                      <a:r>
                        <a:rPr lang="en-IE" sz="1800" baseline="30000">
                          <a:effectLst/>
                        </a:rPr>
                        <a:t>3</a:t>
                      </a:r>
                      <a:r>
                        <a:rPr lang="en-IE" sz="1800">
                          <a:effectLst/>
                        </a:rPr>
                        <a:t> or more of water per day, or serving 50 or more people </a:t>
                      </a:r>
                      <a:endParaRPr lang="en-IE" sz="2000">
                        <a:effectLst/>
                        <a:latin typeface="Times New Roman"/>
                        <a:ea typeface="Times New Roman"/>
                      </a:endParaRPr>
                    </a:p>
                  </a:txBody>
                  <a:tcPr marL="68580" marR="68580" marT="0" marB="0"/>
                </a:tc>
                <a:tc>
                  <a:txBody>
                    <a:bodyPr/>
                    <a:lstStyle/>
                    <a:p>
                      <a:pPr algn="ctr">
                        <a:spcAft>
                          <a:spcPts val="0"/>
                        </a:spcAft>
                      </a:pPr>
                      <a:r>
                        <a:rPr lang="en-IE" sz="1800">
                          <a:effectLst/>
                        </a:rPr>
                        <a:t>250 metres</a:t>
                      </a:r>
                      <a:endParaRPr lang="en-IE" sz="2000">
                        <a:effectLst/>
                        <a:latin typeface="Times New Roman"/>
                        <a:ea typeface="Times New Roman"/>
                      </a:endParaRPr>
                    </a:p>
                  </a:txBody>
                  <a:tcPr marL="68580" marR="68580" marT="0" marB="0"/>
                </a:tc>
              </a:tr>
              <a:tr h="493012">
                <a:tc>
                  <a:txBody>
                    <a:bodyPr/>
                    <a:lstStyle/>
                    <a:p>
                      <a:pPr>
                        <a:spcAft>
                          <a:spcPts val="0"/>
                        </a:spcAft>
                      </a:pPr>
                      <a:r>
                        <a:rPr lang="en-IE" sz="1800">
                          <a:effectLst/>
                        </a:rPr>
                        <a:t>Any other water supply for human consumption</a:t>
                      </a:r>
                      <a:endParaRPr lang="en-IE" sz="2000">
                        <a:effectLst/>
                        <a:latin typeface="Times New Roman"/>
                        <a:ea typeface="Times New Roman"/>
                      </a:endParaRPr>
                    </a:p>
                  </a:txBody>
                  <a:tcPr marL="68580" marR="68580" marT="0" marB="0"/>
                </a:tc>
                <a:tc>
                  <a:txBody>
                    <a:bodyPr/>
                    <a:lstStyle/>
                    <a:p>
                      <a:pPr algn="ctr">
                        <a:spcAft>
                          <a:spcPts val="0"/>
                        </a:spcAft>
                      </a:pPr>
                      <a:r>
                        <a:rPr lang="en-IE" sz="1800">
                          <a:effectLst/>
                        </a:rPr>
                        <a:t>50 metres</a:t>
                      </a:r>
                      <a:endParaRPr lang="en-IE" sz="2000">
                        <a:effectLst/>
                        <a:latin typeface="Times New Roman"/>
                        <a:ea typeface="Times New Roman"/>
                      </a:endParaRPr>
                    </a:p>
                  </a:txBody>
                  <a:tcPr marL="68580" marR="68580" marT="0" marB="0"/>
                </a:tc>
              </a:tr>
              <a:tr h="493012">
                <a:tc>
                  <a:txBody>
                    <a:bodyPr/>
                    <a:lstStyle/>
                    <a:p>
                      <a:pPr>
                        <a:spcAft>
                          <a:spcPts val="0"/>
                        </a:spcAft>
                      </a:pPr>
                      <a:r>
                        <a:rPr lang="en-IE" sz="1800">
                          <a:effectLst/>
                        </a:rPr>
                        <a:t>Lake shoreline</a:t>
                      </a:r>
                      <a:endParaRPr lang="en-IE" sz="2000">
                        <a:effectLst/>
                        <a:latin typeface="Times New Roman"/>
                        <a:ea typeface="Times New Roman"/>
                      </a:endParaRPr>
                    </a:p>
                  </a:txBody>
                  <a:tcPr marL="68580" marR="68580" marT="0" marB="0"/>
                </a:tc>
                <a:tc>
                  <a:txBody>
                    <a:bodyPr/>
                    <a:lstStyle/>
                    <a:p>
                      <a:pPr algn="ctr">
                        <a:spcAft>
                          <a:spcPts val="0"/>
                        </a:spcAft>
                      </a:pPr>
                      <a:r>
                        <a:rPr lang="en-IE" sz="1800">
                          <a:effectLst/>
                        </a:rPr>
                        <a:t>20 metres</a:t>
                      </a:r>
                      <a:endParaRPr lang="en-IE" sz="2000">
                        <a:effectLst/>
                        <a:latin typeface="Times New Roman"/>
                        <a:ea typeface="Times New Roman"/>
                      </a:endParaRPr>
                    </a:p>
                  </a:txBody>
                  <a:tcPr marL="68580" marR="68580" marT="0" marB="0"/>
                </a:tc>
              </a:tr>
              <a:tr h="986025">
                <a:tc>
                  <a:txBody>
                    <a:bodyPr/>
                    <a:lstStyle/>
                    <a:p>
                      <a:pPr>
                        <a:spcAft>
                          <a:spcPts val="0"/>
                        </a:spcAft>
                      </a:pPr>
                      <a:r>
                        <a:rPr lang="en-IE" sz="1800">
                          <a:effectLst/>
                        </a:rPr>
                        <a:t>Exposed cavernous or karstified limestone features </a:t>
                      </a:r>
                      <a:endParaRPr lang="en-IE" sz="2000">
                        <a:effectLst/>
                      </a:endParaRPr>
                    </a:p>
                    <a:p>
                      <a:pPr>
                        <a:spcAft>
                          <a:spcPts val="0"/>
                        </a:spcAft>
                      </a:pPr>
                      <a:r>
                        <a:rPr lang="en-IE" sz="1800">
                          <a:effectLst/>
                        </a:rPr>
                        <a:t>(such as swallow holes and collapse features)</a:t>
                      </a:r>
                      <a:endParaRPr lang="en-IE" sz="2000">
                        <a:effectLst/>
                        <a:latin typeface="Times New Roman"/>
                        <a:ea typeface="Times New Roman"/>
                      </a:endParaRPr>
                    </a:p>
                  </a:txBody>
                  <a:tcPr marL="68580" marR="68580" marT="0" marB="0"/>
                </a:tc>
                <a:tc>
                  <a:txBody>
                    <a:bodyPr/>
                    <a:lstStyle/>
                    <a:p>
                      <a:pPr algn="ctr">
                        <a:spcAft>
                          <a:spcPts val="0"/>
                        </a:spcAft>
                      </a:pPr>
                      <a:r>
                        <a:rPr lang="en-IE" sz="1800">
                          <a:effectLst/>
                        </a:rPr>
                        <a:t>50 metres</a:t>
                      </a:r>
                      <a:endParaRPr lang="en-IE" sz="2000">
                        <a:effectLst/>
                        <a:latin typeface="Times New Roman"/>
                        <a:ea typeface="Times New Roman"/>
                      </a:endParaRPr>
                    </a:p>
                  </a:txBody>
                  <a:tcPr marL="68580" marR="68580" marT="0" marB="0"/>
                </a:tc>
              </a:tr>
              <a:tr h="493012">
                <a:tc>
                  <a:txBody>
                    <a:bodyPr/>
                    <a:lstStyle/>
                    <a:p>
                      <a:pPr>
                        <a:spcAft>
                          <a:spcPts val="0"/>
                        </a:spcAft>
                      </a:pPr>
                      <a:r>
                        <a:rPr lang="en-IE" sz="1800">
                          <a:effectLst/>
                        </a:rPr>
                        <a:t>Any other surface waters</a:t>
                      </a:r>
                      <a:endParaRPr lang="en-IE" sz="2000">
                        <a:effectLst/>
                        <a:latin typeface="Times New Roman"/>
                        <a:ea typeface="Times New Roman"/>
                      </a:endParaRPr>
                    </a:p>
                  </a:txBody>
                  <a:tcPr marL="68580" marR="68580" marT="0" marB="0"/>
                </a:tc>
                <a:tc>
                  <a:txBody>
                    <a:bodyPr/>
                    <a:lstStyle/>
                    <a:p>
                      <a:pPr algn="ctr">
                        <a:spcAft>
                          <a:spcPts val="0"/>
                        </a:spcAft>
                      </a:pPr>
                      <a:r>
                        <a:rPr lang="en-IE" sz="1800" dirty="0">
                          <a:effectLst/>
                        </a:rPr>
                        <a:t>20 metres</a:t>
                      </a:r>
                      <a:endParaRPr lang="en-IE" sz="2000" dirty="0">
                        <a:effectLst/>
                        <a:latin typeface="Times New Roman"/>
                        <a:ea typeface="Times New Roman"/>
                      </a:endParaRPr>
                    </a:p>
                  </a:txBody>
                  <a:tcPr marL="68580" marR="68580" marT="0" marB="0"/>
                </a:tc>
              </a:tr>
            </a:tbl>
          </a:graphicData>
        </a:graphic>
      </p:graphicFrame>
      <p:sp>
        <p:nvSpPr>
          <p:cNvPr id="5" name="TextBox 4"/>
          <p:cNvSpPr txBox="1"/>
          <p:nvPr/>
        </p:nvSpPr>
        <p:spPr>
          <a:xfrm>
            <a:off x="0" y="4597847"/>
            <a:ext cx="9144000" cy="2031325"/>
          </a:xfrm>
          <a:prstGeom prst="rect">
            <a:avLst/>
          </a:prstGeom>
          <a:noFill/>
        </p:spPr>
        <p:txBody>
          <a:bodyPr wrap="square" rtlCol="0">
            <a:spAutoFit/>
          </a:bodyPr>
          <a:lstStyle/>
          <a:p>
            <a:r>
              <a:rPr lang="en-IE" b="1" dirty="0"/>
              <a:t>Silage bales</a:t>
            </a:r>
            <a:endParaRPr lang="en-IE" dirty="0"/>
          </a:p>
          <a:p>
            <a:r>
              <a:rPr lang="en-IE" dirty="0"/>
              <a:t>Silage bales may not be stored outside of farmyards within 20 metres of waters or a drinking water abstraction point in the absence of adequate facilities for the collection and storage of any effluent that may arise.</a:t>
            </a:r>
          </a:p>
          <a:p>
            <a:r>
              <a:rPr lang="en-IE" dirty="0"/>
              <a:t> </a:t>
            </a:r>
          </a:p>
          <a:p>
            <a:r>
              <a:rPr lang="en-IE" b="1" dirty="0"/>
              <a:t>Supplementary feeding</a:t>
            </a:r>
            <a:endParaRPr lang="en-IE" dirty="0"/>
          </a:p>
          <a:p>
            <a:r>
              <a:rPr lang="en-IE" dirty="0"/>
              <a:t>No supplementary feeding points may be located within 20 m of surface water or on bare rock</a:t>
            </a:r>
          </a:p>
        </p:txBody>
      </p:sp>
    </p:spTree>
    <p:extLst>
      <p:ext uri="{BB962C8B-B14F-4D97-AF65-F5344CB8AC3E}">
        <p14:creationId xmlns:p14="http://schemas.microsoft.com/office/powerpoint/2010/main" val="30585598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35496" y="-27384"/>
            <a:ext cx="9000000" cy="69215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387"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1475656" y="2996952"/>
            <a:ext cx="471949" cy="5161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388" name="Picture 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8100392" y="842332"/>
            <a:ext cx="766916" cy="725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extBox 9"/>
          <p:cNvSpPr txBox="1"/>
          <p:nvPr/>
        </p:nvSpPr>
        <p:spPr>
          <a:xfrm>
            <a:off x="35496" y="5085184"/>
            <a:ext cx="3240360" cy="1569660"/>
          </a:xfrm>
          <a:prstGeom prst="rect">
            <a:avLst/>
          </a:prstGeom>
          <a:noFill/>
        </p:spPr>
        <p:txBody>
          <a:bodyPr wrap="square" rtlCol="0">
            <a:spAutoFit/>
          </a:bodyPr>
          <a:lstStyle/>
          <a:p>
            <a:r>
              <a:rPr lang="en-IE" sz="3200" b="1" dirty="0" smtClean="0">
                <a:solidFill>
                  <a:srgbClr val="FF0000"/>
                </a:solidFill>
              </a:rPr>
              <a:t>Need to consider Wells and water abstraction points</a:t>
            </a:r>
            <a:endParaRPr lang="en-IE" sz="3200" b="1" dirty="0">
              <a:solidFill>
                <a:srgbClr val="FF0000"/>
              </a:solidFill>
            </a:endParaRPr>
          </a:p>
        </p:txBody>
      </p:sp>
      <p:cxnSp>
        <p:nvCxnSpPr>
          <p:cNvPr id="12" name="Straight Arrow Connector 11"/>
          <p:cNvCxnSpPr/>
          <p:nvPr/>
        </p:nvCxnSpPr>
        <p:spPr>
          <a:xfrm flipV="1">
            <a:off x="1655676" y="3433392"/>
            <a:ext cx="1" cy="157203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V="1">
            <a:off x="2987825" y="1627162"/>
            <a:ext cx="5496025" cy="353066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5243490" y="57502"/>
            <a:ext cx="3900510" cy="1015663"/>
          </a:xfrm>
          <a:prstGeom prst="rect">
            <a:avLst/>
          </a:prstGeom>
          <a:solidFill>
            <a:schemeClr val="bg1">
              <a:lumMod val="85000"/>
            </a:schemeClr>
          </a:solidFill>
        </p:spPr>
        <p:txBody>
          <a:bodyPr wrap="square" rtlCol="0">
            <a:spAutoFit/>
          </a:bodyPr>
          <a:lstStyle/>
          <a:p>
            <a:r>
              <a:rPr lang="en-IE" sz="2000" b="1" dirty="0" smtClean="0">
                <a:solidFill>
                  <a:srgbClr val="FF0000"/>
                </a:solidFill>
              </a:rPr>
              <a:t>250m buffer zone  excludes organic fertilisers from plots 11, 12 and northern  part of plot 13A </a:t>
            </a:r>
            <a:endParaRPr lang="en-IE" sz="2000" b="1" dirty="0">
              <a:solidFill>
                <a:srgbClr val="FF0000"/>
              </a:solidFill>
            </a:endParaRPr>
          </a:p>
        </p:txBody>
      </p:sp>
    </p:spTree>
    <p:extLst>
      <p:ext uri="{BB962C8B-B14F-4D97-AF65-F5344CB8AC3E}">
        <p14:creationId xmlns:p14="http://schemas.microsoft.com/office/powerpoint/2010/main" val="188942892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539552" y="260648"/>
            <a:ext cx="8425461" cy="64770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0" y="248032"/>
            <a:ext cx="9144000" cy="523220"/>
          </a:xfrm>
          <a:prstGeom prst="rect">
            <a:avLst/>
          </a:prstGeom>
          <a:solidFill>
            <a:schemeClr val="bg1">
              <a:lumMod val="85000"/>
            </a:schemeClr>
          </a:solidFill>
        </p:spPr>
        <p:txBody>
          <a:bodyPr wrap="square" rtlCol="0">
            <a:spAutoFit/>
          </a:bodyPr>
          <a:lstStyle/>
          <a:p>
            <a:r>
              <a:rPr lang="en-IE" sz="2800" b="1" dirty="0" smtClean="0">
                <a:solidFill>
                  <a:srgbClr val="FF0000"/>
                </a:solidFill>
              </a:rPr>
              <a:t>Need to consider sloped fields near watercourses and drains</a:t>
            </a:r>
            <a:endParaRPr lang="en-IE" sz="2800" b="1" dirty="0">
              <a:solidFill>
                <a:srgbClr val="FF0000"/>
              </a:solidFill>
            </a:endParaRPr>
          </a:p>
        </p:txBody>
      </p:sp>
      <p:sp>
        <p:nvSpPr>
          <p:cNvPr id="6" name="Freeform 5"/>
          <p:cNvSpPr/>
          <p:nvPr/>
        </p:nvSpPr>
        <p:spPr>
          <a:xfrm>
            <a:off x="1578077" y="3937819"/>
            <a:ext cx="3893575" cy="2713704"/>
          </a:xfrm>
          <a:custGeom>
            <a:avLst/>
            <a:gdLst>
              <a:gd name="connsiteX0" fmla="*/ 0 w 3893575"/>
              <a:gd name="connsiteY0" fmla="*/ 309716 h 2713704"/>
              <a:gd name="connsiteX1" fmla="*/ 1120878 w 3893575"/>
              <a:gd name="connsiteY1" fmla="*/ 235975 h 2713704"/>
              <a:gd name="connsiteX2" fmla="*/ 1474839 w 3893575"/>
              <a:gd name="connsiteY2" fmla="*/ 294968 h 2713704"/>
              <a:gd name="connsiteX3" fmla="*/ 1961536 w 3893575"/>
              <a:gd name="connsiteY3" fmla="*/ 0 h 2713704"/>
              <a:gd name="connsiteX4" fmla="*/ 3318388 w 3893575"/>
              <a:gd name="connsiteY4" fmla="*/ 1194620 h 2713704"/>
              <a:gd name="connsiteX5" fmla="*/ 2905433 w 3893575"/>
              <a:gd name="connsiteY5" fmla="*/ 1430594 h 2713704"/>
              <a:gd name="connsiteX6" fmla="*/ 3097162 w 3893575"/>
              <a:gd name="connsiteY6" fmla="*/ 1902542 h 2713704"/>
              <a:gd name="connsiteX7" fmla="*/ 3893575 w 3893575"/>
              <a:gd name="connsiteY7" fmla="*/ 2713704 h 2713704"/>
              <a:gd name="connsiteX8" fmla="*/ 3480620 w 3893575"/>
              <a:gd name="connsiteY8" fmla="*/ 2713704 h 2713704"/>
              <a:gd name="connsiteX9" fmla="*/ 2861188 w 3893575"/>
              <a:gd name="connsiteY9" fmla="*/ 2507226 h 2713704"/>
              <a:gd name="connsiteX10" fmla="*/ 2566220 w 3893575"/>
              <a:gd name="connsiteY10" fmla="*/ 2227007 h 2713704"/>
              <a:gd name="connsiteX11" fmla="*/ 2359742 w 3893575"/>
              <a:gd name="connsiteY11" fmla="*/ 1666568 h 2713704"/>
              <a:gd name="connsiteX12" fmla="*/ 1961536 w 3893575"/>
              <a:gd name="connsiteY12" fmla="*/ 1150375 h 2713704"/>
              <a:gd name="connsiteX13" fmla="*/ 1710813 w 3893575"/>
              <a:gd name="connsiteY13" fmla="*/ 914400 h 2713704"/>
              <a:gd name="connsiteX14" fmla="*/ 1150375 w 3893575"/>
              <a:gd name="connsiteY14" fmla="*/ 811162 h 2713704"/>
              <a:gd name="connsiteX15" fmla="*/ 604684 w 3893575"/>
              <a:gd name="connsiteY15" fmla="*/ 884904 h 2713704"/>
              <a:gd name="connsiteX16" fmla="*/ 73742 w 3893575"/>
              <a:gd name="connsiteY16" fmla="*/ 1106129 h 2713704"/>
              <a:gd name="connsiteX17" fmla="*/ 0 w 3893575"/>
              <a:gd name="connsiteY17" fmla="*/ 309716 h 2713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893575" h="2713704">
                <a:moveTo>
                  <a:pt x="0" y="309716"/>
                </a:moveTo>
                <a:lnTo>
                  <a:pt x="1120878" y="235975"/>
                </a:lnTo>
                <a:lnTo>
                  <a:pt x="1474839" y="294968"/>
                </a:lnTo>
                <a:lnTo>
                  <a:pt x="1961536" y="0"/>
                </a:lnTo>
                <a:lnTo>
                  <a:pt x="3318388" y="1194620"/>
                </a:lnTo>
                <a:lnTo>
                  <a:pt x="2905433" y="1430594"/>
                </a:lnTo>
                <a:lnTo>
                  <a:pt x="3097162" y="1902542"/>
                </a:lnTo>
                <a:lnTo>
                  <a:pt x="3893575" y="2713704"/>
                </a:lnTo>
                <a:lnTo>
                  <a:pt x="3480620" y="2713704"/>
                </a:lnTo>
                <a:lnTo>
                  <a:pt x="2861188" y="2507226"/>
                </a:lnTo>
                <a:lnTo>
                  <a:pt x="2566220" y="2227007"/>
                </a:lnTo>
                <a:lnTo>
                  <a:pt x="2359742" y="1666568"/>
                </a:lnTo>
                <a:lnTo>
                  <a:pt x="1961536" y="1150375"/>
                </a:lnTo>
                <a:lnTo>
                  <a:pt x="1710813" y="914400"/>
                </a:lnTo>
                <a:lnTo>
                  <a:pt x="1150375" y="811162"/>
                </a:lnTo>
                <a:lnTo>
                  <a:pt x="604684" y="884904"/>
                </a:lnTo>
                <a:lnTo>
                  <a:pt x="73742" y="1106129"/>
                </a:lnTo>
                <a:lnTo>
                  <a:pt x="0" y="309716"/>
                </a:lnTo>
                <a:close/>
              </a:path>
            </a:pathLst>
          </a:cu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solidFill>
                <a:srgbClr val="FF0000"/>
              </a:solidFill>
            </a:endParaRPr>
          </a:p>
        </p:txBody>
      </p:sp>
    </p:spTree>
    <p:extLst>
      <p:ext uri="{BB962C8B-B14F-4D97-AF65-F5344CB8AC3E}">
        <p14:creationId xmlns:p14="http://schemas.microsoft.com/office/powerpoint/2010/main" val="362196836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E"/>
          </a:p>
        </p:txBody>
      </p:sp>
      <p:pic>
        <p:nvPicPr>
          <p:cNvPr id="4"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539552" y="260648"/>
            <a:ext cx="8425461" cy="64770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323528" y="248032"/>
            <a:ext cx="8820472" cy="1692771"/>
          </a:xfrm>
          <a:prstGeom prst="rect">
            <a:avLst/>
          </a:prstGeom>
          <a:solidFill>
            <a:schemeClr val="bg1">
              <a:lumMod val="85000"/>
            </a:schemeClr>
          </a:solidFill>
        </p:spPr>
        <p:txBody>
          <a:bodyPr wrap="square" rtlCol="0">
            <a:spAutoFit/>
          </a:bodyPr>
          <a:lstStyle/>
          <a:p>
            <a:r>
              <a:rPr lang="en-IE" sz="3200" b="1" dirty="0" smtClean="0">
                <a:solidFill>
                  <a:srgbClr val="FF0000"/>
                </a:solidFill>
              </a:rPr>
              <a:t>Critical Source Area</a:t>
            </a:r>
          </a:p>
          <a:p>
            <a:pPr marL="457200" indent="-457200">
              <a:buFont typeface="Arial" pitchFamily="34" charset="0"/>
              <a:buChar char="•"/>
            </a:pPr>
            <a:r>
              <a:rPr lang="en-IE" sz="2400" b="1" dirty="0" smtClean="0">
                <a:solidFill>
                  <a:srgbClr val="FF0000"/>
                </a:solidFill>
              </a:rPr>
              <a:t>Heavy clay soil</a:t>
            </a:r>
          </a:p>
          <a:p>
            <a:pPr marL="457200" indent="-457200">
              <a:buFont typeface="Arial" pitchFamily="34" charset="0"/>
              <a:buChar char="•"/>
            </a:pPr>
            <a:r>
              <a:rPr lang="en-IE" sz="2400" b="1" dirty="0" smtClean="0">
                <a:solidFill>
                  <a:srgbClr val="FF0000"/>
                </a:solidFill>
              </a:rPr>
              <a:t>Slopes from other fields</a:t>
            </a:r>
            <a:r>
              <a:rPr lang="en-IE" sz="2400" b="1" dirty="0">
                <a:solidFill>
                  <a:srgbClr val="FF0000"/>
                </a:solidFill>
              </a:rPr>
              <a:t> </a:t>
            </a:r>
            <a:r>
              <a:rPr lang="en-IE" sz="2400" b="1" dirty="0" smtClean="0">
                <a:solidFill>
                  <a:srgbClr val="FF0000"/>
                </a:solidFill>
              </a:rPr>
              <a:t>into this area</a:t>
            </a:r>
          </a:p>
          <a:p>
            <a:pPr marL="457200" indent="-457200">
              <a:buFont typeface="Arial" pitchFamily="34" charset="0"/>
              <a:buChar char="•"/>
            </a:pPr>
            <a:r>
              <a:rPr lang="en-IE" sz="2400" b="1" dirty="0" smtClean="0">
                <a:solidFill>
                  <a:srgbClr val="FF0000"/>
                </a:solidFill>
              </a:rPr>
              <a:t>Prone to occasional flooding from River</a:t>
            </a:r>
          </a:p>
        </p:txBody>
      </p:sp>
      <p:sp>
        <p:nvSpPr>
          <p:cNvPr id="6" name="Rectangle 5"/>
          <p:cNvSpPr/>
          <p:nvPr/>
        </p:nvSpPr>
        <p:spPr>
          <a:xfrm rot="3870470">
            <a:off x="5441192" y="4950721"/>
            <a:ext cx="1991237" cy="792088"/>
          </a:xfrm>
          <a:prstGeom prst="rect">
            <a:avLst/>
          </a:prstGeom>
          <a:pattFill prst="lgGrid">
            <a:fgClr>
              <a:schemeClr val="accent1"/>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Tree>
    <p:extLst>
      <p:ext uri="{BB962C8B-B14F-4D97-AF65-F5344CB8AC3E}">
        <p14:creationId xmlns:p14="http://schemas.microsoft.com/office/powerpoint/2010/main" val="83863819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cstate="print">
            <a:extLst>
              <a:ext uri="{28A0092B-C50C-407E-A947-70E740481C1C}">
                <a14:useLocalDpi xmlns:a14="http://schemas.microsoft.com/office/drawing/2010/main" val="0"/>
              </a:ext>
            </a:extLst>
          </a:blip>
          <a:stretch>
            <a:fillRect/>
          </a:stretch>
        </p:blipFill>
        <p:spPr>
          <a:xfrm>
            <a:off x="0" y="0"/>
            <a:ext cx="4320000" cy="4055110"/>
          </a:xfrm>
          <a:prstGeom prst="rect">
            <a:avLst/>
          </a:prstGeom>
        </p:spPr>
      </p:pic>
      <p:pic>
        <p:nvPicPr>
          <p:cNvPr id="5" name="Picture 4"/>
          <p:cNvPicPr/>
          <p:nvPr/>
        </p:nvPicPr>
        <p:blipFill>
          <a:blip r:embed="rId3" cstate="print">
            <a:extLst>
              <a:ext uri="{28A0092B-C50C-407E-A947-70E740481C1C}">
                <a14:useLocalDpi xmlns:a14="http://schemas.microsoft.com/office/drawing/2010/main" val="0"/>
              </a:ext>
            </a:extLst>
          </a:blip>
          <a:stretch>
            <a:fillRect/>
          </a:stretch>
        </p:blipFill>
        <p:spPr>
          <a:xfrm>
            <a:off x="4437154" y="548680"/>
            <a:ext cx="4680000" cy="3240000"/>
          </a:xfrm>
          <a:prstGeom prst="rect">
            <a:avLst/>
          </a:prstGeom>
        </p:spPr>
      </p:pic>
      <p:pic>
        <p:nvPicPr>
          <p:cNvPr id="6" name="Picture 5"/>
          <p:cNvPicPr/>
          <p:nvPr/>
        </p:nvPicPr>
        <p:blipFill rotWithShape="1">
          <a:blip r:embed="rId4" cstate="print">
            <a:extLst>
              <a:ext uri="{28A0092B-C50C-407E-A947-70E740481C1C}">
                <a14:useLocalDpi xmlns:a14="http://schemas.microsoft.com/office/drawing/2010/main" val="0"/>
              </a:ext>
            </a:extLst>
          </a:blip>
          <a:srcRect t="22810"/>
          <a:stretch/>
        </p:blipFill>
        <p:spPr>
          <a:xfrm>
            <a:off x="4345" y="3539613"/>
            <a:ext cx="5731510" cy="3318387"/>
          </a:xfrm>
          <a:prstGeom prst="rect">
            <a:avLst/>
          </a:prstGeom>
        </p:spPr>
      </p:pic>
    </p:spTree>
    <p:extLst>
      <p:ext uri="{BB962C8B-B14F-4D97-AF65-F5344CB8AC3E}">
        <p14:creationId xmlns:p14="http://schemas.microsoft.com/office/powerpoint/2010/main" val="2877118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p:cNvGrpSpPr/>
          <p:nvPr/>
        </p:nvGrpSpPr>
        <p:grpSpPr>
          <a:xfrm>
            <a:off x="449768" y="1337489"/>
            <a:ext cx="7920000" cy="5499159"/>
            <a:chOff x="449768" y="1337489"/>
            <a:chExt cx="7920000" cy="5499159"/>
          </a:xfrm>
        </p:grpSpPr>
        <p:pic>
          <p:nvPicPr>
            <p:cNvPr id="102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449768" y="1337489"/>
              <a:ext cx="7920000" cy="54991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5076056" y="3429000"/>
              <a:ext cx="2808312" cy="461665"/>
            </a:xfrm>
            <a:prstGeom prst="rect">
              <a:avLst/>
            </a:prstGeom>
            <a:solidFill>
              <a:schemeClr val="bg1"/>
            </a:solidFill>
          </p:spPr>
          <p:txBody>
            <a:bodyPr wrap="square" rtlCol="0">
              <a:spAutoFit/>
            </a:bodyPr>
            <a:lstStyle/>
            <a:p>
              <a:pPr algn="ctr"/>
              <a:r>
                <a:rPr lang="en-IE" sz="2400" b="1" dirty="0" smtClean="0">
                  <a:solidFill>
                    <a:srgbClr val="FF0000"/>
                  </a:solidFill>
                </a:rPr>
                <a:t>P Index 4 soil</a:t>
              </a:r>
              <a:endParaRPr lang="en-IE" sz="2400" b="1" dirty="0">
                <a:solidFill>
                  <a:srgbClr val="FF0000"/>
                </a:solidFill>
              </a:endParaRPr>
            </a:p>
          </p:txBody>
        </p:sp>
        <p:cxnSp>
          <p:nvCxnSpPr>
            <p:cNvPr id="6" name="Straight Arrow Connector 5"/>
            <p:cNvCxnSpPr/>
            <p:nvPr/>
          </p:nvCxnSpPr>
          <p:spPr>
            <a:xfrm flipH="1">
              <a:off x="5796136" y="3890665"/>
              <a:ext cx="360040" cy="1626567"/>
            </a:xfrm>
            <a:prstGeom prst="straightConnector1">
              <a:avLst/>
            </a:prstGeom>
            <a:ln w="508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
        <p:nvSpPr>
          <p:cNvPr id="8" name="Title 1"/>
          <p:cNvSpPr>
            <a:spLocks noGrp="1"/>
          </p:cNvSpPr>
          <p:nvPr>
            <p:ph type="title"/>
          </p:nvPr>
        </p:nvSpPr>
        <p:spPr>
          <a:xfrm>
            <a:off x="0" y="0"/>
            <a:ext cx="9144000" cy="1700808"/>
          </a:xfrm>
          <a:solidFill>
            <a:schemeClr val="bg1"/>
          </a:solidFill>
        </p:spPr>
        <p:txBody>
          <a:bodyPr>
            <a:normAutofit fontScale="90000"/>
          </a:bodyPr>
          <a:lstStyle/>
          <a:p>
            <a:r>
              <a:rPr lang="en-IE" dirty="0" smtClean="0"/>
              <a:t>Tradition was to spread on the driest fields</a:t>
            </a:r>
            <a:br>
              <a:rPr lang="en-IE" dirty="0" smtClean="0"/>
            </a:br>
            <a:r>
              <a:rPr lang="en-IE" dirty="0" smtClean="0"/>
              <a:t>Field to the east is a peat soil with P index 4</a:t>
            </a:r>
            <a:br>
              <a:rPr lang="en-IE" dirty="0" smtClean="0"/>
            </a:br>
            <a:r>
              <a:rPr lang="en-IE" dirty="0" smtClean="0"/>
              <a:t>Field to the south is a CSA</a:t>
            </a:r>
            <a:endParaRPr lang="en-IE" dirty="0"/>
          </a:p>
        </p:txBody>
      </p:sp>
    </p:spTree>
    <p:extLst>
      <p:ext uri="{BB962C8B-B14F-4D97-AF65-F5344CB8AC3E}">
        <p14:creationId xmlns:p14="http://schemas.microsoft.com/office/powerpoint/2010/main" val="386372889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E" dirty="0" smtClean="0"/>
              <a:t>Need to use other Mapping layers</a:t>
            </a:r>
            <a:br>
              <a:rPr lang="en-IE" dirty="0" smtClean="0"/>
            </a:br>
            <a:r>
              <a:rPr lang="en-IE" dirty="0" smtClean="0">
                <a:hlinkClick r:id="rId2"/>
              </a:rPr>
              <a:t>www.catchments.ie</a:t>
            </a:r>
            <a:r>
              <a:rPr lang="en-IE" dirty="0" smtClean="0"/>
              <a:t> </a:t>
            </a:r>
            <a:endParaRPr lang="en-IE" dirty="0"/>
          </a:p>
        </p:txBody>
      </p:sp>
      <p:pic>
        <p:nvPicPr>
          <p:cNvPr id="18434"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3364070" y="1484784"/>
            <a:ext cx="5760000" cy="52572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435"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251520" y="2492896"/>
            <a:ext cx="2880000" cy="22615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7294091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144000" y="881868"/>
            <a:ext cx="9000000" cy="59761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1025413" y="0"/>
            <a:ext cx="6682214" cy="707886"/>
          </a:xfrm>
          <a:prstGeom prst="rect">
            <a:avLst/>
          </a:prstGeom>
        </p:spPr>
        <p:txBody>
          <a:bodyPr wrap="none">
            <a:spAutoFit/>
          </a:bodyPr>
          <a:lstStyle/>
          <a:p>
            <a:r>
              <a:rPr lang="en-IE" sz="4000" dirty="0" smtClean="0">
                <a:latin typeface="+mj-lt"/>
                <a:ea typeface="+mj-ea"/>
                <a:cs typeface="+mj-cs"/>
              </a:rPr>
              <a:t>Groundwater Waterbodies Risk</a:t>
            </a:r>
            <a:endParaRPr lang="en-IE" sz="4000" dirty="0">
              <a:latin typeface="+mj-lt"/>
              <a:ea typeface="+mj-ea"/>
              <a:cs typeface="+mj-cs"/>
            </a:endParaRPr>
          </a:p>
        </p:txBody>
      </p:sp>
    </p:spTree>
    <p:extLst>
      <p:ext uri="{BB962C8B-B14F-4D97-AF65-F5344CB8AC3E}">
        <p14:creationId xmlns:p14="http://schemas.microsoft.com/office/powerpoint/2010/main" val="201376906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ASSAP\Areas for Action Ireland Map.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2172"/>
            <a:ext cx="6120000" cy="68056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879969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76200" y="973756"/>
            <a:ext cx="9000000" cy="59116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itle 1"/>
          <p:cNvSpPr>
            <a:spLocks noGrp="1"/>
          </p:cNvSpPr>
          <p:nvPr>
            <p:ph type="title"/>
          </p:nvPr>
        </p:nvSpPr>
        <p:spPr>
          <a:xfrm>
            <a:off x="78811" y="0"/>
            <a:ext cx="9036496" cy="1143000"/>
          </a:xfrm>
        </p:spPr>
        <p:txBody>
          <a:bodyPr>
            <a:noAutofit/>
          </a:bodyPr>
          <a:lstStyle/>
          <a:p>
            <a:r>
              <a:rPr lang="en-IE" sz="3200" u="sng" dirty="0">
                <a:hlinkClick r:id="rId3"/>
              </a:rPr>
              <a:t>http://watersandcommunities.ie/areas-for-action/</a:t>
            </a:r>
            <a:endParaRPr lang="en-IE" sz="3200" dirty="0"/>
          </a:p>
        </p:txBody>
      </p:sp>
      <p:cxnSp>
        <p:nvCxnSpPr>
          <p:cNvPr id="6" name="Straight Arrow Connector 5"/>
          <p:cNvCxnSpPr/>
          <p:nvPr/>
        </p:nvCxnSpPr>
        <p:spPr>
          <a:xfrm>
            <a:off x="1547664" y="1844824"/>
            <a:ext cx="1512168" cy="2376264"/>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323528" y="1196752"/>
            <a:ext cx="3816424" cy="584775"/>
          </a:xfrm>
          <a:prstGeom prst="rect">
            <a:avLst/>
          </a:prstGeom>
          <a:noFill/>
        </p:spPr>
        <p:txBody>
          <a:bodyPr wrap="square" rtlCol="0">
            <a:spAutoFit/>
          </a:bodyPr>
          <a:lstStyle/>
          <a:p>
            <a:pPr algn="ctr"/>
            <a:r>
              <a:rPr lang="en-IE" sz="3200" b="1" dirty="0" smtClean="0">
                <a:solidFill>
                  <a:srgbClr val="FF0000"/>
                </a:solidFill>
              </a:rPr>
              <a:t>Farm is located here</a:t>
            </a:r>
            <a:endParaRPr lang="en-IE" sz="3200" b="1" dirty="0">
              <a:solidFill>
                <a:srgbClr val="FF0000"/>
              </a:solidFill>
            </a:endParaRPr>
          </a:p>
        </p:txBody>
      </p:sp>
    </p:spTree>
    <p:extLst>
      <p:ext uri="{BB962C8B-B14F-4D97-AF65-F5344CB8AC3E}">
        <p14:creationId xmlns:p14="http://schemas.microsoft.com/office/powerpoint/2010/main" val="191969189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57540" y="0"/>
            <a:ext cx="9000000" cy="6939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Oval 4"/>
          <p:cNvSpPr/>
          <p:nvPr/>
        </p:nvSpPr>
        <p:spPr>
          <a:xfrm>
            <a:off x="4067944" y="2924944"/>
            <a:ext cx="1440160" cy="1152128"/>
          </a:xfrm>
          <a:prstGeom prst="ellipse">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7" name="TextBox 6"/>
          <p:cNvSpPr txBox="1"/>
          <p:nvPr/>
        </p:nvSpPr>
        <p:spPr>
          <a:xfrm>
            <a:off x="2771800" y="2204864"/>
            <a:ext cx="3816424" cy="584775"/>
          </a:xfrm>
          <a:prstGeom prst="rect">
            <a:avLst/>
          </a:prstGeom>
          <a:solidFill>
            <a:schemeClr val="bg1"/>
          </a:solidFill>
        </p:spPr>
        <p:txBody>
          <a:bodyPr wrap="square" rtlCol="0">
            <a:spAutoFit/>
          </a:bodyPr>
          <a:lstStyle/>
          <a:p>
            <a:pPr algn="ctr"/>
            <a:r>
              <a:rPr lang="en-IE" sz="3200" b="1" dirty="0" smtClean="0">
                <a:solidFill>
                  <a:srgbClr val="FF0000"/>
                </a:solidFill>
              </a:rPr>
              <a:t>Poor Water Quality</a:t>
            </a:r>
            <a:endParaRPr lang="en-IE" sz="3200" b="1" dirty="0">
              <a:solidFill>
                <a:srgbClr val="FF0000"/>
              </a:solidFill>
            </a:endParaRPr>
          </a:p>
        </p:txBody>
      </p:sp>
    </p:spTree>
    <p:extLst>
      <p:ext uri="{BB962C8B-B14F-4D97-AF65-F5344CB8AC3E}">
        <p14:creationId xmlns:p14="http://schemas.microsoft.com/office/powerpoint/2010/main" val="155902950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a:bodyPr>
          <a:lstStyle/>
          <a:p>
            <a:r>
              <a:rPr lang="en-IE" sz="3600" b="1" dirty="0" smtClean="0">
                <a:effectLst/>
              </a:rPr>
              <a:t>Pollution Impact Potential Maps (PIP Maps)</a:t>
            </a:r>
            <a:endParaRPr lang="en-IE" sz="3600" dirty="0"/>
          </a:p>
        </p:txBody>
      </p:sp>
      <p:sp>
        <p:nvSpPr>
          <p:cNvPr id="3" name="Content Placeholder 2"/>
          <p:cNvSpPr>
            <a:spLocks noGrp="1"/>
          </p:cNvSpPr>
          <p:nvPr>
            <p:ph idx="1"/>
          </p:nvPr>
        </p:nvSpPr>
        <p:spPr>
          <a:xfrm>
            <a:off x="457200" y="1268760"/>
            <a:ext cx="8229600" cy="5328592"/>
          </a:xfrm>
        </p:spPr>
        <p:txBody>
          <a:bodyPr>
            <a:normAutofit/>
          </a:bodyPr>
          <a:lstStyle/>
          <a:p>
            <a:r>
              <a:rPr lang="en-US" b="1" u="sng" dirty="0" smtClean="0">
                <a:solidFill>
                  <a:srgbClr val="FF0000"/>
                </a:solidFill>
                <a:effectLst/>
              </a:rPr>
              <a:t>Critical sources areas (CSA’s) </a:t>
            </a:r>
            <a:r>
              <a:rPr lang="en-US" dirty="0" smtClean="0">
                <a:effectLst/>
              </a:rPr>
              <a:t>are areas that deliver a disproportionally high amount of pollutants compared to other areas of a water body or </a:t>
            </a:r>
            <a:r>
              <a:rPr lang="en-US" dirty="0" err="1" smtClean="0">
                <a:effectLst/>
              </a:rPr>
              <a:t>subcatchment</a:t>
            </a:r>
            <a:r>
              <a:rPr lang="en-US" dirty="0" smtClean="0">
                <a:effectLst/>
              </a:rPr>
              <a:t>, and represent the areas with the highest risk of impacting a water body. In order to determine where critical source areas are located, we need to determine the hydro(geo) logical susceptibility of the water body and also the nutrient loadings applied to that water body.</a:t>
            </a:r>
            <a:endParaRPr lang="en-IE" dirty="0"/>
          </a:p>
        </p:txBody>
      </p:sp>
    </p:spTree>
    <p:extLst>
      <p:ext uri="{BB962C8B-B14F-4D97-AF65-F5344CB8AC3E}">
        <p14:creationId xmlns:p14="http://schemas.microsoft.com/office/powerpoint/2010/main" val="38752503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Near Surface Phosphate Susceptabilit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64000" y="3643150"/>
            <a:ext cx="4680000" cy="32292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395536" y="0"/>
            <a:ext cx="8229600" cy="908720"/>
          </a:xfrm>
        </p:spPr>
        <p:txBody>
          <a:bodyPr/>
          <a:lstStyle/>
          <a:p>
            <a:r>
              <a:rPr lang="en-IE" dirty="0" smtClean="0"/>
              <a:t>Susceptibility maps</a:t>
            </a:r>
          </a:p>
        </p:txBody>
      </p:sp>
      <p:sp>
        <p:nvSpPr>
          <p:cNvPr id="3" name="Content Placeholder 2"/>
          <p:cNvSpPr>
            <a:spLocks noGrp="1"/>
          </p:cNvSpPr>
          <p:nvPr>
            <p:ph idx="1"/>
          </p:nvPr>
        </p:nvSpPr>
        <p:spPr>
          <a:xfrm>
            <a:off x="0" y="764705"/>
            <a:ext cx="9144000" cy="3384376"/>
          </a:xfrm>
        </p:spPr>
        <p:txBody>
          <a:bodyPr>
            <a:normAutofit/>
          </a:bodyPr>
          <a:lstStyle/>
          <a:p>
            <a:pPr marL="358775" lvl="1"/>
            <a:r>
              <a:rPr lang="en-US" dirty="0" smtClean="0">
                <a:effectLst/>
              </a:rPr>
              <a:t>linking data on soils, </a:t>
            </a:r>
            <a:r>
              <a:rPr lang="en-US" dirty="0" err="1" smtClean="0">
                <a:effectLst/>
              </a:rPr>
              <a:t>subsoils</a:t>
            </a:r>
            <a:r>
              <a:rPr lang="en-US" dirty="0" smtClean="0">
                <a:effectLst/>
              </a:rPr>
              <a:t>, groundwater vulnerability and aquifer types with nutrient attenuation &amp; transport factors. </a:t>
            </a:r>
          </a:p>
          <a:p>
            <a:pPr marL="358775" lvl="1"/>
            <a:r>
              <a:rPr lang="en-US" dirty="0" smtClean="0">
                <a:effectLst/>
              </a:rPr>
              <a:t>phosphate along the near surface pathway, and for nitrate along the near surface and groundwater pathways. </a:t>
            </a:r>
          </a:p>
          <a:p>
            <a:pPr marL="358775" lvl="1"/>
            <a:r>
              <a:rPr lang="en-US" dirty="0" smtClean="0"/>
              <a:t>Example of P map </a:t>
            </a:r>
            <a:r>
              <a:rPr lang="en-US" dirty="0" err="1" smtClean="0"/>
              <a:t>Suir</a:t>
            </a:r>
            <a:r>
              <a:rPr lang="en-US" dirty="0" smtClean="0"/>
              <a:t> Catchment</a:t>
            </a:r>
            <a:endParaRPr lang="en-IE" dirty="0"/>
          </a:p>
        </p:txBody>
      </p:sp>
    </p:spTree>
    <p:extLst>
      <p:ext uri="{BB962C8B-B14F-4D97-AF65-F5344CB8AC3E}">
        <p14:creationId xmlns:p14="http://schemas.microsoft.com/office/powerpoint/2010/main" val="238927167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79" y="-3069"/>
            <a:ext cx="9144000" cy="1143000"/>
          </a:xfrm>
        </p:spPr>
        <p:txBody>
          <a:bodyPr>
            <a:normAutofit/>
          </a:bodyPr>
          <a:lstStyle/>
          <a:p>
            <a:r>
              <a:rPr lang="en-IE" sz="3600" dirty="0" smtClean="0"/>
              <a:t>PIP Maps – Pollutant Impact Potential Maps</a:t>
            </a:r>
            <a:endParaRPr lang="en-IE" sz="3600" dirty="0"/>
          </a:p>
        </p:txBody>
      </p:sp>
      <p:sp>
        <p:nvSpPr>
          <p:cNvPr id="3" name="Content Placeholder 2"/>
          <p:cNvSpPr>
            <a:spLocks noGrp="1"/>
          </p:cNvSpPr>
          <p:nvPr>
            <p:ph idx="1"/>
          </p:nvPr>
        </p:nvSpPr>
        <p:spPr>
          <a:xfrm>
            <a:off x="0" y="1412776"/>
            <a:ext cx="9144000" cy="5328592"/>
          </a:xfrm>
        </p:spPr>
        <p:txBody>
          <a:bodyPr>
            <a:normAutofit fontScale="92500" lnSpcReduction="20000"/>
          </a:bodyPr>
          <a:lstStyle/>
          <a:p>
            <a:r>
              <a:rPr lang="en-US" dirty="0" smtClean="0">
                <a:effectLst/>
              </a:rPr>
              <a:t>The susceptibility maps are combined with nutrient loadings data provided by DAFM and the CSO to produce Pollutant Impact Potential maps.</a:t>
            </a:r>
          </a:p>
          <a:p>
            <a:r>
              <a:rPr lang="en-US" dirty="0" smtClean="0">
                <a:effectLst/>
              </a:rPr>
              <a:t>The darkest blue areas (PIP rank 1) are the critical sources areas (or the highest risk areas) and all areas are ranked relative to this area. </a:t>
            </a:r>
          </a:p>
          <a:p>
            <a:r>
              <a:rPr lang="en-US" dirty="0" smtClean="0">
                <a:effectLst/>
              </a:rPr>
              <a:t>These high risk areas for phosphate to surface water coincide with poorly drained areas, meaning that in these areas phosphate is more likely to flow overland to surface waters rather than being retained in the soil and subsoil. </a:t>
            </a:r>
          </a:p>
          <a:p>
            <a:r>
              <a:rPr lang="en-US" dirty="0" smtClean="0">
                <a:effectLst/>
              </a:rPr>
              <a:t>Similar maps are available for nitrate in surface water and groundwater.</a:t>
            </a:r>
            <a:endParaRPr lang="en-IE" dirty="0"/>
          </a:p>
        </p:txBody>
      </p:sp>
    </p:spTree>
    <p:extLst>
      <p:ext uri="{BB962C8B-B14F-4D97-AF65-F5344CB8AC3E}">
        <p14:creationId xmlns:p14="http://schemas.microsoft.com/office/powerpoint/2010/main" val="292907449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35496" y="985368"/>
            <a:ext cx="9000000" cy="59000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itle 1"/>
          <p:cNvSpPr>
            <a:spLocks noGrp="1"/>
          </p:cNvSpPr>
          <p:nvPr>
            <p:ph type="title"/>
          </p:nvPr>
        </p:nvSpPr>
        <p:spPr>
          <a:xfrm>
            <a:off x="6079" y="-3069"/>
            <a:ext cx="9144000" cy="1143000"/>
          </a:xfrm>
        </p:spPr>
        <p:txBody>
          <a:bodyPr/>
          <a:lstStyle/>
          <a:p>
            <a:r>
              <a:rPr lang="en-IE" dirty="0" smtClean="0"/>
              <a:t>PIP Maps – Pollutant Impact Maps</a:t>
            </a:r>
            <a:endParaRPr lang="en-IE" dirty="0"/>
          </a:p>
        </p:txBody>
      </p:sp>
    </p:spTree>
    <p:extLst>
      <p:ext uri="{BB962C8B-B14F-4D97-AF65-F5344CB8AC3E}">
        <p14:creationId xmlns:p14="http://schemas.microsoft.com/office/powerpoint/2010/main" val="198188168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124744"/>
            <a:ext cx="9144000" cy="4525963"/>
          </a:xfrm>
        </p:spPr>
        <p:txBody>
          <a:bodyPr>
            <a:normAutofit fontScale="92500"/>
          </a:bodyPr>
          <a:lstStyle/>
          <a:p>
            <a:r>
              <a:rPr lang="en-IE" dirty="0" smtClean="0"/>
              <a:t>Available at 1:20,000 will be available on NMP online</a:t>
            </a:r>
          </a:p>
          <a:p>
            <a:r>
              <a:rPr lang="en-US" dirty="0" smtClean="0">
                <a:effectLst/>
              </a:rPr>
              <a:t>The maps act as a signpost to where there is a potential critical source area</a:t>
            </a:r>
          </a:p>
          <a:p>
            <a:r>
              <a:rPr lang="en-US" dirty="0" smtClean="0">
                <a:effectLst/>
              </a:rPr>
              <a:t>For phosphate, point sources are more likely to be an issue in high risk areas (PIP Rank 1-3) as these areas are likely to have a higher density of drains and ditches acting as a pathway from farmyards to water bodies</a:t>
            </a:r>
          </a:p>
          <a:p>
            <a:r>
              <a:rPr lang="en-US" dirty="0" smtClean="0"/>
              <a:t>Indicator maps only and are to be used with field and farm assessments</a:t>
            </a:r>
            <a:endParaRPr lang="en-IE" dirty="0" smtClean="0"/>
          </a:p>
          <a:p>
            <a:endParaRPr lang="en-IE" dirty="0"/>
          </a:p>
        </p:txBody>
      </p:sp>
      <p:sp>
        <p:nvSpPr>
          <p:cNvPr id="4" name="Title 1"/>
          <p:cNvSpPr>
            <a:spLocks noGrp="1"/>
          </p:cNvSpPr>
          <p:nvPr>
            <p:ph type="title"/>
          </p:nvPr>
        </p:nvSpPr>
        <p:spPr>
          <a:xfrm>
            <a:off x="467544" y="0"/>
            <a:ext cx="8229600" cy="1143000"/>
          </a:xfrm>
        </p:spPr>
        <p:txBody>
          <a:bodyPr/>
          <a:lstStyle/>
          <a:p>
            <a:r>
              <a:rPr lang="en-IE" dirty="0" smtClean="0"/>
              <a:t>PIP Maps – Pollutant Impact Maps</a:t>
            </a:r>
            <a:endParaRPr lang="en-IE" dirty="0"/>
          </a:p>
        </p:txBody>
      </p:sp>
    </p:spTree>
    <p:extLst>
      <p:ext uri="{BB962C8B-B14F-4D97-AF65-F5344CB8AC3E}">
        <p14:creationId xmlns:p14="http://schemas.microsoft.com/office/powerpoint/2010/main" val="102796448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8229600" cy="864096"/>
          </a:xfrm>
        </p:spPr>
        <p:txBody>
          <a:bodyPr/>
          <a:lstStyle/>
          <a:p>
            <a:r>
              <a:rPr lang="en-IE" dirty="0" smtClean="0"/>
              <a:t>Dairy Farm example</a:t>
            </a:r>
            <a:endParaRPr lang="en-IE" dirty="0"/>
          </a:p>
        </p:txBody>
      </p:sp>
      <p:sp>
        <p:nvSpPr>
          <p:cNvPr id="3" name="Content Placeholder 2"/>
          <p:cNvSpPr>
            <a:spLocks noGrp="1"/>
          </p:cNvSpPr>
          <p:nvPr>
            <p:ph idx="1"/>
          </p:nvPr>
        </p:nvSpPr>
        <p:spPr>
          <a:xfrm>
            <a:off x="179512" y="908720"/>
            <a:ext cx="8856984" cy="4813995"/>
          </a:xfrm>
        </p:spPr>
        <p:txBody>
          <a:bodyPr/>
          <a:lstStyle/>
          <a:p>
            <a:r>
              <a:rPr lang="en-IE" dirty="0" smtClean="0"/>
              <a:t>55ha’s of a spring calving dairy herd 100 cows + replacements</a:t>
            </a:r>
          </a:p>
          <a:p>
            <a:r>
              <a:rPr lang="en-IE" dirty="0" smtClean="0"/>
              <a:t>Rivers, sloped fields and water abstraction points = no organic manures on plots 6A and 7 (sloped and watercourses), plot 10 CSA, plots 11 -14 (Water abstraction points, river and high OM soils)</a:t>
            </a:r>
          </a:p>
          <a:p>
            <a:r>
              <a:rPr lang="en-IE" dirty="0"/>
              <a:t>Stocked at </a:t>
            </a:r>
            <a:r>
              <a:rPr lang="en-IE" dirty="0" smtClean="0"/>
              <a:t>205NpH</a:t>
            </a:r>
            <a:endParaRPr lang="en-IE" dirty="0"/>
          </a:p>
        </p:txBody>
      </p:sp>
      <p:pic>
        <p:nvPicPr>
          <p:cNvPr id="4" name="Picture 2" descr="IMG_0634_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44000" y="4150892"/>
            <a:ext cx="3600000" cy="270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488986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108504" y="2780928"/>
            <a:ext cx="9000000" cy="4060261"/>
          </a:xfrm>
          <a:prstGeom prst="rect">
            <a:avLst/>
          </a:prstGeom>
          <a:noFill/>
          <a:ln w="381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7651"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400120" y="154949"/>
            <a:ext cx="8280000" cy="2337947"/>
          </a:xfrm>
          <a:prstGeom prst="rect">
            <a:avLst/>
          </a:prstGeom>
          <a:noFill/>
          <a:ln w="381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54497933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0696" y="11073"/>
            <a:ext cx="8229600" cy="1143000"/>
          </a:xfrm>
        </p:spPr>
        <p:txBody>
          <a:bodyPr/>
          <a:lstStyle/>
          <a:p>
            <a:r>
              <a:rPr lang="en-IE" dirty="0" smtClean="0"/>
              <a:t>Organic manures plan</a:t>
            </a:r>
            <a:endParaRPr lang="en-IE" dirty="0"/>
          </a:p>
        </p:txBody>
      </p:sp>
      <p:grpSp>
        <p:nvGrpSpPr>
          <p:cNvPr id="4" name="Group 3"/>
          <p:cNvGrpSpPr/>
          <p:nvPr/>
        </p:nvGrpSpPr>
        <p:grpSpPr>
          <a:xfrm>
            <a:off x="35495" y="1132010"/>
            <a:ext cx="8856985" cy="4601246"/>
            <a:chOff x="35495" y="1132010"/>
            <a:chExt cx="8258131" cy="4215843"/>
          </a:xfrm>
        </p:grpSpPr>
        <p:pic>
          <p:nvPicPr>
            <p:cNvPr id="28674"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35495" y="1132010"/>
              <a:ext cx="7200000" cy="4215843"/>
            </a:xfrm>
            <a:prstGeom prst="rect">
              <a:avLst/>
            </a:prstGeom>
            <a:noFill/>
            <a:ln w="381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6"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7235495" y="1132253"/>
              <a:ext cx="1058131" cy="4215600"/>
            </a:xfrm>
            <a:prstGeom prst="rect">
              <a:avLst/>
            </a:prstGeom>
            <a:noFill/>
            <a:ln w="381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Tree>
    <p:extLst>
      <p:ext uri="{BB962C8B-B14F-4D97-AF65-F5344CB8AC3E}">
        <p14:creationId xmlns:p14="http://schemas.microsoft.com/office/powerpoint/2010/main" val="370539975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4048" y="188640"/>
            <a:ext cx="8229600" cy="1143000"/>
          </a:xfrm>
        </p:spPr>
        <p:txBody>
          <a:bodyPr>
            <a:normAutofit fontScale="90000"/>
          </a:bodyPr>
          <a:lstStyle/>
          <a:p>
            <a:r>
              <a:rPr lang="en-IE" dirty="0" smtClean="0"/>
              <a:t>Drystock Farm 165 NpH – No P Buildup</a:t>
            </a:r>
            <a:endParaRPr lang="en-IE" dirty="0"/>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43186" t="26667" r="23397" b="29032"/>
          <a:stretch/>
        </p:blipFill>
        <p:spPr bwMode="auto">
          <a:xfrm>
            <a:off x="899592" y="1196752"/>
            <a:ext cx="7200000" cy="5366620"/>
          </a:xfrm>
          <a:prstGeom prst="rect">
            <a:avLst/>
          </a:prstGeom>
          <a:noFill/>
          <a:ln w="381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48435270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374048" y="188640"/>
            <a:ext cx="8590440" cy="1143000"/>
          </a:xfrm>
        </p:spPr>
        <p:txBody>
          <a:bodyPr>
            <a:normAutofit fontScale="90000"/>
          </a:bodyPr>
          <a:lstStyle/>
          <a:p>
            <a:r>
              <a:rPr lang="en-IE" dirty="0" smtClean="0"/>
              <a:t>Drystock Farm 165 NpH – Yes P Buildup</a:t>
            </a:r>
            <a:endParaRPr lang="en-IE" dirty="0"/>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43186" t="29793" r="23397" b="28023"/>
          <a:stretch/>
        </p:blipFill>
        <p:spPr bwMode="auto">
          <a:xfrm>
            <a:off x="971600" y="1412776"/>
            <a:ext cx="7200000" cy="5110176"/>
          </a:xfrm>
          <a:prstGeom prst="rect">
            <a:avLst/>
          </a:prstGeom>
          <a:noFill/>
          <a:ln w="381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426255501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332656"/>
            <a:ext cx="7772400" cy="648072"/>
          </a:xfrm>
        </p:spPr>
        <p:txBody>
          <a:bodyPr/>
          <a:lstStyle/>
          <a:p>
            <a:pPr algn="ctr"/>
            <a:r>
              <a:rPr lang="en-IE" sz="3600" dirty="0"/>
              <a:t>N &amp; P Mobilisation </a:t>
            </a:r>
            <a:r>
              <a:rPr lang="en-IE" sz="2400" dirty="0" smtClean="0"/>
              <a:t>	</a:t>
            </a:r>
            <a:endParaRPr lang="en-IE" sz="2400" dirty="0"/>
          </a:p>
        </p:txBody>
      </p:sp>
      <p:sp>
        <p:nvSpPr>
          <p:cNvPr id="3" name="Content Placeholder 2"/>
          <p:cNvSpPr>
            <a:spLocks noGrp="1"/>
          </p:cNvSpPr>
          <p:nvPr>
            <p:ph idx="1"/>
          </p:nvPr>
        </p:nvSpPr>
        <p:spPr>
          <a:xfrm>
            <a:off x="267892" y="908720"/>
            <a:ext cx="8856984" cy="4824536"/>
          </a:xfrm>
        </p:spPr>
        <p:txBody>
          <a:bodyPr>
            <a:noAutofit/>
          </a:bodyPr>
          <a:lstStyle/>
          <a:p>
            <a:r>
              <a:rPr lang="en-IE" dirty="0"/>
              <a:t>N &amp; P Mobilisation is influenced by:</a:t>
            </a:r>
          </a:p>
          <a:p>
            <a:pPr lvl="1">
              <a:lnSpc>
                <a:spcPct val="90000"/>
              </a:lnSpc>
              <a:buFont typeface="Wingdings" pitchFamily="2" charset="2"/>
              <a:buChar char="Ø"/>
            </a:pPr>
            <a:r>
              <a:rPr lang="en-IE" sz="2400" dirty="0"/>
              <a:t>Soil </a:t>
            </a:r>
            <a:r>
              <a:rPr lang="en-IE" sz="2400" dirty="0"/>
              <a:t>type and rainfall</a:t>
            </a:r>
          </a:p>
          <a:p>
            <a:pPr lvl="1">
              <a:lnSpc>
                <a:spcPct val="90000"/>
              </a:lnSpc>
              <a:buFont typeface="Wingdings" pitchFamily="2" charset="2"/>
              <a:buChar char="Ø"/>
            </a:pPr>
            <a:r>
              <a:rPr lang="en-IE" sz="2400" dirty="0"/>
              <a:t>Soil moisture deficits </a:t>
            </a:r>
          </a:p>
          <a:p>
            <a:pPr lvl="1">
              <a:lnSpc>
                <a:spcPct val="90000"/>
              </a:lnSpc>
              <a:buFont typeface="Wingdings" pitchFamily="2" charset="2"/>
              <a:buChar char="Ø"/>
            </a:pPr>
            <a:r>
              <a:rPr lang="en-IE" sz="2400" dirty="0"/>
              <a:t>Soil chemistry – Fe, Al &amp; </a:t>
            </a:r>
            <a:r>
              <a:rPr lang="en-IE" sz="2400" dirty="0" err="1"/>
              <a:t>Ca</a:t>
            </a:r>
            <a:r>
              <a:rPr lang="en-IE" sz="2400" dirty="0"/>
              <a:t> in free draining soils</a:t>
            </a:r>
          </a:p>
          <a:p>
            <a:pPr lvl="1">
              <a:lnSpc>
                <a:spcPct val="90000"/>
              </a:lnSpc>
              <a:buFont typeface="Wingdings" pitchFamily="2" charset="2"/>
              <a:buChar char="Ø"/>
            </a:pPr>
            <a:r>
              <a:rPr lang="en-IE" sz="2400" dirty="0"/>
              <a:t>Form N is present in soils</a:t>
            </a:r>
          </a:p>
          <a:p>
            <a:pPr lvl="1">
              <a:lnSpc>
                <a:spcPct val="90000"/>
              </a:lnSpc>
              <a:buFont typeface="Wingdings" pitchFamily="2" charset="2"/>
              <a:buChar char="Ø"/>
            </a:pPr>
            <a:r>
              <a:rPr lang="en-IE" sz="2400" dirty="0"/>
              <a:t>Hydrogeological </a:t>
            </a:r>
            <a:r>
              <a:rPr lang="en-IE" sz="2400" dirty="0" smtClean="0"/>
              <a:t>features</a:t>
            </a:r>
          </a:p>
          <a:p>
            <a:pPr lvl="1">
              <a:lnSpc>
                <a:spcPct val="90000"/>
              </a:lnSpc>
              <a:buFont typeface="Wingdings" pitchFamily="2" charset="2"/>
              <a:buChar char="Ø"/>
            </a:pPr>
            <a:r>
              <a:rPr lang="en-IE" sz="2400" dirty="0" smtClean="0"/>
              <a:t>Peat – high OM soils</a:t>
            </a:r>
          </a:p>
          <a:p>
            <a:pPr lvl="1">
              <a:lnSpc>
                <a:spcPct val="90000"/>
              </a:lnSpc>
              <a:buFont typeface="Wingdings" pitchFamily="2" charset="2"/>
              <a:buChar char="Ø"/>
            </a:pPr>
            <a:r>
              <a:rPr lang="en-IE" sz="2400" dirty="0" smtClean="0"/>
              <a:t>Loading - stocking rates/rates per Ha</a:t>
            </a:r>
          </a:p>
          <a:p>
            <a:pPr lvl="1">
              <a:lnSpc>
                <a:spcPct val="90000"/>
              </a:lnSpc>
              <a:buFont typeface="Wingdings" pitchFamily="2" charset="2"/>
              <a:buChar char="Ø"/>
            </a:pPr>
            <a:r>
              <a:rPr lang="en-IE" sz="2400" dirty="0" smtClean="0"/>
              <a:t>Timing</a:t>
            </a:r>
          </a:p>
          <a:p>
            <a:pPr lvl="1">
              <a:lnSpc>
                <a:spcPct val="90000"/>
              </a:lnSpc>
              <a:buFont typeface="Wingdings" pitchFamily="2" charset="2"/>
              <a:buChar char="Ø"/>
            </a:pPr>
            <a:endParaRPr lang="en-IE" sz="2400" dirty="0" smtClean="0"/>
          </a:p>
          <a:p>
            <a:pPr marL="0" indent="0">
              <a:buNone/>
            </a:pPr>
            <a:endParaRPr lang="en-IE" dirty="0"/>
          </a:p>
          <a:p>
            <a:r>
              <a:rPr lang="en-IE" dirty="0">
                <a:solidFill>
                  <a:srgbClr val="FF0000"/>
                </a:solidFill>
              </a:rPr>
              <a:t>How do we Mitigate for these scenarios?</a:t>
            </a:r>
            <a:endParaRPr lang="en-IE" dirty="0">
              <a:solidFill>
                <a:srgbClr val="FF0000"/>
              </a:solidFill>
            </a:endParaRPr>
          </a:p>
        </p:txBody>
      </p:sp>
    </p:spTree>
    <p:extLst>
      <p:ext uri="{BB962C8B-B14F-4D97-AF65-F5344CB8AC3E}">
        <p14:creationId xmlns:p14="http://schemas.microsoft.com/office/powerpoint/2010/main" val="218940297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2174809640"/>
              </p:ext>
            </p:extLst>
          </p:nvPr>
        </p:nvGraphicFramePr>
        <p:xfrm>
          <a:off x="53752" y="2060848"/>
          <a:ext cx="9143999" cy="5397105"/>
        </p:xfrm>
        <a:graphic>
          <a:graphicData uri="http://schemas.openxmlformats.org/drawingml/2006/table">
            <a:tbl>
              <a:tblPr firstCol="1" bandRow="1">
                <a:tableStyleId>{5C22544A-7EE6-4342-B048-85BDC9FD1C3A}</a:tableStyleId>
              </a:tblPr>
              <a:tblGrid>
                <a:gridCol w="9143999"/>
              </a:tblGrid>
              <a:tr h="668425">
                <a:tc>
                  <a:txBody>
                    <a:bodyPr/>
                    <a:lstStyle/>
                    <a:p>
                      <a:pPr marL="226695" marR="21590" algn="ctr">
                        <a:lnSpc>
                          <a:spcPct val="115000"/>
                        </a:lnSpc>
                        <a:spcAft>
                          <a:spcPts val="300"/>
                        </a:spcAft>
                      </a:pPr>
                      <a:r>
                        <a:rPr lang="en-IE" sz="3200" dirty="0" smtClean="0">
                          <a:solidFill>
                            <a:schemeClr val="bg1"/>
                          </a:solidFill>
                          <a:effectLst/>
                          <a:latin typeface="Calibri"/>
                          <a:ea typeface="Calibri"/>
                          <a:cs typeface="Times New Roman"/>
                        </a:rPr>
                        <a:t>Early Spring Advice</a:t>
                      </a:r>
                      <a:endParaRPr lang="en-IE" sz="3200" dirty="0">
                        <a:solidFill>
                          <a:schemeClr val="bg1"/>
                        </a:solidFill>
                        <a:effectLst/>
                        <a:latin typeface="Calibri"/>
                        <a:ea typeface="Calibri"/>
                        <a:cs typeface="Times New Roman"/>
                      </a:endParaRPr>
                    </a:p>
                  </a:txBody>
                  <a:tcPr marL="68580" marR="68580" marT="0" marB="0"/>
                </a:tc>
              </a:tr>
              <a:tr h="668425">
                <a:tc>
                  <a:txBody>
                    <a:bodyPr/>
                    <a:lstStyle/>
                    <a:p>
                      <a:pPr marL="226695" marR="21590">
                        <a:lnSpc>
                          <a:spcPct val="115000"/>
                        </a:lnSpc>
                        <a:spcAft>
                          <a:spcPts val="300"/>
                        </a:spcAft>
                      </a:pPr>
                      <a:r>
                        <a:rPr lang="en-IE" sz="2000" dirty="0">
                          <a:effectLst/>
                        </a:rPr>
                        <a:t>No January / early February  Nitrogen applications due to poor responses and greater risk of nutrient loss</a:t>
                      </a:r>
                      <a:endParaRPr lang="en-IE" sz="2000" dirty="0">
                        <a:effectLst/>
                        <a:latin typeface="Calibri"/>
                        <a:ea typeface="Calibri"/>
                        <a:cs typeface="Times New Roman"/>
                      </a:endParaRPr>
                    </a:p>
                  </a:txBody>
                  <a:tcPr marL="68580" marR="68580" marT="0" marB="0"/>
                </a:tc>
              </a:tr>
              <a:tr h="668425">
                <a:tc>
                  <a:txBody>
                    <a:bodyPr/>
                    <a:lstStyle/>
                    <a:p>
                      <a:pPr marL="226695" marR="21590">
                        <a:lnSpc>
                          <a:spcPct val="115000"/>
                        </a:lnSpc>
                        <a:spcAft>
                          <a:spcPts val="300"/>
                        </a:spcAft>
                      </a:pPr>
                      <a:r>
                        <a:rPr lang="en-IE" sz="2000">
                          <a:effectLst/>
                        </a:rPr>
                        <a:t>Avoid spreading when heavy rainfall is forecast and when soils are waterlogged.</a:t>
                      </a:r>
                      <a:endParaRPr lang="en-IE" sz="2000">
                        <a:effectLst/>
                        <a:latin typeface="Calibri"/>
                        <a:ea typeface="Calibri"/>
                        <a:cs typeface="Times New Roman"/>
                      </a:endParaRPr>
                    </a:p>
                  </a:txBody>
                  <a:tcPr marL="68580" marR="68580" marT="0" marB="0"/>
                </a:tc>
              </a:tr>
              <a:tr h="668425">
                <a:tc>
                  <a:txBody>
                    <a:bodyPr/>
                    <a:lstStyle/>
                    <a:p>
                      <a:pPr marL="226695" marR="21590">
                        <a:lnSpc>
                          <a:spcPct val="115000"/>
                        </a:lnSpc>
                        <a:spcAft>
                          <a:spcPts val="300"/>
                        </a:spcAft>
                      </a:pPr>
                      <a:r>
                        <a:rPr lang="en-IE" sz="2000">
                          <a:effectLst/>
                        </a:rPr>
                        <a:t>Do not apply chemical or organic manure until growth begins and soil temperatures are greater than 6⁰C</a:t>
                      </a:r>
                      <a:endParaRPr lang="en-IE" sz="2000">
                        <a:effectLst/>
                        <a:latin typeface="Calibri"/>
                        <a:ea typeface="Calibri"/>
                        <a:cs typeface="Times New Roman"/>
                      </a:endParaRPr>
                    </a:p>
                  </a:txBody>
                  <a:tcPr marL="68580" marR="68580" marT="0" marB="0"/>
                </a:tc>
              </a:tr>
              <a:tr h="668425">
                <a:tc>
                  <a:txBody>
                    <a:bodyPr/>
                    <a:lstStyle/>
                    <a:p>
                      <a:pPr marL="226695" marR="21590">
                        <a:lnSpc>
                          <a:spcPct val="115000"/>
                        </a:lnSpc>
                        <a:spcAft>
                          <a:spcPts val="300"/>
                        </a:spcAft>
                      </a:pPr>
                      <a:r>
                        <a:rPr lang="en-IE" sz="2000">
                          <a:effectLst/>
                        </a:rPr>
                        <a:t>Use Protected urea for early spring application.  Urea is less susceptible to leaching than CAN </a:t>
                      </a:r>
                      <a:endParaRPr lang="en-IE" sz="2000">
                        <a:effectLst/>
                        <a:latin typeface="Calibri"/>
                        <a:ea typeface="Calibri"/>
                        <a:cs typeface="Times New Roman"/>
                      </a:endParaRPr>
                    </a:p>
                  </a:txBody>
                  <a:tcPr marL="68580" marR="68580" marT="0" marB="0"/>
                </a:tc>
              </a:tr>
              <a:tr h="335754">
                <a:tc>
                  <a:txBody>
                    <a:bodyPr/>
                    <a:lstStyle/>
                    <a:p>
                      <a:pPr marL="226695" marR="21590">
                        <a:lnSpc>
                          <a:spcPct val="115000"/>
                        </a:lnSpc>
                        <a:spcAft>
                          <a:spcPts val="300"/>
                        </a:spcAft>
                      </a:pPr>
                      <a:r>
                        <a:rPr lang="en-IE" sz="2000">
                          <a:effectLst/>
                        </a:rPr>
                        <a:t>Target your driest fields for fertiliser application in spring.  </a:t>
                      </a:r>
                      <a:endParaRPr lang="en-IE" sz="2000">
                        <a:effectLst/>
                        <a:latin typeface="Calibri"/>
                        <a:ea typeface="Calibri"/>
                        <a:cs typeface="Times New Roman"/>
                      </a:endParaRPr>
                    </a:p>
                  </a:txBody>
                  <a:tcPr marL="68580" marR="68580" marT="0" marB="0"/>
                </a:tc>
              </a:tr>
              <a:tr h="668425">
                <a:tc>
                  <a:txBody>
                    <a:bodyPr/>
                    <a:lstStyle/>
                    <a:p>
                      <a:pPr marL="226695" marR="21590">
                        <a:lnSpc>
                          <a:spcPct val="115000"/>
                        </a:lnSpc>
                        <a:spcAft>
                          <a:spcPts val="300"/>
                        </a:spcAft>
                      </a:pPr>
                      <a:r>
                        <a:rPr lang="en-IE" sz="2000">
                          <a:effectLst/>
                        </a:rPr>
                        <a:t>To maximise N availability from slurry use trailing shoe or other low emissions spreading methods</a:t>
                      </a:r>
                      <a:endParaRPr lang="en-IE" sz="2000">
                        <a:effectLst/>
                        <a:latin typeface="Calibri"/>
                        <a:ea typeface="Calibri"/>
                        <a:cs typeface="Times New Roman"/>
                      </a:endParaRPr>
                    </a:p>
                  </a:txBody>
                  <a:tcPr marL="68580" marR="68580" marT="0" marB="0"/>
                </a:tc>
              </a:tr>
              <a:tr h="1002637">
                <a:tc>
                  <a:txBody>
                    <a:bodyPr/>
                    <a:lstStyle/>
                    <a:p>
                      <a:pPr marL="226695" marR="21590">
                        <a:lnSpc>
                          <a:spcPct val="115000"/>
                        </a:lnSpc>
                        <a:spcAft>
                          <a:spcPts val="300"/>
                        </a:spcAft>
                      </a:pPr>
                      <a:r>
                        <a:rPr lang="en-IE" sz="2000" dirty="0">
                          <a:effectLst/>
                        </a:rPr>
                        <a:t>Apply slurry for silage at closing.  Wait 10 days before applying nitrogen (or compounds) to avoid excess nitrogen in the soil and possible losses.</a:t>
                      </a:r>
                      <a:endParaRPr lang="en-IE" sz="2000" dirty="0">
                        <a:effectLst/>
                        <a:latin typeface="Calibri"/>
                        <a:ea typeface="Calibri"/>
                        <a:cs typeface="Times New Roman"/>
                      </a:endParaRPr>
                    </a:p>
                  </a:txBody>
                  <a:tcPr marL="68580" marR="68580" marT="0" marB="0"/>
                </a:tc>
              </a:tr>
            </a:tbl>
          </a:graphicData>
        </a:graphic>
      </p:graphicFrame>
      <p:sp>
        <p:nvSpPr>
          <p:cNvPr id="10" name="TextBox 9"/>
          <p:cNvSpPr txBox="1"/>
          <p:nvPr/>
        </p:nvSpPr>
        <p:spPr>
          <a:xfrm>
            <a:off x="107504" y="0"/>
            <a:ext cx="9036496" cy="2123658"/>
          </a:xfrm>
          <a:prstGeom prst="rect">
            <a:avLst/>
          </a:prstGeom>
          <a:noFill/>
        </p:spPr>
        <p:txBody>
          <a:bodyPr wrap="square" rtlCol="0">
            <a:spAutoFit/>
          </a:bodyPr>
          <a:lstStyle/>
          <a:p>
            <a:r>
              <a:rPr lang="en-IE" sz="2800" b="1" dirty="0"/>
              <a:t>Nitrogen advice for Areas Susceptible to Nitrate Leaching</a:t>
            </a:r>
            <a:endParaRPr lang="en-IE" sz="2800" dirty="0"/>
          </a:p>
          <a:p>
            <a:pPr algn="ctr"/>
            <a:r>
              <a:rPr lang="en-IE" sz="2800" b="1" dirty="0" smtClean="0">
                <a:solidFill>
                  <a:srgbClr val="FF0000"/>
                </a:solidFill>
              </a:rPr>
              <a:t>Source </a:t>
            </a:r>
            <a:r>
              <a:rPr lang="en-IE" sz="2800" b="1" dirty="0">
                <a:solidFill>
                  <a:srgbClr val="FF0000"/>
                </a:solidFill>
                <a:sym typeface="Wingdings"/>
              </a:rPr>
              <a:t></a:t>
            </a:r>
            <a:r>
              <a:rPr lang="en-IE" sz="2800" b="1" dirty="0">
                <a:solidFill>
                  <a:srgbClr val="FF0000"/>
                </a:solidFill>
              </a:rPr>
              <a:t> Mobilisation </a:t>
            </a:r>
            <a:r>
              <a:rPr lang="en-IE" sz="2800" b="1" dirty="0">
                <a:solidFill>
                  <a:srgbClr val="FF0000"/>
                </a:solidFill>
                <a:sym typeface="Wingdings"/>
              </a:rPr>
              <a:t></a:t>
            </a:r>
            <a:r>
              <a:rPr lang="en-IE" sz="2800" b="1" dirty="0">
                <a:solidFill>
                  <a:srgbClr val="FF0000"/>
                </a:solidFill>
              </a:rPr>
              <a:t> Pathway </a:t>
            </a:r>
            <a:r>
              <a:rPr lang="en-IE" sz="2800" b="1" dirty="0">
                <a:solidFill>
                  <a:srgbClr val="FF0000"/>
                </a:solidFill>
                <a:sym typeface="Wingdings"/>
              </a:rPr>
              <a:t></a:t>
            </a:r>
            <a:r>
              <a:rPr lang="en-IE" sz="2800" b="1" dirty="0">
                <a:solidFill>
                  <a:srgbClr val="FF0000"/>
                </a:solidFill>
              </a:rPr>
              <a:t> Receptor</a:t>
            </a:r>
            <a:endParaRPr lang="en-IE" sz="2800" dirty="0">
              <a:solidFill>
                <a:srgbClr val="FF0000"/>
              </a:solidFill>
            </a:endParaRPr>
          </a:p>
          <a:p>
            <a:endParaRPr lang="en-IE" sz="2000" b="1" dirty="0" smtClean="0"/>
          </a:p>
          <a:p>
            <a:r>
              <a:rPr lang="en-IE" sz="2800" b="1" dirty="0" smtClean="0"/>
              <a:t>To </a:t>
            </a:r>
            <a:r>
              <a:rPr lang="en-IE" sz="2800" b="1" dirty="0"/>
              <a:t>reduce losses of Nitrate it is important to consider all these aspects</a:t>
            </a:r>
            <a:endParaRPr lang="en-IE" sz="2800" dirty="0"/>
          </a:p>
        </p:txBody>
      </p:sp>
    </p:spTree>
    <p:extLst>
      <p:ext uri="{BB962C8B-B14F-4D97-AF65-F5344CB8AC3E}">
        <p14:creationId xmlns:p14="http://schemas.microsoft.com/office/powerpoint/2010/main" val="13796622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19910" y="260648"/>
            <a:ext cx="9036496" cy="1631216"/>
          </a:xfrm>
          <a:prstGeom prst="rect">
            <a:avLst/>
          </a:prstGeom>
          <a:noFill/>
        </p:spPr>
        <p:txBody>
          <a:bodyPr wrap="square" rtlCol="0">
            <a:spAutoFit/>
          </a:bodyPr>
          <a:lstStyle/>
          <a:p>
            <a:pPr marL="457200" lvl="0" indent="-457200">
              <a:buFont typeface="Arial" pitchFamily="34" charset="0"/>
              <a:buChar char="•"/>
            </a:pPr>
            <a:r>
              <a:rPr lang="en-IE" sz="2400" dirty="0"/>
              <a:t>As and growth rates increase nutrient application needs to meet crop demand.  </a:t>
            </a:r>
          </a:p>
          <a:p>
            <a:pPr marL="457200" lvl="0" indent="-457200">
              <a:buFont typeface="Arial" pitchFamily="34" charset="0"/>
              <a:buChar char="•"/>
            </a:pPr>
            <a:r>
              <a:rPr lang="en-IE" sz="2400" dirty="0"/>
              <a:t>Risk of ammonia (from urea and slurry) </a:t>
            </a:r>
            <a:r>
              <a:rPr lang="en-IE" sz="2400" dirty="0" smtClean="0"/>
              <a:t>&amp; greenhouse </a:t>
            </a:r>
            <a:r>
              <a:rPr lang="en-IE" sz="2400" dirty="0"/>
              <a:t>gasses (from slurry and CAN) </a:t>
            </a:r>
            <a:r>
              <a:rPr lang="en-IE" sz="2400" dirty="0" smtClean="0"/>
              <a:t>losses </a:t>
            </a:r>
            <a:r>
              <a:rPr lang="en-IE" sz="2400" dirty="0"/>
              <a:t>to </a:t>
            </a:r>
            <a:r>
              <a:rPr lang="en-IE" sz="2400" dirty="0"/>
              <a:t>atmosphere increase. </a:t>
            </a:r>
          </a:p>
        </p:txBody>
      </p:sp>
      <p:graphicFrame>
        <p:nvGraphicFramePr>
          <p:cNvPr id="2" name="Table 1"/>
          <p:cNvGraphicFramePr>
            <a:graphicFrameLocks noGrp="1"/>
          </p:cNvGraphicFramePr>
          <p:nvPr>
            <p:extLst>
              <p:ext uri="{D42A27DB-BD31-4B8C-83A1-F6EECF244321}">
                <p14:modId xmlns:p14="http://schemas.microsoft.com/office/powerpoint/2010/main" val="1961424878"/>
              </p:ext>
            </p:extLst>
          </p:nvPr>
        </p:nvGraphicFramePr>
        <p:xfrm>
          <a:off x="19911" y="2076530"/>
          <a:ext cx="9036495" cy="4256245"/>
        </p:xfrm>
        <a:graphic>
          <a:graphicData uri="http://schemas.openxmlformats.org/drawingml/2006/table">
            <a:tbl>
              <a:tblPr firstCol="1" bandRow="1">
                <a:tableStyleId>{5C22544A-7EE6-4342-B048-85BDC9FD1C3A}</a:tableStyleId>
              </a:tblPr>
              <a:tblGrid>
                <a:gridCol w="9036495"/>
              </a:tblGrid>
              <a:tr h="685833">
                <a:tc>
                  <a:txBody>
                    <a:bodyPr/>
                    <a:lstStyle/>
                    <a:p>
                      <a:pPr marL="226695" marR="21590" algn="ctr" defTabSz="914400" rtl="0" eaLnBrk="1" latinLnBrk="0" hangingPunct="1">
                        <a:lnSpc>
                          <a:spcPct val="115000"/>
                        </a:lnSpc>
                        <a:spcAft>
                          <a:spcPts val="300"/>
                        </a:spcAft>
                      </a:pPr>
                      <a:r>
                        <a:rPr lang="en-IE" sz="3200" b="1" kern="1200" dirty="0" smtClean="0">
                          <a:solidFill>
                            <a:schemeClr val="bg1"/>
                          </a:solidFill>
                          <a:effectLst/>
                          <a:latin typeface="Calibri"/>
                          <a:ea typeface="Calibri"/>
                          <a:cs typeface="Times New Roman"/>
                        </a:rPr>
                        <a:t>Late Spring / Early Summer Advice</a:t>
                      </a:r>
                      <a:endParaRPr lang="en-IE" sz="3200" b="1" kern="1200" dirty="0">
                        <a:solidFill>
                          <a:schemeClr val="bg1"/>
                        </a:solidFill>
                        <a:effectLst/>
                        <a:latin typeface="Calibri"/>
                        <a:ea typeface="Calibri"/>
                        <a:cs typeface="Times New Roman"/>
                      </a:endParaRPr>
                    </a:p>
                  </a:txBody>
                  <a:tcPr marL="68580" marR="68580" marT="0" marB="0"/>
                </a:tc>
              </a:tr>
              <a:tr h="810653">
                <a:tc>
                  <a:txBody>
                    <a:bodyPr/>
                    <a:lstStyle/>
                    <a:p>
                      <a:pPr marL="226695" marR="21590">
                        <a:lnSpc>
                          <a:spcPct val="115000"/>
                        </a:lnSpc>
                        <a:spcAft>
                          <a:spcPts val="300"/>
                        </a:spcAft>
                      </a:pPr>
                      <a:r>
                        <a:rPr lang="en-IE" sz="2000" b="1" kern="1200" dirty="0">
                          <a:solidFill>
                            <a:schemeClr val="lt1"/>
                          </a:solidFill>
                          <a:effectLst/>
                          <a:latin typeface="+mn-lt"/>
                          <a:ea typeface="+mn-ea"/>
                          <a:cs typeface="+mn-cs"/>
                        </a:rPr>
                        <a:t>CAN leads to higher GHG losses (nitrous oxide) and is more expensive than protected urea.  Protected Urea gives the same grass yield as CAN</a:t>
                      </a:r>
                    </a:p>
                  </a:txBody>
                  <a:tcPr marL="68580" marR="68580" marT="0" marB="0"/>
                </a:tc>
              </a:tr>
              <a:tr h="890586">
                <a:tc>
                  <a:txBody>
                    <a:bodyPr/>
                    <a:lstStyle/>
                    <a:p>
                      <a:pPr marL="226695" marR="21590">
                        <a:lnSpc>
                          <a:spcPct val="115000"/>
                        </a:lnSpc>
                        <a:spcAft>
                          <a:spcPts val="300"/>
                        </a:spcAft>
                      </a:pPr>
                      <a:r>
                        <a:rPr lang="en-IE" sz="2000" b="1" kern="1200" dirty="0">
                          <a:solidFill>
                            <a:schemeClr val="lt1"/>
                          </a:solidFill>
                          <a:effectLst/>
                          <a:latin typeface="+mn-lt"/>
                          <a:ea typeface="+mn-ea"/>
                          <a:cs typeface="+mn-cs"/>
                        </a:rPr>
                        <a:t>Low emissions slurry technology results in lower nitrogen losses and increase availability for crop uptake.  </a:t>
                      </a:r>
                    </a:p>
                  </a:txBody>
                  <a:tcPr marL="68580" marR="68580" marT="0" marB="0"/>
                </a:tc>
              </a:tr>
              <a:tr h="890586">
                <a:tc>
                  <a:txBody>
                    <a:bodyPr/>
                    <a:lstStyle/>
                    <a:p>
                      <a:pPr marL="270510" marR="111125" indent="-43815">
                        <a:lnSpc>
                          <a:spcPct val="115000"/>
                        </a:lnSpc>
                        <a:spcAft>
                          <a:spcPts val="300"/>
                        </a:spcAft>
                      </a:pPr>
                      <a:r>
                        <a:rPr lang="en-IE" sz="2000" b="1" kern="1200" dirty="0">
                          <a:solidFill>
                            <a:schemeClr val="lt1"/>
                          </a:solidFill>
                          <a:effectLst/>
                          <a:latin typeface="+mn-lt"/>
                          <a:ea typeface="+mn-ea"/>
                          <a:cs typeface="+mn-cs"/>
                        </a:rPr>
                        <a:t>Use of protected urea and low emissions slurry technology will reduce chemical N requirement</a:t>
                      </a:r>
                    </a:p>
                  </a:txBody>
                  <a:tcPr marL="68580" marR="68580" marT="0" marB="0"/>
                </a:tc>
              </a:tr>
              <a:tr h="978587">
                <a:tc>
                  <a:txBody>
                    <a:bodyPr/>
                    <a:lstStyle/>
                    <a:p>
                      <a:pPr marL="270510" marR="111125" indent="-43815">
                        <a:lnSpc>
                          <a:spcPct val="115000"/>
                        </a:lnSpc>
                        <a:spcAft>
                          <a:spcPts val="300"/>
                        </a:spcAft>
                      </a:pPr>
                      <a:r>
                        <a:rPr lang="en-IE" sz="2000" b="1" kern="1200" dirty="0">
                          <a:solidFill>
                            <a:schemeClr val="lt1"/>
                          </a:solidFill>
                          <a:effectLst/>
                          <a:latin typeface="+mn-lt"/>
                          <a:ea typeface="+mn-ea"/>
                          <a:cs typeface="+mn-cs"/>
                        </a:rPr>
                        <a:t>More frequent applications at lower rates reduces the</a:t>
                      </a:r>
                    </a:p>
                    <a:p>
                      <a:pPr marL="270510" marR="111125" indent="-43815">
                        <a:lnSpc>
                          <a:spcPct val="115000"/>
                        </a:lnSpc>
                        <a:spcAft>
                          <a:spcPts val="300"/>
                        </a:spcAft>
                      </a:pPr>
                      <a:r>
                        <a:rPr lang="en-IE" sz="2000" b="1" kern="1200" dirty="0">
                          <a:solidFill>
                            <a:schemeClr val="lt1"/>
                          </a:solidFill>
                          <a:effectLst/>
                          <a:latin typeface="+mn-lt"/>
                          <a:ea typeface="+mn-ea"/>
                          <a:cs typeface="+mn-cs"/>
                        </a:rPr>
                        <a:t>risk of loss</a:t>
                      </a:r>
                    </a:p>
                  </a:txBody>
                  <a:tcPr marL="68580" marR="68580" marT="0" marB="0"/>
                </a:tc>
              </a:tr>
            </a:tbl>
          </a:graphicData>
        </a:graphic>
      </p:graphicFrame>
    </p:spTree>
    <p:extLst>
      <p:ext uri="{BB962C8B-B14F-4D97-AF65-F5344CB8AC3E}">
        <p14:creationId xmlns:p14="http://schemas.microsoft.com/office/powerpoint/2010/main" val="242559380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0" y="260647"/>
            <a:ext cx="9036496" cy="1200329"/>
          </a:xfrm>
          <a:prstGeom prst="rect">
            <a:avLst/>
          </a:prstGeom>
          <a:noFill/>
        </p:spPr>
        <p:txBody>
          <a:bodyPr wrap="square" rtlCol="0">
            <a:spAutoFit/>
          </a:bodyPr>
          <a:lstStyle/>
          <a:p>
            <a:pPr marL="457200" indent="-457200">
              <a:buFont typeface="Arial" pitchFamily="34" charset="0"/>
              <a:buChar char="•"/>
            </a:pPr>
            <a:r>
              <a:rPr lang="en-IE" sz="2400" dirty="0"/>
              <a:t>Growth rates and crop nutrient requirement are </a:t>
            </a:r>
            <a:r>
              <a:rPr lang="en-IE" sz="2400" dirty="0" smtClean="0"/>
              <a:t>reducing</a:t>
            </a:r>
          </a:p>
          <a:p>
            <a:endParaRPr lang="en-IE" sz="2400" dirty="0"/>
          </a:p>
          <a:p>
            <a:pPr marL="457200" indent="-457200">
              <a:buFont typeface="Arial" pitchFamily="34" charset="0"/>
              <a:buChar char="•"/>
            </a:pPr>
            <a:r>
              <a:rPr lang="en-IE" sz="2400" dirty="0"/>
              <a:t>Excess N in soil in Autumn / Winter is at greater risk of leaching</a:t>
            </a:r>
          </a:p>
        </p:txBody>
      </p:sp>
      <p:graphicFrame>
        <p:nvGraphicFramePr>
          <p:cNvPr id="2" name="Table 1"/>
          <p:cNvGraphicFramePr>
            <a:graphicFrameLocks noGrp="1"/>
          </p:cNvGraphicFramePr>
          <p:nvPr>
            <p:extLst>
              <p:ext uri="{D42A27DB-BD31-4B8C-83A1-F6EECF244321}">
                <p14:modId xmlns:p14="http://schemas.microsoft.com/office/powerpoint/2010/main" val="287759992"/>
              </p:ext>
            </p:extLst>
          </p:nvPr>
        </p:nvGraphicFramePr>
        <p:xfrm>
          <a:off x="19911" y="1772816"/>
          <a:ext cx="9036495" cy="2691319"/>
        </p:xfrm>
        <a:graphic>
          <a:graphicData uri="http://schemas.openxmlformats.org/drawingml/2006/table">
            <a:tbl>
              <a:tblPr firstCol="1" bandRow="1">
                <a:tableStyleId>{5C22544A-7EE6-4342-B048-85BDC9FD1C3A}</a:tableStyleId>
              </a:tblPr>
              <a:tblGrid>
                <a:gridCol w="9036495"/>
              </a:tblGrid>
              <a:tr h="513970">
                <a:tc>
                  <a:txBody>
                    <a:bodyPr/>
                    <a:lstStyle/>
                    <a:p>
                      <a:pPr marL="226695" marR="21590" algn="ctr" defTabSz="914400" rtl="0" eaLnBrk="1" latinLnBrk="0" hangingPunct="1">
                        <a:lnSpc>
                          <a:spcPct val="115000"/>
                        </a:lnSpc>
                        <a:spcAft>
                          <a:spcPts val="300"/>
                        </a:spcAft>
                      </a:pPr>
                      <a:r>
                        <a:rPr lang="en-IE" sz="3200" b="1" kern="1200" dirty="0" smtClean="0">
                          <a:solidFill>
                            <a:schemeClr val="bg1"/>
                          </a:solidFill>
                          <a:effectLst/>
                          <a:latin typeface="Calibri"/>
                          <a:ea typeface="Calibri"/>
                          <a:cs typeface="Times New Roman"/>
                        </a:rPr>
                        <a:t>Late Summer / Autumn Advice</a:t>
                      </a:r>
                      <a:endParaRPr lang="en-IE" sz="3200" b="1" kern="1200" dirty="0">
                        <a:solidFill>
                          <a:schemeClr val="bg1"/>
                        </a:solidFill>
                        <a:effectLst/>
                        <a:latin typeface="Calibri"/>
                        <a:ea typeface="Calibri"/>
                        <a:cs typeface="Times New Roman"/>
                      </a:endParaRPr>
                    </a:p>
                  </a:txBody>
                  <a:tcPr marL="68580" marR="68580" marT="0" marB="0"/>
                </a:tc>
              </a:tr>
              <a:tr h="391658">
                <a:tc>
                  <a:txBody>
                    <a:bodyPr/>
                    <a:lstStyle/>
                    <a:p>
                      <a:pPr marL="226695" marR="21590">
                        <a:lnSpc>
                          <a:spcPct val="115000"/>
                        </a:lnSpc>
                        <a:spcAft>
                          <a:spcPts val="300"/>
                        </a:spcAft>
                      </a:pPr>
                      <a:r>
                        <a:rPr lang="en-IE" sz="2000" b="1" kern="1200" dirty="0">
                          <a:solidFill>
                            <a:schemeClr val="lt1"/>
                          </a:solidFill>
                          <a:effectLst/>
                          <a:latin typeface="+mn-lt"/>
                          <a:ea typeface="+mn-ea"/>
                          <a:cs typeface="+mn-cs"/>
                        </a:rPr>
                        <a:t>Apply all slurry and ensure all tanks are empty before 31 August.  </a:t>
                      </a:r>
                    </a:p>
                  </a:txBody>
                  <a:tcPr marL="68580" marR="68580" marT="0" marB="0"/>
                </a:tc>
              </a:tr>
              <a:tr h="667413">
                <a:tc>
                  <a:txBody>
                    <a:bodyPr/>
                    <a:lstStyle/>
                    <a:p>
                      <a:pPr marL="226695" marR="21590">
                        <a:lnSpc>
                          <a:spcPct val="115000"/>
                        </a:lnSpc>
                        <a:spcAft>
                          <a:spcPts val="300"/>
                        </a:spcAft>
                      </a:pPr>
                      <a:r>
                        <a:rPr lang="en-IE" sz="2000" b="1" kern="1200" dirty="0">
                          <a:solidFill>
                            <a:schemeClr val="lt1"/>
                          </a:solidFill>
                          <a:effectLst/>
                          <a:latin typeface="+mn-lt"/>
                          <a:ea typeface="+mn-ea"/>
                          <a:cs typeface="+mn-cs"/>
                        </a:rPr>
                        <a:t>Apply chemical N to build-up autumn covers  of grass using appropriate rates and taking into account N mineralisation.</a:t>
                      </a:r>
                    </a:p>
                  </a:txBody>
                  <a:tcPr marL="68580" marR="68580" marT="0" marB="0"/>
                </a:tc>
              </a:tr>
              <a:tr h="357893">
                <a:tc>
                  <a:txBody>
                    <a:bodyPr/>
                    <a:lstStyle/>
                    <a:p>
                      <a:pPr marL="270510" marR="21590" indent="-43815">
                        <a:lnSpc>
                          <a:spcPct val="115000"/>
                        </a:lnSpc>
                        <a:spcAft>
                          <a:spcPts val="300"/>
                        </a:spcAft>
                      </a:pPr>
                      <a:r>
                        <a:rPr lang="en-IE" sz="2000" b="1" kern="1200" dirty="0">
                          <a:solidFill>
                            <a:schemeClr val="lt1"/>
                          </a:solidFill>
                          <a:effectLst/>
                          <a:latin typeface="+mn-lt"/>
                          <a:ea typeface="+mn-ea"/>
                          <a:cs typeface="+mn-cs"/>
                        </a:rPr>
                        <a:t>Don’t spread when soil is saturated or when heavy rain is forecast</a:t>
                      </a:r>
                    </a:p>
                  </a:txBody>
                  <a:tcPr marL="68580" marR="68580" marT="0" marB="0"/>
                </a:tc>
              </a:tr>
              <a:tr h="733363">
                <a:tc>
                  <a:txBody>
                    <a:bodyPr/>
                    <a:lstStyle/>
                    <a:p>
                      <a:pPr marL="270510" marR="21590" indent="-43815">
                        <a:lnSpc>
                          <a:spcPct val="115000"/>
                        </a:lnSpc>
                        <a:spcAft>
                          <a:spcPts val="300"/>
                        </a:spcAft>
                      </a:pPr>
                      <a:r>
                        <a:rPr lang="en-IE" sz="2000" b="1" kern="1200" dirty="0">
                          <a:solidFill>
                            <a:schemeClr val="lt1"/>
                          </a:solidFill>
                          <a:effectLst/>
                          <a:latin typeface="+mn-lt"/>
                          <a:ea typeface="+mn-ea"/>
                          <a:cs typeface="+mn-cs"/>
                        </a:rPr>
                        <a:t>Apply lime as recommended and apply K to build up soil fertility</a:t>
                      </a:r>
                    </a:p>
                  </a:txBody>
                  <a:tcPr marL="68580" marR="68580" marT="0" marB="0"/>
                </a:tc>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1505767939"/>
              </p:ext>
            </p:extLst>
          </p:nvPr>
        </p:nvGraphicFramePr>
        <p:xfrm>
          <a:off x="19910" y="5157191"/>
          <a:ext cx="9036496" cy="1841602"/>
        </p:xfrm>
        <a:graphic>
          <a:graphicData uri="http://schemas.openxmlformats.org/drawingml/2006/table">
            <a:tbl>
              <a:tblPr firstCol="1" bandRow="1">
                <a:tableStyleId>{5C22544A-7EE6-4342-B048-85BDC9FD1C3A}</a:tableStyleId>
              </a:tblPr>
              <a:tblGrid>
                <a:gridCol w="9036496"/>
              </a:tblGrid>
              <a:tr h="415595">
                <a:tc>
                  <a:txBody>
                    <a:bodyPr/>
                    <a:lstStyle/>
                    <a:p>
                      <a:pPr marL="226695" marR="21590" algn="l" defTabSz="914400" rtl="0" eaLnBrk="1" latinLnBrk="0" hangingPunct="1">
                        <a:lnSpc>
                          <a:spcPct val="115000"/>
                        </a:lnSpc>
                        <a:spcAft>
                          <a:spcPts val="300"/>
                        </a:spcAft>
                      </a:pPr>
                      <a:r>
                        <a:rPr lang="en-IE" sz="2000" b="1" kern="1200" dirty="0">
                          <a:solidFill>
                            <a:schemeClr val="lt1"/>
                          </a:solidFill>
                          <a:effectLst/>
                          <a:latin typeface="+mn-lt"/>
                          <a:ea typeface="+mn-ea"/>
                          <a:cs typeface="+mn-cs"/>
                        </a:rPr>
                        <a:t>Spring reseeding facilitates greater N uptake than reseeding later in the year </a:t>
                      </a:r>
                    </a:p>
                  </a:txBody>
                  <a:tcPr marL="68580" marR="68580" marT="0" marB="0"/>
                </a:tc>
              </a:tr>
              <a:tr h="415595">
                <a:tc>
                  <a:txBody>
                    <a:bodyPr/>
                    <a:lstStyle/>
                    <a:p>
                      <a:pPr marL="226695" marR="21590" algn="l" defTabSz="914400" rtl="0" eaLnBrk="1" latinLnBrk="0" hangingPunct="1">
                        <a:lnSpc>
                          <a:spcPct val="115000"/>
                        </a:lnSpc>
                        <a:spcAft>
                          <a:spcPts val="300"/>
                        </a:spcAft>
                      </a:pPr>
                      <a:r>
                        <a:rPr lang="en-IE" sz="2000" b="1" kern="1200" dirty="0">
                          <a:solidFill>
                            <a:schemeClr val="lt1"/>
                          </a:solidFill>
                          <a:effectLst/>
                          <a:latin typeface="+mn-lt"/>
                          <a:ea typeface="+mn-ea"/>
                          <a:cs typeface="+mn-cs"/>
                        </a:rPr>
                        <a:t>Using Direct Drilling or Min Till to minimise organic soil N release</a:t>
                      </a:r>
                    </a:p>
                  </a:txBody>
                  <a:tcPr marL="68580" marR="68580" marT="0" marB="0"/>
                </a:tc>
              </a:tr>
              <a:tr h="201522">
                <a:tc>
                  <a:txBody>
                    <a:bodyPr/>
                    <a:lstStyle/>
                    <a:p>
                      <a:pPr marL="226695" marR="21590" algn="l" defTabSz="914400" rtl="0" eaLnBrk="1" latinLnBrk="0" hangingPunct="1">
                        <a:lnSpc>
                          <a:spcPct val="115000"/>
                        </a:lnSpc>
                        <a:spcAft>
                          <a:spcPts val="300"/>
                        </a:spcAft>
                      </a:pPr>
                      <a:r>
                        <a:rPr lang="en-IE" sz="2000" b="1" kern="1200" dirty="0">
                          <a:solidFill>
                            <a:schemeClr val="lt1"/>
                          </a:solidFill>
                          <a:effectLst/>
                          <a:latin typeface="+mn-lt"/>
                          <a:ea typeface="+mn-ea"/>
                          <a:cs typeface="+mn-cs"/>
                        </a:rPr>
                        <a:t>Incorporate clover to reduce chemical N requirements</a:t>
                      </a:r>
                    </a:p>
                  </a:txBody>
                  <a:tcPr marL="68580" marR="68580" marT="0" marB="0"/>
                </a:tc>
              </a:tr>
              <a:tr h="415595">
                <a:tc>
                  <a:txBody>
                    <a:bodyPr/>
                    <a:lstStyle/>
                    <a:p>
                      <a:pPr marL="226695" marR="21590" algn="l" defTabSz="914400" rtl="0" eaLnBrk="1" latinLnBrk="0" hangingPunct="1">
                        <a:lnSpc>
                          <a:spcPct val="115000"/>
                        </a:lnSpc>
                        <a:spcAft>
                          <a:spcPts val="300"/>
                        </a:spcAft>
                      </a:pPr>
                      <a:r>
                        <a:rPr lang="en-IE" sz="2000" b="1" kern="1200" dirty="0">
                          <a:solidFill>
                            <a:schemeClr val="lt1"/>
                          </a:solidFill>
                          <a:effectLst/>
                          <a:latin typeface="+mn-lt"/>
                          <a:ea typeface="+mn-ea"/>
                          <a:cs typeface="+mn-cs"/>
                        </a:rPr>
                        <a:t>Constantly move the target area for soiled water when using irrigation/sprinkler systems.  </a:t>
                      </a:r>
                    </a:p>
                  </a:txBody>
                  <a:tcPr marL="68580" marR="68580" marT="0" marB="0"/>
                </a:tc>
              </a:tr>
            </a:tbl>
          </a:graphicData>
        </a:graphic>
      </p:graphicFrame>
    </p:spTree>
    <p:extLst>
      <p:ext uri="{BB962C8B-B14F-4D97-AF65-F5344CB8AC3E}">
        <p14:creationId xmlns:p14="http://schemas.microsoft.com/office/powerpoint/2010/main" val="162679717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62" y="188640"/>
            <a:ext cx="8928992" cy="692696"/>
          </a:xfrm>
        </p:spPr>
        <p:txBody>
          <a:bodyPr>
            <a:noAutofit/>
          </a:bodyPr>
          <a:lstStyle/>
          <a:p>
            <a:pPr algn="ctr"/>
            <a:r>
              <a:rPr lang="en-IE" sz="3600" dirty="0"/>
              <a:t>Land Spreading of Manures/fertilisers - Actions</a:t>
            </a:r>
            <a:r>
              <a:rPr lang="en-IE" sz="2400" dirty="0" smtClean="0"/>
              <a:t>	</a:t>
            </a:r>
            <a:endParaRPr lang="en-IE" sz="2400" dirty="0"/>
          </a:p>
        </p:txBody>
      </p:sp>
      <p:sp>
        <p:nvSpPr>
          <p:cNvPr id="3" name="Content Placeholder 2"/>
          <p:cNvSpPr>
            <a:spLocks noGrp="1"/>
          </p:cNvSpPr>
          <p:nvPr>
            <p:ph idx="1"/>
          </p:nvPr>
        </p:nvSpPr>
        <p:spPr>
          <a:xfrm>
            <a:off x="107504" y="692696"/>
            <a:ext cx="8928992" cy="6165304"/>
          </a:xfrm>
        </p:spPr>
        <p:txBody>
          <a:bodyPr>
            <a:noAutofit/>
          </a:bodyPr>
          <a:lstStyle/>
          <a:p>
            <a:pPr marL="285750" indent="-285750">
              <a:buFont typeface="Arial" pitchFamily="34" charset="0"/>
              <a:buChar char="•"/>
            </a:pPr>
            <a:r>
              <a:rPr lang="en-IE" sz="2400" dirty="0"/>
              <a:t>Use LESS Methods – now mandatory for derogation farmers after July 15</a:t>
            </a:r>
          </a:p>
          <a:p>
            <a:pPr marL="285750" indent="-285750">
              <a:buFont typeface="Arial" pitchFamily="34" charset="0"/>
              <a:buChar char="•"/>
            </a:pPr>
            <a:r>
              <a:rPr lang="en-IE" sz="2400" dirty="0"/>
              <a:t>Using LESS can reduce ammonia Nitrous oxide emissions (GHG)</a:t>
            </a:r>
          </a:p>
          <a:p>
            <a:pPr marL="285750" indent="-285750">
              <a:buFont typeface="Arial" pitchFamily="34" charset="0"/>
              <a:buChar char="•"/>
            </a:pPr>
            <a:r>
              <a:rPr lang="en-IE" sz="2400" dirty="0"/>
              <a:t>Improves fertiliser N efficiency by 20 to 40%</a:t>
            </a:r>
          </a:p>
          <a:p>
            <a:pPr marL="285750" indent="-285750">
              <a:buFont typeface="Arial" pitchFamily="34" charset="0"/>
              <a:buChar char="•"/>
            </a:pPr>
            <a:r>
              <a:rPr lang="en-IE" sz="2400" dirty="0"/>
              <a:t>Early slurry application could reduce ammonia loss by 30%</a:t>
            </a:r>
          </a:p>
          <a:p>
            <a:pPr marL="285750" indent="-285750">
              <a:buFont typeface="Arial" pitchFamily="34" charset="0"/>
              <a:buChar char="•"/>
            </a:pPr>
            <a:r>
              <a:rPr lang="en-IE" sz="2400" dirty="0"/>
              <a:t>Using protected Urea reduces ammonia loss compared to normal urea</a:t>
            </a:r>
          </a:p>
          <a:p>
            <a:pPr marL="285750" indent="-285750">
              <a:buFont typeface="Arial" pitchFamily="34" charset="0"/>
              <a:buChar char="•"/>
            </a:pPr>
            <a:r>
              <a:rPr lang="en-IE" sz="2400" dirty="0"/>
              <a:t>Protected Urea contributes less to GHG’s than CAN </a:t>
            </a:r>
          </a:p>
          <a:p>
            <a:pPr marL="285750" indent="-285750">
              <a:buFont typeface="Arial" pitchFamily="34" charset="0"/>
              <a:buChar char="•"/>
            </a:pPr>
            <a:r>
              <a:rPr lang="en-IE" sz="2400" dirty="0"/>
              <a:t>Precision Agriculture and spreading chemical fertilisers – GPS tractor systems</a:t>
            </a:r>
          </a:p>
          <a:p>
            <a:pPr marL="285750" indent="-285750">
              <a:buFont typeface="Arial" pitchFamily="34" charset="0"/>
              <a:buChar char="•"/>
            </a:pPr>
            <a:r>
              <a:rPr lang="en-IE" sz="2400" dirty="0"/>
              <a:t>Increased utilisation = increased grass growth/utilisation and increased animal performance</a:t>
            </a:r>
          </a:p>
          <a:p>
            <a:pPr marL="0" indent="0">
              <a:buNone/>
            </a:pPr>
            <a:r>
              <a:rPr lang="en-IE" sz="3600" b="1" dirty="0">
                <a:solidFill>
                  <a:srgbClr val="FF0000"/>
                </a:solidFill>
              </a:rPr>
              <a:t>Win </a:t>
            </a:r>
            <a:r>
              <a:rPr lang="en-IE" sz="3600" b="1" dirty="0" err="1">
                <a:solidFill>
                  <a:srgbClr val="FF0000"/>
                </a:solidFill>
              </a:rPr>
              <a:t>Win</a:t>
            </a:r>
            <a:r>
              <a:rPr lang="en-IE" sz="3600" b="1" dirty="0">
                <a:solidFill>
                  <a:srgbClr val="FF0000"/>
                </a:solidFill>
              </a:rPr>
              <a:t> </a:t>
            </a:r>
            <a:r>
              <a:rPr lang="en-IE" sz="2400" dirty="0"/>
              <a:t>– Greater farm efficiency, less pollutants, lower input costs, reduced GHG’s and Ammonia</a:t>
            </a:r>
          </a:p>
        </p:txBody>
      </p:sp>
    </p:spTree>
    <p:extLst>
      <p:ext uri="{BB962C8B-B14F-4D97-AF65-F5344CB8AC3E}">
        <p14:creationId xmlns:p14="http://schemas.microsoft.com/office/powerpoint/2010/main" val="1826668170"/>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188640"/>
            <a:ext cx="7772400" cy="936104"/>
          </a:xfrm>
        </p:spPr>
        <p:txBody>
          <a:bodyPr>
            <a:noAutofit/>
          </a:bodyPr>
          <a:lstStyle/>
          <a:p>
            <a:pPr algn="ctr"/>
            <a:r>
              <a:rPr lang="en-IE" dirty="0"/>
              <a:t>N &amp; P Mobilisation Mitigation</a:t>
            </a:r>
            <a:br>
              <a:rPr lang="en-IE" dirty="0"/>
            </a:br>
            <a:r>
              <a:rPr lang="en-IE" dirty="0"/>
              <a:t>Crop Management</a:t>
            </a:r>
            <a:r>
              <a:rPr lang="en-IE" sz="2800" dirty="0" smtClean="0"/>
              <a:t>	</a:t>
            </a:r>
            <a:endParaRPr lang="en-IE" sz="2800" dirty="0"/>
          </a:p>
        </p:txBody>
      </p:sp>
      <p:sp>
        <p:nvSpPr>
          <p:cNvPr id="3" name="Content Placeholder 2"/>
          <p:cNvSpPr>
            <a:spLocks noGrp="1"/>
          </p:cNvSpPr>
          <p:nvPr>
            <p:ph idx="1"/>
          </p:nvPr>
        </p:nvSpPr>
        <p:spPr>
          <a:xfrm>
            <a:off x="179512" y="1556792"/>
            <a:ext cx="8856984" cy="4464496"/>
          </a:xfrm>
        </p:spPr>
        <p:txBody>
          <a:bodyPr>
            <a:noAutofit/>
          </a:bodyPr>
          <a:lstStyle/>
          <a:p>
            <a:pPr>
              <a:buFont typeface="Arial" pitchFamily="34" charset="0"/>
              <a:buChar char="•"/>
            </a:pPr>
            <a:r>
              <a:rPr lang="en-IE" sz="2800" dirty="0" smtClean="0">
                <a:solidFill>
                  <a:schemeClr val="tx1"/>
                </a:solidFill>
              </a:rPr>
              <a:t>Winter</a:t>
            </a:r>
          </a:p>
          <a:p>
            <a:pPr lvl="1">
              <a:buClrTx/>
              <a:buFont typeface="Wingdings" pitchFamily="2" charset="2"/>
              <a:buChar char="Ø"/>
            </a:pPr>
            <a:r>
              <a:rPr lang="en-IE" dirty="0" smtClean="0">
                <a:solidFill>
                  <a:schemeClr val="tx1"/>
                </a:solidFill>
              </a:rPr>
              <a:t>Green cover/catch crops – protect against N leaching and P runoff, soil erosion, increases infiltration rates</a:t>
            </a:r>
          </a:p>
          <a:p>
            <a:pPr lvl="1">
              <a:buClrTx/>
              <a:buFont typeface="Wingdings" pitchFamily="2" charset="2"/>
              <a:buChar char="Ø"/>
            </a:pPr>
            <a:r>
              <a:rPr lang="en-IE" dirty="0" smtClean="0">
                <a:solidFill>
                  <a:schemeClr val="tx1"/>
                </a:solidFill>
              </a:rPr>
              <a:t>Timing of sowing important to improve effectiveness</a:t>
            </a:r>
            <a:endParaRPr lang="en-IE" dirty="0">
              <a:solidFill>
                <a:schemeClr val="tx1"/>
              </a:solidFill>
            </a:endParaRPr>
          </a:p>
          <a:p>
            <a:pPr>
              <a:buFont typeface="Arial" pitchFamily="34" charset="0"/>
              <a:buChar char="•"/>
            </a:pPr>
            <a:r>
              <a:rPr lang="en-IE" sz="2800" dirty="0" smtClean="0">
                <a:solidFill>
                  <a:schemeClr val="tx1"/>
                </a:solidFill>
              </a:rPr>
              <a:t>Spring</a:t>
            </a:r>
          </a:p>
          <a:p>
            <a:pPr lvl="1">
              <a:buClrTx/>
              <a:buFont typeface="Wingdings" pitchFamily="2" charset="2"/>
              <a:buChar char="Ø"/>
            </a:pPr>
            <a:r>
              <a:rPr lang="en-IE" dirty="0" smtClean="0">
                <a:solidFill>
                  <a:schemeClr val="tx1"/>
                </a:solidFill>
              </a:rPr>
              <a:t>Spring cultivation reduces nitrate leaching</a:t>
            </a:r>
          </a:p>
          <a:p>
            <a:pPr marL="400050">
              <a:buFont typeface="Arial" pitchFamily="34" charset="0"/>
              <a:buChar char="•"/>
            </a:pPr>
            <a:r>
              <a:rPr lang="en-IE" sz="2800" dirty="0" smtClean="0">
                <a:solidFill>
                  <a:schemeClr val="tx1"/>
                </a:solidFill>
              </a:rPr>
              <a:t>Crop Type</a:t>
            </a:r>
          </a:p>
          <a:p>
            <a:pPr marL="857250" lvl="1" indent="-342900">
              <a:buClrTx/>
              <a:buFont typeface="Wingdings" pitchFamily="2" charset="2"/>
              <a:buChar char="Ø"/>
            </a:pPr>
            <a:r>
              <a:rPr lang="en-IE" dirty="0" smtClean="0">
                <a:solidFill>
                  <a:schemeClr val="tx1"/>
                </a:solidFill>
              </a:rPr>
              <a:t>Some crops leave higher residual nutrients</a:t>
            </a:r>
          </a:p>
          <a:p>
            <a:pPr marL="857250" lvl="1" indent="-342900">
              <a:buClrTx/>
              <a:buFont typeface="Wingdings" pitchFamily="2" charset="2"/>
              <a:buChar char="Ø"/>
            </a:pPr>
            <a:r>
              <a:rPr lang="en-IE" dirty="0" smtClean="0">
                <a:solidFill>
                  <a:schemeClr val="tx1"/>
                </a:solidFill>
              </a:rPr>
              <a:t>Can improve soil infiltration rates</a:t>
            </a:r>
            <a:endParaRPr lang="en-IE" dirty="0">
              <a:solidFill>
                <a:schemeClr val="tx1"/>
              </a:solidFill>
            </a:endParaRPr>
          </a:p>
        </p:txBody>
      </p:sp>
    </p:spTree>
    <p:extLst>
      <p:ext uri="{BB962C8B-B14F-4D97-AF65-F5344CB8AC3E}">
        <p14:creationId xmlns:p14="http://schemas.microsoft.com/office/powerpoint/2010/main" val="2415406291"/>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188640"/>
            <a:ext cx="7772400" cy="936104"/>
          </a:xfrm>
        </p:spPr>
        <p:txBody>
          <a:bodyPr>
            <a:noAutofit/>
          </a:bodyPr>
          <a:lstStyle/>
          <a:p>
            <a:pPr algn="ctr"/>
            <a:r>
              <a:rPr lang="en-IE" dirty="0"/>
              <a:t>N &amp; P Mobilisation Mitigation</a:t>
            </a:r>
            <a:br>
              <a:rPr lang="en-IE" dirty="0"/>
            </a:br>
            <a:r>
              <a:rPr lang="en-IE" dirty="0"/>
              <a:t>Soil Management</a:t>
            </a:r>
            <a:r>
              <a:rPr lang="en-IE" sz="3200" dirty="0" smtClean="0"/>
              <a:t>	</a:t>
            </a:r>
            <a:endParaRPr lang="en-IE" sz="3200" dirty="0"/>
          </a:p>
        </p:txBody>
      </p:sp>
      <p:sp>
        <p:nvSpPr>
          <p:cNvPr id="3" name="Content Placeholder 2"/>
          <p:cNvSpPr>
            <a:spLocks noGrp="1"/>
          </p:cNvSpPr>
          <p:nvPr>
            <p:ph idx="1"/>
          </p:nvPr>
        </p:nvSpPr>
        <p:spPr>
          <a:xfrm>
            <a:off x="179512" y="1340768"/>
            <a:ext cx="8856984" cy="5040560"/>
          </a:xfrm>
        </p:spPr>
        <p:txBody>
          <a:bodyPr>
            <a:normAutofit fontScale="85000" lnSpcReduction="10000"/>
          </a:bodyPr>
          <a:lstStyle/>
          <a:p>
            <a:pPr>
              <a:buFont typeface="Arial" pitchFamily="34" charset="0"/>
              <a:buChar char="•"/>
            </a:pPr>
            <a:r>
              <a:rPr lang="en-IE" sz="2800" dirty="0" smtClean="0">
                <a:solidFill>
                  <a:schemeClr val="tx1"/>
                </a:solidFill>
              </a:rPr>
              <a:t>Min Till</a:t>
            </a:r>
          </a:p>
          <a:p>
            <a:pPr lvl="1">
              <a:buClrTx/>
              <a:buFont typeface="Wingdings" pitchFamily="2" charset="2"/>
              <a:buChar char="Ø"/>
            </a:pPr>
            <a:r>
              <a:rPr lang="en-IE" dirty="0" smtClean="0">
                <a:solidFill>
                  <a:schemeClr val="tx1"/>
                </a:solidFill>
              </a:rPr>
              <a:t>Helps to preserve soil structure</a:t>
            </a:r>
          </a:p>
          <a:p>
            <a:pPr lvl="1">
              <a:buClrTx/>
              <a:buFont typeface="Wingdings" pitchFamily="2" charset="2"/>
              <a:buChar char="Ø"/>
            </a:pPr>
            <a:r>
              <a:rPr lang="en-IE" dirty="0" smtClean="0">
                <a:solidFill>
                  <a:schemeClr val="tx1"/>
                </a:solidFill>
              </a:rPr>
              <a:t>Reduces soil erosion and improves water infiltration</a:t>
            </a:r>
            <a:endParaRPr lang="en-IE" dirty="0">
              <a:solidFill>
                <a:schemeClr val="tx1"/>
              </a:solidFill>
            </a:endParaRPr>
          </a:p>
          <a:p>
            <a:pPr>
              <a:buFont typeface="Arial" pitchFamily="34" charset="0"/>
              <a:buChar char="•"/>
            </a:pPr>
            <a:r>
              <a:rPr lang="en-IE" sz="2800" dirty="0" smtClean="0">
                <a:solidFill>
                  <a:schemeClr val="tx1"/>
                </a:solidFill>
              </a:rPr>
              <a:t>Contour Ploughing</a:t>
            </a:r>
          </a:p>
          <a:p>
            <a:pPr lvl="1">
              <a:buClrTx/>
              <a:buFont typeface="Wingdings" pitchFamily="2" charset="2"/>
              <a:buChar char="Ø"/>
            </a:pPr>
            <a:r>
              <a:rPr lang="en-IE" dirty="0" smtClean="0">
                <a:solidFill>
                  <a:schemeClr val="tx1"/>
                </a:solidFill>
              </a:rPr>
              <a:t>On sloping fields can reduce risk of overland flow/soil erosion</a:t>
            </a:r>
          </a:p>
          <a:p>
            <a:pPr marL="400050">
              <a:buFont typeface="Arial" pitchFamily="34" charset="0"/>
              <a:buChar char="•"/>
            </a:pPr>
            <a:r>
              <a:rPr lang="en-IE" sz="2800" dirty="0" smtClean="0">
                <a:solidFill>
                  <a:schemeClr val="tx1"/>
                </a:solidFill>
              </a:rPr>
              <a:t>Autumn Sowing</a:t>
            </a:r>
          </a:p>
          <a:p>
            <a:pPr marL="857250" lvl="1" indent="-342900">
              <a:buClrTx/>
              <a:buFont typeface="Wingdings" pitchFamily="2" charset="2"/>
              <a:buChar char="Ø"/>
            </a:pPr>
            <a:r>
              <a:rPr lang="en-IE" dirty="0" smtClean="0">
                <a:solidFill>
                  <a:schemeClr val="tx1"/>
                </a:solidFill>
              </a:rPr>
              <a:t>Rough seedbeds improve water infiltration</a:t>
            </a:r>
          </a:p>
          <a:p>
            <a:pPr marL="457200">
              <a:buFont typeface="Arial" pitchFamily="34" charset="0"/>
              <a:buChar char="•"/>
            </a:pPr>
            <a:r>
              <a:rPr lang="en-IE" sz="2800" dirty="0" smtClean="0">
                <a:solidFill>
                  <a:schemeClr val="tx1"/>
                </a:solidFill>
              </a:rPr>
              <a:t>Soil Structure</a:t>
            </a:r>
          </a:p>
          <a:p>
            <a:pPr marL="857250" lvl="1" indent="-342900">
              <a:buClrTx/>
              <a:buFont typeface="Wingdings" pitchFamily="2" charset="2"/>
              <a:buChar char="Ø"/>
            </a:pPr>
            <a:r>
              <a:rPr lang="en-IE" dirty="0" smtClean="0">
                <a:solidFill>
                  <a:schemeClr val="tx1"/>
                </a:solidFill>
              </a:rPr>
              <a:t>Aid good soil structure with targeted use of deep ploughing, sub soiling, low pressure tyres, disc &amp; tine harrows</a:t>
            </a:r>
          </a:p>
          <a:p>
            <a:pPr marL="857250" lvl="1" indent="-342900">
              <a:buClrTx/>
              <a:buFont typeface="Wingdings" pitchFamily="2" charset="2"/>
              <a:buChar char="Ø"/>
            </a:pPr>
            <a:r>
              <a:rPr lang="en-IE" dirty="0" smtClean="0">
                <a:solidFill>
                  <a:schemeClr val="tx1"/>
                </a:solidFill>
              </a:rPr>
              <a:t>Avoid rolling and power harrows</a:t>
            </a:r>
          </a:p>
          <a:p>
            <a:pPr marL="857250" lvl="1" indent="-342900">
              <a:buClrTx/>
              <a:buFont typeface="Wingdings" pitchFamily="2" charset="2"/>
              <a:buChar char="Ø"/>
            </a:pPr>
            <a:r>
              <a:rPr lang="en-IE" dirty="0" smtClean="0">
                <a:solidFill>
                  <a:schemeClr val="tx1"/>
                </a:solidFill>
              </a:rPr>
              <a:t>Liming and alum application can reduce P availability</a:t>
            </a:r>
            <a:endParaRPr lang="en-IE" dirty="0">
              <a:solidFill>
                <a:schemeClr val="tx1"/>
              </a:solidFill>
            </a:endParaRPr>
          </a:p>
        </p:txBody>
      </p:sp>
    </p:spTree>
    <p:extLst>
      <p:ext uri="{BB962C8B-B14F-4D97-AF65-F5344CB8AC3E}">
        <p14:creationId xmlns:p14="http://schemas.microsoft.com/office/powerpoint/2010/main" val="1787176793"/>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332656"/>
            <a:ext cx="7772400" cy="457200"/>
          </a:xfrm>
        </p:spPr>
        <p:txBody>
          <a:bodyPr>
            <a:normAutofit fontScale="90000"/>
          </a:bodyPr>
          <a:lstStyle/>
          <a:p>
            <a:pPr algn="ctr"/>
            <a:r>
              <a:rPr lang="en-IE" sz="2400" dirty="0" smtClean="0">
                <a:solidFill>
                  <a:srgbClr val="92D050"/>
                </a:solidFill>
              </a:rPr>
              <a:t>		</a:t>
            </a:r>
            <a:r>
              <a:rPr lang="en-IE" dirty="0"/>
              <a:t>NMP - Action	</a:t>
            </a:r>
            <a:r>
              <a:rPr lang="en-IE" sz="2400" dirty="0" smtClean="0"/>
              <a:t>	</a:t>
            </a:r>
            <a:endParaRPr lang="en-IE" sz="2400" dirty="0"/>
          </a:p>
        </p:txBody>
      </p:sp>
      <p:sp>
        <p:nvSpPr>
          <p:cNvPr id="3" name="Content Placeholder 2"/>
          <p:cNvSpPr>
            <a:spLocks noGrp="1"/>
          </p:cNvSpPr>
          <p:nvPr>
            <p:ph idx="1"/>
          </p:nvPr>
        </p:nvSpPr>
        <p:spPr>
          <a:xfrm>
            <a:off x="0" y="1196752"/>
            <a:ext cx="9036496" cy="4464496"/>
          </a:xfrm>
        </p:spPr>
        <p:txBody>
          <a:bodyPr/>
          <a:lstStyle/>
          <a:p>
            <a:pPr marL="0" indent="12700"/>
            <a:r>
              <a:rPr lang="en-IE" sz="2800" dirty="0" smtClean="0"/>
              <a:t>Do NMP for farmer to improve water quality, delivering improved farm efficiency, increasing grass growth, reducing inputs, reducing GHG’s / Ammonia and breaking the pathway</a:t>
            </a:r>
          </a:p>
          <a:p>
            <a:pPr marL="0" indent="12700"/>
            <a:endParaRPr lang="en-IE" sz="2800" dirty="0"/>
          </a:p>
          <a:p>
            <a:pPr marL="0" indent="0">
              <a:buNone/>
            </a:pPr>
            <a:endParaRPr lang="en-IE" sz="2800" dirty="0" smtClean="0"/>
          </a:p>
          <a:p>
            <a:pPr marL="0" indent="12700"/>
            <a:r>
              <a:rPr lang="en-IE" sz="2800" dirty="0" smtClean="0"/>
              <a:t>NMP’s not for compliance or regulatory reasons</a:t>
            </a:r>
          </a:p>
          <a:p>
            <a:pPr marL="0" indent="12700" algn="ctr"/>
            <a:r>
              <a:rPr lang="en-IE" sz="6000" b="1" i="1" dirty="0" smtClean="0">
                <a:solidFill>
                  <a:srgbClr val="FF0000"/>
                </a:solidFill>
              </a:rPr>
              <a:t>Win </a:t>
            </a:r>
            <a:r>
              <a:rPr lang="en-IE" sz="6000" b="1" i="1" dirty="0" err="1" smtClean="0">
                <a:solidFill>
                  <a:srgbClr val="FF0000"/>
                </a:solidFill>
              </a:rPr>
              <a:t>Win</a:t>
            </a:r>
            <a:endParaRPr lang="en-IE" sz="6000" b="1" i="1" dirty="0">
              <a:solidFill>
                <a:srgbClr val="FF0000"/>
              </a:solidFill>
            </a:endParaRPr>
          </a:p>
        </p:txBody>
      </p:sp>
      <p:sp>
        <p:nvSpPr>
          <p:cNvPr id="4" name="Content Placeholder 2"/>
          <p:cNvSpPr txBox="1">
            <a:spLocks/>
          </p:cNvSpPr>
          <p:nvPr/>
        </p:nvSpPr>
        <p:spPr>
          <a:xfrm>
            <a:off x="457200" y="5373216"/>
            <a:ext cx="8229600" cy="64807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IE" smtClean="0"/>
              <a:t>Thanks for your attention</a:t>
            </a:r>
            <a:endParaRPr lang="en-IE" dirty="0"/>
          </a:p>
        </p:txBody>
      </p:sp>
    </p:spTree>
    <p:extLst>
      <p:ext uri="{BB962C8B-B14F-4D97-AF65-F5344CB8AC3E}">
        <p14:creationId xmlns:p14="http://schemas.microsoft.com/office/powerpoint/2010/main" val="114274494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598</TotalTime>
  <Words>2099</Words>
  <Application>Microsoft Office PowerPoint</Application>
  <PresentationFormat>On-screen Show (4:3)</PresentationFormat>
  <Paragraphs>260</Paragraphs>
  <Slides>62</Slides>
  <Notes>0</Notes>
  <HiddenSlides>0</HiddenSlides>
  <MMClips>0</MMClips>
  <ScaleCrop>false</ScaleCrop>
  <HeadingPairs>
    <vt:vector size="4" baseType="variant">
      <vt:variant>
        <vt:lpstr>Theme</vt:lpstr>
      </vt:variant>
      <vt:variant>
        <vt:i4>1</vt:i4>
      </vt:variant>
      <vt:variant>
        <vt:lpstr>Slide Titles</vt:lpstr>
      </vt:variant>
      <vt:variant>
        <vt:i4>62</vt:i4>
      </vt:variant>
    </vt:vector>
  </HeadingPairs>
  <TitlesOfParts>
    <vt:vector size="63" baseType="lpstr">
      <vt:lpstr>Office Theme</vt:lpstr>
      <vt:lpstr>NMP Online Updates &amp;  Review of Fertiliser plan for best environmental outcomes</vt:lpstr>
      <vt:lpstr>NAP Changes built into NMP online </vt:lpstr>
      <vt:lpstr>PowerPoint Presentation</vt:lpstr>
      <vt:lpstr>PowerPoint Presentation</vt:lpstr>
      <vt:lpstr>Available N Table 12 - 54.86ha x 282kg/ha </vt:lpstr>
      <vt:lpstr>PowerPoint Presentation</vt:lpstr>
      <vt:lpstr>PowerPoint Presentation</vt:lpstr>
      <vt:lpstr>Soil Phosphorus Build-Up Programme</vt:lpstr>
      <vt:lpstr>DAFM Nitrates Div. Circular No. 01/2018 Soil Phosphorus Build-Up Programme</vt:lpstr>
      <vt:lpstr>How to change plan to Soil P Build-up</vt:lpstr>
      <vt:lpstr>PowerPoint Presentation</vt:lpstr>
      <vt:lpstr>In this case study % increases in N and P</vt:lpstr>
      <vt:lpstr>PowerPoint Presentation</vt:lpstr>
      <vt:lpstr>PowerPoint Presentation</vt:lpstr>
      <vt:lpstr>PowerPoint Presentation</vt:lpstr>
      <vt:lpstr>How to find this on NMP Online</vt:lpstr>
      <vt:lpstr>OSI Layer</vt:lpstr>
      <vt:lpstr>Ortho Layer</vt:lpstr>
      <vt:lpstr>Plots 1, 2, 11, 12, 13A and 13B??</vt:lpstr>
      <vt:lpstr>PowerPoint Presentation</vt:lpstr>
      <vt:lpstr>Previous years GSR</vt:lpstr>
      <vt:lpstr>PowerPoint Presentation</vt:lpstr>
      <vt:lpstr>What to consider when completing NMP’s</vt:lpstr>
      <vt:lpstr>PowerPoint Presentation</vt:lpstr>
      <vt:lpstr>PowerPoint Presentation</vt:lpstr>
      <vt:lpstr>PowerPoint Presentation</vt:lpstr>
      <vt:lpstr>Dinking point Sources  Livestock access  direct deposition to water and sedimentation </vt:lpstr>
      <vt:lpstr>PowerPoint Presentation</vt:lpstr>
      <vt:lpstr>OM Layer – No P Buildup on &gt;20% OM soils</vt:lpstr>
      <vt:lpstr>PowerPoint Presentation</vt:lpstr>
      <vt:lpstr>PowerPoint Presentation</vt:lpstr>
      <vt:lpstr>Buffer Zones</vt:lpstr>
      <vt:lpstr>Buffer Zones</vt:lpstr>
      <vt:lpstr>PowerPoint Presentation</vt:lpstr>
      <vt:lpstr>PowerPoint Presentation</vt:lpstr>
      <vt:lpstr>PowerPoint Presentation</vt:lpstr>
      <vt:lpstr>PowerPoint Presentation</vt:lpstr>
      <vt:lpstr>PowerPoint Presentation</vt:lpstr>
      <vt:lpstr>Tradition was to spread on the driest fields Field to the east is a peat soil with P index 4 Field to the south is a CSA</vt:lpstr>
      <vt:lpstr>Need to use other Mapping layers www.catchments.ie </vt:lpstr>
      <vt:lpstr>PowerPoint Presentation</vt:lpstr>
      <vt:lpstr>PowerPoint Presentation</vt:lpstr>
      <vt:lpstr>http://watersandcommunities.ie/areas-for-action/</vt:lpstr>
      <vt:lpstr>PowerPoint Presentation</vt:lpstr>
      <vt:lpstr>Pollution Impact Potential Maps (PIP Maps)</vt:lpstr>
      <vt:lpstr>Susceptibility maps</vt:lpstr>
      <vt:lpstr>PIP Maps – Pollutant Impact Potential Maps</vt:lpstr>
      <vt:lpstr>PIP Maps – Pollutant Impact Maps</vt:lpstr>
      <vt:lpstr>PIP Maps – Pollutant Impact Maps</vt:lpstr>
      <vt:lpstr>Dairy Farm example</vt:lpstr>
      <vt:lpstr>PowerPoint Presentation</vt:lpstr>
      <vt:lpstr>Organic manures plan</vt:lpstr>
      <vt:lpstr>Drystock Farm 165 NpH – No P Buildup</vt:lpstr>
      <vt:lpstr>Drystock Farm 165 NpH – Yes P Buildup</vt:lpstr>
      <vt:lpstr>N &amp; P Mobilisation  </vt:lpstr>
      <vt:lpstr>PowerPoint Presentation</vt:lpstr>
      <vt:lpstr>PowerPoint Presentation</vt:lpstr>
      <vt:lpstr>PowerPoint Presentation</vt:lpstr>
      <vt:lpstr>Land Spreading of Manures/fertilisers - Actions </vt:lpstr>
      <vt:lpstr>N &amp; P Mobilisation Mitigation Crop Management </vt:lpstr>
      <vt:lpstr>N &amp; P Mobilisation Mitigation Soil Management </vt:lpstr>
      <vt:lpstr>  NMP - Action  </vt:lpstr>
    </vt:vector>
  </TitlesOfParts>
  <Company>Teagasc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Tim T. Hyde</dc:creator>
  <cp:lastModifiedBy>Tim T. Hyde</cp:lastModifiedBy>
  <cp:revision>49</cp:revision>
  <cp:lastPrinted>2018-10-12T14:59:40Z</cp:lastPrinted>
  <dcterms:created xsi:type="dcterms:W3CDTF">2018-02-18T15:20:36Z</dcterms:created>
  <dcterms:modified xsi:type="dcterms:W3CDTF">2018-10-12T15:28:37Z</dcterms:modified>
</cp:coreProperties>
</file>