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5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6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7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8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3" r:id="rId2"/>
    <p:sldMasterId id="2147483709" r:id="rId3"/>
    <p:sldMasterId id="2147483722" r:id="rId4"/>
    <p:sldMasterId id="2147483738" r:id="rId5"/>
    <p:sldMasterId id="2147483773" r:id="rId6"/>
    <p:sldMasterId id="2147483793" r:id="rId7"/>
    <p:sldMasterId id="2147483825" r:id="rId8"/>
    <p:sldMasterId id="2147483844" r:id="rId9"/>
  </p:sldMasterIdLst>
  <p:notesMasterIdLst>
    <p:notesMasterId r:id="rId27"/>
  </p:notesMasterIdLst>
  <p:handoutMasterIdLst>
    <p:handoutMasterId r:id="rId28"/>
  </p:handoutMasterIdLst>
  <p:sldIdLst>
    <p:sldId id="262" r:id="rId10"/>
    <p:sldId id="317" r:id="rId11"/>
    <p:sldId id="298" r:id="rId12"/>
    <p:sldId id="299" r:id="rId13"/>
    <p:sldId id="297" r:id="rId14"/>
    <p:sldId id="290" r:id="rId15"/>
    <p:sldId id="295" r:id="rId16"/>
    <p:sldId id="305" r:id="rId17"/>
    <p:sldId id="300" r:id="rId18"/>
    <p:sldId id="318" r:id="rId19"/>
    <p:sldId id="312" r:id="rId20"/>
    <p:sldId id="311" r:id="rId21"/>
    <p:sldId id="307" r:id="rId22"/>
    <p:sldId id="287" r:id="rId23"/>
    <p:sldId id="288" r:id="rId24"/>
    <p:sldId id="289" r:id="rId25"/>
    <p:sldId id="31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8" autoAdjust="0"/>
    <p:restoredTop sz="94660"/>
  </p:normalViewPr>
  <p:slideViewPr>
    <p:cSldViewPr>
      <p:cViewPr varScale="1">
        <p:scale>
          <a:sx n="107" d="100"/>
          <a:sy n="107" d="100"/>
        </p:scale>
        <p:origin x="-103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E" smtClean="0"/>
              <a:t>Mark Plunkett, Teagasc, 2018 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639F1-18C7-426E-B4E4-9C1BF27CF8D8}" type="datetimeFigureOut">
              <a:rPr lang="en-IE" smtClean="0"/>
              <a:t>08/03/2018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8319A-D245-4973-BF56-0053452476D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5447777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E" smtClean="0"/>
              <a:t>Mark Plunkett, Teagasc, 2018 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034702-C284-44EE-8BFF-1006C086D73B}" type="datetimeFigureOut">
              <a:rPr lang="en-IE" smtClean="0"/>
              <a:t>08/03/2018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095B3-01F2-44A5-B0E9-993E10F88F1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91975032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IE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1" hangingPunct="1"/>
            <a:fld id="{798C4A0D-2D94-45E6-9E25-EEDBA7347827}" type="slidenum">
              <a:rPr lang="en-US" sz="1200">
                <a:solidFill>
                  <a:srgbClr val="000000"/>
                </a:solidFill>
                <a:latin typeface="Arial" charset="0"/>
              </a:rPr>
              <a:pPr eaLnBrk="1" hangingPunct="1"/>
              <a:t>1</a:t>
            </a:fld>
            <a:endParaRPr lang="en-US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IE" smtClean="0"/>
              <a:t>Mark Plunkett, Teagasc, 2018 </a:t>
            </a:r>
            <a:endParaRPr lang="en-I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Ideally slurry should be recycled on silage areas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095B3-01F2-44A5-B0E9-993E10F88F1E}" type="slidenum">
              <a:rPr lang="en-IE" smtClean="0"/>
              <a:t>2</a:t>
            </a:fld>
            <a:endParaRPr lang="en-IE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IE" smtClean="0"/>
              <a:t>Mark Plunkett, Teagasc, 2018 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27266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fld id="{E9710925-0B97-4B33-BE93-B041CFE03C3F}" type="slidenum">
              <a:rPr lang="en-GB" sz="1200">
                <a:solidFill>
                  <a:prstClr val="black"/>
                </a:solidFill>
                <a:latin typeface="Arial" pitchFamily="34" charset="0"/>
              </a:rPr>
              <a:pPr/>
              <a:t>8</a:t>
            </a:fld>
            <a:endParaRPr lang="en-GB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IE" smtClean="0">
                <a:latin typeface="Arial" pitchFamily="34" charset="0"/>
              </a:rPr>
              <a:t>FYM – 30% in nitrates</a:t>
            </a:r>
          </a:p>
          <a:p>
            <a:r>
              <a:rPr lang="en-IE" smtClean="0">
                <a:latin typeface="Arial" pitchFamily="34" charset="0"/>
              </a:rPr>
              <a:t>Very slowly available – hard to predict</a:t>
            </a:r>
            <a:endParaRPr lang="en-GB" smtClean="0">
              <a:latin typeface="Arial" pitchFamily="34" charset="0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IE" smtClean="0"/>
              <a:t>Mark Plunkett, Teagasc, 2018 </a:t>
            </a:r>
            <a:endParaRPr lang="en-I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fld id="{B4BC41D0-6F7F-44C1-A483-7398CCE4EE95}" type="slidenum">
              <a:rPr lang="en-GB" sz="1200">
                <a:solidFill>
                  <a:prstClr val="black"/>
                </a:solidFill>
                <a:latin typeface="Arial" charset="0"/>
              </a:rPr>
              <a:pPr/>
              <a:t>11</a:t>
            </a:fld>
            <a:endParaRPr lang="en-GB" sz="12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IE" smtClean="0"/>
              <a:t>Assuming P and K index of Index 3, Slurry is a better balanced fertilizer for a silage sward than for a grazed sward.</a:t>
            </a:r>
          </a:p>
          <a:p>
            <a:endParaRPr lang="en-IE" smtClean="0"/>
          </a:p>
          <a:p>
            <a:r>
              <a:rPr lang="en-IE" smtClean="0"/>
              <a:t>Consider P and K requirement of all the farm.</a:t>
            </a:r>
          </a:p>
          <a:p>
            <a:endParaRPr lang="en-IE" smtClean="0"/>
          </a:p>
          <a:p>
            <a:r>
              <a:rPr lang="en-IE" smtClean="0"/>
              <a:t>The increasing value of P and K fertilizer may warrant examining how far you can afford to transport slurry – it might be worth your while drawing it to the out-farm</a:t>
            </a:r>
            <a:endParaRPr lang="en-GB" smtClean="0"/>
          </a:p>
        </p:txBody>
      </p:sp>
      <p:sp>
        <p:nvSpPr>
          <p:cNvPr id="62469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fld id="{D9835F9B-8EBD-445D-9F33-A058E138576B}" type="datetime1">
              <a:rPr lang="en-IE" sz="1200">
                <a:solidFill>
                  <a:prstClr val="black"/>
                </a:solidFill>
                <a:latin typeface="Arial" charset="0"/>
              </a:rPr>
              <a:pPr/>
              <a:t>08/03/2018</a:t>
            </a:fld>
            <a:endParaRPr lang="en-GB" sz="12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2470" name="Header Placeholder 2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r>
              <a:rPr lang="fr-FR" sz="1200" smtClean="0">
                <a:solidFill>
                  <a:prstClr val="black"/>
                </a:solidFill>
                <a:latin typeface="Arial" charset="0"/>
              </a:rPr>
              <a:t>Mark Plunkett, Teagasc, 2018 </a:t>
            </a:r>
            <a:endParaRPr lang="en-GB" sz="120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87668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00558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8006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915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20624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22946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4085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1264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8960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54570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74668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6342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28948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39580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0051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0"/>
            <a:ext cx="8858250" cy="8874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75" y="887413"/>
            <a:ext cx="8858250" cy="256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75" y="3605213"/>
            <a:ext cx="8858250" cy="2566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2292253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69152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8663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51526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59683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255703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964682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56246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9299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6371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23771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723525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43809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6609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475420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146820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7950" y="981075"/>
            <a:ext cx="8928100" cy="5761038"/>
          </a:xfrm>
        </p:spPr>
        <p:txBody>
          <a:bodyPr/>
          <a:lstStyle/>
          <a:p>
            <a:pPr lvl="0"/>
            <a:endParaRPr lang="en-I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194C5D5-E4EA-4255-9511-1355B037D014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6079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GB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D30DAE5-00C5-4437-93BB-A7D3D5DF4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2533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0A4D5E6-73F9-43D8-8B46-1B6098D6B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532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112FADA-84DB-47C3-85FD-27D282598F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48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3E240E2-1F6B-4F6A-8C7D-1835966184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7070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5FBB075-71E9-493C-A761-EB22363116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090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DFB7CC5-3124-44BD-90D2-F357480764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661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17762D5-27D6-43AF-89BC-862F43B07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2780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E426333-9883-41F8-A7F6-B65EADB624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3277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6276F61-E987-4ACE-809C-31804EEA2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189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39FD8C5-39C9-40FA-B2C4-4566D0A5C8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406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3601288-7631-4889-ADC4-6B5BDF9859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993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BDE39D2-BFAD-4A07-B12F-9B56C374BC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282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BEC36-E0A3-4969-B585-72034F3D5B3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4260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47DD8-06E8-4260-A2CA-B95E84F3123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7711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04B3F-256A-4D34-A53A-A3FF9710DB0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4096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125538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EE9AB-4726-4BDF-9C9A-0D44DD7A661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8198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12702-1B09-4483-A33B-2B77B2FB6E5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396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DEC9A-AB3C-4E46-A714-C92154569D4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2164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BE520-5327-4580-B855-1439EE7EE2C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445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5289A-1B59-44AA-B880-51F18AD7E47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4505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93C04-E76B-4609-9280-851C207DBC4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3734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95E09-AD46-469F-A5D1-AD0D34FF3B2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12371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9075" y="0"/>
            <a:ext cx="2128838" cy="5878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9388" y="0"/>
            <a:ext cx="6237287" cy="5878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4E9605-FDC4-4DB9-A75A-B598CD3A857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97281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9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137F4-E2C1-49A4-B414-40C1FA7AFA2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5905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1125538"/>
            <a:ext cx="8229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3" y="3578225"/>
            <a:ext cx="8229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BE845-1DFD-476D-BC58-21F260E6D48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0426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8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8313" y="3578225"/>
            <a:ext cx="8229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9C8A6-A808-4899-9154-2AA3ED37BF5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3949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59313" y="3578225"/>
            <a:ext cx="4038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1C71B-8157-4F15-97E7-83B925E6D9B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2182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C68D339-AE24-43C8-8054-251ECE2D36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1894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AA5DC3A-9E4D-4244-8A5A-DB3B7101BA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7151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2B01CB3-7841-4151-ACFB-7121846B7FA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9450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1CB4268-33DC-4845-8AF7-836F0960010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4739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F0A5908-B358-40F5-B640-F78CFC5F817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32742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125538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3F4E231-5906-42F2-994C-44BACFAD704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1237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BFC0398-430A-4D97-8BD3-AC967598E4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6483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00D969C-AB2E-443F-9C4B-52C1A58AC58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3328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4DEBCC4-1DC4-4539-B239-23BABBADC3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05482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B900613-3947-4701-A8E1-85796D4BFD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99275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FC5AB75-1A83-4A42-A18B-309CA128D1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7309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F03B031-26C4-45E1-8631-8C892CC434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9234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9075" y="0"/>
            <a:ext cx="2128838" cy="5878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9388" y="0"/>
            <a:ext cx="6237287" cy="5878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F3B4733-3E35-42A9-9005-809BB984BD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8556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9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8BA4ECF-5EF3-4DEE-A8B0-BC4929919A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806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1125538"/>
            <a:ext cx="8229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3" y="3578225"/>
            <a:ext cx="8229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CAF2862-9D7B-4E9C-8A8B-144EFA0BA7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08869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8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8313" y="3578225"/>
            <a:ext cx="8229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C505DEF-9477-4FC7-908C-571BB97FA9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3646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59313" y="3578225"/>
            <a:ext cx="4038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50274C2-6815-4D11-9355-A2E56E33151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15211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8EF43BB-D93D-47E9-B338-A7DCF381B0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67358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40267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371125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68605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40420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8383351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4263041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842348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286512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847064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715367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5771266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141605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995170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951548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3769756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7950" y="981075"/>
            <a:ext cx="4387850" cy="5761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81075"/>
            <a:ext cx="4387850" cy="2803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7000"/>
            <a:ext cx="4387850" cy="2805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550B9C-20BF-4FB2-9E40-B300FBAFC994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1517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950" y="981075"/>
            <a:ext cx="8928100" cy="2803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950" y="3937000"/>
            <a:ext cx="8928100" cy="2805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A3BD77B-4187-4B9C-910A-53A77B803F9B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0883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7950" y="981075"/>
            <a:ext cx="8928100" cy="5761038"/>
          </a:xfrm>
        </p:spPr>
        <p:txBody>
          <a:bodyPr/>
          <a:lstStyle/>
          <a:p>
            <a:pPr lvl="0"/>
            <a:endParaRPr lang="en-I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194C5D5-E4EA-4255-9511-1355B037D014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86552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8218833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2834848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7854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333620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8622724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83448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043331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34358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325754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7152612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8514090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732004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1379753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5172362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900632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7950" y="981075"/>
            <a:ext cx="4387850" cy="5761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81075"/>
            <a:ext cx="4387850" cy="2803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7000"/>
            <a:ext cx="4387850" cy="2805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B0160AE-3B47-476C-BFD4-D548D73FA81D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33262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950" y="981075"/>
            <a:ext cx="8928100" cy="2803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950" y="3937000"/>
            <a:ext cx="8928100" cy="2805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461A685-03C7-48DE-86D1-C3891CA0CE13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33913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7950" y="981075"/>
            <a:ext cx="8928100" cy="5761038"/>
          </a:xfrm>
        </p:spPr>
        <p:txBody>
          <a:bodyPr/>
          <a:lstStyle/>
          <a:p>
            <a:pPr lvl="0"/>
            <a:endParaRPr lang="en-I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F932B4E-CF40-4022-9089-1FE504DC8607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66759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1302340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8077446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567487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4971659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967207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218001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07184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183113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895205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4935705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102393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608556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903070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47139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5597835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7950" y="981075"/>
            <a:ext cx="4387850" cy="5761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81075"/>
            <a:ext cx="4387850" cy="2803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7000"/>
            <a:ext cx="4387850" cy="2805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3107AD2-AD18-42F8-80D2-4999A95DF934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71882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950" y="981075"/>
            <a:ext cx="8928100" cy="2803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950" y="3937000"/>
            <a:ext cx="8928100" cy="2805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B91780-6CCE-4492-AB42-B51AC4DBDE5D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17922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7950" y="981075"/>
            <a:ext cx="8928100" cy="5761038"/>
          </a:xfrm>
        </p:spPr>
        <p:txBody>
          <a:bodyPr/>
          <a:lstStyle/>
          <a:p>
            <a:pPr lvl="0"/>
            <a:endParaRPr lang="en-I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7D596D8-3380-4A3A-8542-BB553B5B966A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6648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5773844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873300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515169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6373398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9437128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693990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919588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86423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889965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0483812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093006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2124505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4240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2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46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87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theme" Target="../theme/theme7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19" Type="http://schemas.openxmlformats.org/officeDocument/2006/relationships/theme" Target="../theme/theme8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slideLayout" Target="../slideLayouts/slideLayout144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Relationship Id="rId1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3" descr="8892 PP Interal Update-01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4099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ヒラギノ角ゴ Pro W3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8892 PP Interal Update-01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7637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92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 smtClean="0"/>
              <a:t>Click to edit Master title style</a:t>
            </a:r>
            <a:endParaRPr lang="en-US" smtClean="0"/>
          </a:p>
        </p:txBody>
      </p:sp>
      <p:sp>
        <p:nvSpPr>
          <p:cNvPr id="153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smtClean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3"/>
            <a:ext cx="6565900" cy="53181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 defTabSz="457200">
              <a:defRPr sz="8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1625" y="6189663"/>
            <a:ext cx="531813" cy="531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>
              <a:defRPr sz="800">
                <a:solidFill>
                  <a:srgbClr val="007944"/>
                </a:solidFill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F89446-A318-496A-99A1-27B6580D460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5366" name="Picture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0" y="6189663"/>
            <a:ext cx="1524000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3399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  <a:cs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353425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25538"/>
            <a:ext cx="8229600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mtClean="0">
                <a:solidFill>
                  <a:srgbClr val="000000"/>
                </a:solidFill>
              </a:rPr>
              <a:t>Mark Plunkett, Teagasc, 2018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AF2E3F-1268-41B3-BA08-FD70C97879E7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1" name="Rectangle 15"/>
          <p:cNvSpPr>
            <a:spLocks noChangeArrowheads="1"/>
          </p:cNvSpPr>
          <p:nvPr/>
        </p:nvSpPr>
        <p:spPr bwMode="auto">
          <a:xfrm>
            <a:off x="2087563" y="152400"/>
            <a:ext cx="7056437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188" tIns="45594" rIns="91188" bIns="45594"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itchFamily="2" charset="2"/>
              <a:buChar char="t"/>
            </a:pPr>
            <a:endParaRPr lang="en-US" sz="3200" smtClean="0">
              <a:solidFill>
                <a:srgbClr val="000000"/>
              </a:solidFill>
            </a:endParaRPr>
          </a:p>
        </p:txBody>
      </p:sp>
      <p:pic>
        <p:nvPicPr>
          <p:cNvPr id="1032" name="Picture 16" descr="8892 PP Interal Update-01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914558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3" name="Group 21"/>
          <p:cNvGrpSpPr>
            <a:grpSpLocks noChangeAspect="1"/>
          </p:cNvGrpSpPr>
          <p:nvPr userDrawn="1"/>
        </p:nvGrpSpPr>
        <p:grpSpPr bwMode="auto">
          <a:xfrm>
            <a:off x="468313" y="6084888"/>
            <a:ext cx="1912937" cy="657225"/>
            <a:chOff x="240" y="4896"/>
            <a:chExt cx="1392" cy="466"/>
          </a:xfrm>
        </p:grpSpPr>
        <p:pic>
          <p:nvPicPr>
            <p:cNvPr id="1034" name="Picture 22" descr="!PROCESS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4896"/>
              <a:ext cx="1200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5" name="Text Box 23"/>
            <p:cNvSpPr txBox="1">
              <a:spLocks noChangeAspect="1" noChangeArrowheads="1"/>
            </p:cNvSpPr>
            <p:nvPr/>
          </p:nvSpPr>
          <p:spPr bwMode="auto">
            <a:xfrm>
              <a:off x="240" y="5233"/>
              <a:ext cx="1392" cy="1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188" tIns="45594" rIns="91188" bIns="4559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" b="1" dirty="0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5944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 Unicode MS" pitchFamily="34" charset="-128"/>
        <a:buChar char="▶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 Unicode MS" pitchFamily="34" charset="-128"/>
        <a:buChar char="▶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353425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25538"/>
            <a:ext cx="8229600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mtClean="0"/>
              <a:t>Mark Plunkett, Teagasc, 2018 </a:t>
            </a:r>
            <a:endParaRPr lang="en-GB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056CAC-C238-4D47-B55C-167F91B3212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/>
          </a:p>
        </p:txBody>
      </p:sp>
      <p:sp>
        <p:nvSpPr>
          <p:cNvPr id="10247" name="Rectangle 15"/>
          <p:cNvSpPr>
            <a:spLocks noChangeArrowheads="1"/>
          </p:cNvSpPr>
          <p:nvPr/>
        </p:nvSpPr>
        <p:spPr bwMode="auto">
          <a:xfrm>
            <a:off x="2087563" y="152400"/>
            <a:ext cx="7056437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188" tIns="45594" rIns="91188" bIns="45594"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itchFamily="2" charset="2"/>
              <a:buChar char="t"/>
            </a:pPr>
            <a:endParaRPr lang="en-US" sz="3200" smtClean="0">
              <a:solidFill>
                <a:srgbClr val="000000"/>
              </a:solidFill>
            </a:endParaRPr>
          </a:p>
        </p:txBody>
      </p:sp>
      <p:pic>
        <p:nvPicPr>
          <p:cNvPr id="10248" name="Picture 16" descr="8892 PP Interal Update-01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914558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9" name="Group 21"/>
          <p:cNvGrpSpPr>
            <a:grpSpLocks noChangeAspect="1"/>
          </p:cNvGrpSpPr>
          <p:nvPr userDrawn="1"/>
        </p:nvGrpSpPr>
        <p:grpSpPr bwMode="auto">
          <a:xfrm>
            <a:off x="468313" y="6084888"/>
            <a:ext cx="1912937" cy="657225"/>
            <a:chOff x="240" y="4896"/>
            <a:chExt cx="1392" cy="466"/>
          </a:xfrm>
        </p:grpSpPr>
        <p:pic>
          <p:nvPicPr>
            <p:cNvPr id="10250" name="Picture 22" descr="!PROCESS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4896"/>
              <a:ext cx="1200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5" name="Text Box 23"/>
            <p:cNvSpPr txBox="1">
              <a:spLocks noChangeAspect="1" noChangeArrowheads="1"/>
            </p:cNvSpPr>
            <p:nvPr/>
          </p:nvSpPr>
          <p:spPr bwMode="auto">
            <a:xfrm>
              <a:off x="240" y="5233"/>
              <a:ext cx="1392" cy="1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188" tIns="45594" rIns="91188" bIns="4559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" b="1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9889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 Unicode MS" pitchFamily="34" charset="-128"/>
        <a:buChar char="▶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 Unicode MS" pitchFamily="34" charset="-128"/>
        <a:buChar char="▶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8892 PP Interal Update-01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681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  <p:sldLayoutId id="2147483791" r:id="rId18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8892 PP Interal Update-01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281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  <p:sldLayoutId id="2147483810" r:id="rId17"/>
    <p:sldLayoutId id="2147483811" r:id="rId18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8892 PP Interal Update-01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3367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841" r:id="rId16"/>
    <p:sldLayoutId id="2147483842" r:id="rId17"/>
    <p:sldLayoutId id="2147483843" r:id="rId18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3" descr="8892 PP Interal Update-01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07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ヒラギノ角ゴ Pro W3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2699792" y="415259"/>
            <a:ext cx="6084168" cy="2106613"/>
          </a:xfrm>
        </p:spPr>
        <p:txBody>
          <a:bodyPr/>
          <a:lstStyle/>
          <a:p>
            <a:pPr algn="r"/>
            <a:r>
              <a:rPr lang="en-IE" sz="4800" dirty="0" smtClean="0">
                <a:solidFill>
                  <a:srgbClr val="008000"/>
                </a:solidFill>
              </a:rPr>
              <a:t>Delivery of P &amp; K </a:t>
            </a:r>
            <a:br>
              <a:rPr lang="en-IE" sz="4800" dirty="0" smtClean="0">
                <a:solidFill>
                  <a:srgbClr val="008000"/>
                </a:solidFill>
              </a:rPr>
            </a:br>
            <a:r>
              <a:rPr lang="en-IE" sz="3600" dirty="0" smtClean="0">
                <a:solidFill>
                  <a:srgbClr val="008000"/>
                </a:solidFill>
              </a:rPr>
              <a:t>Slurry / FYM / Fertilisers </a:t>
            </a:r>
            <a:r>
              <a:rPr lang="en-IE" sz="2800" dirty="0" smtClean="0">
                <a:solidFill>
                  <a:srgbClr val="008000"/>
                </a:solidFill>
              </a:rPr>
              <a:t/>
            </a:r>
            <a:br>
              <a:rPr lang="en-IE" sz="2800" dirty="0" smtClean="0">
                <a:solidFill>
                  <a:srgbClr val="008000"/>
                </a:solidFill>
              </a:rPr>
            </a:br>
            <a:r>
              <a:rPr lang="en-IE" sz="2800" dirty="0" smtClean="0">
                <a:solidFill>
                  <a:srgbClr val="008000"/>
                </a:solidFill>
              </a:rPr>
              <a:t> </a:t>
            </a:r>
            <a:br>
              <a:rPr lang="en-IE" sz="2800" dirty="0" smtClean="0">
                <a:solidFill>
                  <a:srgbClr val="008000"/>
                </a:solidFill>
              </a:rPr>
            </a:br>
            <a:r>
              <a:rPr lang="en-IE" sz="1200" i="1" dirty="0" smtClean="0">
                <a:solidFill>
                  <a:schemeClr val="tx1"/>
                </a:solidFill>
              </a:rPr>
              <a:t>Mark </a:t>
            </a:r>
            <a:r>
              <a:rPr lang="en-IE" sz="1200" i="1" dirty="0" smtClean="0">
                <a:solidFill>
                  <a:schemeClr val="tx1"/>
                </a:solidFill>
              </a:rPr>
              <a:t>Plunkett, Teagasc</a:t>
            </a:r>
            <a:r>
              <a:rPr lang="en-IE" sz="1200" i="1" dirty="0" smtClean="0">
                <a:solidFill>
                  <a:schemeClr val="tx1"/>
                </a:solidFill>
              </a:rPr>
              <a:t>, </a:t>
            </a:r>
            <a:br>
              <a:rPr lang="en-IE" sz="1200" i="1" dirty="0" smtClean="0">
                <a:solidFill>
                  <a:schemeClr val="tx1"/>
                </a:solidFill>
              </a:rPr>
            </a:br>
            <a:r>
              <a:rPr lang="en-IE" sz="1200" i="1" dirty="0" smtClean="0">
                <a:solidFill>
                  <a:schemeClr val="tx1"/>
                </a:solidFill>
              </a:rPr>
              <a:t>Johnstown Castle, Wexford</a:t>
            </a:r>
          </a:p>
        </p:txBody>
      </p:sp>
      <p:pic>
        <p:nvPicPr>
          <p:cNvPr id="24579" name="Picture 14" descr="H:\Johnstown\Pictures\Soil Pics\Soil sampling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695" y="188639"/>
            <a:ext cx="1521985" cy="148323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15" descr="H:\Johnstown\Pictures\Grassland &amp; Muck 2008\Figure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17390">
            <a:off x="7257177" y="3635551"/>
            <a:ext cx="1529001" cy="1582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17" descr="\\jcax341\homeshares$\Mark.Plunkett\My Pictures\Soil Sampling\IMG_089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50519">
            <a:off x="317231" y="1980137"/>
            <a:ext cx="1445402" cy="1083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16" descr="\\jcax341\homeshares$\Mark.Plunkett\My Pictures\Soil Sampling\IMG_089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1351">
            <a:off x="464274" y="2817848"/>
            <a:ext cx="1504804" cy="1128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18" descr="H:\Johnstown\Pictures\Grassland &amp; Muck 2008\P522043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714" y="4042048"/>
            <a:ext cx="2354043" cy="1765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16832"/>
            <a:ext cx="19081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11" y="3898032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10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dirty="0" smtClean="0">
                <a:solidFill>
                  <a:schemeClr val="tx1"/>
                </a:solidFill>
              </a:rPr>
              <a:t>Where should Cattle Slurry Go?</a:t>
            </a:r>
            <a:endParaRPr lang="en-IE" sz="36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125" y="849295"/>
            <a:ext cx="2353260" cy="1767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295" y="3651366"/>
            <a:ext cx="2359025" cy="217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Image result for images of cows eating grass sil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096" y="4246677"/>
            <a:ext cx="2105025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3666">
            <a:off x="5985951" y="782380"/>
            <a:ext cx="1865313" cy="190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own Arrow 4"/>
          <p:cNvSpPr/>
          <p:nvPr/>
        </p:nvSpPr>
        <p:spPr bwMode="auto">
          <a:xfrm rot="10800000">
            <a:off x="2051720" y="2707000"/>
            <a:ext cx="648072" cy="1327530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IE" sz="24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" name="Down Arrow 10"/>
          <p:cNvSpPr/>
          <p:nvPr/>
        </p:nvSpPr>
        <p:spPr bwMode="auto">
          <a:xfrm rot="5400000">
            <a:off x="4148336" y="4373488"/>
            <a:ext cx="648072" cy="1327530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IE" sz="24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2" name="Down Arrow 11"/>
          <p:cNvSpPr/>
          <p:nvPr/>
        </p:nvSpPr>
        <p:spPr bwMode="auto">
          <a:xfrm rot="16200000">
            <a:off x="4551689" y="1061107"/>
            <a:ext cx="648072" cy="1327530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IE" sz="24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" name="Down Arrow 12"/>
          <p:cNvSpPr/>
          <p:nvPr/>
        </p:nvSpPr>
        <p:spPr bwMode="auto">
          <a:xfrm rot="1383971">
            <a:off x="6674414" y="2622185"/>
            <a:ext cx="648072" cy="939792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IE" sz="24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3808608" y="2564902"/>
            <a:ext cx="1884688" cy="1584177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2400" b="1" dirty="0" smtClean="0">
                <a:solidFill>
                  <a:srgbClr val="000000"/>
                </a:solidFill>
                <a:latin typeface="Calibri" pitchFamily="34" charset="0"/>
              </a:rPr>
              <a:t>Recycle on Silage Fields </a:t>
            </a:r>
          </a:p>
        </p:txBody>
      </p:sp>
      <p:sp>
        <p:nvSpPr>
          <p:cNvPr id="14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3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dirty="0" smtClean="0">
                <a:solidFill>
                  <a:srgbClr val="996600"/>
                </a:solidFill>
              </a:rPr>
              <a:t>What's the N – P – K of Manures?</a:t>
            </a:r>
            <a:endParaRPr lang="en-IE" sz="3600" dirty="0">
              <a:solidFill>
                <a:srgbClr val="9966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0367401"/>
              </p:ext>
            </p:extLst>
          </p:nvPr>
        </p:nvGraphicFramePr>
        <p:xfrm>
          <a:off x="755576" y="980728"/>
          <a:ext cx="7416823" cy="4533132"/>
        </p:xfrm>
        <a:graphic>
          <a:graphicData uri="http://schemas.openxmlformats.org/drawingml/2006/table">
            <a:tbl>
              <a:tblPr firstRow="1" firstCol="1" bandRow="1"/>
              <a:tblGrid>
                <a:gridCol w="2808312"/>
                <a:gridCol w="1487539"/>
                <a:gridCol w="1592988"/>
                <a:gridCol w="1527984"/>
              </a:tblGrid>
              <a:tr h="43204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IE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Available </a:t>
                      </a:r>
                      <a:r>
                        <a:rPr lang="en-IE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N, P &amp; K values for a range of organic </a:t>
                      </a:r>
                      <a:r>
                        <a:rPr lang="en-IE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manures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Units/1,000 gallons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Manure type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Cattle slurry (7% DM)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Cattle slurry</a:t>
                      </a:r>
                      <a:r>
                        <a:rPr lang="en-IE" sz="18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IE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(3.5</a:t>
                      </a: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 DM)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Pig slurry (4% DM)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Units/tonne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FYM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SMC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Poultry Manures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Broiler/Deep Litter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Layers (30% DM)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Layers (55% DM)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Turkeys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4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dirty="0" smtClean="0">
                <a:solidFill>
                  <a:srgbClr val="00B050"/>
                </a:solidFill>
              </a:rPr>
              <a:t>How to Maximise Recovery of N?</a:t>
            </a:r>
            <a:endParaRPr lang="en-GB" sz="3200" dirty="0" smtClean="0">
              <a:solidFill>
                <a:srgbClr val="00B05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2400" dirty="0" smtClean="0"/>
              <a:t>Aim to limit Ammonia losses</a:t>
            </a:r>
          </a:p>
          <a:p>
            <a:pPr lvl="1"/>
            <a:endParaRPr lang="en-IE" sz="2400" dirty="0" smtClean="0"/>
          </a:p>
          <a:p>
            <a:pPr lvl="1"/>
            <a:r>
              <a:rPr lang="en-IE" sz="2400" dirty="0" smtClean="0"/>
              <a:t>Lower slurry DM content</a:t>
            </a:r>
          </a:p>
          <a:p>
            <a:pPr lvl="1"/>
            <a:endParaRPr lang="en-IE" sz="2400" dirty="0" smtClean="0"/>
          </a:p>
          <a:p>
            <a:pPr lvl="1"/>
            <a:r>
              <a:rPr lang="en-IE" sz="2400" dirty="0" smtClean="0"/>
              <a:t>Application timing </a:t>
            </a:r>
            <a:r>
              <a:rPr lang="en-IE" sz="2400" dirty="0" smtClean="0">
                <a:cs typeface="Times New Roman" pitchFamily="18" charset="0"/>
              </a:rPr>
              <a:t>→ Spring</a:t>
            </a:r>
          </a:p>
          <a:p>
            <a:pPr lvl="1"/>
            <a:endParaRPr lang="en-IE" sz="2400" dirty="0" smtClean="0"/>
          </a:p>
          <a:p>
            <a:pPr lvl="1"/>
            <a:r>
              <a:rPr lang="en-IE" sz="2400" dirty="0" smtClean="0"/>
              <a:t>Low emission spreading techniques</a:t>
            </a:r>
          </a:p>
          <a:p>
            <a:pPr lvl="1"/>
            <a:endParaRPr lang="en-IE" sz="2400" dirty="0"/>
          </a:p>
          <a:p>
            <a:pPr lvl="1"/>
            <a:r>
              <a:rPr lang="en-IE" sz="2400" dirty="0" smtClean="0"/>
              <a:t>Weather conditions -  Cool &amp; Damp </a:t>
            </a:r>
          </a:p>
          <a:p>
            <a:pPr lvl="1"/>
            <a:endParaRPr lang="en-IE" sz="2400" dirty="0" smtClean="0"/>
          </a:p>
          <a:p>
            <a:pPr marL="457200" lvl="1" indent="0">
              <a:buNone/>
            </a:pPr>
            <a:endParaRPr lang="en-GB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232" y="1052736"/>
            <a:ext cx="2969651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481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7772400" cy="457200"/>
          </a:xfrm>
        </p:spPr>
        <p:txBody>
          <a:bodyPr/>
          <a:lstStyle/>
          <a:p>
            <a:pPr algn="ctr"/>
            <a:r>
              <a:rPr lang="en-IE" sz="3600" dirty="0" smtClean="0">
                <a:solidFill>
                  <a:schemeClr val="tx1"/>
                </a:solidFill>
              </a:rPr>
              <a:t>Manure P &amp; K as Nutrients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908720"/>
            <a:ext cx="8359775" cy="5860066"/>
          </a:xfrm>
        </p:spPr>
        <p:txBody>
          <a:bodyPr>
            <a:spAutoFit/>
          </a:bodyPr>
          <a:lstStyle/>
          <a:p>
            <a:r>
              <a:rPr lang="en-IE" sz="2400" b="1" dirty="0" smtClean="0"/>
              <a:t>P &amp; K:</a:t>
            </a:r>
          </a:p>
          <a:p>
            <a:pPr lvl="1">
              <a:lnSpc>
                <a:spcPct val="200000"/>
              </a:lnSpc>
            </a:pPr>
            <a:r>
              <a:rPr lang="en-IE" sz="2000" dirty="0" smtClean="0"/>
              <a:t>Valuable source of P &amp; K </a:t>
            </a:r>
          </a:p>
          <a:p>
            <a:pPr lvl="1">
              <a:lnSpc>
                <a:spcPct val="200000"/>
              </a:lnSpc>
            </a:pPr>
            <a:r>
              <a:rPr lang="en-IE" sz="2000" dirty="0" smtClean="0"/>
              <a:t>No losses to air (like N!)</a:t>
            </a:r>
          </a:p>
          <a:p>
            <a:pPr lvl="1">
              <a:lnSpc>
                <a:spcPct val="200000"/>
              </a:lnSpc>
            </a:pPr>
            <a:r>
              <a:rPr lang="en-IE" sz="2000" dirty="0" smtClean="0"/>
              <a:t>Available once applied to the soil </a:t>
            </a:r>
          </a:p>
          <a:p>
            <a:pPr lvl="1">
              <a:lnSpc>
                <a:spcPct val="200000"/>
              </a:lnSpc>
            </a:pPr>
            <a:r>
              <a:rPr lang="en-IE" sz="2000" dirty="0" smtClean="0"/>
              <a:t>P &amp; K from organic manures can replace chemical fertiliser</a:t>
            </a:r>
          </a:p>
          <a:p>
            <a:pPr lvl="1">
              <a:lnSpc>
                <a:spcPct val="150000"/>
              </a:lnSpc>
            </a:pPr>
            <a:r>
              <a:rPr lang="en-IE" sz="2000" dirty="0">
                <a:solidFill>
                  <a:srgbClr val="FF0000"/>
                </a:solidFill>
              </a:rPr>
              <a:t>I</a:t>
            </a:r>
            <a:r>
              <a:rPr lang="en-IE" sz="2000" dirty="0" smtClean="0">
                <a:solidFill>
                  <a:srgbClr val="FF0000"/>
                </a:solidFill>
              </a:rPr>
              <a:t>ndex 1 &amp; 2</a:t>
            </a:r>
            <a:r>
              <a:rPr lang="en-IE" sz="2000" dirty="0">
                <a:solidFill>
                  <a:srgbClr val="FF0000"/>
                </a:solidFill>
              </a:rPr>
              <a:t> </a:t>
            </a:r>
            <a:endParaRPr lang="en-IE" sz="2000" dirty="0" smtClean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en-IE" sz="2000" dirty="0" smtClean="0">
                <a:solidFill>
                  <a:srgbClr val="FF0000"/>
                </a:solidFill>
                <a:sym typeface="Wingdings" pitchFamily="2" charset="2"/>
              </a:rPr>
              <a:t> P assumed to be 50% available</a:t>
            </a:r>
          </a:p>
          <a:p>
            <a:pPr lvl="2">
              <a:lnSpc>
                <a:spcPct val="150000"/>
              </a:lnSpc>
            </a:pPr>
            <a:r>
              <a:rPr lang="en-IE" sz="2000" dirty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IE" sz="2000" dirty="0" smtClean="0">
                <a:solidFill>
                  <a:srgbClr val="FF0000"/>
                </a:solidFill>
                <a:sym typeface="Wingdings" pitchFamily="2" charset="2"/>
              </a:rPr>
              <a:t>K </a:t>
            </a:r>
            <a:r>
              <a:rPr lang="en-IE" sz="2000" dirty="0">
                <a:solidFill>
                  <a:srgbClr val="FF0000"/>
                </a:solidFill>
                <a:sym typeface="Wingdings" pitchFamily="2" charset="2"/>
              </a:rPr>
              <a:t>assumed to be </a:t>
            </a:r>
            <a:r>
              <a:rPr lang="en-IE" sz="2000" dirty="0" smtClean="0">
                <a:solidFill>
                  <a:srgbClr val="FF0000"/>
                </a:solidFill>
                <a:sym typeface="Wingdings" pitchFamily="2" charset="2"/>
              </a:rPr>
              <a:t>90</a:t>
            </a:r>
            <a:r>
              <a:rPr lang="en-IE" sz="2000" dirty="0">
                <a:solidFill>
                  <a:srgbClr val="FF0000"/>
                </a:solidFill>
                <a:sym typeface="Wingdings" pitchFamily="2" charset="2"/>
              </a:rPr>
              <a:t>% available</a:t>
            </a:r>
            <a:endParaRPr lang="en-IE" sz="2000" dirty="0">
              <a:solidFill>
                <a:srgbClr val="FF0000"/>
              </a:solidFill>
            </a:endParaRPr>
          </a:p>
          <a:p>
            <a:pPr lvl="2">
              <a:lnSpc>
                <a:spcPct val="200000"/>
              </a:lnSpc>
            </a:pPr>
            <a:endParaRPr lang="en-IE" sz="2000" dirty="0" smtClean="0">
              <a:solidFill>
                <a:srgbClr val="FF0000"/>
              </a:solidFill>
            </a:endParaRPr>
          </a:p>
          <a:p>
            <a:endParaRPr lang="en-IE" sz="2400" dirty="0" smtClean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07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200" dirty="0" smtClean="0">
                <a:solidFill>
                  <a:srgbClr val="00B050"/>
                </a:solidFill>
              </a:rPr>
              <a:t>Cattle Slurry – A Variable Fertiliser </a:t>
            </a:r>
            <a:endParaRPr lang="en-GB" sz="3200" dirty="0" smtClean="0">
              <a:solidFill>
                <a:srgbClr val="00B050"/>
              </a:solidFill>
            </a:endParaRPr>
          </a:p>
        </p:txBody>
      </p:sp>
      <p:graphicFrame>
        <p:nvGraphicFramePr>
          <p:cNvPr id="706590" name="Group 30"/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57471770"/>
              </p:ext>
            </p:extLst>
          </p:nvPr>
        </p:nvGraphicFramePr>
        <p:xfrm>
          <a:off x="611560" y="998870"/>
          <a:ext cx="7560840" cy="4590369"/>
        </p:xfrm>
        <a:graphic>
          <a:graphicData uri="http://schemas.openxmlformats.org/drawingml/2006/table">
            <a:tbl>
              <a:tblPr/>
              <a:tblGrid>
                <a:gridCol w="1893600">
                  <a:extLst>
                    <a:ext uri="{9D8B030D-6E8A-4147-A177-3AD203B41FA5}"/>
                  </a:extLst>
                </a:gridCol>
                <a:gridCol w="1886819">
                  <a:extLst>
                    <a:ext uri="{9D8B030D-6E8A-4147-A177-3AD203B41FA5}"/>
                  </a:extLst>
                </a:gridCol>
                <a:gridCol w="1893600">
                  <a:extLst>
                    <a:ext uri="{9D8B030D-6E8A-4147-A177-3AD203B41FA5}"/>
                  </a:extLst>
                </a:gridCol>
                <a:gridCol w="1886821">
                  <a:extLst>
                    <a:ext uri="{9D8B030D-6E8A-4147-A177-3AD203B41FA5}"/>
                  </a:extLst>
                </a:gridCol>
              </a:tblGrid>
              <a:tr h="7662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Comic Sans MS" pitchFamily="66" charset="0"/>
                        </a:rPr>
                        <a:t>Average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Range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956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DM %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Comic Sans MS" pitchFamily="66" charset="0"/>
                        </a:rPr>
                        <a:t>6.9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0.4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11.9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/>
                </a:extLst>
              </a:tr>
              <a:tr h="956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N (kg/t)</a:t>
                      </a:r>
                      <a:endParaRPr kumimoji="0" lang="en-GB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Comic Sans MS" pitchFamily="66" charset="0"/>
                        </a:rPr>
                        <a:t>2.4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0.2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5.2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/>
                </a:extLst>
              </a:tr>
              <a:tr h="956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 (kg/t)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Comic Sans MS" pitchFamily="66" charset="0"/>
                        </a:rPr>
                        <a:t>0.5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0.1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1.1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/>
                </a:extLst>
              </a:tr>
              <a:tr h="956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(kg/t)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Comic Sans MS" pitchFamily="66" charset="0"/>
                        </a:rPr>
                        <a:t>3.5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0.5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7.7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26" y="1052735"/>
            <a:ext cx="1049337" cy="67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44208" y="602128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i="1" dirty="0" smtClean="0"/>
              <a:t>Green Book, 2016</a:t>
            </a:r>
            <a:endParaRPr lang="en-IE" b="1" i="1" dirty="0"/>
          </a:p>
        </p:txBody>
      </p:sp>
      <p:sp>
        <p:nvSpPr>
          <p:cNvPr id="2" name="Rectangle 1"/>
          <p:cNvSpPr/>
          <p:nvPr/>
        </p:nvSpPr>
        <p:spPr bwMode="auto">
          <a:xfrm>
            <a:off x="3059832" y="5877272"/>
            <a:ext cx="2880320" cy="51334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ヒラギノ角ゴ Pro W3" pitchFamily="96" charset="-128"/>
              </a:rPr>
              <a:t>Ideally Test Slurry </a:t>
            </a:r>
          </a:p>
        </p:txBody>
      </p:sp>
      <p:sp>
        <p:nvSpPr>
          <p:cNvPr id="8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74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smtClean="0">
                <a:solidFill>
                  <a:srgbClr val="00B050"/>
                </a:solidFill>
              </a:rPr>
              <a:t>Slurry Dry Matter Content</a:t>
            </a:r>
          </a:p>
        </p:txBody>
      </p:sp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4046538" y="4710113"/>
            <a:ext cx="4857750" cy="1357312"/>
          </a:xfrm>
        </p:spPr>
        <p:txBody>
          <a:bodyPr/>
          <a:lstStyle/>
          <a:p>
            <a:r>
              <a:rPr lang="en-IE" sz="1800" dirty="0" smtClean="0"/>
              <a:t>Hot / dry weather </a:t>
            </a:r>
            <a:r>
              <a:rPr lang="en-IE" sz="1800" dirty="0" smtClean="0">
                <a:sym typeface="Wingdings" pitchFamily="2" charset="2"/>
              </a:rPr>
              <a:t> </a:t>
            </a:r>
            <a:r>
              <a:rPr lang="en-IE" sz="1800" b="1" dirty="0" smtClean="0">
                <a:solidFill>
                  <a:srgbClr val="FF0000"/>
                </a:solidFill>
                <a:sym typeface="Wingdings" pitchFamily="2" charset="2"/>
              </a:rPr>
              <a:t>- 3 units</a:t>
            </a:r>
            <a:r>
              <a:rPr lang="en-IE" sz="1800" dirty="0" smtClean="0">
                <a:sym typeface="Wingdings" pitchFamily="2" charset="2"/>
              </a:rPr>
              <a:t> N</a:t>
            </a:r>
          </a:p>
          <a:p>
            <a:pPr lvl="3"/>
            <a:endParaRPr lang="en-IE" sz="1000" dirty="0" smtClean="0">
              <a:sym typeface="Wingdings" pitchFamily="2" charset="2"/>
            </a:endParaRPr>
          </a:p>
          <a:p>
            <a:r>
              <a:rPr lang="en-IE" sz="1800" dirty="0" smtClean="0">
                <a:sym typeface="Wingdings" pitchFamily="2" charset="2"/>
              </a:rPr>
              <a:t>Trailing shoe / </a:t>
            </a:r>
            <a:r>
              <a:rPr lang="en-IE" sz="1800" dirty="0" err="1" smtClean="0">
                <a:sym typeface="Wingdings" pitchFamily="2" charset="2"/>
              </a:rPr>
              <a:t>Bandspreader</a:t>
            </a:r>
            <a:r>
              <a:rPr lang="en-IE" sz="1800" dirty="0" smtClean="0">
                <a:sym typeface="Wingdings" pitchFamily="2" charset="2"/>
              </a:rPr>
              <a:t>  </a:t>
            </a:r>
            <a:r>
              <a:rPr lang="en-IE" sz="1800" b="1" dirty="0" smtClean="0">
                <a:solidFill>
                  <a:srgbClr val="00B050"/>
                </a:solidFill>
                <a:sym typeface="Wingdings" pitchFamily="2" charset="2"/>
              </a:rPr>
              <a:t>+ 3 units </a:t>
            </a:r>
            <a:r>
              <a:rPr lang="en-IE" sz="1800" dirty="0" smtClean="0">
                <a:sym typeface="Wingdings" pitchFamily="2" charset="2"/>
              </a:rPr>
              <a:t>N</a:t>
            </a:r>
            <a:endParaRPr lang="en-IE" sz="1800" dirty="0" smtClean="0"/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1143000" y="1285875"/>
            <a:ext cx="10715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3600" b="1" smtClean="0">
                <a:solidFill>
                  <a:srgbClr val="000000"/>
                </a:solidFill>
              </a:rPr>
              <a:t>1 % </a:t>
            </a:r>
            <a:r>
              <a:rPr lang="en-IE" sz="1600" smtClean="0">
                <a:solidFill>
                  <a:srgbClr val="000000"/>
                </a:solidFill>
              </a:rPr>
              <a:t/>
            </a:r>
            <a:br>
              <a:rPr lang="en-IE" sz="1600" smtClean="0">
                <a:solidFill>
                  <a:srgbClr val="000000"/>
                </a:solidFill>
              </a:rPr>
            </a:br>
            <a:r>
              <a:rPr lang="en-IE" sz="1600" smtClean="0">
                <a:solidFill>
                  <a:srgbClr val="000000"/>
                </a:solidFill>
              </a:rPr>
              <a:t>DM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902075" y="1285875"/>
            <a:ext cx="14287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3600" b="1" smtClean="0">
                <a:solidFill>
                  <a:srgbClr val="000000"/>
                </a:solidFill>
              </a:rPr>
              <a:t>3.5 % </a:t>
            </a:r>
            <a:r>
              <a:rPr lang="en-IE" sz="1600" smtClean="0">
                <a:solidFill>
                  <a:srgbClr val="000000"/>
                </a:solidFill>
              </a:rPr>
              <a:t/>
            </a:r>
            <a:br>
              <a:rPr lang="en-IE" sz="1600" smtClean="0">
                <a:solidFill>
                  <a:srgbClr val="000000"/>
                </a:solidFill>
              </a:rPr>
            </a:br>
            <a:r>
              <a:rPr lang="en-IE" sz="1600" smtClean="0">
                <a:solidFill>
                  <a:srgbClr val="000000"/>
                </a:solidFill>
              </a:rPr>
              <a:t>DM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018338" y="1285875"/>
            <a:ext cx="10715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3600" b="1" dirty="0" smtClean="0">
                <a:solidFill>
                  <a:srgbClr val="000000"/>
                </a:solidFill>
              </a:rPr>
              <a:t>7 % </a:t>
            </a:r>
            <a:r>
              <a:rPr lang="en-IE" sz="1600" dirty="0" smtClean="0">
                <a:solidFill>
                  <a:srgbClr val="000000"/>
                </a:solidFill>
              </a:rPr>
              <a:t/>
            </a:r>
            <a:br>
              <a:rPr lang="en-IE" sz="1600" dirty="0" smtClean="0">
                <a:solidFill>
                  <a:srgbClr val="000000"/>
                </a:solidFill>
              </a:rPr>
            </a:br>
            <a:r>
              <a:rPr lang="en-IE" sz="1600" dirty="0" smtClean="0">
                <a:solidFill>
                  <a:srgbClr val="000000"/>
                </a:solidFill>
              </a:rPr>
              <a:t>DM</a:t>
            </a:r>
          </a:p>
        </p:txBody>
      </p:sp>
      <p:sp>
        <p:nvSpPr>
          <p:cNvPr id="30" name="Right Brace 29"/>
          <p:cNvSpPr/>
          <p:nvPr/>
        </p:nvSpPr>
        <p:spPr>
          <a:xfrm rot="5400000">
            <a:off x="5663840" y="1745457"/>
            <a:ext cx="714375" cy="5214937"/>
          </a:xfrm>
          <a:prstGeom prst="rightBrace">
            <a:avLst>
              <a:gd name="adj1" fmla="val 89999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IE" sz="2400">
              <a:solidFill>
                <a:srgbClr val="000000"/>
              </a:solidFill>
            </a:endParaRPr>
          </a:p>
        </p:txBody>
      </p:sp>
      <p:grpSp>
        <p:nvGrpSpPr>
          <p:cNvPr id="27" name="Group 172"/>
          <p:cNvGrpSpPr>
            <a:grpSpLocks/>
          </p:cNvGrpSpPr>
          <p:nvPr/>
        </p:nvGrpSpPr>
        <p:grpSpPr bwMode="auto">
          <a:xfrm>
            <a:off x="569913" y="2170113"/>
            <a:ext cx="1590675" cy="1774825"/>
            <a:chOff x="359" y="1018"/>
            <a:chExt cx="1002" cy="1118"/>
          </a:xfrm>
        </p:grpSpPr>
        <p:sp>
          <p:nvSpPr>
            <p:cNvPr id="27668" name="Freeform 4"/>
            <p:cNvSpPr>
              <a:spLocks/>
            </p:cNvSpPr>
            <p:nvPr/>
          </p:nvSpPr>
          <p:spPr bwMode="auto">
            <a:xfrm>
              <a:off x="359" y="1018"/>
              <a:ext cx="965" cy="1118"/>
            </a:xfrm>
            <a:custGeom>
              <a:avLst/>
              <a:gdLst>
                <a:gd name="T0" fmla="*/ 0 w 965"/>
                <a:gd name="T1" fmla="*/ 40 h 1270"/>
                <a:gd name="T2" fmla="*/ 45 w 965"/>
                <a:gd name="T3" fmla="*/ 139 h 1270"/>
                <a:gd name="T4" fmla="*/ 32 w 965"/>
                <a:gd name="T5" fmla="*/ 585 h 1270"/>
                <a:gd name="T6" fmla="*/ 91 w 965"/>
                <a:gd name="T7" fmla="*/ 978 h 1270"/>
                <a:gd name="T8" fmla="*/ 23 w 965"/>
                <a:gd name="T9" fmla="*/ 1118 h 1270"/>
                <a:gd name="T10" fmla="*/ 953 w 965"/>
                <a:gd name="T11" fmla="*/ 1098 h 1270"/>
                <a:gd name="T12" fmla="*/ 885 w 965"/>
                <a:gd name="T13" fmla="*/ 998 h 1270"/>
                <a:gd name="T14" fmla="*/ 961 w 965"/>
                <a:gd name="T15" fmla="*/ 570 h 1270"/>
                <a:gd name="T16" fmla="*/ 862 w 965"/>
                <a:gd name="T17" fmla="*/ 79 h 1270"/>
                <a:gd name="T18" fmla="*/ 907 w 965"/>
                <a:gd name="T19" fmla="*/ 0 h 1270"/>
                <a:gd name="T20" fmla="*/ 57 w 965"/>
                <a:gd name="T21" fmla="*/ 90 h 1270"/>
                <a:gd name="T22" fmla="*/ 0 w 965"/>
                <a:gd name="T23" fmla="*/ 40 h 12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65" h="1270">
                  <a:moveTo>
                    <a:pt x="0" y="45"/>
                  </a:moveTo>
                  <a:lnTo>
                    <a:pt x="45" y="158"/>
                  </a:lnTo>
                  <a:cubicBezTo>
                    <a:pt x="50" y="261"/>
                    <a:pt x="24" y="505"/>
                    <a:pt x="32" y="664"/>
                  </a:cubicBezTo>
                  <a:cubicBezTo>
                    <a:pt x="40" y="823"/>
                    <a:pt x="91" y="1005"/>
                    <a:pt x="91" y="1111"/>
                  </a:cubicBezTo>
                  <a:lnTo>
                    <a:pt x="23" y="1270"/>
                  </a:lnTo>
                  <a:lnTo>
                    <a:pt x="953" y="1247"/>
                  </a:lnTo>
                  <a:lnTo>
                    <a:pt x="885" y="1134"/>
                  </a:lnTo>
                  <a:cubicBezTo>
                    <a:pt x="886" y="1034"/>
                    <a:pt x="965" y="821"/>
                    <a:pt x="961" y="647"/>
                  </a:cubicBezTo>
                  <a:cubicBezTo>
                    <a:pt x="957" y="473"/>
                    <a:pt x="871" y="198"/>
                    <a:pt x="862" y="90"/>
                  </a:cubicBezTo>
                  <a:lnTo>
                    <a:pt x="907" y="0"/>
                  </a:lnTo>
                  <a:lnTo>
                    <a:pt x="57" y="10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CC99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E" sz="240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7669" name="Text Box 5"/>
            <p:cNvSpPr txBox="1">
              <a:spLocks noChangeArrowheads="1"/>
            </p:cNvSpPr>
            <p:nvPr/>
          </p:nvSpPr>
          <p:spPr bwMode="auto">
            <a:xfrm>
              <a:off x="563" y="1903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50 kg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7670" name="Text Box 6"/>
            <p:cNvSpPr txBox="1">
              <a:spLocks noChangeArrowheads="1"/>
            </p:cNvSpPr>
            <p:nvPr/>
          </p:nvSpPr>
          <p:spPr bwMode="auto">
            <a:xfrm>
              <a:off x="518" y="1098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N  P  K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7671" name="Text Box 7"/>
            <p:cNvSpPr txBox="1">
              <a:spLocks noChangeArrowheads="1"/>
            </p:cNvSpPr>
            <p:nvPr/>
          </p:nvSpPr>
          <p:spPr bwMode="auto">
            <a:xfrm>
              <a:off x="404" y="1449"/>
              <a:ext cx="95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2000" b="1" smtClean="0">
                  <a:solidFill>
                    <a:srgbClr val="CC0000"/>
                  </a:solidFill>
                </a:rPr>
                <a:t>4 - 1 - 9</a:t>
              </a:r>
              <a:endParaRPr lang="en-GB" sz="2000" b="1" smtClean="0">
                <a:solidFill>
                  <a:srgbClr val="CC0000"/>
                </a:solidFill>
              </a:endParaRPr>
            </a:p>
          </p:txBody>
        </p:sp>
      </p:grpSp>
      <p:grpSp>
        <p:nvGrpSpPr>
          <p:cNvPr id="35" name="Group 172"/>
          <p:cNvGrpSpPr>
            <a:grpSpLocks/>
          </p:cNvGrpSpPr>
          <p:nvPr/>
        </p:nvGrpSpPr>
        <p:grpSpPr bwMode="auto">
          <a:xfrm>
            <a:off x="3975100" y="2174875"/>
            <a:ext cx="1590675" cy="1774825"/>
            <a:chOff x="359" y="1018"/>
            <a:chExt cx="1002" cy="1118"/>
          </a:xfrm>
        </p:grpSpPr>
        <p:sp>
          <p:nvSpPr>
            <p:cNvPr id="27664" name="Freeform 4"/>
            <p:cNvSpPr>
              <a:spLocks/>
            </p:cNvSpPr>
            <p:nvPr/>
          </p:nvSpPr>
          <p:spPr bwMode="auto">
            <a:xfrm>
              <a:off x="359" y="1018"/>
              <a:ext cx="965" cy="1118"/>
            </a:xfrm>
            <a:custGeom>
              <a:avLst/>
              <a:gdLst>
                <a:gd name="T0" fmla="*/ 0 w 965"/>
                <a:gd name="T1" fmla="*/ 40 h 1270"/>
                <a:gd name="T2" fmla="*/ 45 w 965"/>
                <a:gd name="T3" fmla="*/ 139 h 1270"/>
                <a:gd name="T4" fmla="*/ 32 w 965"/>
                <a:gd name="T5" fmla="*/ 585 h 1270"/>
                <a:gd name="T6" fmla="*/ 91 w 965"/>
                <a:gd name="T7" fmla="*/ 978 h 1270"/>
                <a:gd name="T8" fmla="*/ 23 w 965"/>
                <a:gd name="T9" fmla="*/ 1118 h 1270"/>
                <a:gd name="T10" fmla="*/ 953 w 965"/>
                <a:gd name="T11" fmla="*/ 1098 h 1270"/>
                <a:gd name="T12" fmla="*/ 885 w 965"/>
                <a:gd name="T13" fmla="*/ 998 h 1270"/>
                <a:gd name="T14" fmla="*/ 961 w 965"/>
                <a:gd name="T15" fmla="*/ 570 h 1270"/>
                <a:gd name="T16" fmla="*/ 862 w 965"/>
                <a:gd name="T17" fmla="*/ 79 h 1270"/>
                <a:gd name="T18" fmla="*/ 907 w 965"/>
                <a:gd name="T19" fmla="*/ 0 h 1270"/>
                <a:gd name="T20" fmla="*/ 57 w 965"/>
                <a:gd name="T21" fmla="*/ 90 h 1270"/>
                <a:gd name="T22" fmla="*/ 0 w 965"/>
                <a:gd name="T23" fmla="*/ 40 h 12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65" h="1270">
                  <a:moveTo>
                    <a:pt x="0" y="45"/>
                  </a:moveTo>
                  <a:lnTo>
                    <a:pt x="45" y="158"/>
                  </a:lnTo>
                  <a:cubicBezTo>
                    <a:pt x="50" y="261"/>
                    <a:pt x="24" y="505"/>
                    <a:pt x="32" y="664"/>
                  </a:cubicBezTo>
                  <a:cubicBezTo>
                    <a:pt x="40" y="823"/>
                    <a:pt x="91" y="1005"/>
                    <a:pt x="91" y="1111"/>
                  </a:cubicBezTo>
                  <a:lnTo>
                    <a:pt x="23" y="1270"/>
                  </a:lnTo>
                  <a:lnTo>
                    <a:pt x="953" y="1247"/>
                  </a:lnTo>
                  <a:lnTo>
                    <a:pt x="885" y="1134"/>
                  </a:lnTo>
                  <a:cubicBezTo>
                    <a:pt x="886" y="1034"/>
                    <a:pt x="965" y="821"/>
                    <a:pt x="961" y="647"/>
                  </a:cubicBezTo>
                  <a:cubicBezTo>
                    <a:pt x="957" y="473"/>
                    <a:pt x="871" y="198"/>
                    <a:pt x="862" y="90"/>
                  </a:cubicBezTo>
                  <a:lnTo>
                    <a:pt x="907" y="0"/>
                  </a:lnTo>
                  <a:lnTo>
                    <a:pt x="57" y="10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CC99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E" sz="240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7665" name="Text Box 5"/>
            <p:cNvSpPr txBox="1">
              <a:spLocks noChangeArrowheads="1"/>
            </p:cNvSpPr>
            <p:nvPr/>
          </p:nvSpPr>
          <p:spPr bwMode="auto">
            <a:xfrm>
              <a:off x="563" y="1903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50 kg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7666" name="Text Box 6"/>
            <p:cNvSpPr txBox="1">
              <a:spLocks noChangeArrowheads="1"/>
            </p:cNvSpPr>
            <p:nvPr/>
          </p:nvSpPr>
          <p:spPr bwMode="auto">
            <a:xfrm>
              <a:off x="518" y="1098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N  P  K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7667" name="Text Box 7"/>
            <p:cNvSpPr txBox="1">
              <a:spLocks noChangeArrowheads="1"/>
            </p:cNvSpPr>
            <p:nvPr/>
          </p:nvSpPr>
          <p:spPr bwMode="auto">
            <a:xfrm>
              <a:off x="404" y="1449"/>
              <a:ext cx="95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2000" b="1" dirty="0" smtClean="0">
                  <a:solidFill>
                    <a:srgbClr val="CC0000"/>
                  </a:solidFill>
                </a:rPr>
                <a:t>5 - 3 - 15</a:t>
              </a:r>
              <a:endParaRPr lang="en-GB" sz="2000" b="1" dirty="0" smtClean="0">
                <a:solidFill>
                  <a:srgbClr val="CC0000"/>
                </a:solidFill>
              </a:endParaRPr>
            </a:p>
          </p:txBody>
        </p:sp>
      </p:grpSp>
      <p:grpSp>
        <p:nvGrpSpPr>
          <p:cNvPr id="40" name="Group 172"/>
          <p:cNvGrpSpPr>
            <a:grpSpLocks/>
          </p:cNvGrpSpPr>
          <p:nvPr/>
        </p:nvGrpSpPr>
        <p:grpSpPr bwMode="auto">
          <a:xfrm>
            <a:off x="6875463" y="2220913"/>
            <a:ext cx="1590675" cy="1774825"/>
            <a:chOff x="359" y="1018"/>
            <a:chExt cx="1002" cy="1118"/>
          </a:xfrm>
        </p:grpSpPr>
        <p:sp>
          <p:nvSpPr>
            <p:cNvPr id="27660" name="Freeform 4"/>
            <p:cNvSpPr>
              <a:spLocks/>
            </p:cNvSpPr>
            <p:nvPr/>
          </p:nvSpPr>
          <p:spPr bwMode="auto">
            <a:xfrm>
              <a:off x="359" y="1018"/>
              <a:ext cx="965" cy="1118"/>
            </a:xfrm>
            <a:custGeom>
              <a:avLst/>
              <a:gdLst>
                <a:gd name="T0" fmla="*/ 0 w 965"/>
                <a:gd name="T1" fmla="*/ 40 h 1270"/>
                <a:gd name="T2" fmla="*/ 45 w 965"/>
                <a:gd name="T3" fmla="*/ 139 h 1270"/>
                <a:gd name="T4" fmla="*/ 32 w 965"/>
                <a:gd name="T5" fmla="*/ 585 h 1270"/>
                <a:gd name="T6" fmla="*/ 91 w 965"/>
                <a:gd name="T7" fmla="*/ 978 h 1270"/>
                <a:gd name="T8" fmla="*/ 23 w 965"/>
                <a:gd name="T9" fmla="*/ 1118 h 1270"/>
                <a:gd name="T10" fmla="*/ 953 w 965"/>
                <a:gd name="T11" fmla="*/ 1098 h 1270"/>
                <a:gd name="T12" fmla="*/ 885 w 965"/>
                <a:gd name="T13" fmla="*/ 998 h 1270"/>
                <a:gd name="T14" fmla="*/ 961 w 965"/>
                <a:gd name="T15" fmla="*/ 570 h 1270"/>
                <a:gd name="T16" fmla="*/ 862 w 965"/>
                <a:gd name="T17" fmla="*/ 79 h 1270"/>
                <a:gd name="T18" fmla="*/ 907 w 965"/>
                <a:gd name="T19" fmla="*/ 0 h 1270"/>
                <a:gd name="T20" fmla="*/ 57 w 965"/>
                <a:gd name="T21" fmla="*/ 90 h 1270"/>
                <a:gd name="T22" fmla="*/ 0 w 965"/>
                <a:gd name="T23" fmla="*/ 40 h 12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65" h="1270">
                  <a:moveTo>
                    <a:pt x="0" y="45"/>
                  </a:moveTo>
                  <a:lnTo>
                    <a:pt x="45" y="158"/>
                  </a:lnTo>
                  <a:cubicBezTo>
                    <a:pt x="50" y="261"/>
                    <a:pt x="24" y="505"/>
                    <a:pt x="32" y="664"/>
                  </a:cubicBezTo>
                  <a:cubicBezTo>
                    <a:pt x="40" y="823"/>
                    <a:pt x="91" y="1005"/>
                    <a:pt x="91" y="1111"/>
                  </a:cubicBezTo>
                  <a:lnTo>
                    <a:pt x="23" y="1270"/>
                  </a:lnTo>
                  <a:lnTo>
                    <a:pt x="953" y="1247"/>
                  </a:lnTo>
                  <a:lnTo>
                    <a:pt x="885" y="1134"/>
                  </a:lnTo>
                  <a:cubicBezTo>
                    <a:pt x="886" y="1034"/>
                    <a:pt x="965" y="821"/>
                    <a:pt x="961" y="647"/>
                  </a:cubicBezTo>
                  <a:cubicBezTo>
                    <a:pt x="957" y="473"/>
                    <a:pt x="871" y="198"/>
                    <a:pt x="862" y="90"/>
                  </a:cubicBezTo>
                  <a:lnTo>
                    <a:pt x="907" y="0"/>
                  </a:lnTo>
                  <a:lnTo>
                    <a:pt x="57" y="10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CC99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E" sz="240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7661" name="Text Box 5"/>
            <p:cNvSpPr txBox="1">
              <a:spLocks noChangeArrowheads="1"/>
            </p:cNvSpPr>
            <p:nvPr/>
          </p:nvSpPr>
          <p:spPr bwMode="auto">
            <a:xfrm>
              <a:off x="563" y="1903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50 kg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7662" name="Text Box 6"/>
            <p:cNvSpPr txBox="1">
              <a:spLocks noChangeArrowheads="1"/>
            </p:cNvSpPr>
            <p:nvPr/>
          </p:nvSpPr>
          <p:spPr bwMode="auto">
            <a:xfrm>
              <a:off x="518" y="1098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N  P  K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7663" name="Text Box 7"/>
            <p:cNvSpPr txBox="1">
              <a:spLocks noChangeArrowheads="1"/>
            </p:cNvSpPr>
            <p:nvPr/>
          </p:nvSpPr>
          <p:spPr bwMode="auto">
            <a:xfrm>
              <a:off x="404" y="1449"/>
              <a:ext cx="95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2000" b="1" dirty="0" smtClean="0">
                  <a:solidFill>
                    <a:srgbClr val="CC0000"/>
                  </a:solidFill>
                </a:rPr>
                <a:t>4 - 5 - 32</a:t>
              </a:r>
              <a:endParaRPr lang="en-GB" sz="2000" b="1" dirty="0" smtClean="0">
                <a:solidFill>
                  <a:srgbClr val="CC0000"/>
                </a:solidFill>
              </a:endParaRPr>
            </a:p>
          </p:txBody>
        </p:sp>
      </p:grpSp>
      <p:sp>
        <p:nvSpPr>
          <p:cNvPr id="24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80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  <p:bldP spid="26" grpId="0"/>
      <p:bldP spid="28" grpId="0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-1588" y="-26988"/>
            <a:ext cx="9251951" cy="908051"/>
          </a:xfrm>
        </p:spPr>
        <p:txBody>
          <a:bodyPr/>
          <a:lstStyle/>
          <a:p>
            <a:pPr algn="ctr"/>
            <a:r>
              <a:rPr lang="en-IE" sz="3200" smtClean="0">
                <a:solidFill>
                  <a:srgbClr val="00B050"/>
                </a:solidFill>
              </a:rPr>
              <a:t>Fertilizer Value – Other manures</a:t>
            </a:r>
            <a:endParaRPr lang="en-GB" sz="3200" smtClean="0">
              <a:solidFill>
                <a:srgbClr val="00B050"/>
              </a:solidFill>
            </a:endParaRPr>
          </a:p>
        </p:txBody>
      </p:sp>
      <p:grpSp>
        <p:nvGrpSpPr>
          <p:cNvPr id="2" name="Group 172"/>
          <p:cNvGrpSpPr>
            <a:grpSpLocks/>
          </p:cNvGrpSpPr>
          <p:nvPr/>
        </p:nvGrpSpPr>
        <p:grpSpPr bwMode="auto">
          <a:xfrm>
            <a:off x="569913" y="1870075"/>
            <a:ext cx="1590675" cy="1774825"/>
            <a:chOff x="359" y="1018"/>
            <a:chExt cx="1002" cy="1118"/>
          </a:xfrm>
        </p:grpSpPr>
        <p:sp>
          <p:nvSpPr>
            <p:cNvPr id="28698" name="Freeform 4"/>
            <p:cNvSpPr>
              <a:spLocks/>
            </p:cNvSpPr>
            <p:nvPr/>
          </p:nvSpPr>
          <p:spPr bwMode="auto">
            <a:xfrm>
              <a:off x="359" y="1018"/>
              <a:ext cx="965" cy="1118"/>
            </a:xfrm>
            <a:custGeom>
              <a:avLst/>
              <a:gdLst>
                <a:gd name="T0" fmla="*/ 0 w 965"/>
                <a:gd name="T1" fmla="*/ 40 h 1270"/>
                <a:gd name="T2" fmla="*/ 45 w 965"/>
                <a:gd name="T3" fmla="*/ 139 h 1270"/>
                <a:gd name="T4" fmla="*/ 32 w 965"/>
                <a:gd name="T5" fmla="*/ 585 h 1270"/>
                <a:gd name="T6" fmla="*/ 91 w 965"/>
                <a:gd name="T7" fmla="*/ 978 h 1270"/>
                <a:gd name="T8" fmla="*/ 23 w 965"/>
                <a:gd name="T9" fmla="*/ 1118 h 1270"/>
                <a:gd name="T10" fmla="*/ 953 w 965"/>
                <a:gd name="T11" fmla="*/ 1098 h 1270"/>
                <a:gd name="T12" fmla="*/ 885 w 965"/>
                <a:gd name="T13" fmla="*/ 998 h 1270"/>
                <a:gd name="T14" fmla="*/ 961 w 965"/>
                <a:gd name="T15" fmla="*/ 570 h 1270"/>
                <a:gd name="T16" fmla="*/ 862 w 965"/>
                <a:gd name="T17" fmla="*/ 79 h 1270"/>
                <a:gd name="T18" fmla="*/ 907 w 965"/>
                <a:gd name="T19" fmla="*/ 0 h 1270"/>
                <a:gd name="T20" fmla="*/ 57 w 965"/>
                <a:gd name="T21" fmla="*/ 90 h 1270"/>
                <a:gd name="T22" fmla="*/ 0 w 965"/>
                <a:gd name="T23" fmla="*/ 40 h 12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65" h="1270">
                  <a:moveTo>
                    <a:pt x="0" y="45"/>
                  </a:moveTo>
                  <a:lnTo>
                    <a:pt x="45" y="158"/>
                  </a:lnTo>
                  <a:cubicBezTo>
                    <a:pt x="50" y="261"/>
                    <a:pt x="24" y="505"/>
                    <a:pt x="32" y="664"/>
                  </a:cubicBezTo>
                  <a:cubicBezTo>
                    <a:pt x="40" y="823"/>
                    <a:pt x="91" y="1005"/>
                    <a:pt x="91" y="1111"/>
                  </a:cubicBezTo>
                  <a:lnTo>
                    <a:pt x="23" y="1270"/>
                  </a:lnTo>
                  <a:lnTo>
                    <a:pt x="953" y="1247"/>
                  </a:lnTo>
                  <a:lnTo>
                    <a:pt x="885" y="1134"/>
                  </a:lnTo>
                  <a:cubicBezTo>
                    <a:pt x="886" y="1034"/>
                    <a:pt x="965" y="821"/>
                    <a:pt x="961" y="647"/>
                  </a:cubicBezTo>
                  <a:cubicBezTo>
                    <a:pt x="957" y="473"/>
                    <a:pt x="871" y="198"/>
                    <a:pt x="862" y="90"/>
                  </a:cubicBezTo>
                  <a:lnTo>
                    <a:pt x="907" y="0"/>
                  </a:lnTo>
                  <a:lnTo>
                    <a:pt x="57" y="10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CC99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E" sz="240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8699" name="Text Box 5"/>
            <p:cNvSpPr txBox="1">
              <a:spLocks noChangeArrowheads="1"/>
            </p:cNvSpPr>
            <p:nvPr/>
          </p:nvSpPr>
          <p:spPr bwMode="auto">
            <a:xfrm>
              <a:off x="563" y="1903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50 kg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8700" name="Text Box 6"/>
            <p:cNvSpPr txBox="1">
              <a:spLocks noChangeArrowheads="1"/>
            </p:cNvSpPr>
            <p:nvPr/>
          </p:nvSpPr>
          <p:spPr bwMode="auto">
            <a:xfrm>
              <a:off x="518" y="1098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N  P  K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8701" name="Text Box 7"/>
            <p:cNvSpPr txBox="1">
              <a:spLocks noChangeArrowheads="1"/>
            </p:cNvSpPr>
            <p:nvPr/>
          </p:nvSpPr>
          <p:spPr bwMode="auto">
            <a:xfrm>
              <a:off x="404" y="1449"/>
              <a:ext cx="95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2000" b="1" dirty="0" smtClean="0">
                  <a:solidFill>
                    <a:srgbClr val="CC0000"/>
                  </a:solidFill>
                </a:rPr>
                <a:t>23 - 11 - 24</a:t>
              </a:r>
              <a:endParaRPr lang="en-GB" sz="2000" b="1" dirty="0" smtClean="0">
                <a:solidFill>
                  <a:srgbClr val="CC0000"/>
                </a:solidFill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579813" y="1836738"/>
            <a:ext cx="1531937" cy="1774825"/>
            <a:chOff x="2903" y="368"/>
            <a:chExt cx="965" cy="1118"/>
          </a:xfrm>
        </p:grpSpPr>
        <p:sp>
          <p:nvSpPr>
            <p:cNvPr id="28694" name="Freeform 14"/>
            <p:cNvSpPr>
              <a:spLocks/>
            </p:cNvSpPr>
            <p:nvPr/>
          </p:nvSpPr>
          <p:spPr bwMode="auto">
            <a:xfrm>
              <a:off x="2903" y="368"/>
              <a:ext cx="965" cy="1118"/>
            </a:xfrm>
            <a:custGeom>
              <a:avLst/>
              <a:gdLst>
                <a:gd name="T0" fmla="*/ 0 w 965"/>
                <a:gd name="T1" fmla="*/ 40 h 1270"/>
                <a:gd name="T2" fmla="*/ 45 w 965"/>
                <a:gd name="T3" fmla="*/ 139 h 1270"/>
                <a:gd name="T4" fmla="*/ 32 w 965"/>
                <a:gd name="T5" fmla="*/ 585 h 1270"/>
                <a:gd name="T6" fmla="*/ 91 w 965"/>
                <a:gd name="T7" fmla="*/ 978 h 1270"/>
                <a:gd name="T8" fmla="*/ 23 w 965"/>
                <a:gd name="T9" fmla="*/ 1118 h 1270"/>
                <a:gd name="T10" fmla="*/ 953 w 965"/>
                <a:gd name="T11" fmla="*/ 1098 h 1270"/>
                <a:gd name="T12" fmla="*/ 885 w 965"/>
                <a:gd name="T13" fmla="*/ 998 h 1270"/>
                <a:gd name="T14" fmla="*/ 961 w 965"/>
                <a:gd name="T15" fmla="*/ 570 h 1270"/>
                <a:gd name="T16" fmla="*/ 862 w 965"/>
                <a:gd name="T17" fmla="*/ 79 h 1270"/>
                <a:gd name="T18" fmla="*/ 907 w 965"/>
                <a:gd name="T19" fmla="*/ 0 h 1270"/>
                <a:gd name="T20" fmla="*/ 57 w 965"/>
                <a:gd name="T21" fmla="*/ 90 h 1270"/>
                <a:gd name="T22" fmla="*/ 0 w 965"/>
                <a:gd name="T23" fmla="*/ 40 h 12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65" h="1270">
                  <a:moveTo>
                    <a:pt x="0" y="45"/>
                  </a:moveTo>
                  <a:lnTo>
                    <a:pt x="45" y="158"/>
                  </a:lnTo>
                  <a:cubicBezTo>
                    <a:pt x="50" y="261"/>
                    <a:pt x="24" y="505"/>
                    <a:pt x="32" y="664"/>
                  </a:cubicBezTo>
                  <a:cubicBezTo>
                    <a:pt x="40" y="823"/>
                    <a:pt x="91" y="1005"/>
                    <a:pt x="91" y="1111"/>
                  </a:cubicBezTo>
                  <a:lnTo>
                    <a:pt x="23" y="1270"/>
                  </a:lnTo>
                  <a:lnTo>
                    <a:pt x="953" y="1247"/>
                  </a:lnTo>
                  <a:lnTo>
                    <a:pt x="885" y="1134"/>
                  </a:lnTo>
                  <a:cubicBezTo>
                    <a:pt x="886" y="1034"/>
                    <a:pt x="965" y="821"/>
                    <a:pt x="961" y="647"/>
                  </a:cubicBezTo>
                  <a:cubicBezTo>
                    <a:pt x="957" y="473"/>
                    <a:pt x="871" y="198"/>
                    <a:pt x="862" y="90"/>
                  </a:cubicBezTo>
                  <a:lnTo>
                    <a:pt x="907" y="0"/>
                  </a:lnTo>
                  <a:lnTo>
                    <a:pt x="57" y="10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CC99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E" sz="240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8695" name="Text Box 15"/>
            <p:cNvSpPr txBox="1">
              <a:spLocks noChangeArrowheads="1"/>
            </p:cNvSpPr>
            <p:nvPr/>
          </p:nvSpPr>
          <p:spPr bwMode="auto">
            <a:xfrm>
              <a:off x="3107" y="1253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50 kg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8696" name="Text Box 16"/>
            <p:cNvSpPr txBox="1">
              <a:spLocks noChangeArrowheads="1"/>
            </p:cNvSpPr>
            <p:nvPr/>
          </p:nvSpPr>
          <p:spPr bwMode="auto">
            <a:xfrm>
              <a:off x="3062" y="448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N  P  K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8697" name="Text Box 17"/>
            <p:cNvSpPr txBox="1">
              <a:spLocks noChangeArrowheads="1"/>
            </p:cNvSpPr>
            <p:nvPr/>
          </p:nvSpPr>
          <p:spPr bwMode="auto">
            <a:xfrm>
              <a:off x="2948" y="799"/>
              <a:ext cx="8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2000" b="1" smtClean="0">
                  <a:solidFill>
                    <a:srgbClr val="CC0000"/>
                  </a:solidFill>
                </a:rPr>
                <a:t>3 - 5 - 18</a:t>
              </a:r>
              <a:endParaRPr lang="en-GB" sz="2000" b="1" smtClean="0">
                <a:solidFill>
                  <a:srgbClr val="CC0000"/>
                </a:solidFill>
              </a:endParaRPr>
            </a:p>
          </p:txBody>
        </p:sp>
      </p:grpSp>
      <p:sp>
        <p:nvSpPr>
          <p:cNvPr id="252946" name="Text Box 18"/>
          <p:cNvSpPr txBox="1">
            <a:spLocks noChangeArrowheads="1"/>
          </p:cNvSpPr>
          <p:nvPr/>
        </p:nvSpPr>
        <p:spPr bwMode="auto">
          <a:xfrm>
            <a:off x="107950" y="1455738"/>
            <a:ext cx="2413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dirty="0" smtClean="0">
                <a:solidFill>
                  <a:srgbClr val="000000"/>
                </a:solidFill>
              </a:rPr>
              <a:t>Poultry Litter (Layer)</a:t>
            </a: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2700338" y="4749800"/>
            <a:ext cx="1531937" cy="1774825"/>
            <a:chOff x="2903" y="368"/>
            <a:chExt cx="965" cy="1118"/>
          </a:xfrm>
        </p:grpSpPr>
        <p:sp>
          <p:nvSpPr>
            <p:cNvPr id="28690" name="Freeform 21"/>
            <p:cNvSpPr>
              <a:spLocks/>
            </p:cNvSpPr>
            <p:nvPr/>
          </p:nvSpPr>
          <p:spPr bwMode="auto">
            <a:xfrm>
              <a:off x="2903" y="368"/>
              <a:ext cx="965" cy="1118"/>
            </a:xfrm>
            <a:custGeom>
              <a:avLst/>
              <a:gdLst>
                <a:gd name="T0" fmla="*/ 0 w 965"/>
                <a:gd name="T1" fmla="*/ 40 h 1270"/>
                <a:gd name="T2" fmla="*/ 45 w 965"/>
                <a:gd name="T3" fmla="*/ 139 h 1270"/>
                <a:gd name="T4" fmla="*/ 32 w 965"/>
                <a:gd name="T5" fmla="*/ 585 h 1270"/>
                <a:gd name="T6" fmla="*/ 91 w 965"/>
                <a:gd name="T7" fmla="*/ 978 h 1270"/>
                <a:gd name="T8" fmla="*/ 23 w 965"/>
                <a:gd name="T9" fmla="*/ 1118 h 1270"/>
                <a:gd name="T10" fmla="*/ 953 w 965"/>
                <a:gd name="T11" fmla="*/ 1098 h 1270"/>
                <a:gd name="T12" fmla="*/ 885 w 965"/>
                <a:gd name="T13" fmla="*/ 998 h 1270"/>
                <a:gd name="T14" fmla="*/ 961 w 965"/>
                <a:gd name="T15" fmla="*/ 570 h 1270"/>
                <a:gd name="T16" fmla="*/ 862 w 965"/>
                <a:gd name="T17" fmla="*/ 79 h 1270"/>
                <a:gd name="T18" fmla="*/ 907 w 965"/>
                <a:gd name="T19" fmla="*/ 0 h 1270"/>
                <a:gd name="T20" fmla="*/ 57 w 965"/>
                <a:gd name="T21" fmla="*/ 90 h 1270"/>
                <a:gd name="T22" fmla="*/ 0 w 965"/>
                <a:gd name="T23" fmla="*/ 40 h 12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65" h="1270">
                  <a:moveTo>
                    <a:pt x="0" y="45"/>
                  </a:moveTo>
                  <a:lnTo>
                    <a:pt x="45" y="158"/>
                  </a:lnTo>
                  <a:cubicBezTo>
                    <a:pt x="50" y="261"/>
                    <a:pt x="24" y="505"/>
                    <a:pt x="32" y="664"/>
                  </a:cubicBezTo>
                  <a:cubicBezTo>
                    <a:pt x="40" y="823"/>
                    <a:pt x="91" y="1005"/>
                    <a:pt x="91" y="1111"/>
                  </a:cubicBezTo>
                  <a:lnTo>
                    <a:pt x="23" y="1270"/>
                  </a:lnTo>
                  <a:lnTo>
                    <a:pt x="953" y="1247"/>
                  </a:lnTo>
                  <a:lnTo>
                    <a:pt x="885" y="1134"/>
                  </a:lnTo>
                  <a:cubicBezTo>
                    <a:pt x="886" y="1034"/>
                    <a:pt x="965" y="821"/>
                    <a:pt x="961" y="647"/>
                  </a:cubicBezTo>
                  <a:cubicBezTo>
                    <a:pt x="957" y="473"/>
                    <a:pt x="871" y="198"/>
                    <a:pt x="862" y="90"/>
                  </a:cubicBezTo>
                  <a:lnTo>
                    <a:pt x="907" y="0"/>
                  </a:lnTo>
                  <a:lnTo>
                    <a:pt x="57" y="10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CC99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E" sz="240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8691" name="Text Box 22"/>
            <p:cNvSpPr txBox="1">
              <a:spLocks noChangeArrowheads="1"/>
            </p:cNvSpPr>
            <p:nvPr/>
          </p:nvSpPr>
          <p:spPr bwMode="auto">
            <a:xfrm>
              <a:off x="3107" y="1253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50 kg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8692" name="Text Box 23"/>
            <p:cNvSpPr txBox="1">
              <a:spLocks noChangeArrowheads="1"/>
            </p:cNvSpPr>
            <p:nvPr/>
          </p:nvSpPr>
          <p:spPr bwMode="auto">
            <a:xfrm>
              <a:off x="3062" y="448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N  P  K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8693" name="Text Box 24"/>
            <p:cNvSpPr txBox="1">
              <a:spLocks noChangeArrowheads="1"/>
            </p:cNvSpPr>
            <p:nvPr/>
          </p:nvSpPr>
          <p:spPr bwMode="auto">
            <a:xfrm>
              <a:off x="2948" y="799"/>
              <a:ext cx="8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2000" b="1" smtClean="0">
                  <a:solidFill>
                    <a:srgbClr val="CC0000"/>
                  </a:solidFill>
                </a:rPr>
                <a:t>19 - 7 - 20</a:t>
              </a:r>
              <a:endParaRPr lang="en-GB" sz="2000" b="1" smtClean="0">
                <a:solidFill>
                  <a:srgbClr val="CC0000"/>
                </a:solidFill>
              </a:endParaRPr>
            </a:p>
          </p:txBody>
        </p:sp>
      </p:grpSp>
      <p:sp>
        <p:nvSpPr>
          <p:cNvPr id="252953" name="Text Box 25"/>
          <p:cNvSpPr txBox="1">
            <a:spLocks noChangeArrowheads="1"/>
          </p:cNvSpPr>
          <p:nvPr/>
        </p:nvSpPr>
        <p:spPr bwMode="auto">
          <a:xfrm>
            <a:off x="2268538" y="4281488"/>
            <a:ext cx="2413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smtClean="0">
                <a:solidFill>
                  <a:srgbClr val="000000"/>
                </a:solidFill>
              </a:rPr>
              <a:t>Pig Slurry</a:t>
            </a:r>
            <a:endParaRPr lang="en-GB" sz="1800" smtClean="0">
              <a:solidFill>
                <a:srgbClr val="000000"/>
              </a:solidFill>
            </a:endParaRPr>
          </a:p>
        </p:txBody>
      </p:sp>
      <p:grpSp>
        <p:nvGrpSpPr>
          <p:cNvPr id="6" name="Group 75"/>
          <p:cNvGrpSpPr>
            <a:grpSpLocks/>
          </p:cNvGrpSpPr>
          <p:nvPr/>
        </p:nvGrpSpPr>
        <p:grpSpPr bwMode="auto">
          <a:xfrm>
            <a:off x="6570663" y="1836738"/>
            <a:ext cx="1547812" cy="1774825"/>
            <a:chOff x="1633" y="2908"/>
            <a:chExt cx="975" cy="1118"/>
          </a:xfrm>
        </p:grpSpPr>
        <p:sp>
          <p:nvSpPr>
            <p:cNvPr id="28686" name="Freeform 68"/>
            <p:cNvSpPr>
              <a:spLocks/>
            </p:cNvSpPr>
            <p:nvPr/>
          </p:nvSpPr>
          <p:spPr bwMode="auto">
            <a:xfrm>
              <a:off x="1633" y="2908"/>
              <a:ext cx="965" cy="1118"/>
            </a:xfrm>
            <a:custGeom>
              <a:avLst/>
              <a:gdLst>
                <a:gd name="T0" fmla="*/ 0 w 965"/>
                <a:gd name="T1" fmla="*/ 40 h 1270"/>
                <a:gd name="T2" fmla="*/ 45 w 965"/>
                <a:gd name="T3" fmla="*/ 139 h 1270"/>
                <a:gd name="T4" fmla="*/ 32 w 965"/>
                <a:gd name="T5" fmla="*/ 585 h 1270"/>
                <a:gd name="T6" fmla="*/ 91 w 965"/>
                <a:gd name="T7" fmla="*/ 978 h 1270"/>
                <a:gd name="T8" fmla="*/ 23 w 965"/>
                <a:gd name="T9" fmla="*/ 1118 h 1270"/>
                <a:gd name="T10" fmla="*/ 953 w 965"/>
                <a:gd name="T11" fmla="*/ 1098 h 1270"/>
                <a:gd name="T12" fmla="*/ 885 w 965"/>
                <a:gd name="T13" fmla="*/ 998 h 1270"/>
                <a:gd name="T14" fmla="*/ 961 w 965"/>
                <a:gd name="T15" fmla="*/ 570 h 1270"/>
                <a:gd name="T16" fmla="*/ 862 w 965"/>
                <a:gd name="T17" fmla="*/ 79 h 1270"/>
                <a:gd name="T18" fmla="*/ 907 w 965"/>
                <a:gd name="T19" fmla="*/ 0 h 1270"/>
                <a:gd name="T20" fmla="*/ 57 w 965"/>
                <a:gd name="T21" fmla="*/ 90 h 1270"/>
                <a:gd name="T22" fmla="*/ 0 w 965"/>
                <a:gd name="T23" fmla="*/ 40 h 12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65" h="1270">
                  <a:moveTo>
                    <a:pt x="0" y="45"/>
                  </a:moveTo>
                  <a:lnTo>
                    <a:pt x="45" y="158"/>
                  </a:lnTo>
                  <a:cubicBezTo>
                    <a:pt x="50" y="261"/>
                    <a:pt x="24" y="505"/>
                    <a:pt x="32" y="664"/>
                  </a:cubicBezTo>
                  <a:cubicBezTo>
                    <a:pt x="40" y="823"/>
                    <a:pt x="91" y="1005"/>
                    <a:pt x="91" y="1111"/>
                  </a:cubicBezTo>
                  <a:lnTo>
                    <a:pt x="23" y="1270"/>
                  </a:lnTo>
                  <a:lnTo>
                    <a:pt x="953" y="1247"/>
                  </a:lnTo>
                  <a:lnTo>
                    <a:pt x="885" y="1134"/>
                  </a:lnTo>
                  <a:cubicBezTo>
                    <a:pt x="886" y="1034"/>
                    <a:pt x="965" y="821"/>
                    <a:pt x="961" y="647"/>
                  </a:cubicBezTo>
                  <a:cubicBezTo>
                    <a:pt x="957" y="473"/>
                    <a:pt x="871" y="198"/>
                    <a:pt x="862" y="90"/>
                  </a:cubicBezTo>
                  <a:lnTo>
                    <a:pt x="907" y="0"/>
                  </a:lnTo>
                  <a:lnTo>
                    <a:pt x="57" y="10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CC99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E" sz="240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8687" name="Text Box 69"/>
            <p:cNvSpPr txBox="1">
              <a:spLocks noChangeArrowheads="1"/>
            </p:cNvSpPr>
            <p:nvPr/>
          </p:nvSpPr>
          <p:spPr bwMode="auto">
            <a:xfrm>
              <a:off x="1837" y="3793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50 kg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8688" name="Text Box 70"/>
            <p:cNvSpPr txBox="1">
              <a:spLocks noChangeArrowheads="1"/>
            </p:cNvSpPr>
            <p:nvPr/>
          </p:nvSpPr>
          <p:spPr bwMode="auto">
            <a:xfrm>
              <a:off x="1792" y="2988"/>
              <a:ext cx="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1800" smtClean="0">
                  <a:solidFill>
                    <a:srgbClr val="000000"/>
                  </a:solidFill>
                </a:rPr>
                <a:t>N  P  K</a:t>
              </a:r>
              <a:endParaRPr lang="en-GB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8689" name="Text Box 71"/>
            <p:cNvSpPr txBox="1">
              <a:spLocks noChangeArrowheads="1"/>
            </p:cNvSpPr>
            <p:nvPr/>
          </p:nvSpPr>
          <p:spPr bwMode="auto">
            <a:xfrm>
              <a:off x="1656" y="3339"/>
              <a:ext cx="95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ヒラギノ角ゴ Pro W3" pitchFamily="96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2000" b="1" smtClean="0">
                  <a:solidFill>
                    <a:srgbClr val="CC0000"/>
                  </a:solidFill>
                </a:rPr>
                <a:t>3 - 2.5 - 12</a:t>
              </a:r>
              <a:endParaRPr lang="en-GB" sz="2000" b="1" smtClean="0">
                <a:solidFill>
                  <a:srgbClr val="CC0000"/>
                </a:solidFill>
              </a:endParaRPr>
            </a:p>
          </p:txBody>
        </p:sp>
      </p:grpSp>
      <p:sp>
        <p:nvSpPr>
          <p:cNvPr id="253004" name="Text Box 76"/>
          <p:cNvSpPr txBox="1">
            <a:spLocks noChangeArrowheads="1"/>
          </p:cNvSpPr>
          <p:nvPr/>
        </p:nvSpPr>
        <p:spPr bwMode="auto">
          <a:xfrm>
            <a:off x="36513" y="1085850"/>
            <a:ext cx="2879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b="1" smtClean="0">
                <a:solidFill>
                  <a:srgbClr val="000000"/>
                </a:solidFill>
              </a:rPr>
              <a:t>Solid Manures (1 ton)</a:t>
            </a:r>
            <a:endParaRPr lang="en-GB" sz="1800" b="1" smtClean="0">
              <a:solidFill>
                <a:srgbClr val="000000"/>
              </a:solidFill>
            </a:endParaRPr>
          </a:p>
        </p:txBody>
      </p:sp>
      <p:sp>
        <p:nvSpPr>
          <p:cNvPr id="253005" name="Text Box 77"/>
          <p:cNvSpPr txBox="1">
            <a:spLocks noChangeArrowheads="1"/>
          </p:cNvSpPr>
          <p:nvPr/>
        </p:nvSpPr>
        <p:spPr bwMode="auto">
          <a:xfrm>
            <a:off x="2124075" y="3860800"/>
            <a:ext cx="2879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b="1" smtClean="0">
                <a:solidFill>
                  <a:srgbClr val="000000"/>
                </a:solidFill>
              </a:rPr>
              <a:t>Slurry (1000 gallons)</a:t>
            </a:r>
            <a:endParaRPr lang="en-GB" sz="1800" b="1" smtClean="0">
              <a:solidFill>
                <a:srgbClr val="000000"/>
              </a:solidFill>
            </a:endParaRPr>
          </a:p>
        </p:txBody>
      </p:sp>
      <p:sp>
        <p:nvSpPr>
          <p:cNvPr id="253006" name="Text Box 78"/>
          <p:cNvSpPr txBox="1">
            <a:spLocks noChangeArrowheads="1"/>
          </p:cNvSpPr>
          <p:nvPr/>
        </p:nvSpPr>
        <p:spPr bwMode="auto">
          <a:xfrm>
            <a:off x="3043238" y="1511300"/>
            <a:ext cx="2413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smtClean="0">
                <a:solidFill>
                  <a:srgbClr val="000000"/>
                </a:solidFill>
              </a:rPr>
              <a:t>SMC</a:t>
            </a:r>
          </a:p>
        </p:txBody>
      </p:sp>
      <p:sp>
        <p:nvSpPr>
          <p:cNvPr id="253007" name="Text Box 79"/>
          <p:cNvSpPr txBox="1">
            <a:spLocks noChangeArrowheads="1"/>
          </p:cNvSpPr>
          <p:nvPr/>
        </p:nvSpPr>
        <p:spPr bwMode="auto">
          <a:xfrm>
            <a:off x="6154738" y="1516063"/>
            <a:ext cx="2413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smtClean="0">
                <a:solidFill>
                  <a:srgbClr val="000000"/>
                </a:solidFill>
              </a:rPr>
              <a:t>FYM</a:t>
            </a:r>
          </a:p>
        </p:txBody>
      </p:sp>
      <p:sp>
        <p:nvSpPr>
          <p:cNvPr id="253101" name="AutoShape 173"/>
          <p:cNvSpPr>
            <a:spLocks noChangeArrowheads="1"/>
          </p:cNvSpPr>
          <p:nvPr/>
        </p:nvSpPr>
        <p:spPr bwMode="auto">
          <a:xfrm rot="-871037">
            <a:off x="4713288" y="3817938"/>
            <a:ext cx="4837112" cy="2144712"/>
          </a:xfrm>
          <a:prstGeom prst="irregularSeal2">
            <a:avLst/>
          </a:prstGeom>
          <a:solidFill>
            <a:srgbClr val="FFFF99"/>
          </a:solidFill>
          <a:ln w="57150" algn="ctr">
            <a:solidFill>
              <a:srgbClr val="CC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2800" b="1" smtClean="0">
                <a:solidFill>
                  <a:srgbClr val="000000"/>
                </a:solidFill>
                <a:latin typeface="Calibri" pitchFamily="34" charset="0"/>
              </a:rPr>
              <a:t>Beware of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2800" b="1" smtClean="0">
                <a:solidFill>
                  <a:srgbClr val="000000"/>
                </a:solidFill>
                <a:latin typeface="Calibri" pitchFamily="34" charset="0"/>
              </a:rPr>
              <a:t>Variability</a:t>
            </a:r>
            <a:endParaRPr lang="en-GB" sz="28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1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560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46" grpId="0"/>
      <p:bldP spid="252953" grpId="0"/>
      <p:bldP spid="253004" grpId="0"/>
      <p:bldP spid="253005" grpId="0"/>
      <p:bldP spid="253006" grpId="0"/>
      <p:bldP spid="253007" grpId="0"/>
      <p:bldP spid="25310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297" y="188640"/>
            <a:ext cx="9251951" cy="908051"/>
          </a:xfrm>
        </p:spPr>
        <p:txBody>
          <a:bodyPr/>
          <a:lstStyle/>
          <a:p>
            <a:pPr algn="ctr"/>
            <a:r>
              <a:rPr lang="en-IE" sz="3200" dirty="0" smtClean="0">
                <a:solidFill>
                  <a:srgbClr val="996600"/>
                </a:solidFill>
              </a:rPr>
              <a:t>Effect of Dry Matter % on N – P – K </a:t>
            </a:r>
            <a:br>
              <a:rPr lang="en-IE" sz="3200" dirty="0" smtClean="0">
                <a:solidFill>
                  <a:srgbClr val="996600"/>
                </a:solidFill>
              </a:rPr>
            </a:br>
            <a:r>
              <a:rPr lang="en-IE" sz="3200" dirty="0" smtClean="0">
                <a:solidFill>
                  <a:srgbClr val="996600"/>
                </a:solidFill>
              </a:rPr>
              <a:t>&amp; Meeting 1</a:t>
            </a:r>
            <a:r>
              <a:rPr lang="en-IE" sz="3200" baseline="30000" dirty="0" smtClean="0">
                <a:solidFill>
                  <a:srgbClr val="996600"/>
                </a:solidFill>
              </a:rPr>
              <a:t>st</a:t>
            </a:r>
            <a:r>
              <a:rPr lang="en-IE" sz="3200" dirty="0" smtClean="0">
                <a:solidFill>
                  <a:srgbClr val="996600"/>
                </a:solidFill>
              </a:rPr>
              <a:t> Cut Silage Requirements </a:t>
            </a:r>
            <a:endParaRPr lang="en-IE" sz="3200" dirty="0">
              <a:solidFill>
                <a:srgbClr val="996600"/>
              </a:solidFill>
            </a:endParaRP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768435896"/>
              </p:ext>
            </p:extLst>
          </p:nvPr>
        </p:nvGraphicFramePr>
        <p:xfrm>
          <a:off x="179510" y="1268759"/>
          <a:ext cx="8640961" cy="3384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23"/>
                <a:gridCol w="1234423"/>
                <a:gridCol w="1234423"/>
                <a:gridCol w="1234423"/>
                <a:gridCol w="1195143"/>
                <a:gridCol w="1273703"/>
                <a:gridCol w="1234423"/>
              </a:tblGrid>
              <a:tr h="895865">
                <a:tc rowSpan="3">
                  <a:txBody>
                    <a:bodyPr/>
                    <a:lstStyle/>
                    <a:p>
                      <a:pPr algn="ctr"/>
                      <a:endParaRPr lang="en-IE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IE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App. Rate 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n-IE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4% DM</a:t>
                      </a:r>
                      <a:r>
                        <a:rPr lang="en-IE" sz="2000" baseline="0" dirty="0" smtClean="0">
                          <a:solidFill>
                            <a:schemeClr val="tx1"/>
                          </a:solidFill>
                        </a:rPr>
                        <a:t> Slurry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8% DM Slurry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497702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Kg/ha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7702">
                <a:tc vMerge="1">
                  <a:txBody>
                    <a:bodyPr/>
                    <a:lstStyle/>
                    <a:p>
                      <a:pPr algn="ctr"/>
                      <a:endParaRPr lang="en-IE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97702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11t/ha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7702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22t/ha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7702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33t/ha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70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121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40828" y="4179803"/>
            <a:ext cx="2263219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7" name="TextBox 6"/>
          <p:cNvSpPr txBox="1"/>
          <p:nvPr/>
        </p:nvSpPr>
        <p:spPr>
          <a:xfrm>
            <a:off x="6408202" y="4201326"/>
            <a:ext cx="2345245" cy="36933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5125834"/>
            <a:ext cx="284431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>
                <a:solidFill>
                  <a:srgbClr val="FF0000"/>
                </a:solidFill>
              </a:rPr>
              <a:t>50% P Req. @ Index 3</a:t>
            </a:r>
            <a:endParaRPr lang="en-IE" dirty="0"/>
          </a:p>
        </p:txBody>
      </p:sp>
      <p:sp>
        <p:nvSpPr>
          <p:cNvPr id="9" name="Down Arrow 8"/>
          <p:cNvSpPr/>
          <p:nvPr/>
        </p:nvSpPr>
        <p:spPr bwMode="auto">
          <a:xfrm rot="12947255">
            <a:off x="2832089" y="4453654"/>
            <a:ext cx="360040" cy="626006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24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ヒラギノ角ゴ Pro W3" pitchFamily="96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1" y="5125834"/>
            <a:ext cx="309634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>
                <a:solidFill>
                  <a:srgbClr val="00B050"/>
                </a:solidFill>
              </a:rPr>
              <a:t>100% P Req. @ Index 3</a:t>
            </a:r>
            <a:endParaRPr lang="en-IE" b="1" dirty="0">
              <a:solidFill>
                <a:srgbClr val="00B050"/>
              </a:solidFill>
            </a:endParaRPr>
          </a:p>
        </p:txBody>
      </p:sp>
      <p:sp>
        <p:nvSpPr>
          <p:cNvPr id="11" name="Down Arrow 10"/>
          <p:cNvSpPr/>
          <p:nvPr/>
        </p:nvSpPr>
        <p:spPr bwMode="auto">
          <a:xfrm rot="12947255">
            <a:off x="6665265" y="4483847"/>
            <a:ext cx="360040" cy="626006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24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ヒラギノ角ゴ Pro W3" pitchFamily="96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95936" y="5678955"/>
            <a:ext cx="4248472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/>
              <a:t>K Levels Tend to be lower in silage fields </a:t>
            </a:r>
            <a:endParaRPr lang="en-IE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285" y="6367895"/>
            <a:ext cx="257333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8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smtClean="0">
                <a:solidFill>
                  <a:srgbClr val="92D050"/>
                </a:solidFill>
              </a:rPr>
              <a:t>Cutting Grazing Plots for Silage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196975"/>
            <a:ext cx="7772400" cy="4114800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IE" sz="2000" dirty="0" smtClean="0"/>
              <a:t>Taking out bales removes P &amp; K ‘s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E" sz="2000" dirty="0" smtClean="0"/>
              <a:t>Each tonne of Grass DM removes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IE" sz="2000" dirty="0" smtClean="0"/>
              <a:t>4kg P/ha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IE" sz="2000" dirty="0" smtClean="0"/>
              <a:t>25kg K/ha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E" sz="2000" dirty="0" smtClean="0"/>
              <a:t>For example 2t Grass DM / ha removes:-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IE" sz="2000" dirty="0" smtClean="0"/>
              <a:t>8kg P/ha (6.5 units /ac)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IE" sz="2000" dirty="0" smtClean="0"/>
              <a:t>50kg K/ha (40 units/ac)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E" sz="2000" dirty="0" smtClean="0"/>
              <a:t>1,250gals/ac Cattle slurry (7% DM)</a:t>
            </a:r>
          </a:p>
          <a:p>
            <a:pPr marL="0" indent="0">
              <a:defRPr/>
            </a:pPr>
            <a:r>
              <a:rPr lang="en-IE" sz="2000" dirty="0" smtClean="0"/>
              <a:t>		Or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E" sz="2000" dirty="0" smtClean="0"/>
              <a:t>2 bags/ac 15-3-20</a:t>
            </a:r>
          </a:p>
          <a:p>
            <a:pPr>
              <a:buFont typeface="Arial" pitchFamily="34" charset="0"/>
              <a:buChar char="•"/>
              <a:defRPr/>
            </a:pPr>
            <a:endParaRPr lang="en-IE" sz="2000" dirty="0" smtClean="0"/>
          </a:p>
          <a:p>
            <a:pPr>
              <a:buFont typeface="Arial" pitchFamily="34" charset="0"/>
              <a:buChar char="•"/>
              <a:defRPr/>
            </a:pPr>
            <a:endParaRPr lang="en-IE" sz="2000" dirty="0" smtClean="0"/>
          </a:p>
          <a:p>
            <a:pPr lvl="1">
              <a:buFont typeface="Arial" pitchFamily="34" charset="0"/>
              <a:buChar char="•"/>
              <a:defRPr/>
            </a:pPr>
            <a:endParaRPr lang="en-IE" sz="2000" dirty="0"/>
          </a:p>
        </p:txBody>
      </p:sp>
      <p:pic>
        <p:nvPicPr>
          <p:cNvPr id="3696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2060575"/>
            <a:ext cx="2359025" cy="2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69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smtClean="0">
                <a:solidFill>
                  <a:schemeClr val="tx1"/>
                </a:solidFill>
              </a:rPr>
              <a:t>P &amp; K in Slurry</a:t>
            </a:r>
            <a:endParaRPr lang="en-GB" sz="3600" smtClean="0">
              <a:solidFill>
                <a:schemeClr val="tx1"/>
              </a:solidFill>
            </a:endParaRPr>
          </a:p>
        </p:txBody>
      </p:sp>
      <p:sp>
        <p:nvSpPr>
          <p:cNvPr id="35430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981074"/>
            <a:ext cx="7772400" cy="496820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defRPr/>
            </a:pPr>
            <a:r>
              <a:rPr lang="en-IE" sz="2700" b="1" dirty="0"/>
              <a:t>Silage:</a:t>
            </a:r>
          </a:p>
          <a:p>
            <a:pPr>
              <a:lnSpc>
                <a:spcPct val="80000"/>
              </a:lnSpc>
              <a:defRPr/>
            </a:pPr>
            <a:r>
              <a:rPr lang="en-IE" sz="1800" dirty="0"/>
              <a:t>	Slurry on silage ground </a:t>
            </a:r>
            <a:r>
              <a:rPr lang="en-IE" sz="1800" dirty="0">
                <a:sym typeface="Wingdings" pitchFamily="2" charset="2"/>
              </a:rPr>
              <a:t> closing nutrient cycle</a:t>
            </a:r>
          </a:p>
          <a:p>
            <a:pPr>
              <a:lnSpc>
                <a:spcPct val="80000"/>
              </a:lnSpc>
              <a:defRPr/>
            </a:pPr>
            <a:endParaRPr lang="en-IE" sz="1800" dirty="0">
              <a:sym typeface="Wingdings" pitchFamily="2" charset="2"/>
            </a:endParaRPr>
          </a:p>
          <a:p>
            <a:pPr lvl="1">
              <a:lnSpc>
                <a:spcPct val="80000"/>
              </a:lnSpc>
              <a:defRPr/>
            </a:pPr>
            <a:r>
              <a:rPr lang="en-IE" sz="1800" dirty="0">
                <a:sym typeface="Wingdings" pitchFamily="2" charset="2"/>
              </a:rPr>
              <a:t>P:K supply ratio of slurry </a:t>
            </a:r>
            <a:r>
              <a:rPr lang="en-IE" sz="1800" dirty="0">
                <a:cs typeface="Arial" charset="0"/>
                <a:sym typeface="Wingdings" pitchFamily="2" charset="2"/>
              </a:rPr>
              <a:t>≈</a:t>
            </a:r>
            <a:r>
              <a:rPr lang="en-IE" sz="1800" dirty="0">
                <a:sym typeface="Wingdings" pitchFamily="2" charset="2"/>
              </a:rPr>
              <a:t> 1:6</a:t>
            </a:r>
          </a:p>
          <a:p>
            <a:pPr lvl="1">
              <a:lnSpc>
                <a:spcPct val="80000"/>
              </a:lnSpc>
              <a:defRPr/>
            </a:pPr>
            <a:r>
              <a:rPr lang="en-IE" sz="1800" dirty="0">
                <a:sym typeface="Wingdings" pitchFamily="2" charset="2"/>
              </a:rPr>
              <a:t>P:K requirement ratio for silage (Index 3) </a:t>
            </a:r>
            <a:r>
              <a:rPr lang="en-IE" sz="1800" dirty="0">
                <a:cs typeface="Arial" charset="0"/>
                <a:sym typeface="Wingdings" pitchFamily="2" charset="2"/>
              </a:rPr>
              <a:t>≈</a:t>
            </a:r>
            <a:r>
              <a:rPr lang="en-IE" sz="1800" dirty="0">
                <a:sym typeface="Wingdings" pitchFamily="2" charset="2"/>
              </a:rPr>
              <a:t> 1:6</a:t>
            </a:r>
          </a:p>
          <a:p>
            <a:pPr lvl="1">
              <a:lnSpc>
                <a:spcPct val="80000"/>
              </a:lnSpc>
              <a:buFontTx/>
              <a:buNone/>
              <a:defRPr/>
            </a:pPr>
            <a:r>
              <a:rPr lang="en-IE" sz="2300" dirty="0">
                <a:cs typeface="Arial" charset="0"/>
                <a:sym typeface="Wingdings" pitchFamily="2" charset="2"/>
              </a:rPr>
              <a:t>				</a:t>
            </a:r>
            <a:r>
              <a:rPr lang="en-IE" sz="1900" dirty="0">
                <a:cs typeface="Arial" charset="0"/>
                <a:sym typeface="Wingdings" pitchFamily="2" charset="2"/>
              </a:rPr>
              <a:t> Well balanced</a:t>
            </a:r>
          </a:p>
          <a:p>
            <a:pPr>
              <a:lnSpc>
                <a:spcPct val="80000"/>
              </a:lnSpc>
              <a:defRPr/>
            </a:pPr>
            <a:endParaRPr lang="en-IE" b="1" dirty="0">
              <a:cs typeface="Arial" charset="0"/>
              <a:sym typeface="Wingdings" pitchFamily="2" charset="2"/>
            </a:endParaRPr>
          </a:p>
          <a:p>
            <a:pPr>
              <a:lnSpc>
                <a:spcPct val="80000"/>
              </a:lnSpc>
              <a:defRPr/>
            </a:pPr>
            <a:r>
              <a:rPr lang="en-IE" sz="2700" b="1" dirty="0"/>
              <a:t>Grazing:</a:t>
            </a:r>
          </a:p>
          <a:p>
            <a:pPr lvl="1">
              <a:lnSpc>
                <a:spcPct val="80000"/>
              </a:lnSpc>
              <a:defRPr/>
            </a:pPr>
            <a:endParaRPr lang="en-IE" sz="1800" dirty="0" smtClean="0">
              <a:sym typeface="Wingdings" pitchFamily="2" charset="2"/>
            </a:endParaRPr>
          </a:p>
          <a:p>
            <a:pPr lvl="1">
              <a:lnSpc>
                <a:spcPct val="80000"/>
              </a:lnSpc>
              <a:defRPr/>
            </a:pPr>
            <a:r>
              <a:rPr lang="en-IE" sz="1800" dirty="0" smtClean="0">
                <a:sym typeface="Wingdings" pitchFamily="2" charset="2"/>
              </a:rPr>
              <a:t>P:K </a:t>
            </a:r>
            <a:r>
              <a:rPr lang="en-IE" sz="1800" dirty="0">
                <a:sym typeface="Wingdings" pitchFamily="2" charset="2"/>
              </a:rPr>
              <a:t>supply ratio of slurry </a:t>
            </a:r>
            <a:r>
              <a:rPr lang="en-IE" sz="1800" dirty="0">
                <a:cs typeface="Arial" charset="0"/>
                <a:sym typeface="Wingdings" pitchFamily="2" charset="2"/>
              </a:rPr>
              <a:t>≈</a:t>
            </a:r>
            <a:r>
              <a:rPr lang="en-IE" sz="1800" dirty="0">
                <a:sym typeface="Wingdings" pitchFamily="2" charset="2"/>
              </a:rPr>
              <a:t> 1:6</a:t>
            </a:r>
          </a:p>
          <a:p>
            <a:pPr lvl="1">
              <a:lnSpc>
                <a:spcPct val="80000"/>
              </a:lnSpc>
              <a:defRPr/>
            </a:pPr>
            <a:r>
              <a:rPr lang="en-IE" sz="1800" dirty="0">
                <a:sym typeface="Wingdings" pitchFamily="2" charset="2"/>
              </a:rPr>
              <a:t>P:K requirement ratio of grazing </a:t>
            </a:r>
            <a:r>
              <a:rPr lang="en-IE" sz="1800" dirty="0">
                <a:cs typeface="Arial" charset="0"/>
                <a:sym typeface="Wingdings" pitchFamily="2" charset="2"/>
              </a:rPr>
              <a:t>≈ 1:3</a:t>
            </a:r>
          </a:p>
          <a:p>
            <a:pPr>
              <a:lnSpc>
                <a:spcPct val="80000"/>
              </a:lnSpc>
              <a:defRPr/>
            </a:pPr>
            <a:r>
              <a:rPr lang="en-IE" sz="2000" dirty="0">
                <a:cs typeface="Arial" charset="0"/>
                <a:sym typeface="Wingdings" pitchFamily="2" charset="2"/>
              </a:rPr>
              <a:t>				 Poorly balanced</a:t>
            </a:r>
            <a:endParaRPr lang="en-IE" sz="2000" dirty="0"/>
          </a:p>
          <a:p>
            <a:pPr>
              <a:lnSpc>
                <a:spcPct val="80000"/>
              </a:lnSpc>
              <a:defRPr/>
            </a:pPr>
            <a:endParaRPr lang="en-IE" sz="900" dirty="0"/>
          </a:p>
          <a:p>
            <a:pPr lvl="1">
              <a:lnSpc>
                <a:spcPct val="80000"/>
              </a:lnSpc>
              <a:defRPr/>
            </a:pPr>
            <a:r>
              <a:rPr lang="en-IE" sz="1800" dirty="0"/>
              <a:t>Excess K</a:t>
            </a:r>
          </a:p>
          <a:p>
            <a:pPr>
              <a:lnSpc>
                <a:spcPct val="80000"/>
              </a:lnSpc>
              <a:defRPr/>
            </a:pPr>
            <a:r>
              <a:rPr lang="en-IE" sz="2000" dirty="0">
                <a:solidFill>
                  <a:srgbClr val="CC0000"/>
                </a:solidFill>
                <a:sym typeface="Wingdings" pitchFamily="2" charset="2"/>
              </a:rPr>
              <a:t>			</a:t>
            </a:r>
            <a:r>
              <a:rPr lang="en-IE" sz="1800" dirty="0">
                <a:sym typeface="Wingdings" pitchFamily="2" charset="2"/>
              </a:rPr>
              <a:t> Luxury K uptake &amp; Mg levels</a:t>
            </a:r>
          </a:p>
          <a:p>
            <a:pPr>
              <a:lnSpc>
                <a:spcPct val="80000"/>
              </a:lnSpc>
              <a:defRPr/>
            </a:pPr>
            <a:r>
              <a:rPr lang="en-IE" sz="1800" dirty="0">
                <a:sym typeface="Wingdings" pitchFamily="2" charset="2"/>
              </a:rPr>
              <a:t>			 K might be required </a:t>
            </a:r>
            <a:r>
              <a:rPr lang="en-IE" sz="1800" dirty="0" smtClean="0">
                <a:sym typeface="Wingdings" pitchFamily="2" charset="2"/>
              </a:rPr>
              <a:t>elsewhere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IE" sz="1800" dirty="0" smtClean="0">
              <a:sym typeface="Wingdings" pitchFamily="2" charset="2"/>
            </a:endParaRPr>
          </a:p>
          <a:p>
            <a:pPr lvl="1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IE" sz="1800" dirty="0" smtClean="0">
                <a:sym typeface="Wingdings" pitchFamily="2" charset="2"/>
              </a:rPr>
              <a:t>Pig Slurry Ideal for Grazing Ground (1:3)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IE" sz="1800" dirty="0" smtClean="0">
              <a:sym typeface="Wingdings" pitchFamily="2" charset="2"/>
            </a:endParaRPr>
          </a:p>
          <a:p>
            <a:pPr lvl="1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IE" sz="1800" dirty="0" smtClean="0">
                <a:sym typeface="Wingdings" pitchFamily="2" charset="2"/>
              </a:rPr>
              <a:t>Pig Slurry 19-7-20</a:t>
            </a:r>
            <a:endParaRPr lang="en-IE" sz="1800" dirty="0">
              <a:sym typeface="Wingdings" pitchFamily="2" charset="2"/>
            </a:endParaRPr>
          </a:p>
          <a:p>
            <a:pPr>
              <a:lnSpc>
                <a:spcPct val="80000"/>
              </a:lnSpc>
              <a:defRPr/>
            </a:pPr>
            <a:endParaRPr lang="en-IE" sz="1800" dirty="0">
              <a:sym typeface="Wingdings" pitchFamily="2" charset="2"/>
            </a:endParaRPr>
          </a:p>
          <a:p>
            <a:pPr>
              <a:lnSpc>
                <a:spcPct val="80000"/>
              </a:lnSpc>
              <a:defRPr/>
            </a:pPr>
            <a:endParaRPr lang="en-IE" dirty="0">
              <a:sym typeface="Wingdings" pitchFamily="2" charset="2"/>
            </a:endParaRPr>
          </a:p>
        </p:txBody>
      </p:sp>
      <p:pic>
        <p:nvPicPr>
          <p:cNvPr id="354309" name="Picture 5" descr="Pictur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573463"/>
            <a:ext cx="3044825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324" y="980728"/>
            <a:ext cx="2359025" cy="2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3991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dirty="0" smtClean="0">
                <a:solidFill>
                  <a:srgbClr val="00B050"/>
                </a:solidFill>
              </a:rPr>
              <a:t>Slurry Questions?</a:t>
            </a:r>
            <a:endParaRPr lang="en-GB" sz="3200" dirty="0" smtClean="0">
              <a:solidFill>
                <a:srgbClr val="00B050"/>
              </a:solidFill>
            </a:endParaRPr>
          </a:p>
        </p:txBody>
      </p:sp>
      <p:sp>
        <p:nvSpPr>
          <p:cNvPr id="1320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  <a:buFont typeface="Arial" charset="0"/>
              <a:buNone/>
            </a:pPr>
            <a:r>
              <a:rPr lang="en-IE" sz="2400" dirty="0" smtClean="0"/>
              <a:t>1) Where to apply?</a:t>
            </a:r>
          </a:p>
          <a:p>
            <a:pPr lvl="4">
              <a:lnSpc>
                <a:spcPct val="90000"/>
              </a:lnSpc>
            </a:pPr>
            <a:r>
              <a:rPr lang="en-IE" sz="1800" dirty="0" smtClean="0"/>
              <a:t>Where on the farm needs </a:t>
            </a:r>
            <a:r>
              <a:rPr lang="en-IE" sz="1800" b="1" i="1" u="sng" dirty="0" smtClean="0"/>
              <a:t>both</a:t>
            </a:r>
            <a:r>
              <a:rPr lang="en-IE" sz="1800" dirty="0" smtClean="0"/>
              <a:t> P and K</a:t>
            </a:r>
          </a:p>
          <a:p>
            <a:pPr lvl="4">
              <a:lnSpc>
                <a:spcPct val="90000"/>
              </a:lnSpc>
            </a:pPr>
            <a:r>
              <a:rPr lang="en-IE" sz="1800" dirty="0" smtClean="0"/>
              <a:t>Target low P fields</a:t>
            </a:r>
          </a:p>
          <a:p>
            <a:pPr marL="1828800" lvl="4" indent="0">
              <a:lnSpc>
                <a:spcPct val="90000"/>
              </a:lnSpc>
              <a:buNone/>
            </a:pPr>
            <a:endParaRPr lang="en-IE" dirty="0" smtClean="0"/>
          </a:p>
          <a:p>
            <a:pPr lvl="1">
              <a:lnSpc>
                <a:spcPct val="90000"/>
              </a:lnSpc>
              <a:buFont typeface="Arial" charset="0"/>
              <a:buNone/>
            </a:pPr>
            <a:r>
              <a:rPr lang="en-IE" sz="2400" dirty="0" smtClean="0"/>
              <a:t>2) What application rate?</a:t>
            </a:r>
          </a:p>
          <a:p>
            <a:pPr lvl="4">
              <a:lnSpc>
                <a:spcPct val="90000"/>
              </a:lnSpc>
            </a:pPr>
            <a:r>
              <a:rPr lang="en-IE" sz="1800" dirty="0" smtClean="0"/>
              <a:t>How much P and K are required – avoid excess if needed elsewhere</a:t>
            </a:r>
          </a:p>
          <a:p>
            <a:pPr lvl="4">
              <a:lnSpc>
                <a:spcPct val="90000"/>
              </a:lnSpc>
            </a:pPr>
            <a:endParaRPr lang="en-IE" dirty="0" smtClean="0"/>
          </a:p>
          <a:p>
            <a:pPr lvl="1">
              <a:lnSpc>
                <a:spcPct val="90000"/>
              </a:lnSpc>
              <a:buFont typeface="Arial" charset="0"/>
              <a:buNone/>
            </a:pPr>
            <a:r>
              <a:rPr lang="en-IE" sz="2400" dirty="0" smtClean="0"/>
              <a:t>3) When and How should it be applied?</a:t>
            </a:r>
          </a:p>
          <a:p>
            <a:pPr lvl="4">
              <a:lnSpc>
                <a:spcPct val="90000"/>
              </a:lnSpc>
            </a:pPr>
            <a:r>
              <a:rPr lang="en-IE" sz="1800" dirty="0" smtClean="0"/>
              <a:t>Spring time </a:t>
            </a:r>
          </a:p>
          <a:p>
            <a:pPr lvl="4">
              <a:lnSpc>
                <a:spcPct val="90000"/>
              </a:lnSpc>
            </a:pPr>
            <a:r>
              <a:rPr lang="en-IE" sz="1800" dirty="0" smtClean="0"/>
              <a:t>Low emission </a:t>
            </a:r>
          </a:p>
          <a:p>
            <a:pPr marL="1828800" lvl="4" indent="0">
              <a:lnSpc>
                <a:spcPct val="90000"/>
              </a:lnSpc>
              <a:buNone/>
            </a:pPr>
            <a:endParaRPr lang="en-IE" dirty="0" smtClean="0"/>
          </a:p>
        </p:txBody>
      </p:sp>
      <p:sp>
        <p:nvSpPr>
          <p:cNvPr id="4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11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2130425"/>
            <a:ext cx="8784976" cy="1470025"/>
          </a:xfrm>
        </p:spPr>
        <p:txBody>
          <a:bodyPr/>
          <a:lstStyle/>
          <a:p>
            <a:pPr algn="ctr"/>
            <a:r>
              <a:rPr lang="en-IE" sz="4800" dirty="0" smtClean="0">
                <a:solidFill>
                  <a:srgbClr val="00B050"/>
                </a:solidFill>
              </a:rPr>
              <a:t>Methods of Applications </a:t>
            </a:r>
            <a:endParaRPr lang="en-IE" sz="4800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17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332656"/>
            <a:ext cx="7772400" cy="45720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00B050"/>
                </a:solidFill>
              </a:rPr>
              <a:t>Splashplate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981075"/>
            <a:ext cx="3887986" cy="5761038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IE" sz="2800" dirty="0" smtClean="0"/>
              <a:t>Low maintenance</a:t>
            </a:r>
          </a:p>
          <a:p>
            <a:pPr>
              <a:buFont typeface="Arial" pitchFamily="34" charset="0"/>
              <a:buChar char="•"/>
            </a:pPr>
            <a:endParaRPr lang="en-IE" sz="2800" dirty="0" smtClean="0"/>
          </a:p>
          <a:p>
            <a:pPr>
              <a:buFont typeface="Arial" pitchFamily="34" charset="0"/>
              <a:buChar char="•"/>
            </a:pPr>
            <a:r>
              <a:rPr lang="en-IE" sz="2800" dirty="0" smtClean="0"/>
              <a:t>High Ammonia losses</a:t>
            </a:r>
          </a:p>
          <a:p>
            <a:pPr marL="0" indent="0"/>
            <a:endParaRPr lang="en-IE" sz="2800" dirty="0" smtClean="0"/>
          </a:p>
          <a:p>
            <a:pPr>
              <a:buFont typeface="Arial" pitchFamily="34" charset="0"/>
              <a:buChar char="•"/>
            </a:pPr>
            <a:r>
              <a:rPr lang="en-IE" sz="2800" dirty="0" smtClean="0"/>
              <a:t>N Loss during drying</a:t>
            </a:r>
          </a:p>
          <a:p>
            <a:pPr marL="0" indent="0"/>
            <a:endParaRPr lang="en-IE" sz="2800" dirty="0" smtClean="0"/>
          </a:p>
          <a:p>
            <a:pPr>
              <a:buFont typeface="Arial" pitchFamily="34" charset="0"/>
              <a:buChar char="•"/>
            </a:pPr>
            <a:r>
              <a:rPr lang="en-IE" sz="2800" dirty="0" smtClean="0"/>
              <a:t>Grassland</a:t>
            </a:r>
            <a:r>
              <a:rPr lang="en-IE" sz="2800" dirty="0"/>
              <a:t> </a:t>
            </a:r>
            <a:r>
              <a:rPr lang="en-IE" sz="2800" dirty="0" smtClean="0"/>
              <a:t>contamination</a:t>
            </a:r>
            <a:endParaRPr lang="en-GB" sz="2800" dirty="0" smtClean="0"/>
          </a:p>
        </p:txBody>
      </p:sp>
      <p:pic>
        <p:nvPicPr>
          <p:cNvPr id="22533" name="Picture 4" descr="DSCF003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960" y="1628800"/>
            <a:ext cx="4743975" cy="352898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07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>
                <a:solidFill>
                  <a:srgbClr val="00B050"/>
                </a:solidFill>
              </a:rPr>
              <a:t>Band Spreader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981075"/>
            <a:ext cx="4680074" cy="5761038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IE" sz="2800" dirty="0" smtClean="0"/>
              <a:t>Reduced Ammonia losses</a:t>
            </a:r>
          </a:p>
          <a:p>
            <a:pPr>
              <a:buFont typeface="Arial" pitchFamily="34" charset="0"/>
              <a:buChar char="•"/>
            </a:pPr>
            <a:endParaRPr lang="en-IE" sz="2800" dirty="0" smtClean="0"/>
          </a:p>
          <a:p>
            <a:pPr>
              <a:buFont typeface="Arial" pitchFamily="34" charset="0"/>
              <a:buChar char="•"/>
            </a:pPr>
            <a:r>
              <a:rPr lang="en-IE" sz="2800" dirty="0" smtClean="0"/>
              <a:t>Less maintenance than TS</a:t>
            </a:r>
            <a:endParaRPr lang="en-IE" sz="2800" dirty="0"/>
          </a:p>
          <a:p>
            <a:pPr>
              <a:buFont typeface="Arial" pitchFamily="34" charset="0"/>
              <a:buChar char="•"/>
            </a:pPr>
            <a:r>
              <a:rPr lang="en-IE" sz="2800" dirty="0" smtClean="0"/>
              <a:t>Tend to be lighter than TS</a:t>
            </a:r>
          </a:p>
          <a:p>
            <a:pPr lvl="0">
              <a:buFont typeface="Arial" pitchFamily="34" charset="0"/>
              <a:buChar char="•"/>
            </a:pPr>
            <a:endParaRPr lang="en-IE" sz="2400" dirty="0" smtClean="0"/>
          </a:p>
          <a:p>
            <a:pPr lvl="0">
              <a:buFont typeface="Arial" pitchFamily="34" charset="0"/>
              <a:buChar char="•"/>
            </a:pPr>
            <a:r>
              <a:rPr lang="en-IE" sz="2400" dirty="0" smtClean="0"/>
              <a:t>Precise application </a:t>
            </a:r>
            <a:r>
              <a:rPr lang="en-IE" sz="2400" dirty="0"/>
              <a:t>of </a:t>
            </a:r>
            <a:r>
              <a:rPr lang="en-IE" sz="2400" dirty="0" smtClean="0"/>
              <a:t>N/P/K</a:t>
            </a:r>
            <a:endParaRPr lang="en-IE" sz="2800" dirty="0" smtClean="0"/>
          </a:p>
          <a:p>
            <a:pPr>
              <a:buFont typeface="Arial" pitchFamily="34" charset="0"/>
              <a:buChar char="•"/>
            </a:pPr>
            <a:endParaRPr lang="en-IE" sz="2800" dirty="0"/>
          </a:p>
          <a:p>
            <a:pPr>
              <a:buFont typeface="Arial" pitchFamily="34" charset="0"/>
              <a:buChar char="•"/>
            </a:pPr>
            <a:r>
              <a:rPr lang="en-IE" sz="2800" dirty="0" smtClean="0"/>
              <a:t>Less grass contamination </a:t>
            </a:r>
          </a:p>
          <a:p>
            <a:pPr>
              <a:buFont typeface="Arial" pitchFamily="34" charset="0"/>
              <a:buChar char="•"/>
            </a:pPr>
            <a:endParaRPr lang="en-IE" sz="2800" dirty="0" smtClean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060848"/>
            <a:ext cx="3557124" cy="230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74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333375"/>
            <a:ext cx="7772400" cy="457200"/>
          </a:xfrm>
        </p:spPr>
        <p:txBody>
          <a:bodyPr/>
          <a:lstStyle/>
          <a:p>
            <a:r>
              <a:rPr lang="en-US" sz="3600" dirty="0" smtClean="0">
                <a:solidFill>
                  <a:srgbClr val="00B050"/>
                </a:solidFill>
              </a:rPr>
              <a:t>Trailing Shoe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981075"/>
            <a:ext cx="4248026" cy="5761038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IE" sz="2400" dirty="0" smtClean="0"/>
              <a:t>Reduced Ammonia losses</a:t>
            </a:r>
          </a:p>
          <a:p>
            <a:pPr>
              <a:buFont typeface="Arial" pitchFamily="34" charset="0"/>
              <a:buChar char="•"/>
            </a:pPr>
            <a:endParaRPr lang="en-IE" sz="2400" dirty="0" smtClean="0"/>
          </a:p>
          <a:p>
            <a:pPr>
              <a:buFont typeface="Arial" pitchFamily="34" charset="0"/>
              <a:buChar char="•"/>
            </a:pPr>
            <a:r>
              <a:rPr lang="en-IE" sz="2400" dirty="0" smtClean="0"/>
              <a:t>Precise application of N/P/K</a:t>
            </a:r>
            <a:endParaRPr lang="en-IE" sz="2400" dirty="0"/>
          </a:p>
          <a:p>
            <a:pPr>
              <a:buFont typeface="Arial" pitchFamily="34" charset="0"/>
              <a:buChar char="•"/>
            </a:pPr>
            <a:r>
              <a:rPr lang="en-IE" sz="2400" dirty="0" smtClean="0"/>
              <a:t>Work in higher grass covers </a:t>
            </a:r>
            <a:endParaRPr lang="en-IE" sz="2400" dirty="0"/>
          </a:p>
          <a:p>
            <a:pPr>
              <a:buFont typeface="Arial" pitchFamily="34" charset="0"/>
              <a:buChar char="•"/>
            </a:pPr>
            <a:endParaRPr lang="en-IE" sz="2400" dirty="0" smtClean="0"/>
          </a:p>
          <a:p>
            <a:pPr>
              <a:buFont typeface="Arial" pitchFamily="34" charset="0"/>
              <a:buChar char="•"/>
            </a:pPr>
            <a:r>
              <a:rPr lang="en-IE" sz="2400" dirty="0" smtClean="0"/>
              <a:t>Better soil conditions </a:t>
            </a:r>
          </a:p>
          <a:p>
            <a:pPr>
              <a:buFont typeface="Arial" pitchFamily="34" charset="0"/>
              <a:buChar char="•"/>
            </a:pPr>
            <a:endParaRPr lang="en-IE" sz="2400" dirty="0"/>
          </a:p>
          <a:p>
            <a:pPr>
              <a:buFont typeface="Arial" pitchFamily="34" charset="0"/>
              <a:buChar char="•"/>
            </a:pPr>
            <a:r>
              <a:rPr lang="en-IE" sz="2400" dirty="0" smtClean="0"/>
              <a:t>Grass contamination is reduced</a:t>
            </a:r>
            <a:endParaRPr lang="en-GB" sz="2400" dirty="0" smtClean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12976"/>
            <a:ext cx="3259063" cy="244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32656"/>
            <a:ext cx="3772471" cy="282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59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In Summary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E" dirty="0" smtClean="0"/>
              <a:t>Recycle slurry on silage fields </a:t>
            </a:r>
          </a:p>
          <a:p>
            <a:r>
              <a:rPr lang="en-IE" dirty="0" smtClean="0"/>
              <a:t>Check slurry DM</a:t>
            </a:r>
            <a:r>
              <a:rPr lang="en-IE" dirty="0" smtClean="0"/>
              <a:t>%</a:t>
            </a:r>
          </a:p>
          <a:p>
            <a:r>
              <a:rPr lang="en-IE" dirty="0" smtClean="0"/>
              <a:t>Apply manures to Index 1 &amp; 2 fields first </a:t>
            </a:r>
          </a:p>
          <a:p>
            <a:r>
              <a:rPr lang="en-IE" dirty="0" smtClean="0"/>
              <a:t>Aim to maximise slurry application in springtime </a:t>
            </a:r>
          </a:p>
          <a:p>
            <a:r>
              <a:rPr lang="en-IE" dirty="0" smtClean="0"/>
              <a:t>Low emission spreading with increase N efficiency &amp; reduce GHG’s</a:t>
            </a:r>
            <a:endParaRPr lang="en-IE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Mark Plunkett, Teagasc, 2018 </a:t>
            </a:r>
            <a:endParaRPr lang="en-US"/>
          </a:p>
        </p:txBody>
      </p:sp>
      <p:sp>
        <p:nvSpPr>
          <p:cNvPr id="6" name="Footer Placeholder 4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 smtClean="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  <a:cs typeface="+mn-cs"/>
              </a:defRPr>
            </a:lvl9pPr>
          </a:lstStyle>
          <a:p>
            <a:pPr eaLnBrk="1" hangingPunct="1"/>
            <a:r>
              <a:rPr lang="en-GB" sz="1400" smtClean="0">
                <a:solidFill>
                  <a:srgbClr val="000000"/>
                </a:solidFill>
                <a:latin typeface="Arial" pitchFamily="34" charset="0"/>
              </a:rPr>
              <a:t>Mark Plunkett, Teagasc</a:t>
            </a:r>
            <a:endParaRPr lang="en-GB" sz="14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97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Fert spreading for FAI 2011v2">
  <a:themeElements>
    <a:clrScheme name="Fert spreading for FAI 2011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ert spreading for FAI 2011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ert spreading for FAI 2011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9_Fert spreading for FAI 2011v2">
  <a:themeElements>
    <a:clrScheme name="Fert spreading for FAI 2011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ert spreading for FAI 2011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ert spreading for FAI 2011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</TotalTime>
  <Words>834</Words>
  <Application>Microsoft Office PowerPoint</Application>
  <PresentationFormat>On-screen Show (4:3)</PresentationFormat>
  <Paragraphs>279</Paragraphs>
  <Slides>17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1_Blank Presentation</vt:lpstr>
      <vt:lpstr>2_Blank Presentation</vt:lpstr>
      <vt:lpstr>3_Office Theme</vt:lpstr>
      <vt:lpstr>Fert spreading for FAI 2011v2</vt:lpstr>
      <vt:lpstr>9_Fert spreading for FAI 2011v2</vt:lpstr>
      <vt:lpstr>3_Blank Presentation</vt:lpstr>
      <vt:lpstr>4_Blank Presentation</vt:lpstr>
      <vt:lpstr>5_Blank Presentation</vt:lpstr>
      <vt:lpstr>6_Blank Presentation</vt:lpstr>
      <vt:lpstr>Delivery of P &amp; K  Slurry / FYM / Fertilisers    Mark Plunkett, Teagasc,  Johnstown Castle, Wexford</vt:lpstr>
      <vt:lpstr>Where should Cattle Slurry Go?</vt:lpstr>
      <vt:lpstr>What's the N – P – K of Manures?</vt:lpstr>
      <vt:lpstr>How to Maximise Recovery of N?</vt:lpstr>
      <vt:lpstr>Manure P &amp; K as Nutrients</vt:lpstr>
      <vt:lpstr>Cattle Slurry – A Variable Fertiliser </vt:lpstr>
      <vt:lpstr>Slurry Dry Matter Content</vt:lpstr>
      <vt:lpstr>Fertilizer Value – Other manures</vt:lpstr>
      <vt:lpstr>Effect of Dry Matter % on N – P – K  &amp; Meeting 1st Cut Silage Requirements </vt:lpstr>
      <vt:lpstr>Cutting Grazing Plots for Silage </vt:lpstr>
      <vt:lpstr>P &amp; K in Slurry</vt:lpstr>
      <vt:lpstr>Slurry Questions?</vt:lpstr>
      <vt:lpstr>Methods of Applications </vt:lpstr>
      <vt:lpstr>Splashplate</vt:lpstr>
      <vt:lpstr>Band Spreader</vt:lpstr>
      <vt:lpstr>Trailing Shoe</vt:lpstr>
      <vt:lpstr>In Summary </vt:lpstr>
    </vt:vector>
  </TitlesOfParts>
  <Company>Teagasc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 &amp; K  Slurry / FYM / Fertilisers    Mark Plunkett, Teagasc,  Johnstown Castle, Wexford</dc:title>
  <dc:creator>Mark Plunkett</dc:creator>
  <cp:lastModifiedBy>Mark Plunkett</cp:lastModifiedBy>
  <cp:revision>107</cp:revision>
  <dcterms:created xsi:type="dcterms:W3CDTF">2018-02-18T11:11:28Z</dcterms:created>
  <dcterms:modified xsi:type="dcterms:W3CDTF">2018-03-08T10:18:57Z</dcterms:modified>
</cp:coreProperties>
</file>