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90" r:id="rId3"/>
    <p:sldMasterId id="2147483706" r:id="rId4"/>
    <p:sldMasterId id="2147483723" r:id="rId5"/>
    <p:sldMasterId id="2147483742" r:id="rId6"/>
  </p:sldMasterIdLst>
  <p:notesMasterIdLst>
    <p:notesMasterId r:id="rId27"/>
  </p:notesMasterIdLst>
  <p:handoutMasterIdLst>
    <p:handoutMasterId r:id="rId28"/>
  </p:handoutMasterIdLst>
  <p:sldIdLst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CFEB3-E18E-46CF-B402-B135AB65F1C1}" type="datetimeFigureOut">
              <a:rPr lang="en-IE" smtClean="0"/>
              <a:t>16/03/2018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E" smtClean="0"/>
              <a:t>Mark Plunkett, Teagasc, 2018 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A659F-4271-46C8-A2E7-4AF9053F967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1432489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5C397-4E7B-4D79-A0EF-488BC6013FDD}" type="datetimeFigureOut">
              <a:rPr lang="en-IE" smtClean="0"/>
              <a:t>16/03/2018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E" smtClean="0"/>
              <a:t>Mark Plunkett, Teagasc, 2018 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89079-8820-4D39-8C75-59FB767113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00402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89079-8820-4D39-8C75-59FB767113A8}" type="slidenum">
              <a:rPr lang="en-IE" smtClean="0"/>
              <a:t>13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Mark Plunkett, Teagasc, 2018 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4880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425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7673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827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7800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3468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250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50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918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15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477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076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3193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2464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8304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3664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0"/>
            <a:ext cx="8858250" cy="887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75" y="887413"/>
            <a:ext cx="8858250" cy="256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75" y="3605213"/>
            <a:ext cx="8858250" cy="2566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5932922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01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959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57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789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259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514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226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339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382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92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643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85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BEC36-E0A3-4969-B585-72034F3D5B3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2527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47DD8-06E8-4260-A2CA-B95E84F3123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863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04B3F-256A-4D34-A53A-A3FF9710DB0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0845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EE9AB-4726-4BDF-9C9A-0D44DD7A66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304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12702-1B09-4483-A33B-2B77B2FB6E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6055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DEC9A-AB3C-4E46-A714-C92154569D4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659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BE520-5327-4580-B855-1439EE7EE2C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254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5289A-1B59-44AA-B880-51F18AD7E47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4572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93C04-E76B-4609-9280-851C207DBC4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4138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95E09-AD46-469F-A5D1-AD0D34FF3B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171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075" y="0"/>
            <a:ext cx="2128838" cy="5878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237287" cy="5878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E9605-FDC4-4DB9-A75A-B598CD3A857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845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137F4-E2C1-49A4-B414-40C1FA7AFA2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917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125538"/>
            <a:ext cx="8229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BE845-1DFD-476D-BC58-21F260E6D48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822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9C8A6-A808-4899-9154-2AA3ED37BF5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407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578225"/>
            <a:ext cx="4038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1C71B-8157-4F15-97E7-83B925E6D9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9206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32774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15301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5788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81505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79936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0225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2086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48987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05089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77657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50957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5765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718646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772078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28974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194C5D5-E4EA-4255-9511-1355B037D01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5974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C68D339-AE24-43C8-8054-251ECE2D36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7610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AA5DC3A-9E4D-4244-8A5A-DB3B7101BA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3376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2B01CB3-7841-4151-ACFB-7121846B7F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9341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1CB4268-33DC-4845-8AF7-836F096001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2092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F0A5908-B358-40F5-B640-F78CFC5F81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2141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F4E231-5906-42F2-994C-44BACFAD70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4904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BFC0398-430A-4D97-8BD3-AC967598E4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7178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00D969C-AB2E-443F-9C4B-52C1A58AC5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0489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4DEBCC4-1DC4-4539-B239-23BABBADC3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7758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B900613-3947-4701-A8E1-85796D4BFD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968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FC5AB75-1A83-4A42-A18B-309CA128D1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7586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F03B031-26C4-45E1-8631-8C892CC434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2795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075" y="0"/>
            <a:ext cx="2128838" cy="5878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237287" cy="5878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F3B4733-3E35-42A9-9005-809BB984BD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2121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8BA4ECF-5EF3-4DEE-A8B0-BC4929919A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3586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125538"/>
            <a:ext cx="8229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CAF2862-9D7B-4E9C-8A8B-144EFA0BA7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77416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505DEF-9477-4FC7-908C-571BB97FA9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1445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578225"/>
            <a:ext cx="4038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50274C2-6815-4D11-9355-A2E56E3315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0568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8EF43BB-D93D-47E9-B338-A7DCF381B0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2487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D30DAE5-00C5-4437-93BB-A7D3D5DF4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250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0A4D5E6-73F9-43D8-8B46-1B6098D6B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317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112FADA-84DB-47C3-85FD-27D282598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802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3E240E2-1F6B-4F6A-8C7D-1835966184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932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5FBB075-71E9-493C-A761-EB2236311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5057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DFB7CC5-3124-44BD-90D2-F35748076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689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17762D5-27D6-43AF-89BC-862F43B07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908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E426333-9883-41F8-A7F6-B65EADB62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0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6276F61-E987-4ACE-809C-31804EEA2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456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39FD8C5-39C9-40FA-B2C4-4566D0A5C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8541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3601288-7631-4889-ADC4-6B5BDF9859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9128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BDE39D2-BFAD-4A07-B12F-9B56C374B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6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3" descr="8892 PP Interal Update-0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636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34368562-B963-D14D-B6B0-C53B94E906B8}" type="slidenum">
              <a:rPr lang="en-US" smtClean="0">
                <a:solidFill>
                  <a:srgbClr val="007944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39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353425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296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AF2E3F-1268-41B3-BA08-FD70C97879E7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/>
        </p:nvSpPr>
        <p:spPr bwMode="auto">
          <a:xfrm>
            <a:off x="2087563" y="152400"/>
            <a:ext cx="705643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8" tIns="45594" rIns="91188" bIns="45594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itchFamily="2" charset="2"/>
              <a:buChar char="t"/>
            </a:pPr>
            <a:endParaRPr lang="en-US" sz="3200">
              <a:solidFill>
                <a:srgbClr val="000000"/>
              </a:solidFill>
            </a:endParaRPr>
          </a:p>
        </p:txBody>
      </p:sp>
      <p:pic>
        <p:nvPicPr>
          <p:cNvPr id="1032" name="Picture 16" descr="8892 PP Interal Update-01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558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21"/>
          <p:cNvGrpSpPr>
            <a:grpSpLocks noChangeAspect="1"/>
          </p:cNvGrpSpPr>
          <p:nvPr userDrawn="1"/>
        </p:nvGrpSpPr>
        <p:grpSpPr bwMode="auto">
          <a:xfrm>
            <a:off x="468313" y="6084888"/>
            <a:ext cx="1912937" cy="657225"/>
            <a:chOff x="240" y="4896"/>
            <a:chExt cx="1392" cy="466"/>
          </a:xfrm>
        </p:grpSpPr>
        <p:pic>
          <p:nvPicPr>
            <p:cNvPr id="1034" name="Picture 22" descr="!PROCESS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4896"/>
              <a:ext cx="1200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23"/>
            <p:cNvSpPr txBox="1">
              <a:spLocks noChangeAspect="1" noChangeArrowheads="1"/>
            </p:cNvSpPr>
            <p:nvPr/>
          </p:nvSpPr>
          <p:spPr bwMode="auto">
            <a:xfrm>
              <a:off x="240" y="5233"/>
              <a:ext cx="1392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188" tIns="45594" rIns="91188" bIns="4559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b="1" dirty="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61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905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353425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296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056CAC-C238-4D47-B55C-167F91B3212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  <p:sp>
        <p:nvSpPr>
          <p:cNvPr id="10247" name="Rectangle 15"/>
          <p:cNvSpPr>
            <a:spLocks noChangeArrowheads="1"/>
          </p:cNvSpPr>
          <p:nvPr/>
        </p:nvSpPr>
        <p:spPr bwMode="auto">
          <a:xfrm>
            <a:off x="2087563" y="152400"/>
            <a:ext cx="705643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8" tIns="45594" rIns="91188" bIns="45594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itchFamily="2" charset="2"/>
              <a:buChar char="t"/>
            </a:pPr>
            <a:endParaRPr lang="en-US" sz="3200">
              <a:solidFill>
                <a:srgbClr val="000000"/>
              </a:solidFill>
            </a:endParaRPr>
          </a:p>
        </p:txBody>
      </p:sp>
      <p:pic>
        <p:nvPicPr>
          <p:cNvPr id="10248" name="Picture 16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558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9" name="Group 21"/>
          <p:cNvGrpSpPr>
            <a:grpSpLocks noChangeAspect="1"/>
          </p:cNvGrpSpPr>
          <p:nvPr userDrawn="1"/>
        </p:nvGrpSpPr>
        <p:grpSpPr bwMode="auto">
          <a:xfrm>
            <a:off x="468313" y="6084888"/>
            <a:ext cx="1912937" cy="657225"/>
            <a:chOff x="240" y="4896"/>
            <a:chExt cx="1392" cy="466"/>
          </a:xfrm>
        </p:grpSpPr>
        <p:pic>
          <p:nvPicPr>
            <p:cNvPr id="10250" name="Picture 22" descr="!PROCESS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4896"/>
              <a:ext cx="1200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23"/>
            <p:cNvSpPr txBox="1">
              <a:spLocks noChangeAspect="1" noChangeArrowheads="1"/>
            </p:cNvSpPr>
            <p:nvPr/>
          </p:nvSpPr>
          <p:spPr bwMode="auto">
            <a:xfrm>
              <a:off x="240" y="5233"/>
              <a:ext cx="1392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188" tIns="45594" rIns="91188" bIns="4559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b="1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067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smtClean="0"/>
              <a:t>Click to edit Master title style</a:t>
            </a:r>
            <a:endParaRPr lang="en-US" smtClean="0"/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smtClean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3"/>
            <a:ext cx="6565900" cy="53181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defTabSz="457200">
              <a:defRPr sz="8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1625" y="6189663"/>
            <a:ext cx="531813" cy="531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>
              <a:defRPr sz="800">
                <a:solidFill>
                  <a:srgbClr val="007944"/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F89446-A318-496A-99A1-27B6580D46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5366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6189663"/>
            <a:ext cx="1524000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15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66" y="188640"/>
            <a:ext cx="8784976" cy="1470025"/>
          </a:xfrm>
        </p:spPr>
        <p:txBody>
          <a:bodyPr/>
          <a:lstStyle/>
          <a:p>
            <a:pPr algn="r"/>
            <a:r>
              <a:rPr lang="en-IE" sz="4800" dirty="0" smtClean="0">
                <a:solidFill>
                  <a:srgbClr val="00B050"/>
                </a:solidFill>
              </a:rPr>
              <a:t>P &amp; K Fertiliser Choice</a:t>
            </a:r>
            <a:br>
              <a:rPr lang="en-IE" sz="4800" dirty="0" smtClean="0">
                <a:solidFill>
                  <a:srgbClr val="00B050"/>
                </a:solidFill>
              </a:rPr>
            </a:br>
            <a:endParaRPr lang="en-IE" sz="48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5358" y="1766245"/>
            <a:ext cx="5361178" cy="1752600"/>
          </a:xfrm>
        </p:spPr>
        <p:txBody>
          <a:bodyPr/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IE" sz="3200" dirty="0" smtClean="0"/>
              <a:t>Fertiliser Products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IE" sz="3200" dirty="0" smtClean="0"/>
              <a:t>Timings of Application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IE" sz="3200" dirty="0" smtClean="0"/>
              <a:t>Suggested Programmes </a:t>
            </a:r>
            <a:endParaRPr lang="en-IE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10" b="10189"/>
          <a:stretch/>
        </p:blipFill>
        <p:spPr bwMode="auto">
          <a:xfrm>
            <a:off x="-396552" y="1766245"/>
            <a:ext cx="4210368" cy="256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05064"/>
            <a:ext cx="2807774" cy="1572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894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80920" cy="731838"/>
          </a:xfrm>
        </p:spPr>
        <p:txBody>
          <a:bodyPr/>
          <a:lstStyle/>
          <a:p>
            <a:pPr algn="ctr"/>
            <a:r>
              <a:rPr lang="en-IE" dirty="0" smtClean="0">
                <a:solidFill>
                  <a:schemeClr val="tx1"/>
                </a:solidFill>
              </a:rPr>
              <a:t>Types of Fertiliser.. Re think Req.!</a:t>
            </a:r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9"/>
            <a:ext cx="7906072" cy="5554984"/>
          </a:xfrm>
        </p:spPr>
        <p:txBody>
          <a:bodyPr>
            <a:normAutofit fontScale="85000" lnSpcReduction="20000"/>
          </a:bodyPr>
          <a:lstStyle/>
          <a:p>
            <a:r>
              <a:rPr lang="en-IE" dirty="0" smtClean="0"/>
              <a:t>16% Super P</a:t>
            </a:r>
          </a:p>
          <a:p>
            <a:r>
              <a:rPr lang="en-IE" dirty="0" smtClean="0"/>
              <a:t>MOP 50% K</a:t>
            </a:r>
          </a:p>
          <a:p>
            <a:r>
              <a:rPr lang="en-IE" dirty="0" smtClean="0"/>
              <a:t>18-6-12</a:t>
            </a:r>
          </a:p>
          <a:p>
            <a:r>
              <a:rPr lang="en-IE" dirty="0" smtClean="0"/>
              <a:t>10-10-20</a:t>
            </a:r>
          </a:p>
          <a:p>
            <a:r>
              <a:rPr lang="en-IE" dirty="0" smtClean="0"/>
              <a:t>23-10-0</a:t>
            </a:r>
          </a:p>
          <a:p>
            <a:r>
              <a:rPr lang="en-IE" dirty="0" smtClean="0"/>
              <a:t>15-10-10</a:t>
            </a:r>
          </a:p>
          <a:p>
            <a:r>
              <a:rPr lang="en-IE" dirty="0" smtClean="0"/>
              <a:t>14-7-14</a:t>
            </a:r>
          </a:p>
          <a:p>
            <a:r>
              <a:rPr lang="en-IE" dirty="0" smtClean="0"/>
              <a:t>13-6-20</a:t>
            </a:r>
          </a:p>
          <a:p>
            <a:r>
              <a:rPr lang="en-IE" dirty="0" smtClean="0"/>
              <a:t>25-5-0</a:t>
            </a:r>
          </a:p>
          <a:p>
            <a:r>
              <a:rPr lang="en-IE" dirty="0" smtClean="0"/>
              <a:t>27-2.5-5</a:t>
            </a:r>
          </a:p>
          <a:p>
            <a:r>
              <a:rPr lang="en-IE" dirty="0" smtClean="0"/>
              <a:t>24-2.5-10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63132" y="2492896"/>
            <a:ext cx="4114801" cy="20621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800" b="1" dirty="0">
                <a:solidFill>
                  <a:srgbClr val="359828"/>
                </a:solidFill>
              </a:rPr>
              <a:t>18 </a:t>
            </a:r>
            <a:r>
              <a:rPr lang="en-IE" sz="2800" b="1" dirty="0">
                <a:solidFill>
                  <a:prstClr val="black"/>
                </a:solidFill>
              </a:rPr>
              <a:t>– </a:t>
            </a:r>
            <a:r>
              <a:rPr lang="en-IE" sz="2800" b="1" dirty="0">
                <a:solidFill>
                  <a:srgbClr val="C00000"/>
                </a:solidFill>
              </a:rPr>
              <a:t>6 </a:t>
            </a:r>
            <a:r>
              <a:rPr lang="en-IE" sz="2800" b="1" dirty="0">
                <a:solidFill>
                  <a:prstClr val="black"/>
                </a:solidFill>
              </a:rPr>
              <a:t>– </a:t>
            </a:r>
            <a:r>
              <a:rPr lang="en-IE" sz="2800" b="1" dirty="0">
                <a:solidFill>
                  <a:srgbClr val="FF9900"/>
                </a:solidFill>
              </a:rPr>
              <a:t>12 </a:t>
            </a:r>
            <a:r>
              <a:rPr lang="en-IE" sz="1600" b="1" dirty="0">
                <a:solidFill>
                  <a:srgbClr val="359828"/>
                </a:solidFill>
              </a:rPr>
              <a:t>(50kg bag)</a:t>
            </a:r>
            <a:endParaRPr lang="en-IE" sz="4000" b="1" dirty="0">
              <a:solidFill>
                <a:srgbClr val="FF9900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Contains:-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00B050"/>
                </a:solidFill>
              </a:rPr>
              <a:t>18 units N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C00000"/>
                </a:solidFill>
              </a:rPr>
              <a:t>6 units P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FF9900"/>
                </a:solidFill>
              </a:rPr>
              <a:t>12 units K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63133" y="980728"/>
            <a:ext cx="4114801" cy="12618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800" b="1" dirty="0">
                <a:solidFill>
                  <a:srgbClr val="C00000"/>
                </a:solidFill>
              </a:rPr>
              <a:t>16% Super P</a:t>
            </a:r>
            <a:r>
              <a:rPr lang="en-IE" sz="1600" b="1" dirty="0">
                <a:solidFill>
                  <a:srgbClr val="C00000"/>
                </a:solidFill>
              </a:rPr>
              <a:t>(50kg bag)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Contains:-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srgbClr val="C00000"/>
                </a:solidFill>
              </a:rPr>
              <a:t>- 16 units 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63133" y="4784367"/>
            <a:ext cx="4114801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800" b="1" dirty="0">
                <a:solidFill>
                  <a:srgbClr val="359828"/>
                </a:solidFill>
              </a:rPr>
              <a:t>23 </a:t>
            </a:r>
            <a:r>
              <a:rPr lang="en-IE" sz="2800" b="1" dirty="0">
                <a:solidFill>
                  <a:prstClr val="black"/>
                </a:solidFill>
              </a:rPr>
              <a:t>– </a:t>
            </a:r>
            <a:r>
              <a:rPr lang="en-IE" sz="2800" b="1" dirty="0">
                <a:solidFill>
                  <a:srgbClr val="C00000"/>
                </a:solidFill>
              </a:rPr>
              <a:t>10 </a:t>
            </a:r>
            <a:r>
              <a:rPr lang="en-IE" sz="2800" b="1" dirty="0">
                <a:solidFill>
                  <a:prstClr val="black"/>
                </a:solidFill>
              </a:rPr>
              <a:t>– </a:t>
            </a:r>
            <a:r>
              <a:rPr lang="en-IE" sz="2800" b="1" dirty="0">
                <a:solidFill>
                  <a:srgbClr val="FF9900"/>
                </a:solidFill>
              </a:rPr>
              <a:t>0 </a:t>
            </a:r>
            <a:r>
              <a:rPr lang="en-IE" sz="1600" b="1" dirty="0">
                <a:solidFill>
                  <a:srgbClr val="359828"/>
                </a:solidFill>
              </a:rPr>
              <a:t>(50kg bag)</a:t>
            </a:r>
            <a:endParaRPr lang="en-IE" sz="4000" b="1" dirty="0">
              <a:solidFill>
                <a:srgbClr val="FF9900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Contains:-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00B050"/>
                </a:solidFill>
              </a:rPr>
              <a:t>23 units N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C00000"/>
                </a:solidFill>
              </a:rPr>
              <a:t>10 units P</a:t>
            </a:r>
            <a:r>
              <a:rPr lang="en-IE" sz="2400" dirty="0">
                <a:solidFill>
                  <a:srgbClr val="FF9900"/>
                </a:solidFill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2" t="19432" r="6276" b="13534"/>
          <a:stretch/>
        </p:blipFill>
        <p:spPr bwMode="auto">
          <a:xfrm>
            <a:off x="7504036" y="2308698"/>
            <a:ext cx="1639964" cy="2430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xplosion 2 7"/>
          <p:cNvSpPr/>
          <p:nvPr/>
        </p:nvSpPr>
        <p:spPr>
          <a:xfrm>
            <a:off x="5900185" y="5157192"/>
            <a:ext cx="1603851" cy="1378521"/>
          </a:xfrm>
          <a:prstGeom prst="irregularSeal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i="1" dirty="0">
                <a:solidFill>
                  <a:srgbClr val="FF0000"/>
                </a:solidFill>
              </a:rPr>
              <a:t>Now Req.</a:t>
            </a:r>
          </a:p>
        </p:txBody>
      </p:sp>
      <p:sp>
        <p:nvSpPr>
          <p:cNvPr id="11" name="Footer Placeholder 1"/>
          <p:cNvSpPr txBox="1">
            <a:spLocks/>
          </p:cNvSpPr>
          <p:nvPr/>
        </p:nvSpPr>
        <p:spPr bwMode="auto">
          <a:xfrm>
            <a:off x="609181" y="6381750"/>
            <a:ext cx="676875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26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95288" y="1588"/>
            <a:ext cx="8426450" cy="850900"/>
          </a:xfrm>
        </p:spPr>
        <p:txBody>
          <a:bodyPr/>
          <a:lstStyle/>
          <a:p>
            <a:r>
              <a:rPr lang="en-IE" dirty="0" smtClean="0"/>
              <a:t>Fertiliser Compound Options….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074016"/>
              </p:ext>
            </p:extLst>
          </p:nvPr>
        </p:nvGraphicFramePr>
        <p:xfrm>
          <a:off x="251520" y="908720"/>
          <a:ext cx="8496300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4895900"/>
              </a:tblGrid>
              <a:tr h="431701">
                <a:tc>
                  <a:txBody>
                    <a:bodyPr/>
                    <a:lstStyle/>
                    <a:p>
                      <a:pPr algn="ctr"/>
                      <a:r>
                        <a:rPr lang="en-IE" sz="2800" dirty="0" smtClean="0">
                          <a:solidFill>
                            <a:schemeClr val="tx1"/>
                          </a:solidFill>
                        </a:rPr>
                        <a:t>Situation </a:t>
                      </a: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800" dirty="0" smtClean="0">
                          <a:solidFill>
                            <a:schemeClr val="tx1"/>
                          </a:solidFill>
                        </a:rPr>
                        <a:t>Fertiliser Type </a:t>
                      </a: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rgbClr val="00B050"/>
                          </a:solidFill>
                        </a:rPr>
                        <a:t>Grazing  </a:t>
                      </a:r>
                      <a:endParaRPr lang="en-IE" sz="2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400" dirty="0" smtClean="0">
                          <a:solidFill>
                            <a:schemeClr val="tx1"/>
                          </a:solidFill>
                        </a:rPr>
                        <a:t>10-10-20</a:t>
                      </a:r>
                      <a:r>
                        <a:rPr lang="en-IE" sz="2400" baseline="0" dirty="0" smtClean="0">
                          <a:solidFill>
                            <a:schemeClr val="tx1"/>
                          </a:solidFill>
                        </a:rPr>
                        <a:t> / 18-6-12 / 18-4-12 /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14-7-14 / 15-10-10</a:t>
                      </a:r>
                      <a:r>
                        <a:rPr lang="en-IE" sz="2400" baseline="0" dirty="0" smtClean="0">
                          <a:solidFill>
                            <a:schemeClr val="tx1"/>
                          </a:solidFill>
                        </a:rPr>
                        <a:t>  / </a:t>
                      </a:r>
                      <a:r>
                        <a:rPr lang="en-IE" sz="2400" dirty="0" smtClean="0">
                          <a:solidFill>
                            <a:schemeClr val="tx1"/>
                          </a:solidFill>
                        </a:rPr>
                        <a:t>27-2.5-5 /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400" dirty="0" smtClean="0">
                          <a:solidFill>
                            <a:schemeClr val="tx1"/>
                          </a:solidFill>
                        </a:rPr>
                        <a:t>24-2.5-10 / DAP (18N &amp; 20 </a:t>
                      </a:r>
                      <a:r>
                        <a:rPr lang="en-IE" sz="2400" smtClean="0">
                          <a:solidFill>
                            <a:schemeClr val="tx1"/>
                          </a:solidFill>
                        </a:rPr>
                        <a:t>P) / 25-5</a:t>
                      </a:r>
                      <a:r>
                        <a:rPr lang="en-IE" sz="2400" baseline="0" smtClean="0">
                          <a:solidFill>
                            <a:schemeClr val="tx1"/>
                          </a:solidFill>
                        </a:rPr>
                        <a:t>-0</a:t>
                      </a:r>
                      <a:endParaRPr lang="en-IE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rgbClr val="00B050"/>
                          </a:solidFill>
                        </a:rPr>
                        <a:t>Silage / Maize </a:t>
                      </a:r>
                      <a:endParaRPr lang="en-IE" sz="2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400" dirty="0" smtClean="0">
                          <a:solidFill>
                            <a:schemeClr val="tx1"/>
                          </a:solidFill>
                        </a:rPr>
                        <a:t>0-7-30</a:t>
                      </a:r>
                      <a:r>
                        <a:rPr lang="en-IE" sz="2400" baseline="0" dirty="0" smtClean="0">
                          <a:solidFill>
                            <a:schemeClr val="tx1"/>
                          </a:solidFill>
                        </a:rPr>
                        <a:t> / 10-10-20 / 13-6-20 / </a:t>
                      </a:r>
                    </a:p>
                    <a:p>
                      <a:r>
                        <a:rPr lang="en-IE" sz="2400" baseline="0" dirty="0" smtClean="0">
                          <a:solidFill>
                            <a:schemeClr val="tx1"/>
                          </a:solidFill>
                        </a:rPr>
                        <a:t>15-3-20 / </a:t>
                      </a:r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27-2.5-5 / 24-2.5-10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rgbClr val="00B050"/>
                          </a:solidFill>
                        </a:rPr>
                        <a:t>Build Up </a:t>
                      </a:r>
                      <a:endParaRPr lang="en-IE" sz="2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10-10-20 / MOP 50% K / </a:t>
                      </a:r>
                    </a:p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 Super P / 0-7-30 / </a:t>
                      </a:r>
                    </a:p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0-10-20 / 23-10-0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rgbClr val="00B050"/>
                          </a:solidFill>
                        </a:rPr>
                        <a:t>Fertiliser Blends </a:t>
                      </a:r>
                      <a:endParaRPr lang="en-IE" sz="2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 Fertiliser can be made </a:t>
                      </a:r>
                    </a:p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Max. 40 units in 50kg bag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522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smtClean="0">
                <a:solidFill>
                  <a:schemeClr val="tx1"/>
                </a:solidFill>
              </a:rPr>
              <a:t>Fertiliser programmes (P, K &amp; S)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2700" y="2465388"/>
            <a:ext cx="7607300" cy="70326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b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600" dirty="0">
                <a:solidFill>
                  <a:srgbClr val="FFFFFF"/>
                </a:solidFill>
              </a:rPr>
              <a:t>Jan     Feb     Mar     Apr     May     Jun     Jul     Aug     Sep     Oct     Nov     Dec</a:t>
            </a:r>
          </a:p>
        </p:txBody>
      </p:sp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67679">
            <a:off x="39688" y="2001838"/>
            <a:ext cx="1277937" cy="127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Left Arrow 5"/>
          <p:cNvSpPr/>
          <p:nvPr/>
        </p:nvSpPr>
        <p:spPr>
          <a:xfrm rot="17670027">
            <a:off x="2434432" y="1245394"/>
            <a:ext cx="1473200" cy="1138237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200" dirty="0">
                <a:solidFill>
                  <a:srgbClr val="000000"/>
                </a:solidFill>
              </a:rPr>
              <a:t>High P/K Compound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200" dirty="0">
                <a:solidFill>
                  <a:srgbClr val="000000"/>
                </a:solidFill>
              </a:rPr>
              <a:t>(50% of P)</a:t>
            </a:r>
          </a:p>
        </p:txBody>
      </p:sp>
      <p:sp>
        <p:nvSpPr>
          <p:cNvPr id="8" name="Left Arrow 7"/>
          <p:cNvSpPr/>
          <p:nvPr/>
        </p:nvSpPr>
        <p:spPr>
          <a:xfrm rot="17670027">
            <a:off x="3891756" y="1451769"/>
            <a:ext cx="1608138" cy="641350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200" dirty="0">
                <a:solidFill>
                  <a:srgbClr val="000000"/>
                </a:solidFill>
              </a:rPr>
              <a:t>High N - Low P/K</a:t>
            </a:r>
          </a:p>
        </p:txBody>
      </p:sp>
      <p:sp>
        <p:nvSpPr>
          <p:cNvPr id="10" name="Left Arrow 9"/>
          <p:cNvSpPr/>
          <p:nvPr/>
        </p:nvSpPr>
        <p:spPr>
          <a:xfrm rot="17670027">
            <a:off x="4753769" y="1494632"/>
            <a:ext cx="1606550" cy="639762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200" dirty="0">
                <a:solidFill>
                  <a:srgbClr val="000000"/>
                </a:solidFill>
              </a:rPr>
              <a:t>High N - Low P/K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23025" y="989013"/>
            <a:ext cx="25558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Standard compounds for Index 3 situation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P: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   50% early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   50% split in summer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82550" y="3716338"/>
            <a:ext cx="38925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>
                <a:solidFill>
                  <a:srgbClr val="000000"/>
                </a:solidFill>
              </a:rPr>
              <a:t>High 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N-P-0 compound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>
                <a:solidFill>
                  <a:srgbClr val="000000"/>
                </a:solidFill>
              </a:rPr>
              <a:t>High P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N-0-K compound / Straight 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>
                <a:solidFill>
                  <a:srgbClr val="000000"/>
                </a:solidFill>
              </a:rPr>
              <a:t>Low P and 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higher rates / Slurry</a:t>
            </a:r>
          </a:p>
        </p:txBody>
      </p:sp>
      <p:sp>
        <p:nvSpPr>
          <p:cNvPr id="13" name="Left Arrow 12"/>
          <p:cNvSpPr/>
          <p:nvPr/>
        </p:nvSpPr>
        <p:spPr>
          <a:xfrm rot="3738872">
            <a:off x="2540000" y="3409951"/>
            <a:ext cx="1685925" cy="1041400"/>
          </a:xfrm>
          <a:prstGeom prst="lef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2400" dirty="0">
                <a:solidFill>
                  <a:srgbClr val="FFFFFF"/>
                </a:solidFill>
              </a:rPr>
              <a:t>Extra P</a:t>
            </a:r>
          </a:p>
        </p:txBody>
      </p:sp>
      <p:sp>
        <p:nvSpPr>
          <p:cNvPr id="15" name="Left Arrow 14"/>
          <p:cNvSpPr/>
          <p:nvPr/>
        </p:nvSpPr>
        <p:spPr>
          <a:xfrm rot="3738872">
            <a:off x="5338762" y="3409951"/>
            <a:ext cx="1685925" cy="1041400"/>
          </a:xfrm>
          <a:prstGeom prst="lef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2400" dirty="0">
                <a:solidFill>
                  <a:srgbClr val="FFFFFF"/>
                </a:solidFill>
              </a:rPr>
              <a:t>Extra K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443413" y="4486275"/>
            <a:ext cx="46990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>
                <a:solidFill>
                  <a:srgbClr val="000000"/>
                </a:solidFill>
              </a:rPr>
              <a:t>Products: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K:P ratio of 2:1 </a:t>
            </a:r>
            <a:r>
              <a:rPr lang="en-IE" sz="1800">
                <a:solidFill>
                  <a:srgbClr val="000000"/>
                </a:solidFill>
                <a:sym typeface="Wingdings" pitchFamily="2" charset="2"/>
              </a:rPr>
              <a:t> 3:1 ideal for grazing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>
                <a:solidFill>
                  <a:srgbClr val="000000"/>
                </a:solidFill>
                <a:sym typeface="Wingdings" pitchFamily="2" charset="2"/>
              </a:rPr>
              <a:t>	</a:t>
            </a:r>
            <a:r>
              <a:rPr lang="en-IE" sz="1800">
                <a:solidFill>
                  <a:srgbClr val="000000"/>
                </a:solidFill>
                <a:sym typeface="Wingdings" pitchFamily="2" charset="2"/>
              </a:rPr>
              <a:t>Slurry or K:P 4:1  6:1 ideal for silage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600" i="1">
                <a:solidFill>
                  <a:srgbClr val="000000"/>
                </a:solidFill>
                <a:sym typeface="Wingdings" pitchFamily="2" charset="2"/>
              </a:rPr>
              <a:t>Adjust based on soil tests, crops, stocking rates</a:t>
            </a:r>
            <a:endParaRPr lang="en-IE" sz="1600" i="1">
              <a:solidFill>
                <a:srgbClr val="000000"/>
              </a:solidFill>
            </a:endParaRPr>
          </a:p>
        </p:txBody>
      </p:sp>
      <p:sp>
        <p:nvSpPr>
          <p:cNvPr id="18" name="Round Diagonal Corner Rectangle 17"/>
          <p:cNvSpPr/>
          <p:nvPr/>
        </p:nvSpPr>
        <p:spPr>
          <a:xfrm>
            <a:off x="3170238" y="2498725"/>
            <a:ext cx="2252662" cy="377825"/>
          </a:xfrm>
          <a:prstGeom prst="round2DiagRect">
            <a:avLst>
              <a:gd name="adj1" fmla="val 50000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2400" dirty="0">
                <a:solidFill>
                  <a:srgbClr val="000000"/>
                </a:solidFill>
              </a:rPr>
              <a:t>Sulphur</a:t>
            </a:r>
          </a:p>
        </p:txBody>
      </p:sp>
      <p:sp>
        <p:nvSpPr>
          <p:cNvPr id="14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59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7" grpId="0"/>
      <p:bldP spid="11" grpId="0"/>
      <p:bldP spid="13" grpId="0" animBg="1"/>
      <p:bldP spid="15" grpId="0" animBg="1"/>
      <p:bldP spid="17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mtClean="0"/>
              <a:t>K Advice &amp; Grassland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IE" sz="2800" dirty="0" smtClean="0"/>
              <a:t>Grazing Ground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Low K requirements (animal recycling)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Apply index 3 rates to avoid Grass Tetany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Apply build up rates in Sept / Oct </a:t>
            </a:r>
          </a:p>
          <a:p>
            <a:pPr marL="457200" lvl="1" indent="0">
              <a:buFont typeface="Arial Unicode MS"/>
              <a:buNone/>
              <a:defRPr/>
            </a:pPr>
            <a:endParaRPr lang="en-IE" sz="1400" dirty="0" smtClean="0"/>
          </a:p>
          <a:p>
            <a:pPr>
              <a:defRPr/>
            </a:pPr>
            <a:r>
              <a:rPr lang="en-IE" sz="2800" dirty="0" smtClean="0"/>
              <a:t>Silage Ground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High K requirements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Max. 90 kg K/ha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Apply build up rates Sept / Oct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Target cattle slurry to silage fields </a:t>
            </a:r>
          </a:p>
        </p:txBody>
      </p:sp>
      <p:pic>
        <p:nvPicPr>
          <p:cNvPr id="38502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500438"/>
            <a:ext cx="2359025" cy="217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052513"/>
            <a:ext cx="2024062" cy="201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54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772400" cy="1470025"/>
          </a:xfrm>
        </p:spPr>
        <p:txBody>
          <a:bodyPr/>
          <a:lstStyle/>
          <a:p>
            <a:r>
              <a:rPr lang="en-IE" dirty="0" smtClean="0"/>
              <a:t>New P Allowances &amp; Tailoring a Fertiliser Programme 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140968"/>
            <a:ext cx="6400800" cy="1752600"/>
          </a:xfrm>
        </p:spPr>
        <p:txBody>
          <a:bodyPr/>
          <a:lstStyle/>
          <a:p>
            <a:pPr algn="l"/>
            <a:r>
              <a:rPr lang="en-IE" dirty="0" smtClean="0"/>
              <a:t>Suggested Fertiliser programmes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E" dirty="0" smtClean="0"/>
              <a:t>Many combinations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E" dirty="0" smtClean="0"/>
              <a:t>Availability of products   </a:t>
            </a:r>
            <a:endParaRPr lang="en-IE" dirty="0"/>
          </a:p>
        </p:txBody>
      </p:sp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05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IE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New Fertiliser P Allowances </a:t>
            </a:r>
            <a:endParaRPr lang="en-IE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273393"/>
              </p:ext>
            </p:extLst>
          </p:nvPr>
        </p:nvGraphicFramePr>
        <p:xfrm>
          <a:off x="323850" y="1219200"/>
          <a:ext cx="8496300" cy="2857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260"/>
                <a:gridCol w="1699260"/>
                <a:gridCol w="1699260"/>
                <a:gridCol w="1699260"/>
                <a:gridCol w="1699260"/>
              </a:tblGrid>
              <a:tr h="441944">
                <a:tc rowSpan="2"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Grassland Stocking Rate</a:t>
                      </a:r>
                      <a:r>
                        <a:rPr lang="en-IE" sz="20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(kg/ha)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 Index 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647779">
                <a:tc vMerge="1">
                  <a:txBody>
                    <a:bodyPr/>
                    <a:lstStyle/>
                    <a:p>
                      <a:pPr algn="ctr"/>
                      <a:endParaRPr lang="en-I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131 - 170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63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43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171 - 210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211 - 250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&gt;250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69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49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19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3850" y="4508500"/>
            <a:ext cx="3600450" cy="831850"/>
          </a:xfrm>
          <a:prstGeom prst="rect">
            <a:avLst/>
          </a:prstGeom>
          <a:noFill/>
          <a:ln w="603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50kg P/ha @ Index 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30kg P/ha @ Index 2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84663" y="4510088"/>
            <a:ext cx="4751387" cy="830262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mtClean="0">
                <a:solidFill>
                  <a:srgbClr val="000000"/>
                </a:solidFill>
              </a:rPr>
              <a:t>1. Adjust for Conc. Feed (5kg/ton)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mtClean="0">
                <a:solidFill>
                  <a:srgbClr val="000000"/>
                </a:solidFill>
              </a:rPr>
              <a:t>2. Slurry Removed from calculations </a:t>
            </a:r>
          </a:p>
        </p:txBody>
      </p:sp>
      <p:sp>
        <p:nvSpPr>
          <p:cNvPr id="8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66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IE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New Fertiliser P Allowances </a:t>
            </a:r>
            <a:endParaRPr lang="en-IE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3981082"/>
              </p:ext>
            </p:extLst>
          </p:nvPr>
        </p:nvGraphicFramePr>
        <p:xfrm>
          <a:off x="323528" y="2204864"/>
          <a:ext cx="8496300" cy="2857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260"/>
                <a:gridCol w="1699260"/>
                <a:gridCol w="1699260"/>
                <a:gridCol w="1699260"/>
                <a:gridCol w="1699260"/>
              </a:tblGrid>
              <a:tr h="441944">
                <a:tc rowSpan="2"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Grassland Stocking Rate</a:t>
                      </a:r>
                      <a:r>
                        <a:rPr lang="en-IE" sz="20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(kg/ha)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 Index 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647779">
                <a:tc vMerge="1">
                  <a:txBody>
                    <a:bodyPr/>
                    <a:lstStyle/>
                    <a:p>
                      <a:pPr algn="ctr"/>
                      <a:endParaRPr lang="en-I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131 - 170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58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38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171 - 210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211 - 250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&gt;250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64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44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14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15616" y="1200358"/>
            <a:ext cx="6336704" cy="461665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P </a:t>
            </a:r>
            <a:r>
              <a:rPr lang="en-IE" dirty="0">
                <a:solidFill>
                  <a:srgbClr val="000000"/>
                </a:solidFill>
              </a:rPr>
              <a:t>R</a:t>
            </a:r>
            <a:r>
              <a:rPr lang="en-IE" dirty="0" smtClean="0">
                <a:solidFill>
                  <a:srgbClr val="000000"/>
                </a:solidFill>
              </a:rPr>
              <a:t>ates </a:t>
            </a:r>
            <a:r>
              <a:rPr lang="en-IE" dirty="0">
                <a:solidFill>
                  <a:srgbClr val="000000"/>
                </a:solidFill>
              </a:rPr>
              <a:t>a</a:t>
            </a:r>
            <a:r>
              <a:rPr lang="en-IE" dirty="0" smtClean="0">
                <a:solidFill>
                  <a:srgbClr val="000000"/>
                </a:solidFill>
              </a:rPr>
              <a:t>djusted  for  1t/ha Conc. Feed (5kg/ton) 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22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Example Dairy -  N, P &amp; K Rates  </a:t>
            </a:r>
            <a:endParaRPr lang="en-IE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75968"/>
              </p:ext>
            </p:extLst>
          </p:nvPr>
        </p:nvGraphicFramePr>
        <p:xfrm>
          <a:off x="611560" y="1916832"/>
          <a:ext cx="7772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Stocking Rate</a:t>
                      </a:r>
                      <a:r>
                        <a:rPr lang="en-IE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131 – 170 kg Org N/ha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P &amp; K Index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Kg/ha (units/ac)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202 (162)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58 (46)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90 (72)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202 (162)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38 (30)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60 (48)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202 (162)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8 (6)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30 (24)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202 (162)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71600" y="1200358"/>
            <a:ext cx="6624736" cy="461665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P Rates adjusted  for  1t/ha Conc. Feed (5kg/ton) </a:t>
            </a:r>
          </a:p>
        </p:txBody>
      </p:sp>
      <p:sp>
        <p:nvSpPr>
          <p:cNvPr id="7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3728" y="4869160"/>
            <a:ext cx="432048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N &amp; K Advice as per the Teagasc Green Book, 2016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5133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1)* 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947153"/>
              </p:ext>
            </p:extLst>
          </p:nvPr>
        </p:nvGraphicFramePr>
        <p:xfrm>
          <a:off x="251520" y="1343025"/>
          <a:ext cx="8496945" cy="4809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542"/>
                <a:gridCol w="799165"/>
                <a:gridCol w="855854"/>
                <a:gridCol w="1091216"/>
                <a:gridCol w="993554"/>
                <a:gridCol w="995251"/>
                <a:gridCol w="995251"/>
                <a:gridCol w="995251"/>
                <a:gridCol w="858861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 smtClean="0"/>
                    </a:p>
                    <a:p>
                      <a:pPr algn="ctr"/>
                      <a:r>
                        <a:rPr lang="en-IE" sz="1800" dirty="0" smtClean="0"/>
                        <a:t>Feb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June /</a:t>
                      </a:r>
                    </a:p>
                    <a:p>
                      <a:pPr algn="ctr"/>
                      <a:r>
                        <a:rPr lang="en-IE" sz="1900" dirty="0" smtClean="0"/>
                        <a:t>July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Sept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>
                          <a:solidFill>
                            <a:schemeClr val="tx1"/>
                          </a:solidFill>
                        </a:rPr>
                        <a:t>½ Urea</a:t>
                      </a:r>
                      <a:endParaRPr lang="en-IE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     23-10-0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18’s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1.75bag 18’s/ac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18’s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23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27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42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34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34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25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185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23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29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36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smtClean="0"/>
                        <a:t>32</a:t>
                      </a:r>
                      <a:endParaRPr lang="en-IE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36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27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183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10</a:t>
                      </a:r>
                      <a:endParaRPr lang="en-IE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46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72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21</a:t>
                      </a:r>
                      <a:endParaRPr lang="en-IE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69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6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6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5885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9pPr>
          </a:lstStyle>
          <a:p>
            <a:pPr eaLnBrk="1" hangingPunct="1"/>
            <a:endParaRPr lang="en-US" dirty="0" smtClean="0">
              <a:solidFill>
                <a:srgbClr val="898989"/>
              </a:solidFill>
            </a:endParaRPr>
          </a:p>
        </p:txBody>
      </p:sp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7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2)* 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7030289"/>
              </p:ext>
            </p:extLst>
          </p:nvPr>
        </p:nvGraphicFramePr>
        <p:xfrm>
          <a:off x="251520" y="1343025"/>
          <a:ext cx="8784976" cy="4809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476"/>
                <a:gridCol w="873515"/>
                <a:gridCol w="982906"/>
                <a:gridCol w="982906"/>
                <a:gridCol w="1027234"/>
                <a:gridCol w="1028988"/>
                <a:gridCol w="1028988"/>
                <a:gridCol w="1028988"/>
                <a:gridCol w="887975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 smtClean="0"/>
                    </a:p>
                    <a:p>
                      <a:pPr algn="ctr"/>
                      <a:r>
                        <a:rPr lang="en-IE" sz="1800" dirty="0" smtClean="0"/>
                        <a:t>Feb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June /</a:t>
                      </a:r>
                    </a:p>
                    <a:p>
                      <a:pPr algn="ctr"/>
                      <a:r>
                        <a:rPr lang="en-IE" sz="1900" dirty="0" smtClean="0"/>
                        <a:t>July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Sept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>
                          <a:solidFill>
                            <a:schemeClr val="tx1"/>
                          </a:solidFill>
                        </a:rPr>
                        <a:t>2,000</a:t>
                      </a:r>
                    </a:p>
                    <a:p>
                      <a:pPr algn="ctr"/>
                      <a:r>
                        <a:rPr lang="en-IE" sz="1800" dirty="0" smtClean="0">
                          <a:solidFill>
                            <a:schemeClr val="tx1"/>
                          </a:solidFill>
                        </a:rPr>
                        <a:t>gal /ac</a:t>
                      </a:r>
                      <a:endParaRPr lang="en-IE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bag 23-10-0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.5bag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23-10-0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23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27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42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34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34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27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185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18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29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41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29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27</a:t>
                      </a:r>
                      <a:endParaRPr lang="en-IE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178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5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12.5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12.5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48*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58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58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5885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9pPr>
          </a:lstStyle>
          <a:p>
            <a:pPr eaLnBrk="1" hangingPunct="1"/>
            <a:endParaRPr lang="en-US" dirty="0" smtClean="0">
              <a:solidFill>
                <a:srgbClr val="898989"/>
              </a:solidFill>
            </a:endParaRPr>
          </a:p>
        </p:txBody>
      </p:sp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32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rgbClr val="000000"/>
                </a:solidFill>
              </a:rPr>
              <a:t>Example Dairy </a:t>
            </a:r>
            <a:r>
              <a:rPr lang="en-IE" sz="3600" dirty="0">
                <a:solidFill>
                  <a:srgbClr val="000000"/>
                </a:solidFill>
              </a:rPr>
              <a:t>-  N, P &amp; </a:t>
            </a:r>
            <a:r>
              <a:rPr lang="en-IE" sz="3600" dirty="0" smtClean="0">
                <a:solidFill>
                  <a:srgbClr val="000000"/>
                </a:solidFill>
              </a:rPr>
              <a:t>K Rates  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056314"/>
              </p:ext>
            </p:extLst>
          </p:nvPr>
        </p:nvGraphicFramePr>
        <p:xfrm>
          <a:off x="611560" y="1916832"/>
          <a:ext cx="7772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Stocking Rate 210 – 250 kg Org N/ha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P &amp; 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Index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Kg/ha (units/ac)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250 (200)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61 (49)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100 (80)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250 (200)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41 (33)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70 (56)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250 (200)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IE" b="1" baseline="0" dirty="0" smtClean="0">
                          <a:solidFill>
                            <a:schemeClr val="tx1"/>
                          </a:solidFill>
                        </a:rPr>
                        <a:t> (9)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40 (32)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250 (200)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31640" y="1200357"/>
            <a:ext cx="6336704" cy="461665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P Rates adjusted  for  1t/ha Conc. Feed (5kg/ton) 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4869160"/>
            <a:ext cx="432048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N &amp; K Advice as per the Teagasc Green Book, 2016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733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210-250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1)* </a:t>
            </a:r>
          </a:p>
        </p:txBody>
      </p:sp>
      <p:sp>
        <p:nvSpPr>
          <p:cNvPr id="205885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9pPr>
          </a:lstStyle>
          <a:p>
            <a:pPr eaLnBrk="1" hangingPunct="1"/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9793523"/>
              </p:ext>
            </p:extLst>
          </p:nvPr>
        </p:nvGraphicFramePr>
        <p:xfrm>
          <a:off x="107505" y="1343047"/>
          <a:ext cx="9036495" cy="4318201"/>
        </p:xfrm>
        <a:graphic>
          <a:graphicData uri="http://schemas.openxmlformats.org/drawingml/2006/table">
            <a:tbl>
              <a:tblPr firstRow="1" bandRow="1"/>
              <a:tblGrid>
                <a:gridCol w="504055"/>
                <a:gridCol w="862808"/>
                <a:gridCol w="937392"/>
                <a:gridCol w="936104"/>
                <a:gridCol w="1080120"/>
                <a:gridCol w="864096"/>
                <a:gridCol w="1095996"/>
                <a:gridCol w="1064244"/>
                <a:gridCol w="939743"/>
                <a:gridCol w="751937"/>
              </a:tblGrid>
              <a:tr h="82551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Advice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Feb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March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April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May 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June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Aug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Sept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 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</a:tr>
              <a:tr h="82839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Product 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(units/ac)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½ bag Urea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2.0 bag 18’s/ac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2.0 bag 18’s/ac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1bag/ac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CAN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1.25bag/ac 23-10-0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1.0bag/ac 23-10-0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1.0 bag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27’s/ac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68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 Splits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7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10-15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420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210-250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1)*  </a:t>
            </a:r>
          </a:p>
        </p:txBody>
      </p:sp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489021"/>
              </p:ext>
            </p:extLst>
          </p:nvPr>
        </p:nvGraphicFramePr>
        <p:xfrm>
          <a:off x="35494" y="1268762"/>
          <a:ext cx="9073010" cy="3950319"/>
        </p:xfrm>
        <a:graphic>
          <a:graphicData uri="http://schemas.openxmlformats.org/drawingml/2006/table">
            <a:tbl>
              <a:tblPr firstRow="1" bandRow="1"/>
              <a:tblGrid>
                <a:gridCol w="504058"/>
                <a:gridCol w="720080"/>
                <a:gridCol w="1080120"/>
                <a:gridCol w="1152128"/>
                <a:gridCol w="998709"/>
                <a:gridCol w="865803"/>
                <a:gridCol w="1015808"/>
                <a:gridCol w="1152128"/>
                <a:gridCol w="936104"/>
                <a:gridCol w="648072"/>
              </a:tblGrid>
              <a:tr h="56100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Advice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Feb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March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April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May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June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Aug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Sept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</a:tr>
              <a:tr h="59112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Product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(units/ac)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CS @ 1,500g/ac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2bag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23-10-0/ac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 bag 27’s/ac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1.0bag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27’s/ac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1.0 bag 27’s/ac 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1.2bag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23-10-0 /ac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0.75 bag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27’s/ac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740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 Splits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47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199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47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47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7.5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47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10-15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4.5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557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210-250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2)*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213875"/>
              </p:ext>
            </p:extLst>
          </p:nvPr>
        </p:nvGraphicFramePr>
        <p:xfrm>
          <a:off x="107504" y="1343025"/>
          <a:ext cx="9001000" cy="4809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864096"/>
                <a:gridCol w="936104"/>
                <a:gridCol w="936104"/>
                <a:gridCol w="936104"/>
                <a:gridCol w="1008112"/>
                <a:gridCol w="936104"/>
                <a:gridCol w="1080120"/>
                <a:gridCol w="936104"/>
                <a:gridCol w="792088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 smtClean="0"/>
                    </a:p>
                    <a:p>
                      <a:pPr algn="ctr"/>
                      <a:r>
                        <a:rPr lang="en-IE" sz="1800" dirty="0" smtClean="0"/>
                        <a:t>Feb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June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Aug</a:t>
                      </a:r>
                    </a:p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Sept</a:t>
                      </a:r>
                    </a:p>
                    <a:p>
                      <a:endParaRPr lang="en-IE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>
                          <a:solidFill>
                            <a:schemeClr val="tx1"/>
                          </a:solidFill>
                        </a:rPr>
                        <a:t>2,000</a:t>
                      </a:r>
                    </a:p>
                    <a:p>
                      <a:pPr algn="ctr"/>
                      <a:r>
                        <a:rPr lang="en-IE" sz="1800" dirty="0" smtClean="0">
                          <a:solidFill>
                            <a:schemeClr val="tx1"/>
                          </a:solidFill>
                        </a:rPr>
                        <a:t>gal /ac</a:t>
                      </a:r>
                      <a:endParaRPr lang="en-IE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bag 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bags 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23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39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44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30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30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22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30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223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18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39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41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223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33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5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17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56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58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58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10-15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4.5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16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0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Example </a:t>
            </a:r>
            <a:br>
              <a:rPr lang="en-IE" sz="3600" dirty="0" smtClean="0">
                <a:solidFill>
                  <a:schemeClr val="tx1"/>
                </a:solidFill>
              </a:rPr>
            </a:br>
            <a:r>
              <a:rPr lang="en-IE" sz="3600" dirty="0" smtClean="0">
                <a:solidFill>
                  <a:schemeClr val="tx1"/>
                </a:solidFill>
              </a:rPr>
              <a:t>Drystock -  N, P &amp; K Rates  </a:t>
            </a:r>
            <a:endParaRPr lang="en-IE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375977"/>
              </p:ext>
            </p:extLst>
          </p:nvPr>
        </p:nvGraphicFramePr>
        <p:xfrm>
          <a:off x="611560" y="1916832"/>
          <a:ext cx="7772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Stocking Rate</a:t>
                      </a:r>
                      <a:r>
                        <a:rPr lang="en-IE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131 – 170 kg Org N/ha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P 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K Index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Kg/ha (units/ac)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160 (128)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58 (46)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75 (60)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160 (128)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38 (30)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45 (36)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160 (128)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8 (6)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15 (12)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160 (128)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75656" y="1200358"/>
            <a:ext cx="6120680" cy="461665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P Rates adjust  for  1t/ha Conc. Feed (5kg/ton) 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4869160"/>
            <a:ext cx="432048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N &amp; K Advice as per the Teagasc Green Book, 2016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7008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1)* 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546138"/>
              </p:ext>
            </p:extLst>
          </p:nvPr>
        </p:nvGraphicFramePr>
        <p:xfrm>
          <a:off x="251520" y="1343025"/>
          <a:ext cx="8784974" cy="4809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664"/>
                <a:gridCol w="873688"/>
                <a:gridCol w="983102"/>
                <a:gridCol w="983102"/>
                <a:gridCol w="1027439"/>
                <a:gridCol w="1027439"/>
                <a:gridCol w="1029194"/>
                <a:gridCol w="1029194"/>
                <a:gridCol w="888152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 smtClean="0"/>
                    </a:p>
                    <a:p>
                      <a:pPr algn="ctr"/>
                      <a:r>
                        <a:rPr lang="en-IE" sz="1800" dirty="0" smtClean="0"/>
                        <a:t>Feb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June /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July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Sept</a:t>
                      </a:r>
                    </a:p>
                    <a:p>
                      <a:pPr algn="ctr"/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800" dirty="0" smtClean="0">
                          <a:solidFill>
                            <a:schemeClr val="tx1"/>
                          </a:solidFill>
                        </a:rPr>
                        <a:t>½ Urea</a:t>
                      </a:r>
                      <a:endParaRPr lang="en-IE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bag 18’s/ac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23-10-0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18’s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bags 18’s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23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34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24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16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16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16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129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23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18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17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18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144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6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8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6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54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7.5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14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40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2)*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6173183"/>
              </p:ext>
            </p:extLst>
          </p:nvPr>
        </p:nvGraphicFramePr>
        <p:xfrm>
          <a:off x="251520" y="1124744"/>
          <a:ext cx="8568951" cy="499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276"/>
                <a:gridCol w="852035"/>
                <a:gridCol w="958736"/>
                <a:gridCol w="958736"/>
                <a:gridCol w="1001974"/>
                <a:gridCol w="1003685"/>
                <a:gridCol w="1003685"/>
                <a:gridCol w="1003685"/>
                <a:gridCol w="866139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 smtClean="0"/>
                    </a:p>
                    <a:p>
                      <a:pPr algn="ctr"/>
                      <a:r>
                        <a:rPr lang="en-IE" sz="1800" dirty="0" smtClean="0"/>
                        <a:t>Feb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June /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July</a:t>
                      </a:r>
                    </a:p>
                    <a:p>
                      <a:pPr algn="ctr"/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Sept</a:t>
                      </a:r>
                    </a:p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>
                          <a:solidFill>
                            <a:schemeClr val="tx1"/>
                          </a:solidFill>
                        </a:rPr>
                        <a:t>2,000</a:t>
                      </a:r>
                    </a:p>
                    <a:p>
                      <a:pPr algn="ctr"/>
                      <a:r>
                        <a:rPr lang="en-IE" sz="1800" dirty="0" smtClean="0">
                          <a:solidFill>
                            <a:schemeClr val="tx1"/>
                          </a:solidFill>
                        </a:rPr>
                        <a:t>gal /ac</a:t>
                      </a:r>
                    </a:p>
                    <a:p>
                      <a:pPr algn="ctr"/>
                      <a:r>
                        <a:rPr lang="en-IE" sz="1800" dirty="0" smtClean="0">
                          <a:solidFill>
                            <a:schemeClr val="tx1"/>
                          </a:solidFill>
                        </a:rPr>
                        <a:t>CS</a:t>
                      </a:r>
                      <a:endParaRPr lang="en-IE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bag 23-10-0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bag 23-10-0</a:t>
                      </a:r>
                    </a:p>
                    <a:p>
                      <a:endParaRPr lang="en-IE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bag 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23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34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24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16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16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i="1" dirty="0" smtClean="0"/>
                        <a:t>16</a:t>
                      </a:r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129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18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27</a:t>
                      </a:r>
                      <a:endParaRPr lang="en-IE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23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5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30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58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smtClean="0"/>
                        <a:t>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</a:t>
                      </a:r>
                      <a:endParaRPr lang="en-IE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1.5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</a:t>
                      </a:r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96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26475" cy="731837"/>
          </a:xfrm>
        </p:spPr>
        <p:txBody>
          <a:bodyPr/>
          <a:lstStyle/>
          <a:p>
            <a:pPr algn="ctr"/>
            <a:r>
              <a:rPr lang="en-IE" sz="3200" dirty="0" smtClean="0"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1</a:t>
            </a:r>
            <a:r>
              <a:rPr lang="en-IE" sz="3200" baseline="30000" dirty="0" smtClean="0"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st</a:t>
            </a:r>
            <a:r>
              <a:rPr lang="en-IE" sz="3200" dirty="0" smtClean="0"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 Cut Grass Silage N, P &amp; K Req. (5tDM/ha)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910000"/>
              </p:ext>
            </p:extLst>
          </p:nvPr>
        </p:nvGraphicFramePr>
        <p:xfrm>
          <a:off x="179512" y="620688"/>
          <a:ext cx="8753351" cy="5383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1138146"/>
                <a:gridCol w="1081210"/>
                <a:gridCol w="1241391"/>
                <a:gridCol w="2282556"/>
                <a:gridCol w="2145952"/>
              </a:tblGrid>
              <a:tr h="1120741">
                <a:tc gridSpan="4">
                  <a:txBody>
                    <a:bodyPr/>
                    <a:lstStyle/>
                    <a:p>
                      <a:pPr algn="ctr"/>
                      <a:endParaRPr lang="en-IE" sz="1400" dirty="0" smtClean="0"/>
                    </a:p>
                    <a:p>
                      <a:pPr algn="ctr"/>
                      <a:r>
                        <a:rPr lang="en-IE" sz="2800" dirty="0" smtClean="0"/>
                        <a:t>Nutrient</a:t>
                      </a:r>
                      <a:r>
                        <a:rPr lang="en-IE" sz="2800" baseline="0" dirty="0" smtClean="0"/>
                        <a:t> Requirements </a:t>
                      </a:r>
                    </a:p>
                    <a:p>
                      <a:pPr algn="ctr"/>
                      <a:r>
                        <a:rPr lang="en-IE" sz="1400" baseline="0" dirty="0" smtClean="0"/>
                        <a:t>1 t Grass DM Req. 4kg P &amp; 25kg K</a:t>
                      </a:r>
                    </a:p>
                    <a:p>
                      <a:pPr algn="ctr"/>
                      <a:endParaRPr lang="en-IE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Fertiliser Options </a:t>
                      </a:r>
                      <a:endParaRPr kumimoji="0" lang="en-IE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E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4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Soil Index 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(kg/ha)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 (kg/ha)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 *(kg/ha)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No Slurry</a:t>
                      </a:r>
                      <a:endParaRPr lang="en-IE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Cattle Slurry @ 3,000ga/ac</a:t>
                      </a:r>
                      <a:endParaRPr lang="en-IE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571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175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bags/ac 13-6-20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bags/ac CAN +S</a:t>
                      </a:r>
                    </a:p>
                    <a:p>
                      <a:pPr algn="ctr"/>
                      <a:endParaRPr lang="en-IE" sz="16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 smtClean="0"/>
                        <a:t>3.0 bags/ac </a:t>
                      </a:r>
                    </a:p>
                    <a:p>
                      <a:pPr algn="ctr"/>
                      <a:r>
                        <a:rPr lang="en-IE" sz="1600" dirty="0" smtClean="0"/>
                        <a:t>27-2.5-5 +S</a:t>
                      </a:r>
                      <a:endParaRPr lang="en-IE" sz="16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571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2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155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bags/ac 13-6-20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 bags/ac CAN+S</a:t>
                      </a:r>
                    </a:p>
                    <a:p>
                      <a:pPr algn="ctr"/>
                      <a:endParaRPr lang="en-IE" sz="16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bags/ac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27-2.5-5 +S</a:t>
                      </a:r>
                    </a:p>
                    <a:p>
                      <a:pPr algn="ctr"/>
                      <a:endParaRPr lang="en-IE" sz="16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6487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3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 smtClean="0"/>
                        <a:t>3.0</a:t>
                      </a:r>
                      <a:r>
                        <a:rPr lang="en-IE" sz="1600" baseline="0" dirty="0" smtClean="0"/>
                        <a:t> </a:t>
                      </a:r>
                      <a:r>
                        <a:rPr lang="en-IE" sz="1600" dirty="0" smtClean="0"/>
                        <a:t>bags/ac</a:t>
                      </a:r>
                      <a:r>
                        <a:rPr lang="en-IE" sz="1600" baseline="0" dirty="0" smtClean="0"/>
                        <a:t> 13-6-20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 bags/ac CAN +S</a:t>
                      </a: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 smtClean="0"/>
                        <a:t>3 bags/ac CAN +S</a:t>
                      </a:r>
                    </a:p>
                    <a:p>
                      <a:pPr algn="ctr"/>
                      <a:r>
                        <a:rPr lang="en-IE" sz="1200" i="1" dirty="0" smtClean="0"/>
                        <a:t>Apply 1 bag/ac</a:t>
                      </a:r>
                      <a:r>
                        <a:rPr lang="en-IE" sz="1200" i="1" baseline="0" dirty="0" smtClean="0"/>
                        <a:t> 0-7-30</a:t>
                      </a:r>
                      <a:r>
                        <a:rPr lang="en-IE" sz="1200" i="1" dirty="0" smtClean="0"/>
                        <a:t> every 2 / 3 years </a:t>
                      </a:r>
                      <a:endParaRPr lang="en-IE" sz="1200" i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08402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4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 smtClean="0"/>
                        <a:t>3.7 bags/ac CAN +S</a:t>
                      </a:r>
                      <a:endParaRPr lang="en-IE" sz="16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bags/ac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+S</a:t>
                      </a: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9591">
                <a:tc gridSpan="6">
                  <a:txBody>
                    <a:bodyPr/>
                    <a:lstStyle/>
                    <a:p>
                      <a:pPr algn="r"/>
                      <a:r>
                        <a:rPr lang="en-IE" i="1" dirty="0" smtClean="0"/>
                        <a:t>*Apply</a:t>
                      </a:r>
                      <a:r>
                        <a:rPr lang="en-IE" i="1" baseline="0" dirty="0" smtClean="0"/>
                        <a:t> P &amp; K balance after 1</a:t>
                      </a:r>
                      <a:r>
                        <a:rPr lang="en-IE" i="1" baseline="30000" dirty="0" smtClean="0"/>
                        <a:t>st</a:t>
                      </a:r>
                      <a:r>
                        <a:rPr lang="en-IE" i="1" baseline="0" dirty="0" smtClean="0"/>
                        <a:t> cut (June / July / Aug)</a:t>
                      </a:r>
                      <a:endParaRPr lang="en-IE" i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48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 Summary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Apply 50% of P in Spring</a:t>
            </a:r>
          </a:p>
          <a:p>
            <a:r>
              <a:rPr lang="en-IE" dirty="0" smtClean="0"/>
              <a:t>Watch K rates  </a:t>
            </a:r>
          </a:p>
          <a:p>
            <a:r>
              <a:rPr lang="en-IE" dirty="0" smtClean="0"/>
              <a:t>Select suitable fertiliser compounds </a:t>
            </a:r>
          </a:p>
          <a:p>
            <a:r>
              <a:rPr lang="en-IE" dirty="0" smtClean="0"/>
              <a:t>Compound fertilisers required each round </a:t>
            </a:r>
            <a:r>
              <a:rPr lang="en-IE" sz="2800" i="1" dirty="0" smtClean="0"/>
              <a:t>(18’s / 24’s / 27’s / 23-10-0)</a:t>
            </a:r>
          </a:p>
          <a:p>
            <a:r>
              <a:rPr lang="en-IE" dirty="0" smtClean="0"/>
              <a:t>Apply 10 to 15units/ac S</a:t>
            </a:r>
          </a:p>
        </p:txBody>
      </p:sp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21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ert spreading for FAI 2011v2">
  <a:themeElements>
    <a:clrScheme name="Fert spreading for FAI 2011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ert spreading for FAI 2011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rt spreading for FAI 2011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Fert spreading for FAI 2011v2">
  <a:themeElements>
    <a:clrScheme name="Fert spreading for FAI 2011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ert spreading for FAI 2011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rt spreading for FAI 2011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1695</Words>
  <Application>Microsoft Office PowerPoint</Application>
  <PresentationFormat>On-screen Show (4:3)</PresentationFormat>
  <Paragraphs>754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1_Blank Presentation</vt:lpstr>
      <vt:lpstr>1_Office Theme</vt:lpstr>
      <vt:lpstr>Fert spreading for FAI 2011v2</vt:lpstr>
      <vt:lpstr>2_Blank Presentation</vt:lpstr>
      <vt:lpstr>9_Fert spreading for FAI 2011v2</vt:lpstr>
      <vt:lpstr>3_Office Theme</vt:lpstr>
      <vt:lpstr>P &amp; K Fertiliser Choice </vt:lpstr>
      <vt:lpstr>Types of Fertiliser.. Re think Req.!</vt:lpstr>
      <vt:lpstr>Fertiliser Compound Options….</vt:lpstr>
      <vt:lpstr>Fertiliser programmes (P, K &amp; S)</vt:lpstr>
      <vt:lpstr>K Advice &amp; Grassland</vt:lpstr>
      <vt:lpstr>New P Allowances &amp; Tailoring a Fertiliser Programme </vt:lpstr>
      <vt:lpstr>New Fertiliser P Allowances </vt:lpstr>
      <vt:lpstr>New Fertiliser P Allowances </vt:lpstr>
      <vt:lpstr>Example Dairy -  N, P &amp; K Rates  </vt:lpstr>
      <vt:lpstr>Example Grazing Ground &amp; Fertiliser Programme  SR  131 – 170 kg Org N/ha  (P &amp; K Index 1)*  </vt:lpstr>
      <vt:lpstr>Example Grazing Ground &amp; Fertiliser Programme  SR  131 – 170 kg Org N/ha  (P &amp; K Index 2)*  </vt:lpstr>
      <vt:lpstr>Example Dairy -  N, P &amp; K Rates  </vt:lpstr>
      <vt:lpstr>Example Grazing Ground &amp; Fertiliser Programme  SR  210-250 kg Org N/ha  (P &amp; K Index 1)* </vt:lpstr>
      <vt:lpstr>Example Grazing Ground &amp; Fertiliser Programme  SR  210-250 kg Org N/ha  (P &amp; K Index 1)*  </vt:lpstr>
      <vt:lpstr>Example Grazing Ground &amp; Fertiliser Programme  SR  210-250 kg Org N/ha  (P &amp; K Index 2)* </vt:lpstr>
      <vt:lpstr>Example  Drystock -  N, P &amp; K Rates  </vt:lpstr>
      <vt:lpstr>Example Grazing Ground &amp; Fertiliser Programme  SR  131 – 170 kg Org N/ha  (P &amp; K Index 1)*  </vt:lpstr>
      <vt:lpstr>Example Grazing Ground &amp; Fertiliser Programme  SR  131 – 170 kg Org N/ha  (P &amp; K Index 2)* </vt:lpstr>
      <vt:lpstr>1st Cut Grass Silage N, P &amp; K Req. (5tDM/ha)</vt:lpstr>
      <vt:lpstr>In Summary </vt:lpstr>
    </vt:vector>
  </TitlesOfParts>
  <Company>Teagasc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&amp; K Fertiliser Choice</dc:title>
  <dc:creator>Mark Plunkett</dc:creator>
  <cp:lastModifiedBy>Mark Plunkett</cp:lastModifiedBy>
  <cp:revision>8</cp:revision>
  <dcterms:created xsi:type="dcterms:W3CDTF">2018-03-08T10:01:12Z</dcterms:created>
  <dcterms:modified xsi:type="dcterms:W3CDTF">2018-03-16T13:05:09Z</dcterms:modified>
</cp:coreProperties>
</file>