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690" r:id="rId3"/>
    <p:sldMasterId id="2147483706" r:id="rId4"/>
    <p:sldMasterId id="2147483723" r:id="rId5"/>
    <p:sldMasterId id="2147483742" r:id="rId6"/>
  </p:sldMasterIdLst>
  <p:notesMasterIdLst>
    <p:notesMasterId r:id="rId32"/>
  </p:notesMasterIdLst>
  <p:handoutMasterIdLst>
    <p:handoutMasterId r:id="rId33"/>
  </p:handoutMasterIdLst>
  <p:sldIdLst>
    <p:sldId id="257" r:id="rId7"/>
    <p:sldId id="258" r:id="rId8"/>
    <p:sldId id="259" r:id="rId9"/>
    <p:sldId id="277" r:id="rId10"/>
    <p:sldId id="260" r:id="rId11"/>
    <p:sldId id="261" r:id="rId12"/>
    <p:sldId id="262" r:id="rId13"/>
    <p:sldId id="263" r:id="rId14"/>
    <p:sldId id="264" r:id="rId15"/>
    <p:sldId id="265" r:id="rId16"/>
    <p:sldId id="279" r:id="rId17"/>
    <p:sldId id="266" r:id="rId18"/>
    <p:sldId id="280" r:id="rId19"/>
    <p:sldId id="278" r:id="rId20"/>
    <p:sldId id="267" r:id="rId21"/>
    <p:sldId id="268" r:id="rId22"/>
    <p:sldId id="269" r:id="rId23"/>
    <p:sldId id="281" r:id="rId24"/>
    <p:sldId id="270" r:id="rId25"/>
    <p:sldId id="271" r:id="rId26"/>
    <p:sldId id="272" r:id="rId27"/>
    <p:sldId id="273" r:id="rId28"/>
    <p:sldId id="274" r:id="rId29"/>
    <p:sldId id="275" r:id="rId30"/>
    <p:sldId id="27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CFEB3-E18E-46CF-B402-B135AB65F1C1}" type="datetimeFigureOut">
              <a:rPr lang="en-IE" smtClean="0"/>
              <a:t>18/10/2018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E" smtClean="0"/>
              <a:t>Mark Plunkett, Teagasc, 2018 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A659F-4271-46C8-A2E7-4AF9053F967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1432489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5C397-4E7B-4D79-A0EF-488BC6013FDD}" type="datetimeFigureOut">
              <a:rPr lang="en-IE" smtClean="0"/>
              <a:t>18/10/2018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E" smtClean="0"/>
              <a:t>Mark Plunkett, Teagasc, 2018 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89079-8820-4D39-8C75-59FB767113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200402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89079-8820-4D39-8C75-59FB767113A8}" type="slidenum">
              <a:rPr lang="en-IE" smtClean="0"/>
              <a:t>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Mark Plunkett, Teagasc, 2018 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4880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89079-8820-4D39-8C75-59FB767113A8}" type="slidenum">
              <a:rPr lang="en-IE" smtClean="0"/>
              <a:t>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Mark Plunkett, Teagasc, 2018 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4880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6425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7673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7827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7800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23468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2508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509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918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115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477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076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73193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2464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8304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3664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0"/>
            <a:ext cx="8858250" cy="887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75" y="887413"/>
            <a:ext cx="8858250" cy="256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75" y="3605213"/>
            <a:ext cx="8858250" cy="2566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5932922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801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959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157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789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259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514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226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339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382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92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6643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65663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356350"/>
            <a:ext cx="531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34368562-B963-D14D-B6B0-C53B94E906B8}" type="slidenum">
              <a:rPr lang="en-US" smtClean="0">
                <a:solidFill>
                  <a:srgbClr val="007944"/>
                </a:solidFill>
              </a:rPr>
              <a:pPr/>
              <a:t>‹#›</a:t>
            </a:fld>
            <a:endParaRPr lang="en-US">
              <a:solidFill>
                <a:srgbClr val="0079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85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BEC36-E0A3-4969-B585-72034F3D5B3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2527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47DD8-06E8-4260-A2CA-B95E84F3123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863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04B3F-256A-4D34-A53A-A3FF9710DB0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0845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EE9AB-4726-4BDF-9C9A-0D44DD7A66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4304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12702-1B09-4483-A33B-2B77B2FB6E5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6055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DEC9A-AB3C-4E46-A714-C92154569D4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6591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BE520-5327-4580-B855-1439EE7EE2C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254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5289A-1B59-44AA-B880-51F18AD7E47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4572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93C04-E76B-4609-9280-851C207DBC4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4138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95E09-AD46-469F-A5D1-AD0D34FF3B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1714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9075" y="0"/>
            <a:ext cx="2128838" cy="5878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237287" cy="5878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E9605-FDC4-4DB9-A75A-B598CD3A857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845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137F4-E2C1-49A4-B414-40C1FA7AFA2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8917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125538"/>
            <a:ext cx="8229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BE845-1DFD-476D-BC58-21F260E6D48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822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9C8A6-A808-4899-9154-2AA3ED37BF5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407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9313" y="3578225"/>
            <a:ext cx="4038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1C71B-8157-4F15-97E7-83B925E6D9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9206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32774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15301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5788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781505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79936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0225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2086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48987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05089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77657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50957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5765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718646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7772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772078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28974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-26988"/>
            <a:ext cx="9251951" cy="9080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7950" y="981075"/>
            <a:ext cx="8928100" cy="5761038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964613" y="6705600"/>
            <a:ext cx="1793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194C5D5-E4EA-4255-9511-1355B037D014}" type="slidenum">
              <a:rPr lang="en-GB" sz="2400">
                <a:solidFill>
                  <a:srgbClr val="000000"/>
                </a:solidFill>
                <a:latin typeface="Calibri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5974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C68D339-AE24-43C8-8054-251ECE2D36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7610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AA5DC3A-9E4D-4244-8A5A-DB3B7101BA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3376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2B01CB3-7841-4151-ACFB-7121846B7F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9341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1CB4268-33DC-4845-8AF7-836F096001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2092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F0A5908-B358-40F5-B640-F78CFC5F81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21419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3F4E231-5906-42F2-994C-44BACFAD70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4904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BFC0398-430A-4D97-8BD3-AC967598E4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7178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00D969C-AB2E-443F-9C4B-52C1A58AC5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04895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4DEBCC4-1DC4-4539-B239-23BABBADC3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77582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B900613-3947-4701-A8E1-85796D4BFD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968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FC5AB75-1A83-4A42-A18B-309CA128D1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7586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F03B031-26C4-45E1-8631-8C892CC434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2795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9075" y="0"/>
            <a:ext cx="2128838" cy="5878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237287" cy="5878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F3B4733-3E35-42A9-9005-809BB984BD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21213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9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8BA4ECF-5EF3-4DEE-A8B0-BC4929919A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3586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125538"/>
            <a:ext cx="8229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CAF2862-9D7B-4E9C-8A8B-144EFA0BA7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77416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8313" y="3578225"/>
            <a:ext cx="8229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C505DEF-9477-4FC7-908C-571BB97FA9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14454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850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38600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125538"/>
            <a:ext cx="40386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9313" y="3578225"/>
            <a:ext cx="4038600" cy="230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50274C2-6815-4D11-9355-A2E56E3315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0568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8EF43BB-D93D-47E9-B338-A7DCF381B0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2487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3225"/>
            <a:ext cx="7315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D30DAE5-00C5-4437-93BB-A7D3D5DF4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6250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0A4D5E6-73F9-43D8-8B46-1B6098D6B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317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06900"/>
            <a:ext cx="7391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2906713"/>
            <a:ext cx="7391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112FADA-84DB-47C3-85FD-27D282598F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802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814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3E240E2-1F6B-4F6A-8C7D-1835966184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0932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>
            <a:lvl1pPr>
              <a:defRPr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5FBB075-71E9-493C-A761-EB2236311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5057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DFB7CC5-3124-44BD-90D2-F35748076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689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17762D5-27D6-43AF-89BC-862F43B07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908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2551113" cy="7493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5800"/>
            <a:ext cx="4654550" cy="5105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2551113" cy="4356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E426333-9883-41F8-A7F6-B65EADB62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02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6276F61-E987-4ACE-809C-31804EEA2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456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73183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39FD8C5-39C9-40FA-B2C4-4566D0A5C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8541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799"/>
            <a:ext cx="2057400" cy="5105402"/>
          </a:xfrm>
        </p:spPr>
        <p:txBody>
          <a:bodyPr vert="eaVert"/>
          <a:lstStyle/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799"/>
            <a:ext cx="6019800" cy="5105401"/>
          </a:xfrm>
        </p:spPr>
        <p:txBody>
          <a:bodyPr vert="eaVert"/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GB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3601288-7631-4889-ADC4-6B5BDF9859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9128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26595"/>
            <a:ext cx="7315200" cy="731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4400" y="6356350"/>
            <a:ext cx="6565900" cy="365125"/>
          </a:xfrm>
        </p:spPr>
        <p:txBody>
          <a:bodyPr/>
          <a:lstStyle>
            <a:lvl1pPr algn="l" defTabSz="914400">
              <a:defRPr sz="800"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01625" y="6356350"/>
            <a:ext cx="531813" cy="365125"/>
          </a:xfrm>
        </p:spPr>
        <p:txBody>
          <a:bodyPr/>
          <a:lstStyle>
            <a:lvl1pPr algn="l" defTabSz="914400">
              <a:defRPr sz="800">
                <a:solidFill>
                  <a:srgbClr val="00794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BDE39D2-BFAD-4A07-B12F-9B56C374BC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6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3" descr="8892 PP Interal Update-0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636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2"/>
            <a:ext cx="6566340" cy="5318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Complete a Farm Fertiliser Plan to Determine Actual Farm N &amp; P Allowances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2306" y="6189662"/>
            <a:ext cx="531147" cy="531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34368562-B963-D14D-B6B0-C53B94E906B8}" type="slidenum">
              <a:rPr lang="en-US" smtClean="0">
                <a:solidFill>
                  <a:srgbClr val="007944"/>
                </a:solidFill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7944"/>
              </a:solidFill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1" y="6189662"/>
            <a:ext cx="15240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395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charset="0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 charset="0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charset="0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353425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2960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</a:rPr>
              <a:t>Complete a Farm Fertiliser Plan to Determine Actual Farm N &amp; P Allowances 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AF2E3F-1268-41B3-BA08-FD70C97879E7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/>
        </p:nvSpPr>
        <p:spPr bwMode="auto">
          <a:xfrm>
            <a:off x="2087563" y="152400"/>
            <a:ext cx="7056437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88" tIns="45594" rIns="91188" bIns="45594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itchFamily="2" charset="2"/>
              <a:buChar char="t"/>
            </a:pPr>
            <a:endParaRPr lang="en-US" sz="3200">
              <a:solidFill>
                <a:srgbClr val="000000"/>
              </a:solidFill>
            </a:endParaRPr>
          </a:p>
        </p:txBody>
      </p:sp>
      <p:pic>
        <p:nvPicPr>
          <p:cNvPr id="1032" name="Picture 16" descr="8892 PP Interal Update-01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914558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21"/>
          <p:cNvGrpSpPr>
            <a:grpSpLocks noChangeAspect="1"/>
          </p:cNvGrpSpPr>
          <p:nvPr userDrawn="1"/>
        </p:nvGrpSpPr>
        <p:grpSpPr bwMode="auto">
          <a:xfrm>
            <a:off x="468313" y="6084888"/>
            <a:ext cx="1912937" cy="657225"/>
            <a:chOff x="240" y="4896"/>
            <a:chExt cx="1392" cy="466"/>
          </a:xfrm>
        </p:grpSpPr>
        <p:pic>
          <p:nvPicPr>
            <p:cNvPr id="1034" name="Picture 22" descr="!PROCESS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4896"/>
              <a:ext cx="1200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23"/>
            <p:cNvSpPr txBox="1">
              <a:spLocks noChangeAspect="1" noChangeArrowheads="1"/>
            </p:cNvSpPr>
            <p:nvPr/>
          </p:nvSpPr>
          <p:spPr bwMode="auto">
            <a:xfrm>
              <a:off x="240" y="5233"/>
              <a:ext cx="1392" cy="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188" tIns="45594" rIns="91188" bIns="4559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" b="1" dirty="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61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905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7070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0D628"/>
        </a:buClr>
        <a:buFont typeface="Times" pitchFamily="18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353425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2960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Complete a Farm Fertiliser Plan to Determine Actual Farm N &amp; P Allowances </a:t>
            </a:r>
            <a:endParaRPr lang="en-GB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056CAC-C238-4D47-B55C-167F91B3212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/>
          </a:p>
        </p:txBody>
      </p:sp>
      <p:sp>
        <p:nvSpPr>
          <p:cNvPr id="10247" name="Rectangle 15"/>
          <p:cNvSpPr>
            <a:spLocks noChangeArrowheads="1"/>
          </p:cNvSpPr>
          <p:nvPr/>
        </p:nvSpPr>
        <p:spPr bwMode="auto">
          <a:xfrm>
            <a:off x="2087563" y="152400"/>
            <a:ext cx="7056437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88" tIns="45594" rIns="91188" bIns="45594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Wingdings" pitchFamily="2" charset="2"/>
              <a:buChar char="t"/>
            </a:pPr>
            <a:endParaRPr lang="en-US" sz="3200">
              <a:solidFill>
                <a:srgbClr val="000000"/>
              </a:solidFill>
            </a:endParaRPr>
          </a:p>
        </p:txBody>
      </p:sp>
      <p:pic>
        <p:nvPicPr>
          <p:cNvPr id="10248" name="Picture 16" descr="8892 PP Interal Update-01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914558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9" name="Group 21"/>
          <p:cNvGrpSpPr>
            <a:grpSpLocks noChangeAspect="1"/>
          </p:cNvGrpSpPr>
          <p:nvPr userDrawn="1"/>
        </p:nvGrpSpPr>
        <p:grpSpPr bwMode="auto">
          <a:xfrm>
            <a:off x="468313" y="6084888"/>
            <a:ext cx="1912937" cy="657225"/>
            <a:chOff x="240" y="4896"/>
            <a:chExt cx="1392" cy="466"/>
          </a:xfrm>
        </p:grpSpPr>
        <p:pic>
          <p:nvPicPr>
            <p:cNvPr id="10250" name="Picture 22" descr="!PROCESS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4896"/>
              <a:ext cx="1200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23"/>
            <p:cNvSpPr txBox="1">
              <a:spLocks noChangeAspect="1" noChangeArrowheads="1"/>
            </p:cNvSpPr>
            <p:nvPr/>
          </p:nvSpPr>
          <p:spPr bwMode="auto">
            <a:xfrm>
              <a:off x="240" y="5233"/>
              <a:ext cx="1392" cy="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188" tIns="45594" rIns="91188" bIns="4559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" b="1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067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008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 Unicode MS" pitchFamily="34" charset="-128"/>
        <a:buChar char="▶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685800"/>
            <a:ext cx="7315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smtClean="0"/>
              <a:t>Click to edit Master title style</a:t>
            </a:r>
            <a:endParaRPr lang="en-US" smtClean="0"/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smtClean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914400" y="6189663"/>
            <a:ext cx="6565900" cy="53181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defTabSz="457200">
              <a:defRPr sz="8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Complete a Farm Fertiliser Plan to Determine Actual Farm N &amp; P Allowances </a:t>
            </a:r>
            <a:endParaRPr lang="en-US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301625" y="6189663"/>
            <a:ext cx="531813" cy="531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>
              <a:defRPr sz="800">
                <a:solidFill>
                  <a:srgbClr val="007944"/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F89446-A318-496A-99A1-27B6580D46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5366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6189663"/>
            <a:ext cx="1524000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155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359828"/>
          </a:solidFill>
          <a:latin typeface="Arial"/>
          <a:ea typeface="ヒラギノ角ゴ Pro W3" pitchFamily="100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  <a:cs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359828"/>
          </a:solidFill>
          <a:latin typeface="Arial" pitchFamily="100" charset="0"/>
          <a:ea typeface="ヒラギノ角ゴ Pro W3" pitchFamily="100" charset="-128"/>
        </a:defRPr>
      </a:lvl9pPr>
    </p:titleStyle>
    <p:bodyStyle>
      <a:lvl1pPr marL="360363" indent="-360363" algn="l" defTabSz="457200" rtl="0" eaLnBrk="0" fontAlgn="base" hangingPunct="0">
        <a:spcBef>
          <a:spcPct val="20000"/>
        </a:spcBef>
        <a:spcAft>
          <a:spcPts val="600"/>
        </a:spcAft>
        <a:buClr>
          <a:srgbClr val="007944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1pPr>
      <a:lvl2pPr marL="6270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AFC124"/>
        </a:buClr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2pPr>
      <a:lvl3pPr marL="893763" indent="-266700" algn="l" defTabSz="457200" rtl="0" eaLnBrk="0" fontAlgn="base" hangingPunct="0">
        <a:spcBef>
          <a:spcPct val="20000"/>
        </a:spcBef>
        <a:spcAft>
          <a:spcPts val="600"/>
        </a:spcAft>
        <a:buClr>
          <a:srgbClr val="6C411F"/>
        </a:buClr>
        <a:buFont typeface="Lucida Grande"/>
        <a:buChar char="»"/>
        <a:defRPr sz="24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3pPr>
      <a:lvl4pPr marL="1168400" indent="-274638" algn="l" defTabSz="457200" rtl="0" eaLnBrk="0" fontAlgn="base" hangingPunct="0">
        <a:spcBef>
          <a:spcPct val="20000"/>
        </a:spcBef>
        <a:spcAft>
          <a:spcPts val="600"/>
        </a:spcAft>
        <a:buClr>
          <a:srgbClr val="9E743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4pPr>
      <a:lvl5pPr marL="1347788" indent="-273050" algn="l" defTabSz="457200" rtl="0" eaLnBrk="0" fontAlgn="base" hangingPunct="0">
        <a:spcBef>
          <a:spcPct val="20000"/>
        </a:spcBef>
        <a:spcAft>
          <a:spcPts val="600"/>
        </a:spcAft>
        <a:buClr>
          <a:srgbClr val="DC6D36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ヒラギノ角ゴ Pro W3" pitchFamily="10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66" y="188640"/>
            <a:ext cx="8784976" cy="1470025"/>
          </a:xfrm>
        </p:spPr>
        <p:txBody>
          <a:bodyPr/>
          <a:lstStyle/>
          <a:p>
            <a:pPr algn="r"/>
            <a:r>
              <a:rPr lang="en-IE" sz="4800" dirty="0" smtClean="0">
                <a:solidFill>
                  <a:srgbClr val="00B050"/>
                </a:solidFill>
              </a:rPr>
              <a:t>P &amp; K Fertiliser Choice</a:t>
            </a:r>
            <a:br>
              <a:rPr lang="en-IE" sz="4800" dirty="0" smtClean="0">
                <a:solidFill>
                  <a:srgbClr val="00B050"/>
                </a:solidFill>
              </a:rPr>
            </a:br>
            <a:endParaRPr lang="en-IE" sz="48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5358" y="1766245"/>
            <a:ext cx="5361178" cy="1752600"/>
          </a:xfrm>
        </p:spPr>
        <p:txBody>
          <a:bodyPr/>
          <a:lstStyle/>
          <a:p>
            <a:pPr marL="285750" indent="-285750" algn="l">
              <a:buFont typeface="Arial" pitchFamily="34" charset="0"/>
              <a:buChar char="•"/>
            </a:pPr>
            <a:r>
              <a:rPr lang="en-IE" sz="3200" dirty="0" smtClean="0"/>
              <a:t>Fertiliser Products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IE" sz="3200" dirty="0" smtClean="0"/>
              <a:t>Timings of Application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IE" sz="3200" dirty="0" smtClean="0"/>
              <a:t>Suggested Programmes </a:t>
            </a:r>
            <a:endParaRPr lang="en-IE" sz="3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05064"/>
            <a:ext cx="2807774" cy="1572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pic>
        <p:nvPicPr>
          <p:cNvPr id="7" name="Picture 2" descr="H:\Johnstown\Pictures\Fertiliser Calibration\Fert Spread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772816"/>
            <a:ext cx="4032448" cy="261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94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80920" cy="731838"/>
          </a:xfrm>
        </p:spPr>
        <p:txBody>
          <a:bodyPr/>
          <a:lstStyle/>
          <a:p>
            <a:pPr algn="ctr"/>
            <a:r>
              <a:rPr lang="en-IE" dirty="0" smtClean="0">
                <a:solidFill>
                  <a:schemeClr val="tx1"/>
                </a:solidFill>
              </a:rPr>
              <a:t>Types of Fertiliser.. Re think Req.!</a:t>
            </a:r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9"/>
            <a:ext cx="7906072" cy="5554984"/>
          </a:xfrm>
        </p:spPr>
        <p:txBody>
          <a:bodyPr>
            <a:normAutofit fontScale="77500" lnSpcReduction="20000"/>
          </a:bodyPr>
          <a:lstStyle/>
          <a:p>
            <a:r>
              <a:rPr lang="en-IE" dirty="0" smtClean="0"/>
              <a:t>16% Super P</a:t>
            </a:r>
          </a:p>
          <a:p>
            <a:r>
              <a:rPr lang="en-IE" dirty="0" smtClean="0"/>
              <a:t>MOP 50% K</a:t>
            </a:r>
          </a:p>
          <a:p>
            <a:r>
              <a:rPr lang="en-IE" dirty="0" smtClean="0"/>
              <a:t>18-6-12</a:t>
            </a:r>
          </a:p>
          <a:p>
            <a:r>
              <a:rPr lang="en-IE" dirty="0" smtClean="0"/>
              <a:t>0-7-30</a:t>
            </a:r>
          </a:p>
          <a:p>
            <a:r>
              <a:rPr lang="en-IE" dirty="0" smtClean="0"/>
              <a:t>0-10-20 / 10-10-20</a:t>
            </a:r>
          </a:p>
          <a:p>
            <a:r>
              <a:rPr lang="en-IE" dirty="0" smtClean="0"/>
              <a:t>23-10-0</a:t>
            </a:r>
          </a:p>
          <a:p>
            <a:r>
              <a:rPr lang="en-IE" dirty="0" smtClean="0"/>
              <a:t>15-10-10</a:t>
            </a:r>
          </a:p>
          <a:p>
            <a:r>
              <a:rPr lang="en-IE" dirty="0" smtClean="0"/>
              <a:t>14-7-14</a:t>
            </a:r>
          </a:p>
          <a:p>
            <a:r>
              <a:rPr lang="en-IE" dirty="0" smtClean="0"/>
              <a:t>13-6-20</a:t>
            </a:r>
          </a:p>
          <a:p>
            <a:r>
              <a:rPr lang="en-IE" dirty="0" smtClean="0"/>
              <a:t>25-5-0</a:t>
            </a:r>
          </a:p>
          <a:p>
            <a:r>
              <a:rPr lang="en-IE" dirty="0" smtClean="0"/>
              <a:t>27-2.5-5</a:t>
            </a:r>
          </a:p>
          <a:p>
            <a:r>
              <a:rPr lang="en-IE" dirty="0" smtClean="0"/>
              <a:t>24-2.5-10</a:t>
            </a:r>
            <a:endParaRPr lang="en-IE" dirty="0"/>
          </a:p>
        </p:txBody>
      </p:sp>
      <p:sp>
        <p:nvSpPr>
          <p:cNvPr id="6" name="TextBox 5"/>
          <p:cNvSpPr txBox="1"/>
          <p:nvPr/>
        </p:nvSpPr>
        <p:spPr>
          <a:xfrm>
            <a:off x="3263132" y="2492896"/>
            <a:ext cx="4114801" cy="20621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800" b="1" dirty="0">
                <a:solidFill>
                  <a:srgbClr val="359828"/>
                </a:solidFill>
              </a:rPr>
              <a:t>18 </a:t>
            </a:r>
            <a:r>
              <a:rPr lang="en-IE" sz="2800" b="1" dirty="0">
                <a:solidFill>
                  <a:prstClr val="black"/>
                </a:solidFill>
              </a:rPr>
              <a:t>– </a:t>
            </a:r>
            <a:r>
              <a:rPr lang="en-IE" sz="2800" b="1" dirty="0">
                <a:solidFill>
                  <a:srgbClr val="C00000"/>
                </a:solidFill>
              </a:rPr>
              <a:t>6 </a:t>
            </a:r>
            <a:r>
              <a:rPr lang="en-IE" sz="2800" b="1" dirty="0">
                <a:solidFill>
                  <a:prstClr val="black"/>
                </a:solidFill>
              </a:rPr>
              <a:t>– </a:t>
            </a:r>
            <a:r>
              <a:rPr lang="en-IE" sz="2800" b="1" dirty="0">
                <a:solidFill>
                  <a:srgbClr val="FF9900"/>
                </a:solidFill>
              </a:rPr>
              <a:t>12 </a:t>
            </a:r>
            <a:r>
              <a:rPr lang="en-IE" sz="1600" b="1" dirty="0">
                <a:solidFill>
                  <a:srgbClr val="359828"/>
                </a:solidFill>
              </a:rPr>
              <a:t>(50kg bag)</a:t>
            </a:r>
            <a:endParaRPr lang="en-IE" sz="4000" b="1" dirty="0">
              <a:solidFill>
                <a:srgbClr val="FF9900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Contains:-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- </a:t>
            </a:r>
            <a:r>
              <a:rPr lang="en-IE" sz="2400" dirty="0">
                <a:solidFill>
                  <a:srgbClr val="00B050"/>
                </a:solidFill>
              </a:rPr>
              <a:t>18 units N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- </a:t>
            </a:r>
            <a:r>
              <a:rPr lang="en-IE" sz="2400" dirty="0">
                <a:solidFill>
                  <a:srgbClr val="C00000"/>
                </a:solidFill>
              </a:rPr>
              <a:t>6 units P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- </a:t>
            </a:r>
            <a:r>
              <a:rPr lang="en-IE" sz="2400" dirty="0">
                <a:solidFill>
                  <a:srgbClr val="FF9900"/>
                </a:solidFill>
              </a:rPr>
              <a:t>12 units K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63133" y="980728"/>
            <a:ext cx="4114801" cy="12618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800" b="1" dirty="0">
                <a:solidFill>
                  <a:srgbClr val="C00000"/>
                </a:solidFill>
              </a:rPr>
              <a:t>16% Super P</a:t>
            </a:r>
            <a:r>
              <a:rPr lang="en-IE" sz="1600" b="1" dirty="0">
                <a:solidFill>
                  <a:srgbClr val="C00000"/>
                </a:solidFill>
              </a:rPr>
              <a:t>(50kg bag)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Contains:-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srgbClr val="C00000"/>
                </a:solidFill>
              </a:rPr>
              <a:t>- 16 units 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63133" y="4784367"/>
            <a:ext cx="4114801" cy="16312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800" b="1" dirty="0">
                <a:solidFill>
                  <a:srgbClr val="359828"/>
                </a:solidFill>
              </a:rPr>
              <a:t>23 </a:t>
            </a:r>
            <a:r>
              <a:rPr lang="en-IE" sz="2800" b="1" dirty="0">
                <a:solidFill>
                  <a:prstClr val="black"/>
                </a:solidFill>
              </a:rPr>
              <a:t>– </a:t>
            </a:r>
            <a:r>
              <a:rPr lang="en-IE" sz="2800" b="1" dirty="0">
                <a:solidFill>
                  <a:srgbClr val="C00000"/>
                </a:solidFill>
              </a:rPr>
              <a:t>10 </a:t>
            </a:r>
            <a:r>
              <a:rPr lang="en-IE" sz="2800" b="1" dirty="0">
                <a:solidFill>
                  <a:prstClr val="black"/>
                </a:solidFill>
              </a:rPr>
              <a:t>– </a:t>
            </a:r>
            <a:r>
              <a:rPr lang="en-IE" sz="2800" b="1" dirty="0">
                <a:solidFill>
                  <a:srgbClr val="FF9900"/>
                </a:solidFill>
              </a:rPr>
              <a:t>0 </a:t>
            </a:r>
            <a:r>
              <a:rPr lang="en-IE" sz="1600" b="1" dirty="0">
                <a:solidFill>
                  <a:srgbClr val="359828"/>
                </a:solidFill>
              </a:rPr>
              <a:t>(50kg bag)</a:t>
            </a:r>
            <a:endParaRPr lang="en-IE" sz="4000" b="1" dirty="0">
              <a:solidFill>
                <a:srgbClr val="FF9900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Contains:-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- </a:t>
            </a:r>
            <a:r>
              <a:rPr lang="en-IE" sz="2400" dirty="0">
                <a:solidFill>
                  <a:srgbClr val="00B050"/>
                </a:solidFill>
              </a:rPr>
              <a:t>23 units N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IE" sz="2400" dirty="0">
                <a:solidFill>
                  <a:prstClr val="black"/>
                </a:solidFill>
              </a:rPr>
              <a:t>- </a:t>
            </a:r>
            <a:r>
              <a:rPr lang="en-IE" sz="2400" dirty="0">
                <a:solidFill>
                  <a:srgbClr val="C00000"/>
                </a:solidFill>
              </a:rPr>
              <a:t>10 units P</a:t>
            </a:r>
            <a:r>
              <a:rPr lang="en-IE" sz="2400" dirty="0">
                <a:solidFill>
                  <a:srgbClr val="FF9900"/>
                </a:solidFill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2" t="19432" r="6276" b="13534"/>
          <a:stretch/>
        </p:blipFill>
        <p:spPr bwMode="auto">
          <a:xfrm>
            <a:off x="7504036" y="2308698"/>
            <a:ext cx="1639964" cy="2430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xplosion 2 7"/>
          <p:cNvSpPr/>
          <p:nvPr/>
        </p:nvSpPr>
        <p:spPr>
          <a:xfrm>
            <a:off x="5900185" y="5157192"/>
            <a:ext cx="1603851" cy="1378521"/>
          </a:xfrm>
          <a:prstGeom prst="irregularSeal2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i="1" dirty="0">
                <a:solidFill>
                  <a:srgbClr val="FF0000"/>
                </a:solidFill>
              </a:rPr>
              <a:t>Now Req.</a:t>
            </a:r>
          </a:p>
        </p:txBody>
      </p:sp>
      <p:sp>
        <p:nvSpPr>
          <p:cNvPr id="11" name="Footer Placeholder 1"/>
          <p:cNvSpPr txBox="1">
            <a:spLocks/>
          </p:cNvSpPr>
          <p:nvPr/>
        </p:nvSpPr>
        <p:spPr bwMode="auto">
          <a:xfrm>
            <a:off x="768652" y="6381750"/>
            <a:ext cx="676875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26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95288" y="1588"/>
            <a:ext cx="8426450" cy="850900"/>
          </a:xfrm>
        </p:spPr>
        <p:txBody>
          <a:bodyPr/>
          <a:lstStyle/>
          <a:p>
            <a:r>
              <a:rPr lang="en-IE" dirty="0" smtClean="0"/>
              <a:t>Fertiliser Compound Options….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074016"/>
              </p:ext>
            </p:extLst>
          </p:nvPr>
        </p:nvGraphicFramePr>
        <p:xfrm>
          <a:off x="251520" y="908720"/>
          <a:ext cx="8496300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4895900"/>
              </a:tblGrid>
              <a:tr h="431701">
                <a:tc>
                  <a:txBody>
                    <a:bodyPr/>
                    <a:lstStyle/>
                    <a:p>
                      <a:pPr algn="ctr"/>
                      <a:r>
                        <a:rPr lang="en-IE" sz="2800" dirty="0" smtClean="0">
                          <a:solidFill>
                            <a:schemeClr val="tx1"/>
                          </a:solidFill>
                        </a:rPr>
                        <a:t>Situation </a:t>
                      </a:r>
                      <a:endParaRPr lang="en-IE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800" dirty="0" smtClean="0">
                          <a:solidFill>
                            <a:schemeClr val="tx1"/>
                          </a:solidFill>
                        </a:rPr>
                        <a:t>Fertiliser Type </a:t>
                      </a:r>
                      <a:endParaRPr lang="en-IE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solidFill>
                            <a:srgbClr val="00B050"/>
                          </a:solidFill>
                        </a:rPr>
                        <a:t>Grazing  </a:t>
                      </a:r>
                      <a:endParaRPr lang="en-IE" sz="2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400" dirty="0" smtClean="0">
                          <a:solidFill>
                            <a:schemeClr val="tx1"/>
                          </a:solidFill>
                        </a:rPr>
                        <a:t>10-10-20</a:t>
                      </a:r>
                      <a:r>
                        <a:rPr lang="en-IE" sz="2400" baseline="0" dirty="0" smtClean="0">
                          <a:solidFill>
                            <a:schemeClr val="tx1"/>
                          </a:solidFill>
                        </a:rPr>
                        <a:t> / 18-6-12 / 18-4-12 /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14-7-14 / 15-10-10</a:t>
                      </a:r>
                      <a:r>
                        <a:rPr lang="en-IE" sz="2400" baseline="0" dirty="0" smtClean="0">
                          <a:solidFill>
                            <a:schemeClr val="tx1"/>
                          </a:solidFill>
                        </a:rPr>
                        <a:t>  / </a:t>
                      </a:r>
                      <a:r>
                        <a:rPr lang="en-IE" sz="2400" dirty="0" smtClean="0">
                          <a:solidFill>
                            <a:schemeClr val="tx1"/>
                          </a:solidFill>
                        </a:rPr>
                        <a:t>27-2.5-5 /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400" dirty="0" smtClean="0">
                          <a:solidFill>
                            <a:schemeClr val="tx1"/>
                          </a:solidFill>
                        </a:rPr>
                        <a:t>24-2.5-10 / DAP (18N &amp; 20 </a:t>
                      </a:r>
                      <a:r>
                        <a:rPr lang="en-IE" sz="2400" smtClean="0">
                          <a:solidFill>
                            <a:schemeClr val="tx1"/>
                          </a:solidFill>
                        </a:rPr>
                        <a:t>P) / 25-5</a:t>
                      </a:r>
                      <a:r>
                        <a:rPr lang="en-IE" sz="2400" baseline="0" smtClean="0">
                          <a:solidFill>
                            <a:schemeClr val="tx1"/>
                          </a:solidFill>
                        </a:rPr>
                        <a:t>-0</a:t>
                      </a:r>
                      <a:endParaRPr lang="en-IE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solidFill>
                            <a:srgbClr val="00B050"/>
                          </a:solidFill>
                        </a:rPr>
                        <a:t>Silage / Maize </a:t>
                      </a:r>
                      <a:endParaRPr lang="en-IE" sz="2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400" dirty="0" smtClean="0">
                          <a:solidFill>
                            <a:schemeClr val="tx1"/>
                          </a:solidFill>
                        </a:rPr>
                        <a:t>0-7-30</a:t>
                      </a:r>
                      <a:r>
                        <a:rPr lang="en-IE" sz="2400" baseline="0" dirty="0" smtClean="0">
                          <a:solidFill>
                            <a:schemeClr val="tx1"/>
                          </a:solidFill>
                        </a:rPr>
                        <a:t> / 10-10-20 / 13-6-20 / </a:t>
                      </a:r>
                    </a:p>
                    <a:p>
                      <a:r>
                        <a:rPr lang="en-IE" sz="2400" baseline="0" dirty="0" smtClean="0">
                          <a:solidFill>
                            <a:schemeClr val="tx1"/>
                          </a:solidFill>
                        </a:rPr>
                        <a:t>15-3-20 / </a:t>
                      </a:r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27-2.5-5 / 24-2.5-10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solidFill>
                            <a:srgbClr val="00B050"/>
                          </a:solidFill>
                        </a:rPr>
                        <a:t>Build Up </a:t>
                      </a:r>
                      <a:endParaRPr lang="en-IE" sz="2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10-10-20 / MOP 50% K / </a:t>
                      </a:r>
                    </a:p>
                    <a:p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 Super P / 0-7-30 / </a:t>
                      </a:r>
                    </a:p>
                    <a:p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0-10-20 / 23-10-0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solidFill>
                            <a:srgbClr val="00B050"/>
                          </a:solidFill>
                        </a:rPr>
                        <a:t>Fertiliser Blends </a:t>
                      </a:r>
                      <a:endParaRPr lang="en-IE" sz="2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 Fertiliser can be made </a:t>
                      </a:r>
                    </a:p>
                    <a:p>
                      <a:r>
                        <a:rPr kumimoji="0" lang="en-IE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Max. 40 units in 50kg bag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093296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522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Nitrogen Sources</a:t>
            </a:r>
            <a:endParaRPr lang="en-I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09142"/>
              </p:ext>
            </p:extLst>
          </p:nvPr>
        </p:nvGraphicFramePr>
        <p:xfrm>
          <a:off x="468313" y="1125538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N Type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en-IE" b="1" baseline="0" dirty="0" smtClean="0">
                          <a:solidFill>
                            <a:schemeClr val="tx1"/>
                          </a:solidFill>
                        </a:rPr>
                        <a:t> N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Cost / kg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Urea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46%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0.80c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Urea + NBPT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46%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0.85c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CAN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27%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0.95c</a:t>
                      </a:r>
                      <a:r>
                        <a:rPr lang="en-IE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1840" y="6093296"/>
            <a:ext cx="3672408" cy="47625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Complete a Farm Fertiliser Plan to Determine Actual Farm N &amp; P Allowances 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750122"/>
              </p:ext>
            </p:extLst>
          </p:nvPr>
        </p:nvGraphicFramePr>
        <p:xfrm>
          <a:off x="1619672" y="3212976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Protected Urea products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N %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P %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K %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S %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46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38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7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29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0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14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3.5</a:t>
                      </a:r>
                      <a:endParaRPr lang="en-IE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42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smtClean="0">
                <a:solidFill>
                  <a:schemeClr val="tx1"/>
                </a:solidFill>
              </a:rPr>
              <a:t>Fertiliser programmes (P, K &amp; S)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2700" y="2465388"/>
            <a:ext cx="7607300" cy="70326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b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600" dirty="0">
                <a:solidFill>
                  <a:srgbClr val="FFFFFF"/>
                </a:solidFill>
              </a:rPr>
              <a:t>Jan     Feb     Mar     Apr     May     Jun     Jul     Aug     Sep     Oct     Nov     Dec</a:t>
            </a:r>
          </a:p>
        </p:txBody>
      </p:sp>
      <p:pic>
        <p:nvPicPr>
          <p:cNvPr id="532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67679">
            <a:off x="39688" y="2001838"/>
            <a:ext cx="1277937" cy="1277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Left Arrow 5"/>
          <p:cNvSpPr/>
          <p:nvPr/>
        </p:nvSpPr>
        <p:spPr>
          <a:xfrm rot="17670027">
            <a:off x="2434432" y="1245394"/>
            <a:ext cx="1473200" cy="1138237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200" dirty="0">
                <a:solidFill>
                  <a:srgbClr val="000000"/>
                </a:solidFill>
              </a:rPr>
              <a:t>High P/K Compound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200" dirty="0">
                <a:solidFill>
                  <a:srgbClr val="000000"/>
                </a:solidFill>
              </a:rPr>
              <a:t>(50% of P)</a:t>
            </a:r>
          </a:p>
        </p:txBody>
      </p:sp>
      <p:sp>
        <p:nvSpPr>
          <p:cNvPr id="8" name="Left Arrow 7"/>
          <p:cNvSpPr/>
          <p:nvPr/>
        </p:nvSpPr>
        <p:spPr>
          <a:xfrm rot="17670027">
            <a:off x="3891756" y="1451769"/>
            <a:ext cx="1608138" cy="641350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200" dirty="0">
                <a:solidFill>
                  <a:srgbClr val="000000"/>
                </a:solidFill>
              </a:rPr>
              <a:t>High N - Low P/K</a:t>
            </a:r>
          </a:p>
        </p:txBody>
      </p:sp>
      <p:sp>
        <p:nvSpPr>
          <p:cNvPr id="10" name="Left Arrow 9"/>
          <p:cNvSpPr/>
          <p:nvPr/>
        </p:nvSpPr>
        <p:spPr>
          <a:xfrm rot="17670027">
            <a:off x="4753769" y="1494632"/>
            <a:ext cx="1606550" cy="639762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1200" dirty="0">
                <a:solidFill>
                  <a:srgbClr val="000000"/>
                </a:solidFill>
              </a:rPr>
              <a:t>High N - Low P/K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423025" y="989013"/>
            <a:ext cx="25558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Standard compounds for Index 3 situation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P: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   50% early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   50% split in summer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82550" y="3716338"/>
            <a:ext cx="38925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>
                <a:solidFill>
                  <a:srgbClr val="000000"/>
                </a:solidFill>
              </a:rPr>
              <a:t>High 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	N-P-0 compound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>
                <a:solidFill>
                  <a:srgbClr val="000000"/>
                </a:solidFill>
              </a:rPr>
              <a:t>High P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	N-0-K compound / Straight 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>
                <a:solidFill>
                  <a:srgbClr val="000000"/>
                </a:solidFill>
              </a:rPr>
              <a:t>Low P and 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	higher rates / Slurry</a:t>
            </a:r>
          </a:p>
        </p:txBody>
      </p:sp>
      <p:sp>
        <p:nvSpPr>
          <p:cNvPr id="13" name="Left Arrow 12"/>
          <p:cNvSpPr/>
          <p:nvPr/>
        </p:nvSpPr>
        <p:spPr>
          <a:xfrm rot="3738872">
            <a:off x="2540000" y="3409951"/>
            <a:ext cx="1685925" cy="1041400"/>
          </a:xfrm>
          <a:prstGeom prst="left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2400" dirty="0">
                <a:solidFill>
                  <a:srgbClr val="FFFFFF"/>
                </a:solidFill>
              </a:rPr>
              <a:t>Extra P</a:t>
            </a:r>
          </a:p>
        </p:txBody>
      </p:sp>
      <p:sp>
        <p:nvSpPr>
          <p:cNvPr id="15" name="Left Arrow 14"/>
          <p:cNvSpPr/>
          <p:nvPr/>
        </p:nvSpPr>
        <p:spPr>
          <a:xfrm rot="3738872">
            <a:off x="5338762" y="3409951"/>
            <a:ext cx="1685925" cy="1041400"/>
          </a:xfrm>
          <a:prstGeom prst="lef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2400" dirty="0">
                <a:solidFill>
                  <a:srgbClr val="FFFFFF"/>
                </a:solidFill>
              </a:rPr>
              <a:t>Extra K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443413" y="4486275"/>
            <a:ext cx="46990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 b="1">
                <a:solidFill>
                  <a:srgbClr val="000000"/>
                </a:solidFill>
              </a:rPr>
              <a:t>Products: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800">
                <a:solidFill>
                  <a:srgbClr val="000000"/>
                </a:solidFill>
              </a:rPr>
              <a:t>	K:P ratio of 2:1 </a:t>
            </a:r>
            <a:r>
              <a:rPr lang="en-IE" sz="1800">
                <a:solidFill>
                  <a:srgbClr val="000000"/>
                </a:solidFill>
                <a:sym typeface="Wingdings" pitchFamily="2" charset="2"/>
              </a:rPr>
              <a:t> 3:1 ideal for grazing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>
                <a:solidFill>
                  <a:srgbClr val="000000"/>
                </a:solidFill>
                <a:sym typeface="Wingdings" pitchFamily="2" charset="2"/>
              </a:rPr>
              <a:t>	</a:t>
            </a:r>
            <a:r>
              <a:rPr lang="en-IE" sz="1800">
                <a:solidFill>
                  <a:srgbClr val="000000"/>
                </a:solidFill>
                <a:sym typeface="Wingdings" pitchFamily="2" charset="2"/>
              </a:rPr>
              <a:t>Slurry or K:P 4:1  6:1 ideal for silage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z="1600" i="1">
                <a:solidFill>
                  <a:srgbClr val="000000"/>
                </a:solidFill>
                <a:sym typeface="Wingdings" pitchFamily="2" charset="2"/>
              </a:rPr>
              <a:t>Adjust based on soil tests, crops, stocking rates</a:t>
            </a:r>
            <a:endParaRPr lang="en-IE" sz="1600" i="1">
              <a:solidFill>
                <a:srgbClr val="000000"/>
              </a:solidFill>
            </a:endParaRPr>
          </a:p>
        </p:txBody>
      </p:sp>
      <p:sp>
        <p:nvSpPr>
          <p:cNvPr id="18" name="Round Diagonal Corner Rectangle 17"/>
          <p:cNvSpPr/>
          <p:nvPr/>
        </p:nvSpPr>
        <p:spPr>
          <a:xfrm>
            <a:off x="3170238" y="2498725"/>
            <a:ext cx="2252662" cy="377825"/>
          </a:xfrm>
          <a:prstGeom prst="round2DiagRect">
            <a:avLst>
              <a:gd name="adj1" fmla="val 50000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sz="2400" dirty="0">
                <a:solidFill>
                  <a:srgbClr val="000000"/>
                </a:solidFill>
              </a:rPr>
              <a:t>Sulphur</a:t>
            </a:r>
          </a:p>
        </p:txBody>
      </p:sp>
      <p:sp>
        <p:nvSpPr>
          <p:cNvPr id="14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59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7" grpId="0"/>
      <p:bldP spid="11" grpId="0"/>
      <p:bldP spid="13" grpId="0" animBg="1"/>
      <p:bldP spid="15" grpId="0" animBg="1"/>
      <p:bldP spid="17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mtClean="0"/>
              <a:t>K Advice &amp; Grassland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IE" sz="2800" dirty="0" smtClean="0"/>
              <a:t>Grazing Ground 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Low K requirements (animal recycling)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Apply index 3 rates to avoid Grass Tetany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Apply build up rates in Sept / Oct </a:t>
            </a:r>
          </a:p>
          <a:p>
            <a:pPr marL="457200" lvl="1" indent="0">
              <a:buFont typeface="Arial Unicode MS"/>
              <a:buNone/>
              <a:defRPr/>
            </a:pPr>
            <a:endParaRPr lang="en-IE" sz="1400" dirty="0" smtClean="0"/>
          </a:p>
          <a:p>
            <a:pPr>
              <a:defRPr/>
            </a:pPr>
            <a:r>
              <a:rPr lang="en-IE" sz="2800" dirty="0" smtClean="0"/>
              <a:t>Silage Ground 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High K requirements 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Max. 90 kg K/ha 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Apply build up rates Sept / Oct </a:t>
            </a:r>
          </a:p>
          <a:p>
            <a:pPr lvl="1">
              <a:buFont typeface="Arial Unicode MS"/>
              <a:buChar char="▶"/>
              <a:defRPr/>
            </a:pPr>
            <a:r>
              <a:rPr lang="en-IE" sz="2400" dirty="0" smtClean="0"/>
              <a:t>Target cattle slurry to silage fields </a:t>
            </a:r>
          </a:p>
        </p:txBody>
      </p:sp>
      <p:pic>
        <p:nvPicPr>
          <p:cNvPr id="38502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500438"/>
            <a:ext cx="2359025" cy="217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052513"/>
            <a:ext cx="2024062" cy="201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54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7772400" cy="1470025"/>
          </a:xfrm>
        </p:spPr>
        <p:txBody>
          <a:bodyPr/>
          <a:lstStyle/>
          <a:p>
            <a:r>
              <a:rPr lang="en-IE" dirty="0" smtClean="0"/>
              <a:t>New P Allowances &amp; Tailoring a Fertiliser Programme 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140968"/>
            <a:ext cx="6400800" cy="1752600"/>
          </a:xfrm>
        </p:spPr>
        <p:txBody>
          <a:bodyPr/>
          <a:lstStyle/>
          <a:p>
            <a:pPr algn="l"/>
            <a:r>
              <a:rPr lang="en-IE" dirty="0" smtClean="0"/>
              <a:t>Suggested Fertiliser programmes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E" dirty="0" smtClean="0"/>
              <a:t>Many combinations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E" dirty="0" smtClean="0"/>
              <a:t>Availability of products   </a:t>
            </a:r>
            <a:endParaRPr lang="en-IE" dirty="0"/>
          </a:p>
        </p:txBody>
      </p:sp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05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IE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New Fertiliser P Allowances </a:t>
            </a:r>
            <a:endParaRPr lang="en-IE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273393"/>
              </p:ext>
            </p:extLst>
          </p:nvPr>
        </p:nvGraphicFramePr>
        <p:xfrm>
          <a:off x="323850" y="1219200"/>
          <a:ext cx="8496300" cy="2857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260"/>
                <a:gridCol w="1699260"/>
                <a:gridCol w="1699260"/>
                <a:gridCol w="1699260"/>
                <a:gridCol w="1699260"/>
              </a:tblGrid>
              <a:tr h="441944">
                <a:tc rowSpan="2"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Grassland Stocking Rate</a:t>
                      </a:r>
                      <a:r>
                        <a:rPr lang="en-IE" sz="20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(kg/ha)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 Index 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647779">
                <a:tc vMerge="1">
                  <a:txBody>
                    <a:bodyPr/>
                    <a:lstStyle/>
                    <a:p>
                      <a:pPr algn="ctr"/>
                      <a:endParaRPr lang="en-I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131 - 170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63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43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171 - 210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211 - 250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16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&gt;250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69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49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19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3850" y="4508500"/>
            <a:ext cx="3600450" cy="831850"/>
          </a:xfrm>
          <a:prstGeom prst="rect">
            <a:avLst/>
          </a:prstGeom>
          <a:noFill/>
          <a:ln w="603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50kg P/ha @ Index 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30kg P/ha @ Index 2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84663" y="4510088"/>
            <a:ext cx="4751387" cy="830262"/>
          </a:xfrm>
          <a:prstGeom prst="rect">
            <a:avLst/>
          </a:prstGeom>
          <a:noFill/>
          <a:ln w="603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mtClean="0">
                <a:solidFill>
                  <a:srgbClr val="000000"/>
                </a:solidFill>
              </a:rPr>
              <a:t>1. Adjust for Conc. Feed (5kg/ton)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smtClean="0">
                <a:solidFill>
                  <a:srgbClr val="000000"/>
                </a:solidFill>
              </a:rPr>
              <a:t>2. Slurry Removed from calculations </a:t>
            </a:r>
          </a:p>
        </p:txBody>
      </p:sp>
      <p:sp>
        <p:nvSpPr>
          <p:cNvPr id="8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66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IE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New Fertiliser P Allowances </a:t>
            </a:r>
            <a:endParaRPr lang="en-IE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3981082"/>
              </p:ext>
            </p:extLst>
          </p:nvPr>
        </p:nvGraphicFramePr>
        <p:xfrm>
          <a:off x="323528" y="2204864"/>
          <a:ext cx="8496300" cy="2857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260"/>
                <a:gridCol w="1699260"/>
                <a:gridCol w="1699260"/>
                <a:gridCol w="1699260"/>
                <a:gridCol w="1699260"/>
              </a:tblGrid>
              <a:tr h="441944">
                <a:tc rowSpan="2"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Grassland Stocking Rate</a:t>
                      </a:r>
                      <a:r>
                        <a:rPr lang="en-IE" sz="20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(kg/ha)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 Index 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647779">
                <a:tc vMerge="1">
                  <a:txBody>
                    <a:bodyPr/>
                    <a:lstStyle/>
                    <a:p>
                      <a:pPr algn="ctr"/>
                      <a:endParaRPr lang="en-I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131 - 170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58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38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171 - 210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211 - 250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11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9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&gt;250</a:t>
                      </a:r>
                      <a:endParaRPr lang="en-IE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64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44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14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IE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3" marR="91433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15616" y="1200358"/>
            <a:ext cx="6336704" cy="461665"/>
          </a:xfrm>
          <a:prstGeom prst="rect">
            <a:avLst/>
          </a:prstGeom>
          <a:noFill/>
          <a:ln w="603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P </a:t>
            </a:r>
            <a:r>
              <a:rPr lang="en-IE" dirty="0">
                <a:solidFill>
                  <a:srgbClr val="000000"/>
                </a:solidFill>
              </a:rPr>
              <a:t>R</a:t>
            </a:r>
            <a:r>
              <a:rPr lang="en-IE" dirty="0" smtClean="0">
                <a:solidFill>
                  <a:srgbClr val="000000"/>
                </a:solidFill>
              </a:rPr>
              <a:t>ates </a:t>
            </a:r>
            <a:r>
              <a:rPr lang="en-IE" dirty="0">
                <a:solidFill>
                  <a:srgbClr val="000000"/>
                </a:solidFill>
              </a:rPr>
              <a:t>a</a:t>
            </a:r>
            <a:r>
              <a:rPr lang="en-IE" dirty="0" smtClean="0">
                <a:solidFill>
                  <a:srgbClr val="000000"/>
                </a:solidFill>
              </a:rPr>
              <a:t>djusted  for  1t/ha Conc. Feed (5kg/ton) </a:t>
            </a:r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22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 smtClean="0">
                <a:solidFill>
                  <a:schemeClr val="tx1"/>
                </a:solidFill>
              </a:rPr>
              <a:t>Example Dairy -  N, P &amp; K Rates  </a:t>
            </a:r>
            <a:endParaRPr lang="en-IE" sz="36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318405"/>
              </p:ext>
            </p:extLst>
          </p:nvPr>
        </p:nvGraphicFramePr>
        <p:xfrm>
          <a:off x="611560" y="1916832"/>
          <a:ext cx="7772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Stocking Rate</a:t>
                      </a:r>
                      <a:r>
                        <a:rPr lang="en-IE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131 – 170 kg Org N/ha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P &amp; K Index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Kg/ha (units/ac)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206 (165)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58 (46)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90 (72)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206 (165)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38 (30)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60 (48)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206 (165)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8 (6)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30 (24)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206 (165)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71600" y="1200358"/>
            <a:ext cx="6624736" cy="461665"/>
          </a:xfrm>
          <a:prstGeom prst="rect">
            <a:avLst/>
          </a:prstGeom>
          <a:noFill/>
          <a:ln w="603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P Rates adjusted  for  1t/ha Conc. Feed (5kg/ton) </a:t>
            </a:r>
          </a:p>
        </p:txBody>
      </p:sp>
      <p:sp>
        <p:nvSpPr>
          <p:cNvPr id="7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33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 smtClean="0">
                <a:solidFill>
                  <a:schemeClr val="tx1"/>
                </a:solidFill>
              </a:rPr>
              <a:t>Suggested Fertiliser Programmes </a:t>
            </a:r>
            <a:endParaRPr lang="en-IE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IE" dirty="0" smtClean="0"/>
              <a:t>The following are a number of suggested fertiliser programmes based on new P allowances.</a:t>
            </a:r>
          </a:p>
          <a:p>
            <a:pPr>
              <a:buFont typeface="Arial" pitchFamily="34" charset="0"/>
              <a:buChar char="•"/>
            </a:pPr>
            <a:r>
              <a:rPr lang="en-IE" dirty="0"/>
              <a:t>P</a:t>
            </a:r>
            <a:r>
              <a:rPr lang="en-IE" dirty="0" smtClean="0"/>
              <a:t>repare a farm fertiliser plan to determine field N, P &amp; K allowances 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Formulate fertiliser programmes base on the following </a:t>
            </a:r>
          </a:p>
          <a:p>
            <a:pPr lvl="1">
              <a:buFont typeface="Arial" pitchFamily="34" charset="0"/>
              <a:buChar char="•"/>
            </a:pPr>
            <a:r>
              <a:rPr lang="en-IE" dirty="0" smtClean="0"/>
              <a:t>Soil Types ( heavy  / light / peaty)</a:t>
            </a:r>
          </a:p>
          <a:p>
            <a:pPr lvl="1">
              <a:buFont typeface="Arial" pitchFamily="34" charset="0"/>
              <a:buChar char="•"/>
            </a:pPr>
            <a:r>
              <a:rPr lang="en-IE" dirty="0" smtClean="0"/>
              <a:t>Fertilisers should be applied as follows to reduce nutrient losses:-</a:t>
            </a:r>
          </a:p>
          <a:p>
            <a:pPr lvl="2">
              <a:buFont typeface="Arial" pitchFamily="34" charset="0"/>
              <a:buChar char="•"/>
            </a:pPr>
            <a:r>
              <a:rPr lang="en-IE" dirty="0" smtClean="0"/>
              <a:t>Select the Right Product </a:t>
            </a:r>
          </a:p>
          <a:p>
            <a:pPr lvl="2">
              <a:buFont typeface="Arial" pitchFamily="34" charset="0"/>
              <a:buChar char="•"/>
            </a:pPr>
            <a:r>
              <a:rPr lang="en-IE" dirty="0" smtClean="0"/>
              <a:t>At the Right Rate</a:t>
            </a:r>
          </a:p>
          <a:p>
            <a:pPr lvl="2">
              <a:buFont typeface="Arial" pitchFamily="34" charset="0"/>
              <a:buChar char="•"/>
            </a:pPr>
            <a:r>
              <a:rPr lang="en-IE" dirty="0" smtClean="0"/>
              <a:t>At the Right Time </a:t>
            </a:r>
          </a:p>
          <a:p>
            <a:pPr lvl="2">
              <a:buFont typeface="Arial" pitchFamily="34" charset="0"/>
              <a:buChar char="•"/>
            </a:pPr>
            <a:r>
              <a:rPr lang="en-IE" dirty="0" smtClean="0"/>
              <a:t>In the Right </a:t>
            </a:r>
            <a:r>
              <a:rPr lang="en-IE" dirty="0"/>
              <a:t>P</a:t>
            </a:r>
            <a:r>
              <a:rPr lang="en-IE" dirty="0" smtClean="0"/>
              <a:t>lace 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Protected Urea referred to as Urea+ in example fertiliser programmes in slides 12 tom 23.  Refer to slide 4 for different protected urea formulations</a:t>
            </a:r>
          </a:p>
          <a:p>
            <a:pPr lvl="1">
              <a:buFont typeface="Arial" pitchFamily="34" charset="0"/>
              <a:buChar char="•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70853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131 – 170 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1)* 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3713469"/>
              </p:ext>
            </p:extLst>
          </p:nvPr>
        </p:nvGraphicFramePr>
        <p:xfrm>
          <a:off x="251520" y="1268760"/>
          <a:ext cx="8424937" cy="4901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518"/>
                <a:gridCol w="825928"/>
                <a:gridCol w="1211963"/>
                <a:gridCol w="1103494"/>
                <a:gridCol w="1105379"/>
                <a:gridCol w="1105379"/>
                <a:gridCol w="1105379"/>
                <a:gridCol w="953897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May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June /</a:t>
                      </a:r>
                    </a:p>
                    <a:p>
                      <a:pPr algn="ctr"/>
                      <a:r>
                        <a:rPr lang="en-IE" sz="1900" dirty="0" smtClean="0"/>
                        <a:t>July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Sept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Total</a:t>
                      </a:r>
                      <a:r>
                        <a:rPr lang="en-IE" sz="1900" baseline="0" dirty="0" smtClean="0"/>
                        <a:t>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     23-10-0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18’s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1.75bag 18’s/ac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18’s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~0.5bag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29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42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34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35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25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165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29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36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smtClean="0"/>
                        <a:t>32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36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27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160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12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12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10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12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46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72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24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21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24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69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6-12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6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6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12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Footer Placeholder 1"/>
          <p:cNvSpPr txBox="1">
            <a:spLocks noGrp="1"/>
          </p:cNvSpPr>
          <p:nvPr>
            <p:ph type="ftr" sz="quarter" idx="10"/>
          </p:nvPr>
        </p:nvSpPr>
        <p:spPr bwMode="auto">
          <a:xfrm>
            <a:off x="1475656" y="6237312"/>
            <a:ext cx="4896544" cy="504056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Protected- Urea (Urea +NBPT) +/- S can be used as an alternative to CAN or </a:t>
            </a:r>
            <a:r>
              <a:rPr lang="en-US" b="1" dirty="0" err="1" smtClean="0">
                <a:solidFill>
                  <a:srgbClr val="FF0000"/>
                </a:solidFill>
              </a:rPr>
              <a:t>Sul</a:t>
            </a:r>
            <a:r>
              <a:rPr lang="en-US" b="1" dirty="0" smtClean="0">
                <a:solidFill>
                  <a:srgbClr val="FF0000"/>
                </a:solidFill>
              </a:rPr>
              <a:t>-CAN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7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131 – 170 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FF000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3)* - Peat Soil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6941876"/>
              </p:ext>
            </p:extLst>
          </p:nvPr>
        </p:nvGraphicFramePr>
        <p:xfrm>
          <a:off x="251520" y="1052736"/>
          <a:ext cx="8568952" cy="5175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792088"/>
                <a:gridCol w="1080120"/>
                <a:gridCol w="1080120"/>
                <a:gridCol w="1512168"/>
                <a:gridCol w="1296144"/>
                <a:gridCol w="1296144"/>
                <a:gridCol w="648072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May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June /</a:t>
                      </a:r>
                    </a:p>
                    <a:p>
                      <a:pPr algn="ctr"/>
                      <a:r>
                        <a:rPr lang="en-IE" sz="1900" dirty="0" smtClean="0"/>
                        <a:t>July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Sept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Total</a:t>
                      </a:r>
                      <a:r>
                        <a:rPr lang="en-IE" sz="1900" baseline="0" dirty="0" smtClean="0"/>
                        <a:t>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bag/ac 27-2.5-5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bag/ac 27-2.5-5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+ 38% N &amp; 7% S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+ 38% N &amp; 7% S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 N &amp; 14% K 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29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42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34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34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25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165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27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42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34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34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26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166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 (3)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2.5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3.5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6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24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5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7.5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14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60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6-12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6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6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3.5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15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Footer Placeholder 1"/>
          <p:cNvSpPr txBox="1">
            <a:spLocks noGrp="1"/>
          </p:cNvSpPr>
          <p:nvPr>
            <p:ph type="ftr" sz="quarter" idx="10"/>
          </p:nvPr>
        </p:nvSpPr>
        <p:spPr bwMode="auto">
          <a:xfrm>
            <a:off x="1475656" y="6237312"/>
            <a:ext cx="4896544" cy="504056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Protected- Urea (Urea +NBPT) +/- S can be used as an alternative to CAN or </a:t>
            </a:r>
            <a:r>
              <a:rPr lang="en-US" b="1" dirty="0" err="1" smtClean="0">
                <a:solidFill>
                  <a:srgbClr val="FF0000"/>
                </a:solidFill>
              </a:rPr>
              <a:t>Sul</a:t>
            </a:r>
            <a:r>
              <a:rPr lang="en-US" b="1" dirty="0" smtClean="0">
                <a:solidFill>
                  <a:srgbClr val="FF0000"/>
                </a:solidFill>
              </a:rPr>
              <a:t>-CAN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49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131 – 170 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1)* 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671759"/>
              </p:ext>
            </p:extLst>
          </p:nvPr>
        </p:nvGraphicFramePr>
        <p:xfrm>
          <a:off x="251520" y="1124744"/>
          <a:ext cx="8640960" cy="4901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720080"/>
                <a:gridCol w="1127401"/>
                <a:gridCol w="1091216"/>
                <a:gridCol w="993554"/>
                <a:gridCol w="995251"/>
                <a:gridCol w="1121170"/>
                <a:gridCol w="1152128"/>
                <a:gridCol w="720080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 smtClean="0"/>
                    </a:p>
                    <a:p>
                      <a:pPr algn="ctr"/>
                      <a:r>
                        <a:rPr lang="en-IE" sz="1800" dirty="0" smtClean="0"/>
                        <a:t>Feb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May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June /</a:t>
                      </a:r>
                    </a:p>
                    <a:p>
                      <a:pPr algn="ctr"/>
                      <a:r>
                        <a:rPr lang="en-IE" sz="1900" dirty="0" smtClean="0"/>
                        <a:t>July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Sept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Total</a:t>
                      </a:r>
                      <a:r>
                        <a:rPr lang="en-IE" sz="1900" baseline="0" dirty="0" smtClean="0"/>
                        <a:t>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CS @ 1,500g/ac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bag/ac      23-10-0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18-6-12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23-10-0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27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38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32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32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25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165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29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38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32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32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23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165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12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11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14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41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72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22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75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6-12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7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5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14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Footer Placeholder 1"/>
          <p:cNvSpPr txBox="1">
            <a:spLocks noGrp="1"/>
          </p:cNvSpPr>
          <p:nvPr>
            <p:ph type="ftr" sz="quarter" idx="10"/>
          </p:nvPr>
        </p:nvSpPr>
        <p:spPr bwMode="auto">
          <a:xfrm>
            <a:off x="1475656" y="6309320"/>
            <a:ext cx="4896544" cy="504056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Protected- Urea (Urea +NBPT) +/- S can be used as an alternative to CAN or </a:t>
            </a:r>
            <a:r>
              <a:rPr lang="en-US" b="1" dirty="0" err="1" smtClean="0">
                <a:solidFill>
                  <a:srgbClr val="FF0000"/>
                </a:solidFill>
              </a:rPr>
              <a:t>Sul</a:t>
            </a:r>
            <a:r>
              <a:rPr lang="en-US" b="1" dirty="0" smtClean="0">
                <a:solidFill>
                  <a:srgbClr val="FF0000"/>
                </a:solidFill>
              </a:rPr>
              <a:t>-CAN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8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131 – 170 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2)* 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916614"/>
              </p:ext>
            </p:extLst>
          </p:nvPr>
        </p:nvGraphicFramePr>
        <p:xfrm>
          <a:off x="179512" y="1196752"/>
          <a:ext cx="8784976" cy="4809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476"/>
                <a:gridCol w="873515"/>
                <a:gridCol w="982906"/>
                <a:gridCol w="982906"/>
                <a:gridCol w="1027234"/>
                <a:gridCol w="1028988"/>
                <a:gridCol w="1028988"/>
                <a:gridCol w="1028988"/>
                <a:gridCol w="887975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 smtClean="0"/>
                    </a:p>
                    <a:p>
                      <a:pPr algn="ctr"/>
                      <a:r>
                        <a:rPr lang="en-IE" sz="1800" dirty="0" smtClean="0"/>
                        <a:t>Feb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May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June /</a:t>
                      </a:r>
                    </a:p>
                    <a:p>
                      <a:pPr algn="ctr"/>
                      <a:r>
                        <a:rPr lang="en-IE" sz="1900" dirty="0" smtClean="0"/>
                        <a:t>July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Sept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Total</a:t>
                      </a:r>
                      <a:r>
                        <a:rPr lang="en-IE" sz="1900" baseline="0" dirty="0" smtClean="0"/>
                        <a:t>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CS @ 1,500g/ac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bag 23-10-0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~1.0 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23-10-0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27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42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34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34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27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165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29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41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29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34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27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174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12.5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12.5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29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48*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58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6-12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7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15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Footer Placeholder 1"/>
          <p:cNvSpPr txBox="1">
            <a:spLocks noGrp="1"/>
          </p:cNvSpPr>
          <p:nvPr>
            <p:ph type="ftr" sz="quarter" idx="10"/>
          </p:nvPr>
        </p:nvSpPr>
        <p:spPr bwMode="auto">
          <a:xfrm>
            <a:off x="755576" y="6237312"/>
            <a:ext cx="6565900" cy="5016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Protected- Urea (Urea +NBPT) +/- S can be used as an alternative to CAN or </a:t>
            </a:r>
            <a:r>
              <a:rPr lang="en-US" b="1" dirty="0" err="1" smtClean="0">
                <a:solidFill>
                  <a:srgbClr val="FF0000"/>
                </a:solidFill>
              </a:rPr>
              <a:t>Sul</a:t>
            </a:r>
            <a:r>
              <a:rPr lang="en-US" b="1" dirty="0" smtClean="0">
                <a:solidFill>
                  <a:srgbClr val="FF0000"/>
                </a:solidFill>
              </a:rPr>
              <a:t>-CAN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32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 smtClean="0">
                <a:solidFill>
                  <a:srgbClr val="000000"/>
                </a:solidFill>
              </a:rPr>
              <a:t>Example Dairy </a:t>
            </a:r>
            <a:r>
              <a:rPr lang="en-IE" sz="3600" dirty="0">
                <a:solidFill>
                  <a:srgbClr val="000000"/>
                </a:solidFill>
              </a:rPr>
              <a:t>-  N, P &amp; </a:t>
            </a:r>
            <a:r>
              <a:rPr lang="en-IE" sz="3600" dirty="0" smtClean="0">
                <a:solidFill>
                  <a:srgbClr val="000000"/>
                </a:solidFill>
              </a:rPr>
              <a:t>K Rates  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056314"/>
              </p:ext>
            </p:extLst>
          </p:nvPr>
        </p:nvGraphicFramePr>
        <p:xfrm>
          <a:off x="611560" y="1916832"/>
          <a:ext cx="7772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Stocking Rate 210 – 250 kg Org N/ha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P &amp; K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Index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Kg/ha (units/ac)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250 (200)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61 (49)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100 (80)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250 (200)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41 (33)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70 (56)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250 (200)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IE" b="1" baseline="0" dirty="0" smtClean="0">
                          <a:solidFill>
                            <a:schemeClr val="tx1"/>
                          </a:solidFill>
                        </a:rPr>
                        <a:t> (9)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40 (32)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250 (200)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331640" y="1200357"/>
            <a:ext cx="6336704" cy="461665"/>
          </a:xfrm>
          <a:prstGeom prst="rect">
            <a:avLst/>
          </a:prstGeom>
          <a:noFill/>
          <a:ln w="603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P Rates adjusted  for  1t/ha Conc. Feed (5kg/ton) </a:t>
            </a:r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4869160"/>
            <a:ext cx="432048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N &amp; K Advice as per the Teagasc Green Book, 2016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733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210-250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1)* </a:t>
            </a:r>
          </a:p>
        </p:txBody>
      </p:sp>
      <p:sp>
        <p:nvSpPr>
          <p:cNvPr id="205885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9pPr>
          </a:lstStyle>
          <a:p>
            <a:pPr eaLnBrk="1" hangingPunct="1"/>
            <a:endParaRPr lang="en-US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5154549"/>
              </p:ext>
            </p:extLst>
          </p:nvPr>
        </p:nvGraphicFramePr>
        <p:xfrm>
          <a:off x="107505" y="1343047"/>
          <a:ext cx="9036495" cy="4318201"/>
        </p:xfrm>
        <a:graphic>
          <a:graphicData uri="http://schemas.openxmlformats.org/drawingml/2006/table">
            <a:tbl>
              <a:tblPr firstRow="1" bandRow="1"/>
              <a:tblGrid>
                <a:gridCol w="504055"/>
                <a:gridCol w="862808"/>
                <a:gridCol w="937392"/>
                <a:gridCol w="936104"/>
                <a:gridCol w="1080120"/>
                <a:gridCol w="864096"/>
                <a:gridCol w="1095996"/>
                <a:gridCol w="992236"/>
                <a:gridCol w="1080120"/>
                <a:gridCol w="683568"/>
              </a:tblGrid>
              <a:tr h="82551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Advice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Feb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March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April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May 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June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Aug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Sept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 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</a:tr>
              <a:tr h="82839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Product 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(units/ac)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½ bag </a:t>
                      </a: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Urea +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2.0 bag 18’s/ac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2.0 bag 18’s/ac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bag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1.25bag/ac 23-10-0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1.0bag/ac 23-10-0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0.4 bag/ac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Urea</a:t>
                      </a:r>
                      <a:r>
                        <a:rPr lang="en-IE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+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68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 Splits 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en-IE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en-IE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2000" b="1" dirty="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en-IE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en-IE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2000" b="1" dirty="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8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7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en-IE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10-15</a:t>
                      </a:r>
                      <a:endParaRPr lang="en-IE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2000" b="1" dirty="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8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8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683568" y="6093296"/>
            <a:ext cx="6565900" cy="5016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smtClean="0">
                <a:solidFill>
                  <a:srgbClr val="FF0000"/>
                </a:solidFill>
              </a:rPr>
              <a:t>Protected- Urea (Urea +NBPT) +/- S can be used as an alternative to CAN or Sul-CAN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20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210-250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FF000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3) Peat Soil  </a:t>
            </a:r>
          </a:p>
        </p:txBody>
      </p:sp>
      <p:sp>
        <p:nvSpPr>
          <p:cNvPr id="205885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96" charset="-128"/>
              </a:defRPr>
            </a:lvl9pPr>
          </a:lstStyle>
          <a:p>
            <a:pPr eaLnBrk="1" hangingPunct="1"/>
            <a:endParaRPr lang="en-US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3842766"/>
              </p:ext>
            </p:extLst>
          </p:nvPr>
        </p:nvGraphicFramePr>
        <p:xfrm>
          <a:off x="107505" y="1343047"/>
          <a:ext cx="9036495" cy="4556611"/>
        </p:xfrm>
        <a:graphic>
          <a:graphicData uri="http://schemas.openxmlformats.org/drawingml/2006/table">
            <a:tbl>
              <a:tblPr firstRow="1" bandRow="1"/>
              <a:tblGrid>
                <a:gridCol w="504055"/>
                <a:gridCol w="862808"/>
                <a:gridCol w="793376"/>
                <a:gridCol w="1080120"/>
                <a:gridCol w="1008112"/>
                <a:gridCol w="1008112"/>
                <a:gridCol w="1023988"/>
                <a:gridCol w="992236"/>
                <a:gridCol w="1008112"/>
                <a:gridCol w="755576"/>
              </a:tblGrid>
              <a:tr h="82551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Advice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Feb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March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April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May 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June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Aug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Sept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 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</a:tr>
              <a:tr h="82839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Product 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(units/ac)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½ bag </a:t>
                      </a: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Urea +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0.85bag/ac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Urea + 38% N &amp; 7% S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2.2 bag/ac  18-4-12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0.7bag/ac Urea + 38% N &amp; 7% S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0.6bag/ac Urea +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46% N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0.7bag/ac Urea + 38% N &amp; 7% S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0.4 bag/ac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Urea</a:t>
                      </a:r>
                      <a:r>
                        <a:rPr lang="en-IE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+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68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 Splits 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en-I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en-I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8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8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8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8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7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en-IE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10-15</a:t>
                      </a:r>
                      <a:endParaRPr lang="en-IE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8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800" dirty="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IE" sz="1800" dirty="0" smtClean="0">
                          <a:effectLst/>
                          <a:latin typeface="Calibri"/>
                        </a:rPr>
                        <a:t>5</a:t>
                      </a:r>
                      <a:endParaRPr lang="en-IE" sz="1800" dirty="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683568" y="6093296"/>
            <a:ext cx="6565900" cy="5016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smtClean="0">
                <a:solidFill>
                  <a:srgbClr val="FF0000"/>
                </a:solidFill>
              </a:rPr>
              <a:t>Protected- Urea (Urea +NBPT) +/- S can be used as an alternative to CAN or Sul-CAN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92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210-250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1)*  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166545"/>
              </p:ext>
            </p:extLst>
          </p:nvPr>
        </p:nvGraphicFramePr>
        <p:xfrm>
          <a:off x="35494" y="1268762"/>
          <a:ext cx="9108506" cy="4475806"/>
        </p:xfrm>
        <a:graphic>
          <a:graphicData uri="http://schemas.openxmlformats.org/drawingml/2006/table">
            <a:tbl>
              <a:tblPr firstRow="1" bandRow="1"/>
              <a:tblGrid>
                <a:gridCol w="506030"/>
                <a:gridCol w="722897"/>
                <a:gridCol w="939766"/>
                <a:gridCol w="1012056"/>
                <a:gridCol w="1084346"/>
                <a:gridCol w="991491"/>
                <a:gridCol w="1008112"/>
                <a:gridCol w="1008112"/>
                <a:gridCol w="1152128"/>
                <a:gridCol w="683568"/>
              </a:tblGrid>
              <a:tr h="56100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Advice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Feb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March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April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May 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June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Aug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Sept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 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828"/>
                    </a:solidFill>
                  </a:tcPr>
                </a:tc>
              </a:tr>
              <a:tr h="59112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Product 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(units/ac)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CS @ 1,500g/ac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bag/ac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23-10-0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1.5 </a:t>
                      </a: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bag/ac 27-2.5-5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1bag/ac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27-2.5-5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1bag/ac 27-2.5-5 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1.2bag/ac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23-10-0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0.75 </a:t>
                      </a: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bag/ac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27-2.5-5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 dirty="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740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 Splits </a:t>
                      </a:r>
                      <a:endParaRPr lang="en-IE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6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47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47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en-IE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47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en-IE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7.5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47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en-IE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10-15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8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4.5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E" sz="18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20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IE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683568" y="5805264"/>
            <a:ext cx="6565900" cy="5016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smtClean="0">
                <a:solidFill>
                  <a:srgbClr val="FF0000"/>
                </a:solidFill>
              </a:rPr>
              <a:t>Protected- Urea (Urea +NBPT) +/- S can be used as an alternative to CAN or Sul-CAN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57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210-250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2)*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3713962"/>
              </p:ext>
            </p:extLst>
          </p:nvPr>
        </p:nvGraphicFramePr>
        <p:xfrm>
          <a:off x="1112" y="1340768"/>
          <a:ext cx="9142885" cy="5042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145"/>
                <a:gridCol w="673375"/>
                <a:gridCol w="936104"/>
                <a:gridCol w="1080120"/>
                <a:gridCol w="1080120"/>
                <a:gridCol w="1057724"/>
                <a:gridCol w="1174524"/>
                <a:gridCol w="936104"/>
                <a:gridCol w="1008112"/>
                <a:gridCol w="611557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 smtClean="0"/>
                    </a:p>
                    <a:p>
                      <a:pPr algn="ctr"/>
                      <a:r>
                        <a:rPr lang="en-IE" sz="1800" dirty="0" smtClean="0"/>
                        <a:t>Feb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May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June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Aug</a:t>
                      </a:r>
                    </a:p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Sept</a:t>
                      </a:r>
                    </a:p>
                    <a:p>
                      <a:endParaRPr lang="en-IE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600" dirty="0" smtClean="0"/>
                        <a:t>Total</a:t>
                      </a:r>
                      <a:r>
                        <a:rPr lang="en-IE" sz="1600" baseline="0" dirty="0" smtClean="0"/>
                        <a:t> </a:t>
                      </a:r>
                      <a:endParaRPr lang="en-IE" sz="16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CS @ 1,500g/ac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1.8bag/ac 23-10-0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0.8bag 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1bag/ac  23-10-0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35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40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30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30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22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20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200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41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40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30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30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23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199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33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18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32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56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43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10-15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5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5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5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17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Footer Placeholder 1"/>
          <p:cNvSpPr txBox="1">
            <a:spLocks/>
          </p:cNvSpPr>
          <p:nvPr/>
        </p:nvSpPr>
        <p:spPr bwMode="auto">
          <a:xfrm>
            <a:off x="648475" y="6354647"/>
            <a:ext cx="6565900" cy="5016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smtClean="0">
                <a:solidFill>
                  <a:srgbClr val="FF0000"/>
                </a:solidFill>
              </a:rPr>
              <a:t>Protected- Urea (Urea +NBPT) +/- S can be used as an alternative to CAN or Sul-CAN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04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 smtClean="0">
                <a:solidFill>
                  <a:schemeClr val="tx1"/>
                </a:solidFill>
              </a:rPr>
              <a:t>Example </a:t>
            </a:r>
            <a:br>
              <a:rPr lang="en-IE" sz="3600" dirty="0" smtClean="0">
                <a:solidFill>
                  <a:schemeClr val="tx1"/>
                </a:solidFill>
              </a:rPr>
            </a:br>
            <a:r>
              <a:rPr lang="en-IE" sz="3600" dirty="0" smtClean="0">
                <a:solidFill>
                  <a:schemeClr val="tx1"/>
                </a:solidFill>
              </a:rPr>
              <a:t>Drystock -  N, P &amp; K Rates  </a:t>
            </a:r>
            <a:endParaRPr lang="en-IE" sz="36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4375977"/>
              </p:ext>
            </p:extLst>
          </p:nvPr>
        </p:nvGraphicFramePr>
        <p:xfrm>
          <a:off x="611560" y="1916832"/>
          <a:ext cx="7772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Stocking Rate</a:t>
                      </a:r>
                      <a:r>
                        <a:rPr lang="en-IE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131 – 170 kg Org N/ha 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P 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K Index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Kg/ha (units/ac)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160 (128)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58 (46)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75 (60)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160 (128)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38 (30)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45 (36)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160 (128)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8 (6)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15 (12)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160 (128)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75656" y="1200358"/>
            <a:ext cx="6120680" cy="461665"/>
          </a:xfrm>
          <a:prstGeom prst="rect">
            <a:avLst/>
          </a:prstGeom>
          <a:noFill/>
          <a:ln w="603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96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dirty="0" smtClean="0">
                <a:solidFill>
                  <a:srgbClr val="000000"/>
                </a:solidFill>
              </a:rPr>
              <a:t>P Rates adjust  for  1t/ha Conc. Feed (5kg/ton) </a:t>
            </a:r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4869160"/>
            <a:ext cx="432048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N &amp; K Advice as per the Teagasc Green Book, 2016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7008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131 – 170 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1)* 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5181732"/>
              </p:ext>
            </p:extLst>
          </p:nvPr>
        </p:nvGraphicFramePr>
        <p:xfrm>
          <a:off x="251520" y="1343025"/>
          <a:ext cx="8784976" cy="46880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649"/>
                <a:gridCol w="828771"/>
                <a:gridCol w="1288205"/>
                <a:gridCol w="1182525"/>
                <a:gridCol w="1182525"/>
                <a:gridCol w="1375077"/>
                <a:gridCol w="1152128"/>
                <a:gridCol w="864096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June /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July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Sept</a:t>
                      </a:r>
                    </a:p>
                    <a:p>
                      <a:pPr algn="ctr"/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Total</a:t>
                      </a:r>
                      <a:r>
                        <a:rPr lang="en-IE" sz="1900" baseline="0" dirty="0" smtClean="0"/>
                        <a:t>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2.0bag/ac 18-6-12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23-10-0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18-6-12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23-10-0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bag/ac 18-6-12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45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28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20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20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15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128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36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28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15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128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12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12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7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9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5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45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24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13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47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6-12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6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4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12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Footer Placeholder 1"/>
          <p:cNvSpPr txBox="1">
            <a:spLocks/>
          </p:cNvSpPr>
          <p:nvPr/>
        </p:nvSpPr>
        <p:spPr bwMode="auto">
          <a:xfrm>
            <a:off x="648475" y="6237312"/>
            <a:ext cx="6565900" cy="5016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smtClean="0">
                <a:solidFill>
                  <a:srgbClr val="FF0000"/>
                </a:solidFill>
              </a:rPr>
              <a:t>Protected- Urea (Urea +NBPT) +/- S can be used as an alternative to CAN or Sul-CAN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40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/>
          <p:cNvSpPr>
            <a:spLocks noGrp="1"/>
          </p:cNvSpPr>
          <p:nvPr>
            <p:ph type="title"/>
          </p:nvPr>
        </p:nvSpPr>
        <p:spPr>
          <a:xfrm>
            <a:off x="179512" y="182563"/>
            <a:ext cx="8964488" cy="733425"/>
          </a:xfrm>
        </p:spPr>
        <p:txBody>
          <a:bodyPr/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Example Grazing Ground &amp; Fertiliser Programme </a:t>
            </a:r>
            <a:b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</a:b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SR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>
                <a:solidFill>
                  <a:srgbClr val="00B050"/>
                </a:solidFill>
                <a:ea typeface="ヒラギノ角ゴ Pro W3"/>
                <a:cs typeface="+mn-cs"/>
              </a:rPr>
              <a:t>131 – 170 kg Org N/ha </a:t>
            </a:r>
            <a:r>
              <a:rPr lang="en-IE" sz="2800" dirty="0" smtClean="0">
                <a:solidFill>
                  <a:srgbClr val="00B050"/>
                </a:solidFill>
                <a:ea typeface="ヒラギノ角ゴ Pro W3"/>
                <a:cs typeface="+mn-cs"/>
              </a:rPr>
              <a:t> </a:t>
            </a:r>
            <a:r>
              <a:rPr lang="en-IE" sz="2800" dirty="0" smtClean="0">
                <a:solidFill>
                  <a:srgbClr val="00B050"/>
                </a:solidFill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(P &amp; K Index 2)*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1564190"/>
              </p:ext>
            </p:extLst>
          </p:nvPr>
        </p:nvGraphicFramePr>
        <p:xfrm>
          <a:off x="107505" y="1124744"/>
          <a:ext cx="8928991" cy="4931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5"/>
                <a:gridCol w="813337"/>
                <a:gridCol w="986863"/>
                <a:gridCol w="1224136"/>
                <a:gridCol w="1152128"/>
                <a:gridCol w="1254227"/>
                <a:gridCol w="1237722"/>
                <a:gridCol w="1097827"/>
                <a:gridCol w="658696"/>
              </a:tblGrid>
              <a:tr h="1158353">
                <a:tc gridSpan="2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Advice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 smtClean="0"/>
                    </a:p>
                    <a:p>
                      <a:pPr algn="ctr"/>
                      <a:r>
                        <a:rPr lang="en-IE" sz="1800" dirty="0" smtClean="0"/>
                        <a:t>Feb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March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April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May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June /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July</a:t>
                      </a:r>
                    </a:p>
                    <a:p>
                      <a:pPr algn="ctr"/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Sept</a:t>
                      </a:r>
                    </a:p>
                    <a:p>
                      <a:pPr algn="ctr"/>
                      <a:endParaRPr lang="en-IE" sz="1900" dirty="0" smtClean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900" dirty="0" smtClean="0"/>
                    </a:p>
                    <a:p>
                      <a:pPr algn="ctr"/>
                      <a:r>
                        <a:rPr lang="en-IE" sz="1900" dirty="0" smtClean="0"/>
                        <a:t>Total</a:t>
                      </a:r>
                      <a:r>
                        <a:rPr lang="en-IE" sz="1900" baseline="0" dirty="0" smtClean="0"/>
                        <a:t> </a:t>
                      </a:r>
                      <a:endParaRPr lang="en-IE" sz="19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11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Product 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2000" dirty="0" smtClean="0">
                          <a:solidFill>
                            <a:schemeClr val="tx1"/>
                          </a:solidFill>
                        </a:rPr>
                        <a:t> (units/ac)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CS @ 1,500g/ac</a:t>
                      </a:r>
                      <a:endParaRPr lang="en-I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bag/ac 23-10-0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+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bag/ac 23-10-0</a:t>
                      </a:r>
                    </a:p>
                    <a:p>
                      <a:endParaRPr lang="en-IE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bag/ac 23-10-0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0.5bag/ac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20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543">
                <a:tc gridSpan="2"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Splits 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b="1" i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33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24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16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16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i="1" dirty="0" smtClean="0"/>
                        <a:t>16</a:t>
                      </a:r>
                      <a:endParaRPr lang="en-IE" sz="1800" b="1" i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128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23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0" dirty="0" smtClean="0"/>
                        <a:t>32</a:t>
                      </a:r>
                      <a:endParaRPr lang="en-IE" sz="1800" b="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23</a:t>
                      </a: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12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24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128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10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5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29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en-I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IE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519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>
                          <a:solidFill>
                            <a:srgbClr val="FF0000"/>
                          </a:solidFill>
                        </a:rPr>
                        <a:t>6-12</a:t>
                      </a:r>
                      <a:endParaRPr lang="en-I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3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4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b="1" dirty="0" smtClean="0"/>
                        <a:t>3</a:t>
                      </a:r>
                      <a:endParaRPr lang="en-IE" sz="18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dirty="0" smtClean="0"/>
                        <a:t>3.5</a:t>
                      </a:r>
                      <a:endParaRPr lang="en-IE" sz="1800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12</a:t>
                      </a:r>
                      <a:endParaRPr lang="en-IE" sz="2000" b="1" dirty="0"/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Footer Placeholder 1"/>
          <p:cNvSpPr txBox="1">
            <a:spLocks/>
          </p:cNvSpPr>
          <p:nvPr/>
        </p:nvSpPr>
        <p:spPr bwMode="auto">
          <a:xfrm>
            <a:off x="648475" y="6237312"/>
            <a:ext cx="6565900" cy="5016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smtClean="0">
                <a:solidFill>
                  <a:srgbClr val="FF0000"/>
                </a:solidFill>
              </a:rPr>
              <a:t>Protected- Urea (Urea +NBPT) +/- S can be used as an alternative to CAN or Sul-CAN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96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26475" cy="731837"/>
          </a:xfrm>
        </p:spPr>
        <p:txBody>
          <a:bodyPr/>
          <a:lstStyle/>
          <a:p>
            <a:pPr algn="ctr"/>
            <a:r>
              <a:rPr lang="en-IE" sz="3200" dirty="0" smtClean="0"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1</a:t>
            </a:r>
            <a:r>
              <a:rPr lang="en-IE" sz="3200" baseline="30000" dirty="0" smtClean="0"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st</a:t>
            </a:r>
            <a:r>
              <a:rPr lang="en-IE" sz="3200" dirty="0" smtClean="0">
                <a:latin typeface="Arial" pitchFamily="34" charset="0"/>
                <a:ea typeface="ヒラギノ角ゴ Pro W3" pitchFamily="96" charset="-128"/>
                <a:cs typeface="Arial" pitchFamily="34" charset="0"/>
              </a:rPr>
              <a:t> Cut Grass Silage N, P &amp; K Req. (5tDM/ha)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546036"/>
              </p:ext>
            </p:extLst>
          </p:nvPr>
        </p:nvGraphicFramePr>
        <p:xfrm>
          <a:off x="179512" y="620688"/>
          <a:ext cx="8753351" cy="5470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1138146"/>
                <a:gridCol w="1081210"/>
                <a:gridCol w="1241391"/>
                <a:gridCol w="2282556"/>
                <a:gridCol w="2145952"/>
              </a:tblGrid>
              <a:tr h="1120741">
                <a:tc gridSpan="4">
                  <a:txBody>
                    <a:bodyPr/>
                    <a:lstStyle/>
                    <a:p>
                      <a:pPr algn="ctr"/>
                      <a:endParaRPr lang="en-IE" sz="1400" dirty="0" smtClean="0"/>
                    </a:p>
                    <a:p>
                      <a:pPr algn="ctr"/>
                      <a:r>
                        <a:rPr lang="en-IE" sz="2800" dirty="0" smtClean="0"/>
                        <a:t>Nutrient</a:t>
                      </a:r>
                      <a:r>
                        <a:rPr lang="en-IE" sz="2800" baseline="0" dirty="0" smtClean="0"/>
                        <a:t> Requirements </a:t>
                      </a:r>
                    </a:p>
                    <a:p>
                      <a:pPr algn="ctr"/>
                      <a:r>
                        <a:rPr lang="en-IE" sz="1400" baseline="0" dirty="0" smtClean="0"/>
                        <a:t>1 t Grass DM Req. 4kg P &amp; 25kg K</a:t>
                      </a:r>
                    </a:p>
                    <a:p>
                      <a:pPr algn="ctr"/>
                      <a:endParaRPr lang="en-IE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Fertiliser Options </a:t>
                      </a:r>
                      <a:endParaRPr kumimoji="0" lang="en-IE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E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444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Soil Index 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N (kg/ha)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P (kg/ha)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K *(kg/ha)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No Slurry</a:t>
                      </a:r>
                      <a:endParaRPr lang="en-IE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Cattle Slurry @ 3,000ga/ac</a:t>
                      </a:r>
                      <a:endParaRPr lang="en-IE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4571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1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40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175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bags/ac 13-6-20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bags/ac Urea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38% N +S</a:t>
                      </a: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 smtClean="0"/>
                        <a:t>3.0 bags/ac </a:t>
                      </a:r>
                    </a:p>
                    <a:p>
                      <a:pPr algn="ctr"/>
                      <a:r>
                        <a:rPr lang="en-IE" sz="1600" dirty="0" smtClean="0"/>
                        <a:t>27-2.5-5 +S</a:t>
                      </a:r>
                      <a:endParaRPr lang="en-IE" sz="16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4571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2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30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155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bags/ac 13-6-20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bags/ac Urea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38% N +S</a:t>
                      </a: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bags/ac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27-2.5-5 +S</a:t>
                      </a:r>
                    </a:p>
                    <a:p>
                      <a:pPr algn="ctr"/>
                      <a:endParaRPr lang="en-IE" sz="16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6487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3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20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 smtClean="0"/>
                        <a:t>3.0</a:t>
                      </a:r>
                      <a:r>
                        <a:rPr lang="en-IE" sz="1600" baseline="0" dirty="0" smtClean="0"/>
                        <a:t> </a:t>
                      </a:r>
                      <a:r>
                        <a:rPr lang="en-IE" sz="1600" dirty="0" smtClean="0"/>
                        <a:t>bags/ac</a:t>
                      </a:r>
                      <a:r>
                        <a:rPr lang="en-IE" sz="1600" baseline="0" dirty="0" smtClean="0"/>
                        <a:t> 13-6-20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bags/ac Urea 38% +S</a:t>
                      </a: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 smtClean="0"/>
                        <a:t>3 bags/ac CAN +S</a:t>
                      </a:r>
                    </a:p>
                    <a:p>
                      <a:pPr algn="ctr"/>
                      <a:r>
                        <a:rPr lang="en-IE" sz="1200" i="1" dirty="0" smtClean="0"/>
                        <a:t>Apply 1 bag/ac</a:t>
                      </a:r>
                      <a:r>
                        <a:rPr lang="en-IE" sz="1200" i="1" baseline="0" dirty="0" smtClean="0"/>
                        <a:t> 0-7-30</a:t>
                      </a:r>
                      <a:r>
                        <a:rPr lang="en-IE" sz="1200" i="1" dirty="0" smtClean="0"/>
                        <a:t> every 2 / 3 years </a:t>
                      </a:r>
                      <a:endParaRPr lang="en-IE" sz="1200" i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08402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 smtClean="0"/>
                        <a:t>4</a:t>
                      </a:r>
                      <a:endParaRPr lang="en-IE" sz="2000" b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125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0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/>
                        <a:t>0</a:t>
                      </a:r>
                      <a:endParaRPr lang="en-IE" sz="20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 smtClean="0"/>
                        <a:t>2.6 bags/ac </a:t>
                      </a: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Urea </a:t>
                      </a:r>
                    </a:p>
                    <a:p>
                      <a:pPr algn="ctr"/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38% N +S</a:t>
                      </a:r>
                      <a:endParaRPr lang="en-IE" sz="1600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bags/ac Urea 38% N +S</a:t>
                      </a:r>
                      <a:endParaRPr kumimoji="0" lang="en-I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9591">
                <a:tc gridSpan="6">
                  <a:txBody>
                    <a:bodyPr/>
                    <a:lstStyle/>
                    <a:p>
                      <a:pPr algn="r"/>
                      <a:r>
                        <a:rPr lang="en-IE" i="1" dirty="0" smtClean="0"/>
                        <a:t>*Apply</a:t>
                      </a:r>
                      <a:r>
                        <a:rPr lang="en-IE" i="1" baseline="0" dirty="0" smtClean="0"/>
                        <a:t> P &amp; K balance after 1</a:t>
                      </a:r>
                      <a:r>
                        <a:rPr lang="en-IE" i="1" baseline="30000" dirty="0" smtClean="0"/>
                        <a:t>st</a:t>
                      </a:r>
                      <a:r>
                        <a:rPr lang="en-IE" i="1" baseline="0" dirty="0" smtClean="0"/>
                        <a:t> cut (June / July / Aug)</a:t>
                      </a:r>
                      <a:endParaRPr lang="en-IE" i="1" dirty="0"/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E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648475" y="6237312"/>
            <a:ext cx="6565900" cy="5016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smtClean="0">
                <a:solidFill>
                  <a:srgbClr val="FF0000"/>
                </a:solidFill>
              </a:rPr>
              <a:t>Protected- Urea (Urea +NBPT) +/- S can be used as an alternative to CAN or Sul-CAN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48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In Summary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 smtClean="0"/>
              <a:t>Apply 50% of P in Spring</a:t>
            </a:r>
          </a:p>
          <a:p>
            <a:r>
              <a:rPr lang="en-IE" dirty="0" smtClean="0"/>
              <a:t>Watch K rates  </a:t>
            </a:r>
          </a:p>
          <a:p>
            <a:r>
              <a:rPr lang="en-IE" dirty="0" smtClean="0"/>
              <a:t>Select suitable fertiliser compounds </a:t>
            </a:r>
          </a:p>
          <a:p>
            <a:r>
              <a:rPr lang="en-IE" dirty="0" smtClean="0"/>
              <a:t>Compound fertilisers required each round </a:t>
            </a:r>
            <a:r>
              <a:rPr lang="en-IE" sz="2800" i="1" dirty="0" smtClean="0"/>
              <a:t>(18’s / 24’s / 27’s / 23-10-0)</a:t>
            </a:r>
          </a:p>
          <a:p>
            <a:r>
              <a:rPr lang="en-IE" sz="2800" i="1" dirty="0" smtClean="0"/>
              <a:t>Replace CAN 27% N with Urea + NBPT </a:t>
            </a:r>
          </a:p>
          <a:p>
            <a:r>
              <a:rPr lang="en-IE" dirty="0" smtClean="0"/>
              <a:t>Apply 10 to 15units/ac S</a:t>
            </a:r>
          </a:p>
        </p:txBody>
      </p:sp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2699792" y="6245225"/>
            <a:ext cx="417646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0" latinLnBrk="0" hangingPunct="0">
              <a:defRPr sz="1400" kern="1200">
                <a:solidFill>
                  <a:srgbClr val="000000"/>
                </a:solidFill>
                <a:latin typeface="Arial" charset="0"/>
                <a:ea typeface="ヒラギノ角ゴ Pro W3" pitchFamily="96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ヒラギノ角ゴ Pro W3" pitchFamily="96" charset="-128"/>
                <a:cs typeface="+mn-cs"/>
              </a:rPr>
              <a:t>Complete a Farm Fertiliser Plan to Determine Actual Farm N &amp; P Allowances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ヒラギノ角ゴ Pro W3" pitchFamily="9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21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ert spreading for FAI 2011v2">
  <a:themeElements>
    <a:clrScheme name="Fert spreading for FAI 2011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ert spreading for FAI 2011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ert spreading for FAI 2011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Fert spreading for FAI 2011v2">
  <a:themeElements>
    <a:clrScheme name="Fert spreading for FAI 2011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ert spreading for FAI 2011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ert spreading for FAI 2011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t spreading for FAI 2011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t spreading for FAI 2011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Office Theme">
  <a:themeElements>
    <a:clrScheme name="Teagasc">
      <a:dk1>
        <a:sysClr val="windowText" lastClr="000000"/>
      </a:dk1>
      <a:lt1>
        <a:sysClr val="window" lastClr="FFFFFF"/>
      </a:lt1>
      <a:dk2>
        <a:srgbClr val="007944"/>
      </a:dk2>
      <a:lt2>
        <a:srgbClr val="EEECE1"/>
      </a:lt2>
      <a:accent1>
        <a:srgbClr val="359828"/>
      </a:accent1>
      <a:accent2>
        <a:srgbClr val="AFC124"/>
      </a:accent2>
      <a:accent3>
        <a:srgbClr val="D2612C"/>
      </a:accent3>
      <a:accent4>
        <a:srgbClr val="9D0F1E"/>
      </a:accent4>
      <a:accent5>
        <a:srgbClr val="583213"/>
      </a:accent5>
      <a:accent6>
        <a:srgbClr val="8F692F"/>
      </a:accent6>
      <a:hlink>
        <a:srgbClr val="D2612C"/>
      </a:hlink>
      <a:folHlink>
        <a:srgbClr val="E9E73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2236</Words>
  <Application>Microsoft Office PowerPoint</Application>
  <PresentationFormat>On-screen Show (4:3)</PresentationFormat>
  <Paragraphs>966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1_Blank Presentation</vt:lpstr>
      <vt:lpstr>1_Office Theme</vt:lpstr>
      <vt:lpstr>Fert spreading for FAI 2011v2</vt:lpstr>
      <vt:lpstr>2_Blank Presentation</vt:lpstr>
      <vt:lpstr>9_Fert spreading for FAI 2011v2</vt:lpstr>
      <vt:lpstr>3_Office Theme</vt:lpstr>
      <vt:lpstr>P &amp; K Fertiliser Choice </vt:lpstr>
      <vt:lpstr>Types of Fertiliser.. Re think Req.!</vt:lpstr>
      <vt:lpstr>Fertiliser Compound Options….</vt:lpstr>
      <vt:lpstr>Nitrogen Sources</vt:lpstr>
      <vt:lpstr>Fertiliser programmes (P, K &amp; S)</vt:lpstr>
      <vt:lpstr>K Advice &amp; Grassland</vt:lpstr>
      <vt:lpstr>New P Allowances &amp; Tailoring a Fertiliser Programme </vt:lpstr>
      <vt:lpstr>New Fertiliser P Allowances </vt:lpstr>
      <vt:lpstr>New Fertiliser P Allowances </vt:lpstr>
      <vt:lpstr>Example Dairy -  N, P &amp; K Rates  </vt:lpstr>
      <vt:lpstr>Suggested Fertiliser Programmes </vt:lpstr>
      <vt:lpstr>Example Grazing Ground &amp; Fertiliser Programme  SR  131 – 170 kg Org N/ha  (P &amp; K Index 1)*  </vt:lpstr>
      <vt:lpstr>Example Grazing Ground &amp; Fertiliser Programme  SR  131 – 170 kg Org N/ha  (P &amp; K Index 3)* - Peat Soil </vt:lpstr>
      <vt:lpstr>Example Grazing Ground &amp; Fertiliser Programme  SR  131 – 170 kg Org N/ha  (P &amp; K Index 1)*  </vt:lpstr>
      <vt:lpstr>Example Grazing Ground &amp; Fertiliser Programme  SR  131 – 170 kg Org N/ha  (P &amp; K Index 2)*  </vt:lpstr>
      <vt:lpstr>Example Dairy -  N, P &amp; K Rates  </vt:lpstr>
      <vt:lpstr>Example Grazing Ground &amp; Fertiliser Programme  SR  210-250 kg Org N/ha  (P &amp; K Index 1)* </vt:lpstr>
      <vt:lpstr>Example Grazing Ground &amp; Fertiliser Programme  SR  210-250 kg Org N/ha  (P &amp; K Index 3) Peat Soil  </vt:lpstr>
      <vt:lpstr>Example Grazing Ground &amp; Fertiliser Programme  SR  210-250 kg Org N/ha  (P &amp; K Index 1)*  </vt:lpstr>
      <vt:lpstr>Example Grazing Ground &amp; Fertiliser Programme  SR  210-250 kg Org N/ha  (P &amp; K Index 2)* </vt:lpstr>
      <vt:lpstr>Example  Drystock -  N, P &amp; K Rates  </vt:lpstr>
      <vt:lpstr>Example Grazing Ground &amp; Fertiliser Programme  SR  131 – 170 kg Org N/ha  (P &amp; K Index 1)*  </vt:lpstr>
      <vt:lpstr>Example Grazing Ground &amp; Fertiliser Programme  SR  131 – 170 kg Org N/ha  (P &amp; K Index 2)* </vt:lpstr>
      <vt:lpstr>1st Cut Grass Silage N, P &amp; K Req. (5tDM/ha)</vt:lpstr>
      <vt:lpstr>In Summary </vt:lpstr>
    </vt:vector>
  </TitlesOfParts>
  <Company>Teagasc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 &amp; K Fertiliser Choice</dc:title>
  <dc:creator>Mark Plunkett</dc:creator>
  <cp:lastModifiedBy>Mark Plunkett</cp:lastModifiedBy>
  <cp:revision>42</cp:revision>
  <dcterms:created xsi:type="dcterms:W3CDTF">2018-03-08T10:01:12Z</dcterms:created>
  <dcterms:modified xsi:type="dcterms:W3CDTF">2018-10-18T13:45:48Z</dcterms:modified>
</cp:coreProperties>
</file>