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 id="2147483700" r:id="rId4"/>
  </p:sldMasterIdLst>
  <p:notesMasterIdLst>
    <p:notesMasterId r:id="rId47"/>
  </p:notesMasterIdLst>
  <p:handoutMasterIdLst>
    <p:handoutMasterId r:id="rId48"/>
  </p:handoutMasterIdLst>
  <p:sldIdLst>
    <p:sldId id="257" r:id="rId5"/>
    <p:sldId id="260" r:id="rId6"/>
    <p:sldId id="261" r:id="rId7"/>
    <p:sldId id="264" r:id="rId8"/>
    <p:sldId id="265" r:id="rId9"/>
    <p:sldId id="339" r:id="rId10"/>
    <p:sldId id="268" r:id="rId11"/>
    <p:sldId id="270" r:id="rId12"/>
    <p:sldId id="343" r:id="rId13"/>
    <p:sldId id="344" r:id="rId14"/>
    <p:sldId id="275" r:id="rId15"/>
    <p:sldId id="278" r:id="rId16"/>
    <p:sldId id="282" r:id="rId17"/>
    <p:sldId id="283" r:id="rId18"/>
    <p:sldId id="284" r:id="rId19"/>
    <p:sldId id="299" r:id="rId20"/>
    <p:sldId id="300" r:id="rId21"/>
    <p:sldId id="301" r:id="rId22"/>
    <p:sldId id="302" r:id="rId23"/>
    <p:sldId id="303" r:id="rId24"/>
    <p:sldId id="304" r:id="rId25"/>
    <p:sldId id="305" r:id="rId26"/>
    <p:sldId id="306" r:id="rId27"/>
    <p:sldId id="312" r:id="rId28"/>
    <p:sldId id="313" r:id="rId29"/>
    <p:sldId id="314" r:id="rId30"/>
    <p:sldId id="315" r:id="rId31"/>
    <p:sldId id="316" r:id="rId32"/>
    <p:sldId id="317" r:id="rId33"/>
    <p:sldId id="318" r:id="rId34"/>
    <p:sldId id="340" r:id="rId35"/>
    <p:sldId id="319" r:id="rId36"/>
    <p:sldId id="320" r:id="rId37"/>
    <p:sldId id="322" r:id="rId38"/>
    <p:sldId id="323" r:id="rId39"/>
    <p:sldId id="324" r:id="rId40"/>
    <p:sldId id="325" r:id="rId41"/>
    <p:sldId id="326" r:id="rId42"/>
    <p:sldId id="327" r:id="rId43"/>
    <p:sldId id="330" r:id="rId44"/>
    <p:sldId id="341" r:id="rId45"/>
    <p:sldId id="342" r:id="rId4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mkvx341\projects\DAIRYPROD\6375\January%20update\Research%20Officer%20Position\People%20in%20Dairy\National%20statistics%20and%20reports\Copy%20of%20AgeProfileDairyBeefAnimals140217.xls"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Sheet1!$C$14</c:f>
              <c:strCache>
                <c:ptCount val="1"/>
                <c:pt idx="0">
                  <c:v>2007-2009</c:v>
                </c:pt>
              </c:strCache>
            </c:strRef>
          </c:tx>
          <c:invertIfNegative val="0"/>
          <c:cat>
            <c:strRef>
              <c:f>Sheet1!$B$15:$B$19</c:f>
              <c:strCache>
                <c:ptCount val="5"/>
                <c:pt idx="0">
                  <c:v>High </c:v>
                </c:pt>
                <c:pt idx="1">
                  <c:v>Good </c:v>
                </c:pt>
                <c:pt idx="2">
                  <c:v>Moderate</c:v>
                </c:pt>
                <c:pt idx="3">
                  <c:v>Poor</c:v>
                </c:pt>
                <c:pt idx="4">
                  <c:v>Bad</c:v>
                </c:pt>
              </c:strCache>
            </c:strRef>
          </c:cat>
          <c:val>
            <c:numRef>
              <c:f>Sheet1!$C$15:$C$19</c:f>
              <c:numCache>
                <c:formatCode>0.00%</c:formatCode>
                <c:ptCount val="5"/>
                <c:pt idx="0" formatCode="0%">
                  <c:v>0.11</c:v>
                </c:pt>
                <c:pt idx="1">
                  <c:v>0.372</c:v>
                </c:pt>
                <c:pt idx="2" formatCode="0%">
                  <c:v>0.35</c:v>
                </c:pt>
                <c:pt idx="3">
                  <c:v>0.104</c:v>
                </c:pt>
                <c:pt idx="4">
                  <c:v>6.4000000000000001E-2</c:v>
                </c:pt>
              </c:numCache>
            </c:numRef>
          </c:val>
        </c:ser>
        <c:ser>
          <c:idx val="1"/>
          <c:order val="1"/>
          <c:tx>
            <c:strRef>
              <c:f>Sheet1!$D$14</c:f>
              <c:strCache>
                <c:ptCount val="1"/>
                <c:pt idx="0">
                  <c:v>2010-2012</c:v>
                </c:pt>
              </c:strCache>
            </c:strRef>
          </c:tx>
          <c:invertIfNegative val="0"/>
          <c:cat>
            <c:strRef>
              <c:f>Sheet1!$B$15:$B$19</c:f>
              <c:strCache>
                <c:ptCount val="5"/>
                <c:pt idx="0">
                  <c:v>High </c:v>
                </c:pt>
                <c:pt idx="1">
                  <c:v>Good </c:v>
                </c:pt>
                <c:pt idx="2">
                  <c:v>Moderate</c:v>
                </c:pt>
                <c:pt idx="3">
                  <c:v>Poor</c:v>
                </c:pt>
                <c:pt idx="4">
                  <c:v>Bad</c:v>
                </c:pt>
              </c:strCache>
            </c:strRef>
          </c:cat>
          <c:val>
            <c:numRef>
              <c:f>Sheet1!$D$15:$D$19</c:f>
              <c:numCache>
                <c:formatCode>0.00%</c:formatCode>
                <c:ptCount val="5"/>
                <c:pt idx="0">
                  <c:v>9.9000000000000005E-2</c:v>
                </c:pt>
                <c:pt idx="1">
                  <c:v>0.34499999999999997</c:v>
                </c:pt>
                <c:pt idx="2">
                  <c:v>0.32200000000000001</c:v>
                </c:pt>
                <c:pt idx="3">
                  <c:v>0.14399999999999999</c:v>
                </c:pt>
                <c:pt idx="4" formatCode="0%">
                  <c:v>0.09</c:v>
                </c:pt>
              </c:numCache>
            </c:numRef>
          </c:val>
        </c:ser>
        <c:ser>
          <c:idx val="2"/>
          <c:order val="2"/>
          <c:tx>
            <c:strRef>
              <c:f>Sheet1!$E$14</c:f>
              <c:strCache>
                <c:ptCount val="1"/>
                <c:pt idx="0">
                  <c:v>2013-2015</c:v>
                </c:pt>
              </c:strCache>
            </c:strRef>
          </c:tx>
          <c:spPr>
            <a:solidFill>
              <a:srgbClr val="FF0000"/>
            </a:solidFill>
          </c:spPr>
          <c:invertIfNegative val="0"/>
          <c:cat>
            <c:strRef>
              <c:f>Sheet1!$B$15:$B$19</c:f>
              <c:strCache>
                <c:ptCount val="5"/>
                <c:pt idx="0">
                  <c:v>High </c:v>
                </c:pt>
                <c:pt idx="1">
                  <c:v>Good </c:v>
                </c:pt>
                <c:pt idx="2">
                  <c:v>Moderate</c:v>
                </c:pt>
                <c:pt idx="3">
                  <c:v>Poor</c:v>
                </c:pt>
                <c:pt idx="4">
                  <c:v>Bad</c:v>
                </c:pt>
              </c:strCache>
            </c:strRef>
          </c:cat>
          <c:val>
            <c:numRef>
              <c:f>Sheet1!$E$15:$E$19</c:f>
              <c:numCache>
                <c:formatCode>0.00%</c:formatCode>
                <c:ptCount val="5"/>
                <c:pt idx="0">
                  <c:v>0.107</c:v>
                </c:pt>
                <c:pt idx="1">
                  <c:v>0.34699999999999998</c:v>
                </c:pt>
                <c:pt idx="2">
                  <c:v>0.33300000000000002</c:v>
                </c:pt>
                <c:pt idx="3">
                  <c:v>0.129</c:v>
                </c:pt>
                <c:pt idx="4">
                  <c:v>8.4000000000000005E-2</c:v>
                </c:pt>
              </c:numCache>
            </c:numRef>
          </c:val>
        </c:ser>
        <c:dLbls>
          <c:showLegendKey val="0"/>
          <c:showVal val="0"/>
          <c:showCatName val="0"/>
          <c:showSerName val="0"/>
          <c:showPercent val="0"/>
          <c:showBubbleSize val="0"/>
        </c:dLbls>
        <c:gapWidth val="150"/>
        <c:axId val="114084352"/>
        <c:axId val="113952448"/>
      </c:barChart>
      <c:catAx>
        <c:axId val="114084352"/>
        <c:scaling>
          <c:orientation val="minMax"/>
        </c:scaling>
        <c:delete val="0"/>
        <c:axPos val="b"/>
        <c:majorTickMark val="out"/>
        <c:minorTickMark val="none"/>
        <c:tickLblPos val="nextTo"/>
        <c:crossAx val="113952448"/>
        <c:crosses val="autoZero"/>
        <c:auto val="1"/>
        <c:lblAlgn val="ctr"/>
        <c:lblOffset val="100"/>
        <c:noMultiLvlLbl val="0"/>
      </c:catAx>
      <c:valAx>
        <c:axId val="113952448"/>
        <c:scaling>
          <c:orientation val="minMax"/>
        </c:scaling>
        <c:delete val="0"/>
        <c:axPos val="l"/>
        <c:majorGridlines/>
        <c:numFmt formatCode="0%" sourceLinked="1"/>
        <c:majorTickMark val="out"/>
        <c:minorTickMark val="none"/>
        <c:tickLblPos val="nextTo"/>
        <c:crossAx val="11408435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invertIfNegative val="0"/>
          <c:dPt>
            <c:idx val="2"/>
            <c:invertIfNegative val="0"/>
            <c:bubble3D val="0"/>
            <c:spPr>
              <a:pattFill prst="pct60">
                <a:fgClr>
                  <a:schemeClr val="accent1"/>
                </a:fgClr>
                <a:bgClr>
                  <a:schemeClr val="bg1"/>
                </a:bgClr>
              </a:pattFill>
            </c:spPr>
          </c:dPt>
          <c:cat>
            <c:numRef>
              <c:f>Sheet3!$K$29:$K$31</c:f>
              <c:numCache>
                <c:formatCode>General</c:formatCode>
                <c:ptCount val="3"/>
                <c:pt idx="0">
                  <c:v>2010</c:v>
                </c:pt>
                <c:pt idx="1">
                  <c:v>2017</c:v>
                </c:pt>
                <c:pt idx="2">
                  <c:v>2025</c:v>
                </c:pt>
              </c:numCache>
            </c:numRef>
          </c:cat>
          <c:val>
            <c:numRef>
              <c:f>Sheet3!$L$29:$L$31</c:f>
              <c:numCache>
                <c:formatCode>#,##0</c:formatCode>
                <c:ptCount val="3"/>
                <c:pt idx="0">
                  <c:v>1050000</c:v>
                </c:pt>
                <c:pt idx="1">
                  <c:v>1400000</c:v>
                </c:pt>
                <c:pt idx="2">
                  <c:v>1600000</c:v>
                </c:pt>
              </c:numCache>
            </c:numRef>
          </c:val>
        </c:ser>
        <c:dLbls>
          <c:showLegendKey val="0"/>
          <c:showVal val="0"/>
          <c:showCatName val="0"/>
          <c:showSerName val="0"/>
          <c:showPercent val="0"/>
          <c:showBubbleSize val="0"/>
        </c:dLbls>
        <c:gapWidth val="150"/>
        <c:axId val="35975168"/>
        <c:axId val="113956480"/>
      </c:barChart>
      <c:catAx>
        <c:axId val="35975168"/>
        <c:scaling>
          <c:orientation val="minMax"/>
        </c:scaling>
        <c:delete val="0"/>
        <c:axPos val="b"/>
        <c:title>
          <c:tx>
            <c:rich>
              <a:bodyPr/>
              <a:lstStyle/>
              <a:p>
                <a:pPr>
                  <a:defRPr/>
                </a:pPr>
                <a:r>
                  <a:rPr lang="en-US" sz="1800"/>
                  <a:t>Year</a:t>
                </a:r>
              </a:p>
            </c:rich>
          </c:tx>
          <c:layout/>
          <c:overlay val="0"/>
        </c:title>
        <c:numFmt formatCode="General" sourceLinked="1"/>
        <c:majorTickMark val="out"/>
        <c:minorTickMark val="none"/>
        <c:tickLblPos val="nextTo"/>
        <c:txPr>
          <a:bodyPr/>
          <a:lstStyle/>
          <a:p>
            <a:pPr>
              <a:defRPr sz="2000"/>
            </a:pPr>
            <a:endParaRPr lang="en-US"/>
          </a:p>
        </c:txPr>
        <c:crossAx val="113956480"/>
        <c:crosses val="autoZero"/>
        <c:auto val="1"/>
        <c:lblAlgn val="ctr"/>
        <c:lblOffset val="100"/>
        <c:noMultiLvlLbl val="0"/>
      </c:catAx>
      <c:valAx>
        <c:axId val="113956480"/>
        <c:scaling>
          <c:orientation val="minMax"/>
        </c:scaling>
        <c:delete val="0"/>
        <c:axPos val="l"/>
        <c:majorGridlines/>
        <c:title>
          <c:tx>
            <c:rich>
              <a:bodyPr rot="-5400000" vert="horz"/>
              <a:lstStyle/>
              <a:p>
                <a:pPr>
                  <a:defRPr sz="2000"/>
                </a:pPr>
                <a:r>
                  <a:rPr lang="en-US" sz="2000"/>
                  <a:t>Cows</a:t>
                </a:r>
              </a:p>
            </c:rich>
          </c:tx>
          <c:layout/>
          <c:overlay val="0"/>
        </c:title>
        <c:numFmt formatCode="#,##0" sourceLinked="1"/>
        <c:majorTickMark val="out"/>
        <c:minorTickMark val="none"/>
        <c:tickLblPos val="nextTo"/>
        <c:txPr>
          <a:bodyPr/>
          <a:lstStyle/>
          <a:p>
            <a:pPr>
              <a:defRPr sz="2000"/>
            </a:pPr>
            <a:endParaRPr lang="en-US"/>
          </a:p>
        </c:txPr>
        <c:crossAx val="35975168"/>
        <c:crosses val="autoZero"/>
        <c:crossBetween val="between"/>
      </c:valAx>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4028E-924D-4DD9-AC91-68C36D3DDD1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IE"/>
        </a:p>
      </dgm:t>
    </dgm:pt>
    <dgm:pt modelId="{D7B8971E-41E4-4720-AD28-06057302693C}">
      <dgm:prSet phldrT="[Text]"/>
      <dgm:spPr/>
      <dgm:t>
        <a:bodyPr/>
        <a:lstStyle/>
        <a:p>
          <a:r>
            <a:rPr lang="en-IE" dirty="0" smtClean="0"/>
            <a:t>2015</a:t>
          </a:r>
          <a:endParaRPr lang="en-IE" dirty="0"/>
        </a:p>
      </dgm:t>
    </dgm:pt>
    <dgm:pt modelId="{BA5ED3D3-F973-4358-8F0B-4A113B926E47}" type="parTrans" cxnId="{C1A63B4C-F3B2-4F65-99EA-0AD454F6E6E0}">
      <dgm:prSet/>
      <dgm:spPr/>
      <dgm:t>
        <a:bodyPr/>
        <a:lstStyle/>
        <a:p>
          <a:endParaRPr lang="en-IE"/>
        </a:p>
      </dgm:t>
    </dgm:pt>
    <dgm:pt modelId="{51660B26-256D-47AB-86BC-3AB9EE52A455}" type="sibTrans" cxnId="{C1A63B4C-F3B2-4F65-99EA-0AD454F6E6E0}">
      <dgm:prSet/>
      <dgm:spPr/>
      <dgm:t>
        <a:bodyPr/>
        <a:lstStyle/>
        <a:p>
          <a:endParaRPr lang="en-IE"/>
        </a:p>
      </dgm:t>
    </dgm:pt>
    <dgm:pt modelId="{C843773B-2718-4754-94CF-B5D3DC690FD5}">
      <dgm:prSet phldrT="[Text]"/>
      <dgm:spPr/>
      <dgm:t>
        <a:bodyPr/>
        <a:lstStyle/>
        <a:p>
          <a:r>
            <a:rPr lang="en-IE" dirty="0" smtClean="0"/>
            <a:t>WFD 6 year cycle</a:t>
          </a:r>
          <a:endParaRPr lang="en-IE" dirty="0"/>
        </a:p>
      </dgm:t>
    </dgm:pt>
    <dgm:pt modelId="{8D2BF070-1B7F-44E3-A853-B7FA47578F39}" type="parTrans" cxnId="{C5EB8378-5267-4B89-8B05-6E080D418AA8}">
      <dgm:prSet/>
      <dgm:spPr/>
      <dgm:t>
        <a:bodyPr/>
        <a:lstStyle/>
        <a:p>
          <a:endParaRPr lang="en-IE"/>
        </a:p>
      </dgm:t>
    </dgm:pt>
    <dgm:pt modelId="{E4EE4628-F0BC-43A6-9D94-6FB5D3ED27B1}" type="sibTrans" cxnId="{C5EB8378-5267-4B89-8B05-6E080D418AA8}">
      <dgm:prSet/>
      <dgm:spPr/>
      <dgm:t>
        <a:bodyPr/>
        <a:lstStyle/>
        <a:p>
          <a:endParaRPr lang="en-IE"/>
        </a:p>
      </dgm:t>
    </dgm:pt>
    <dgm:pt modelId="{448ED78D-CF7D-4345-88B2-59F58B5AB4F0}">
      <dgm:prSet phldrT="[Text]" phldr="1"/>
      <dgm:spPr/>
      <dgm:t>
        <a:bodyPr/>
        <a:lstStyle/>
        <a:p>
          <a:endParaRPr lang="en-IE" dirty="0"/>
        </a:p>
      </dgm:t>
    </dgm:pt>
    <dgm:pt modelId="{F2359C5D-39B9-446D-B515-3C0B7D9231BF}" type="parTrans" cxnId="{2E4B2DC4-0053-4E9A-A875-84905E9E2EEE}">
      <dgm:prSet/>
      <dgm:spPr/>
      <dgm:t>
        <a:bodyPr/>
        <a:lstStyle/>
        <a:p>
          <a:endParaRPr lang="en-IE"/>
        </a:p>
      </dgm:t>
    </dgm:pt>
    <dgm:pt modelId="{D46FE0CC-CF97-47C7-BB1C-2F8EE1DF2D60}" type="sibTrans" cxnId="{2E4B2DC4-0053-4E9A-A875-84905E9E2EEE}">
      <dgm:prSet/>
      <dgm:spPr/>
      <dgm:t>
        <a:bodyPr/>
        <a:lstStyle/>
        <a:p>
          <a:endParaRPr lang="en-IE"/>
        </a:p>
      </dgm:t>
    </dgm:pt>
    <dgm:pt modelId="{2B7E88FF-21CC-46CA-B9FD-40DDD8DC61EA}">
      <dgm:prSet phldrT="[Text]"/>
      <dgm:spPr/>
      <dgm:t>
        <a:bodyPr/>
        <a:lstStyle/>
        <a:p>
          <a:r>
            <a:rPr lang="en-IE" dirty="0" smtClean="0"/>
            <a:t>2016</a:t>
          </a:r>
          <a:endParaRPr lang="en-IE" dirty="0"/>
        </a:p>
      </dgm:t>
    </dgm:pt>
    <dgm:pt modelId="{95EDCC3C-1E76-41B1-9452-506E7071EDE2}" type="parTrans" cxnId="{473C450D-0301-4A97-A247-82664C199F47}">
      <dgm:prSet/>
      <dgm:spPr/>
      <dgm:t>
        <a:bodyPr/>
        <a:lstStyle/>
        <a:p>
          <a:endParaRPr lang="en-IE"/>
        </a:p>
      </dgm:t>
    </dgm:pt>
    <dgm:pt modelId="{C2A97839-97F1-4B2E-A2D7-2FC1B1906766}" type="sibTrans" cxnId="{473C450D-0301-4A97-A247-82664C199F47}">
      <dgm:prSet/>
      <dgm:spPr/>
      <dgm:t>
        <a:bodyPr/>
        <a:lstStyle/>
        <a:p>
          <a:endParaRPr lang="en-IE"/>
        </a:p>
      </dgm:t>
    </dgm:pt>
    <dgm:pt modelId="{67416297-CE64-4942-B695-ACC1E10C724D}">
      <dgm:prSet phldrT="[Text]"/>
      <dgm:spPr/>
      <dgm:t>
        <a:bodyPr/>
        <a:lstStyle/>
        <a:p>
          <a:r>
            <a:rPr lang="en-IE" dirty="0" smtClean="0"/>
            <a:t>ACP 4 year cycle</a:t>
          </a:r>
          <a:endParaRPr lang="en-IE" dirty="0"/>
        </a:p>
      </dgm:t>
    </dgm:pt>
    <dgm:pt modelId="{4D836252-D5F1-4013-A5F4-F2FB71624430}" type="parTrans" cxnId="{04094C5B-7B61-49A2-A8B6-226308AE9715}">
      <dgm:prSet/>
      <dgm:spPr/>
      <dgm:t>
        <a:bodyPr/>
        <a:lstStyle/>
        <a:p>
          <a:endParaRPr lang="en-IE"/>
        </a:p>
      </dgm:t>
    </dgm:pt>
    <dgm:pt modelId="{164A0412-8C01-4F65-AB84-143ED121C615}" type="sibTrans" cxnId="{04094C5B-7B61-49A2-A8B6-226308AE9715}">
      <dgm:prSet/>
      <dgm:spPr/>
      <dgm:t>
        <a:bodyPr/>
        <a:lstStyle/>
        <a:p>
          <a:endParaRPr lang="en-IE"/>
        </a:p>
      </dgm:t>
    </dgm:pt>
    <dgm:pt modelId="{D88E4030-F1C2-4253-89BF-772BB6AAC971}">
      <dgm:prSet phldrT="[Text]" phldr="1"/>
      <dgm:spPr/>
      <dgm:t>
        <a:bodyPr/>
        <a:lstStyle/>
        <a:p>
          <a:endParaRPr lang="en-IE" dirty="0"/>
        </a:p>
      </dgm:t>
    </dgm:pt>
    <dgm:pt modelId="{DEFA5BBF-EE8E-4972-82A9-C8E52116EB8E}" type="parTrans" cxnId="{D0BD6AE1-8691-4F00-ADFA-B62EA5ACBE8B}">
      <dgm:prSet/>
      <dgm:spPr/>
      <dgm:t>
        <a:bodyPr/>
        <a:lstStyle/>
        <a:p>
          <a:endParaRPr lang="en-IE"/>
        </a:p>
      </dgm:t>
    </dgm:pt>
    <dgm:pt modelId="{86BAA05A-AED6-47B1-B0A8-8CFCC1D61AF9}" type="sibTrans" cxnId="{D0BD6AE1-8691-4F00-ADFA-B62EA5ACBE8B}">
      <dgm:prSet/>
      <dgm:spPr/>
      <dgm:t>
        <a:bodyPr/>
        <a:lstStyle/>
        <a:p>
          <a:endParaRPr lang="en-IE"/>
        </a:p>
      </dgm:t>
    </dgm:pt>
    <dgm:pt modelId="{872C3BAB-5077-4827-9C3C-11E187544599}">
      <dgm:prSet phldrT="[Text]"/>
      <dgm:spPr/>
      <dgm:t>
        <a:bodyPr/>
        <a:lstStyle/>
        <a:p>
          <a:r>
            <a:rPr lang="en-IE" dirty="0" smtClean="0"/>
            <a:t>2017</a:t>
          </a:r>
          <a:endParaRPr lang="en-IE" dirty="0"/>
        </a:p>
      </dgm:t>
    </dgm:pt>
    <dgm:pt modelId="{B4A51F98-968E-4AF1-AD32-BBD17F4CBE50}" type="parTrans" cxnId="{910CAF6C-D353-4E61-98E7-305AB922A64B}">
      <dgm:prSet/>
      <dgm:spPr/>
      <dgm:t>
        <a:bodyPr/>
        <a:lstStyle/>
        <a:p>
          <a:endParaRPr lang="en-IE"/>
        </a:p>
      </dgm:t>
    </dgm:pt>
    <dgm:pt modelId="{05388E97-233C-4E42-A42C-6EC506F5F152}" type="sibTrans" cxnId="{910CAF6C-D353-4E61-98E7-305AB922A64B}">
      <dgm:prSet/>
      <dgm:spPr/>
      <dgm:t>
        <a:bodyPr/>
        <a:lstStyle/>
        <a:p>
          <a:endParaRPr lang="en-IE"/>
        </a:p>
      </dgm:t>
    </dgm:pt>
    <dgm:pt modelId="{2141E387-51D5-4E1D-94E3-D9CDC7EA7FE9}">
      <dgm:prSet phldrT="[Text]"/>
      <dgm:spPr/>
      <dgm:t>
        <a:bodyPr/>
        <a:lstStyle/>
        <a:p>
          <a:r>
            <a:rPr lang="en-IE" dirty="0" smtClean="0"/>
            <a:t>EPA Water Quality in Ireland report</a:t>
          </a:r>
          <a:endParaRPr lang="en-IE" dirty="0"/>
        </a:p>
      </dgm:t>
    </dgm:pt>
    <dgm:pt modelId="{7544EA4E-15CF-4A60-B25E-D98D69A8A192}" type="parTrans" cxnId="{FF35E686-D282-4AED-A700-212945D1095F}">
      <dgm:prSet/>
      <dgm:spPr/>
      <dgm:t>
        <a:bodyPr/>
        <a:lstStyle/>
        <a:p>
          <a:endParaRPr lang="en-IE"/>
        </a:p>
      </dgm:t>
    </dgm:pt>
    <dgm:pt modelId="{E56C4F91-7DCC-40E0-82A6-9A5B1BBAF246}" type="sibTrans" cxnId="{FF35E686-D282-4AED-A700-212945D1095F}">
      <dgm:prSet/>
      <dgm:spPr/>
      <dgm:t>
        <a:bodyPr/>
        <a:lstStyle/>
        <a:p>
          <a:endParaRPr lang="en-IE"/>
        </a:p>
      </dgm:t>
    </dgm:pt>
    <dgm:pt modelId="{E68DE449-FC1D-498A-8395-9DC32212EFE7}">
      <dgm:prSet phldrT="[Text]"/>
      <dgm:spPr/>
      <dgm:t>
        <a:bodyPr/>
        <a:lstStyle/>
        <a:p>
          <a:r>
            <a:rPr lang="en-IE" dirty="0" smtClean="0"/>
            <a:t>NAP review</a:t>
          </a:r>
          <a:endParaRPr lang="en-IE" dirty="0"/>
        </a:p>
      </dgm:t>
    </dgm:pt>
    <dgm:pt modelId="{891530B8-B1DB-4EDA-8991-E29B7B9446AA}" type="parTrans" cxnId="{B7CC4053-E3AB-42CC-B68D-AD7E8E30D10D}">
      <dgm:prSet/>
      <dgm:spPr/>
      <dgm:t>
        <a:bodyPr/>
        <a:lstStyle/>
        <a:p>
          <a:endParaRPr lang="en-IE"/>
        </a:p>
      </dgm:t>
    </dgm:pt>
    <dgm:pt modelId="{4D6EC8A8-0CA7-4C47-9540-8CB1F4949EEE}" type="sibTrans" cxnId="{B7CC4053-E3AB-42CC-B68D-AD7E8E30D10D}">
      <dgm:prSet/>
      <dgm:spPr/>
      <dgm:t>
        <a:bodyPr/>
        <a:lstStyle/>
        <a:p>
          <a:endParaRPr lang="en-IE"/>
        </a:p>
      </dgm:t>
    </dgm:pt>
    <dgm:pt modelId="{DC15A197-9D68-4273-B995-20C94BC471C2}">
      <dgm:prSet phldrT="[Text]"/>
      <dgm:spPr/>
      <dgm:t>
        <a:bodyPr/>
        <a:lstStyle/>
        <a:p>
          <a:r>
            <a:rPr lang="en-IE" dirty="0" smtClean="0"/>
            <a:t>2018</a:t>
          </a:r>
          <a:endParaRPr lang="en-IE" dirty="0"/>
        </a:p>
      </dgm:t>
    </dgm:pt>
    <dgm:pt modelId="{87868E2C-9574-4ADB-BA20-C1CC9DD8D893}" type="parTrans" cxnId="{47F12517-9BB5-4521-B3FB-2B5DD01144C2}">
      <dgm:prSet/>
      <dgm:spPr/>
      <dgm:t>
        <a:bodyPr/>
        <a:lstStyle/>
        <a:p>
          <a:endParaRPr lang="en-IE"/>
        </a:p>
      </dgm:t>
    </dgm:pt>
    <dgm:pt modelId="{B7905635-BEDC-44F9-8DE2-1CDCAE7FB2D3}" type="sibTrans" cxnId="{47F12517-9BB5-4521-B3FB-2B5DD01144C2}">
      <dgm:prSet/>
      <dgm:spPr/>
      <dgm:t>
        <a:bodyPr/>
        <a:lstStyle/>
        <a:p>
          <a:endParaRPr lang="en-IE"/>
        </a:p>
      </dgm:t>
    </dgm:pt>
    <dgm:pt modelId="{D8E85EEC-F714-4C9B-A68D-8EDA926D5F98}">
      <dgm:prSet phldrT="[Text]"/>
      <dgm:spPr/>
      <dgm:t>
        <a:bodyPr/>
        <a:lstStyle/>
        <a:p>
          <a:r>
            <a:rPr lang="en-IE" dirty="0" smtClean="0"/>
            <a:t>2019</a:t>
          </a:r>
          <a:endParaRPr lang="en-IE" dirty="0"/>
        </a:p>
      </dgm:t>
    </dgm:pt>
    <dgm:pt modelId="{5B44BA13-811D-487B-AFD0-2AA1814817B5}" type="parTrans" cxnId="{94923F47-88B5-4A0A-A028-7CF41501297C}">
      <dgm:prSet/>
      <dgm:spPr/>
      <dgm:t>
        <a:bodyPr/>
        <a:lstStyle/>
        <a:p>
          <a:endParaRPr lang="en-IE"/>
        </a:p>
      </dgm:t>
    </dgm:pt>
    <dgm:pt modelId="{5C0BD1B8-2434-499C-B765-1A5093B9F71B}" type="sibTrans" cxnId="{94923F47-88B5-4A0A-A028-7CF41501297C}">
      <dgm:prSet/>
      <dgm:spPr/>
      <dgm:t>
        <a:bodyPr/>
        <a:lstStyle/>
        <a:p>
          <a:endParaRPr lang="en-IE"/>
        </a:p>
      </dgm:t>
    </dgm:pt>
    <dgm:pt modelId="{D864AEA7-125B-48C3-B606-F97B13684B9C}">
      <dgm:prSet phldrT="[Text]"/>
      <dgm:spPr/>
      <dgm:t>
        <a:bodyPr/>
        <a:lstStyle/>
        <a:p>
          <a:r>
            <a:rPr lang="en-IE" dirty="0" smtClean="0"/>
            <a:t>2020</a:t>
          </a:r>
          <a:endParaRPr lang="en-IE" dirty="0"/>
        </a:p>
      </dgm:t>
    </dgm:pt>
    <dgm:pt modelId="{B794BF85-B3AA-4637-9A3E-F9AC900782B8}" type="parTrans" cxnId="{3E9AE0E5-E157-4100-A3CF-FC5EB9F9C671}">
      <dgm:prSet/>
      <dgm:spPr/>
      <dgm:t>
        <a:bodyPr/>
        <a:lstStyle/>
        <a:p>
          <a:endParaRPr lang="en-IE"/>
        </a:p>
      </dgm:t>
    </dgm:pt>
    <dgm:pt modelId="{3968CC55-B910-4581-B889-215487B6598F}" type="sibTrans" cxnId="{3E9AE0E5-E157-4100-A3CF-FC5EB9F9C671}">
      <dgm:prSet/>
      <dgm:spPr/>
      <dgm:t>
        <a:bodyPr/>
        <a:lstStyle/>
        <a:p>
          <a:endParaRPr lang="en-IE"/>
        </a:p>
      </dgm:t>
    </dgm:pt>
    <dgm:pt modelId="{A007F308-8975-43CE-AD49-C1D9F1691A7E}">
      <dgm:prSet phldrT="[Text]"/>
      <dgm:spPr/>
      <dgm:t>
        <a:bodyPr/>
        <a:lstStyle/>
        <a:p>
          <a:r>
            <a:rPr lang="en-IE" dirty="0" smtClean="0"/>
            <a:t>2021</a:t>
          </a:r>
          <a:endParaRPr lang="en-IE" dirty="0"/>
        </a:p>
      </dgm:t>
    </dgm:pt>
    <dgm:pt modelId="{7B6D253F-CDBF-43F8-AF62-F4D420B178F2}" type="parTrans" cxnId="{9BA3768B-725C-47BA-9E33-851917AC426C}">
      <dgm:prSet/>
      <dgm:spPr/>
      <dgm:t>
        <a:bodyPr/>
        <a:lstStyle/>
        <a:p>
          <a:endParaRPr lang="en-IE"/>
        </a:p>
      </dgm:t>
    </dgm:pt>
    <dgm:pt modelId="{C865371C-3C51-4E5F-AB0F-565F2AF6628B}" type="sibTrans" cxnId="{9BA3768B-725C-47BA-9E33-851917AC426C}">
      <dgm:prSet/>
      <dgm:spPr/>
      <dgm:t>
        <a:bodyPr/>
        <a:lstStyle/>
        <a:p>
          <a:endParaRPr lang="en-IE"/>
        </a:p>
      </dgm:t>
    </dgm:pt>
    <dgm:pt modelId="{8D800037-FD5C-4767-9533-A5A040BAB868}">
      <dgm:prSet/>
      <dgm:spPr/>
      <dgm:t>
        <a:bodyPr/>
        <a:lstStyle/>
        <a:p>
          <a:r>
            <a:rPr lang="en-IE" dirty="0" smtClean="0"/>
            <a:t>GAP and Derogation  4 year cycle</a:t>
          </a:r>
          <a:endParaRPr lang="en-IE" dirty="0"/>
        </a:p>
      </dgm:t>
    </dgm:pt>
    <dgm:pt modelId="{F00E7A44-F245-4917-B65C-AD9AE4333CD7}" type="parTrans" cxnId="{74F16405-8BD5-45D5-A7FA-BEF308623CBD}">
      <dgm:prSet/>
      <dgm:spPr/>
    </dgm:pt>
    <dgm:pt modelId="{E8133A63-FF3F-4574-9AFF-340CD9CA5F56}" type="sibTrans" cxnId="{74F16405-8BD5-45D5-A7FA-BEF308623CBD}">
      <dgm:prSet/>
      <dgm:spPr/>
    </dgm:pt>
    <dgm:pt modelId="{283DE13D-8ACC-4D5C-959F-90408FECF071}">
      <dgm:prSet/>
      <dgm:spPr/>
      <dgm:t>
        <a:bodyPr/>
        <a:lstStyle/>
        <a:p>
          <a:r>
            <a:rPr lang="en-IE" dirty="0" smtClean="0"/>
            <a:t>ACP End of 4 year cycle </a:t>
          </a:r>
          <a:endParaRPr lang="en-IE" dirty="0"/>
        </a:p>
      </dgm:t>
    </dgm:pt>
    <dgm:pt modelId="{301671B5-8607-43DB-A5A4-739E76EA0EDA}" type="parTrans" cxnId="{07695C72-6659-45F5-B02E-452F7090BAFA}">
      <dgm:prSet/>
      <dgm:spPr/>
    </dgm:pt>
    <dgm:pt modelId="{6BA472B9-21FB-4F81-9449-B4444760C26C}" type="sibTrans" cxnId="{07695C72-6659-45F5-B02E-452F7090BAFA}">
      <dgm:prSet/>
      <dgm:spPr/>
    </dgm:pt>
    <dgm:pt modelId="{59F22E12-38E3-4E46-9B09-B5AE8FBD8F3E}">
      <dgm:prSet/>
      <dgm:spPr/>
      <dgm:t>
        <a:bodyPr/>
        <a:lstStyle/>
        <a:p>
          <a:r>
            <a:rPr lang="en-IE" dirty="0" smtClean="0"/>
            <a:t>EPA water report</a:t>
          </a:r>
          <a:endParaRPr lang="en-IE" dirty="0"/>
        </a:p>
      </dgm:t>
    </dgm:pt>
    <dgm:pt modelId="{303F739E-105B-4485-8066-73AD3B07D3E5}" type="parTrans" cxnId="{40AEBF94-161D-44B3-91B8-25141698BBD0}">
      <dgm:prSet/>
      <dgm:spPr/>
    </dgm:pt>
    <dgm:pt modelId="{10836070-DFF5-4150-BC80-226D42EC5852}" type="sibTrans" cxnId="{40AEBF94-161D-44B3-91B8-25141698BBD0}">
      <dgm:prSet/>
      <dgm:spPr/>
    </dgm:pt>
    <dgm:pt modelId="{3CA57FE1-DC27-4539-BD51-81DDF473EFDB}">
      <dgm:prSet/>
      <dgm:spPr/>
      <dgm:t>
        <a:bodyPr/>
        <a:lstStyle/>
        <a:p>
          <a:r>
            <a:rPr lang="en-IE" dirty="0" smtClean="0"/>
            <a:t>NAP review --  GAP and derogation approval in 2022 ?</a:t>
          </a:r>
          <a:endParaRPr lang="en-IE" dirty="0"/>
        </a:p>
      </dgm:t>
    </dgm:pt>
    <dgm:pt modelId="{E96C0E12-49F5-4B51-9E71-BB997B017D48}" type="parTrans" cxnId="{9C0BEB42-9975-4C5D-AA88-E1B21535C793}">
      <dgm:prSet/>
      <dgm:spPr/>
    </dgm:pt>
    <dgm:pt modelId="{305FF3E7-096A-4DC9-8492-3477D9C1EACE}" type="sibTrans" cxnId="{9C0BEB42-9975-4C5D-AA88-E1B21535C793}">
      <dgm:prSet/>
      <dgm:spPr/>
    </dgm:pt>
    <dgm:pt modelId="{24EA9017-A5CA-42AE-B3B4-F4DA96A5EFEA}" type="pres">
      <dgm:prSet presAssocID="{FF84028E-924D-4DD9-AC91-68C36D3DDD17}" presName="linearFlow" presStyleCnt="0">
        <dgm:presLayoutVars>
          <dgm:dir/>
          <dgm:animLvl val="lvl"/>
          <dgm:resizeHandles val="exact"/>
        </dgm:presLayoutVars>
      </dgm:prSet>
      <dgm:spPr/>
      <dgm:t>
        <a:bodyPr/>
        <a:lstStyle/>
        <a:p>
          <a:endParaRPr lang="en-IE"/>
        </a:p>
      </dgm:t>
    </dgm:pt>
    <dgm:pt modelId="{2928423F-E2CC-467D-B061-553364C1618E}" type="pres">
      <dgm:prSet presAssocID="{D7B8971E-41E4-4720-AD28-06057302693C}" presName="composite" presStyleCnt="0"/>
      <dgm:spPr/>
    </dgm:pt>
    <dgm:pt modelId="{2D08477E-C6BF-4A62-B538-DB9E27F9F038}" type="pres">
      <dgm:prSet presAssocID="{D7B8971E-41E4-4720-AD28-06057302693C}" presName="parentText" presStyleLbl="alignNode1" presStyleIdx="0" presStyleCnt="7">
        <dgm:presLayoutVars>
          <dgm:chMax val="1"/>
          <dgm:bulletEnabled val="1"/>
        </dgm:presLayoutVars>
      </dgm:prSet>
      <dgm:spPr/>
      <dgm:t>
        <a:bodyPr/>
        <a:lstStyle/>
        <a:p>
          <a:endParaRPr lang="en-IE"/>
        </a:p>
      </dgm:t>
    </dgm:pt>
    <dgm:pt modelId="{CA87C916-084F-4392-BA41-0B82160C9077}" type="pres">
      <dgm:prSet presAssocID="{D7B8971E-41E4-4720-AD28-06057302693C}" presName="descendantText" presStyleLbl="alignAcc1" presStyleIdx="0" presStyleCnt="7">
        <dgm:presLayoutVars>
          <dgm:bulletEnabled val="1"/>
        </dgm:presLayoutVars>
      </dgm:prSet>
      <dgm:spPr/>
      <dgm:t>
        <a:bodyPr/>
        <a:lstStyle/>
        <a:p>
          <a:endParaRPr lang="en-IE"/>
        </a:p>
      </dgm:t>
    </dgm:pt>
    <dgm:pt modelId="{5A0AD8FD-7564-41FE-B4F5-14FD139C34CD}" type="pres">
      <dgm:prSet presAssocID="{51660B26-256D-47AB-86BC-3AB9EE52A455}" presName="sp" presStyleCnt="0"/>
      <dgm:spPr/>
    </dgm:pt>
    <dgm:pt modelId="{7FB4EE01-CE69-4245-8732-8546118C20BA}" type="pres">
      <dgm:prSet presAssocID="{2B7E88FF-21CC-46CA-B9FD-40DDD8DC61EA}" presName="composite" presStyleCnt="0"/>
      <dgm:spPr/>
    </dgm:pt>
    <dgm:pt modelId="{4975ACE9-AB50-4BAE-85E8-3BCF2EF4B0B0}" type="pres">
      <dgm:prSet presAssocID="{2B7E88FF-21CC-46CA-B9FD-40DDD8DC61EA}" presName="parentText" presStyleLbl="alignNode1" presStyleIdx="1" presStyleCnt="7">
        <dgm:presLayoutVars>
          <dgm:chMax val="1"/>
          <dgm:bulletEnabled val="1"/>
        </dgm:presLayoutVars>
      </dgm:prSet>
      <dgm:spPr/>
      <dgm:t>
        <a:bodyPr/>
        <a:lstStyle/>
        <a:p>
          <a:endParaRPr lang="en-IE"/>
        </a:p>
      </dgm:t>
    </dgm:pt>
    <dgm:pt modelId="{F534ADAF-06B7-49A7-AE35-802DC5B120C6}" type="pres">
      <dgm:prSet presAssocID="{2B7E88FF-21CC-46CA-B9FD-40DDD8DC61EA}" presName="descendantText" presStyleLbl="alignAcc1" presStyleIdx="1" presStyleCnt="7">
        <dgm:presLayoutVars>
          <dgm:bulletEnabled val="1"/>
        </dgm:presLayoutVars>
      </dgm:prSet>
      <dgm:spPr/>
      <dgm:t>
        <a:bodyPr/>
        <a:lstStyle/>
        <a:p>
          <a:endParaRPr lang="en-IE"/>
        </a:p>
      </dgm:t>
    </dgm:pt>
    <dgm:pt modelId="{0A448523-256E-4043-9170-411371AC0A20}" type="pres">
      <dgm:prSet presAssocID="{C2A97839-97F1-4B2E-A2D7-2FC1B1906766}" presName="sp" presStyleCnt="0"/>
      <dgm:spPr/>
    </dgm:pt>
    <dgm:pt modelId="{44AAF8DC-E130-41A9-ADA0-889A667DDA92}" type="pres">
      <dgm:prSet presAssocID="{872C3BAB-5077-4827-9C3C-11E187544599}" presName="composite" presStyleCnt="0"/>
      <dgm:spPr/>
    </dgm:pt>
    <dgm:pt modelId="{9CCADABA-AA8F-45A4-8D57-C420086BA4B6}" type="pres">
      <dgm:prSet presAssocID="{872C3BAB-5077-4827-9C3C-11E187544599}" presName="parentText" presStyleLbl="alignNode1" presStyleIdx="2" presStyleCnt="7">
        <dgm:presLayoutVars>
          <dgm:chMax val="1"/>
          <dgm:bulletEnabled val="1"/>
        </dgm:presLayoutVars>
      </dgm:prSet>
      <dgm:spPr/>
      <dgm:t>
        <a:bodyPr/>
        <a:lstStyle/>
        <a:p>
          <a:endParaRPr lang="en-IE"/>
        </a:p>
      </dgm:t>
    </dgm:pt>
    <dgm:pt modelId="{2AA37B17-1488-4D79-91DC-057D50561974}" type="pres">
      <dgm:prSet presAssocID="{872C3BAB-5077-4827-9C3C-11E187544599}" presName="descendantText" presStyleLbl="alignAcc1" presStyleIdx="2" presStyleCnt="7">
        <dgm:presLayoutVars>
          <dgm:bulletEnabled val="1"/>
        </dgm:presLayoutVars>
      </dgm:prSet>
      <dgm:spPr/>
      <dgm:t>
        <a:bodyPr/>
        <a:lstStyle/>
        <a:p>
          <a:endParaRPr lang="en-IE"/>
        </a:p>
      </dgm:t>
    </dgm:pt>
    <dgm:pt modelId="{01262F19-FADF-4255-8B71-7AB409EF579A}" type="pres">
      <dgm:prSet presAssocID="{05388E97-233C-4E42-A42C-6EC506F5F152}" presName="sp" presStyleCnt="0"/>
      <dgm:spPr/>
    </dgm:pt>
    <dgm:pt modelId="{F03797A5-48CF-4C91-B7E3-36567522EF0D}" type="pres">
      <dgm:prSet presAssocID="{DC15A197-9D68-4273-B995-20C94BC471C2}" presName="composite" presStyleCnt="0"/>
      <dgm:spPr/>
    </dgm:pt>
    <dgm:pt modelId="{007629A3-F058-47DF-89A5-3350B6772A89}" type="pres">
      <dgm:prSet presAssocID="{DC15A197-9D68-4273-B995-20C94BC471C2}" presName="parentText" presStyleLbl="alignNode1" presStyleIdx="3" presStyleCnt="7">
        <dgm:presLayoutVars>
          <dgm:chMax val="1"/>
          <dgm:bulletEnabled val="1"/>
        </dgm:presLayoutVars>
      </dgm:prSet>
      <dgm:spPr/>
      <dgm:t>
        <a:bodyPr/>
        <a:lstStyle/>
        <a:p>
          <a:endParaRPr lang="en-IE"/>
        </a:p>
      </dgm:t>
    </dgm:pt>
    <dgm:pt modelId="{1E442F66-82F2-4C9F-B8E7-8CBFECCEAF32}" type="pres">
      <dgm:prSet presAssocID="{DC15A197-9D68-4273-B995-20C94BC471C2}" presName="descendantText" presStyleLbl="alignAcc1" presStyleIdx="3" presStyleCnt="7">
        <dgm:presLayoutVars>
          <dgm:bulletEnabled val="1"/>
        </dgm:presLayoutVars>
      </dgm:prSet>
      <dgm:spPr/>
      <dgm:t>
        <a:bodyPr/>
        <a:lstStyle/>
        <a:p>
          <a:endParaRPr lang="en-IE"/>
        </a:p>
      </dgm:t>
    </dgm:pt>
    <dgm:pt modelId="{D5FA100B-4D61-42CB-9159-D79D006DA410}" type="pres">
      <dgm:prSet presAssocID="{B7905635-BEDC-44F9-8DE2-1CDCAE7FB2D3}" presName="sp" presStyleCnt="0"/>
      <dgm:spPr/>
    </dgm:pt>
    <dgm:pt modelId="{B41624D8-E78D-4A22-AADD-C94DE1C876FB}" type="pres">
      <dgm:prSet presAssocID="{D8E85EEC-F714-4C9B-A68D-8EDA926D5F98}" presName="composite" presStyleCnt="0"/>
      <dgm:spPr/>
    </dgm:pt>
    <dgm:pt modelId="{734B8067-0B5B-4D82-87CD-FE8CB7F1F6E8}" type="pres">
      <dgm:prSet presAssocID="{D8E85EEC-F714-4C9B-A68D-8EDA926D5F98}" presName="parentText" presStyleLbl="alignNode1" presStyleIdx="4" presStyleCnt="7">
        <dgm:presLayoutVars>
          <dgm:chMax val="1"/>
          <dgm:bulletEnabled val="1"/>
        </dgm:presLayoutVars>
      </dgm:prSet>
      <dgm:spPr/>
      <dgm:t>
        <a:bodyPr/>
        <a:lstStyle/>
        <a:p>
          <a:endParaRPr lang="en-IE"/>
        </a:p>
      </dgm:t>
    </dgm:pt>
    <dgm:pt modelId="{F0B130EE-8676-4D4A-B640-2BD1120493BF}" type="pres">
      <dgm:prSet presAssocID="{D8E85EEC-F714-4C9B-A68D-8EDA926D5F98}" presName="descendantText" presStyleLbl="alignAcc1" presStyleIdx="4" presStyleCnt="7">
        <dgm:presLayoutVars>
          <dgm:bulletEnabled val="1"/>
        </dgm:presLayoutVars>
      </dgm:prSet>
      <dgm:spPr/>
      <dgm:t>
        <a:bodyPr/>
        <a:lstStyle/>
        <a:p>
          <a:endParaRPr lang="en-IE"/>
        </a:p>
      </dgm:t>
    </dgm:pt>
    <dgm:pt modelId="{C7FBD2D2-BC48-4AF6-A26B-0F03729D687C}" type="pres">
      <dgm:prSet presAssocID="{5C0BD1B8-2434-499C-B765-1A5093B9F71B}" presName="sp" presStyleCnt="0"/>
      <dgm:spPr/>
    </dgm:pt>
    <dgm:pt modelId="{93C8F5F5-9BC5-4E25-9E3B-746493BE93EF}" type="pres">
      <dgm:prSet presAssocID="{D864AEA7-125B-48C3-B606-F97B13684B9C}" presName="composite" presStyleCnt="0"/>
      <dgm:spPr/>
    </dgm:pt>
    <dgm:pt modelId="{9157F48A-018E-4130-9148-CDE0AE0903D2}" type="pres">
      <dgm:prSet presAssocID="{D864AEA7-125B-48C3-B606-F97B13684B9C}" presName="parentText" presStyleLbl="alignNode1" presStyleIdx="5" presStyleCnt="7">
        <dgm:presLayoutVars>
          <dgm:chMax val="1"/>
          <dgm:bulletEnabled val="1"/>
        </dgm:presLayoutVars>
      </dgm:prSet>
      <dgm:spPr/>
      <dgm:t>
        <a:bodyPr/>
        <a:lstStyle/>
        <a:p>
          <a:endParaRPr lang="en-IE"/>
        </a:p>
      </dgm:t>
    </dgm:pt>
    <dgm:pt modelId="{F9F71659-578D-455D-B3C2-42E981D75F92}" type="pres">
      <dgm:prSet presAssocID="{D864AEA7-125B-48C3-B606-F97B13684B9C}" presName="descendantText" presStyleLbl="alignAcc1" presStyleIdx="5" presStyleCnt="7">
        <dgm:presLayoutVars>
          <dgm:bulletEnabled val="1"/>
        </dgm:presLayoutVars>
      </dgm:prSet>
      <dgm:spPr/>
      <dgm:t>
        <a:bodyPr/>
        <a:lstStyle/>
        <a:p>
          <a:endParaRPr lang="en-IE"/>
        </a:p>
      </dgm:t>
    </dgm:pt>
    <dgm:pt modelId="{38116A8B-D47E-4AF4-BD4C-8C3809519EEE}" type="pres">
      <dgm:prSet presAssocID="{3968CC55-B910-4581-B889-215487B6598F}" presName="sp" presStyleCnt="0"/>
      <dgm:spPr/>
    </dgm:pt>
    <dgm:pt modelId="{7E484507-519C-4C2D-B2B6-D27682F3AD26}" type="pres">
      <dgm:prSet presAssocID="{A007F308-8975-43CE-AD49-C1D9F1691A7E}" presName="composite" presStyleCnt="0"/>
      <dgm:spPr/>
    </dgm:pt>
    <dgm:pt modelId="{5F945DA4-1FCA-4E2A-AD13-E27795ABA768}" type="pres">
      <dgm:prSet presAssocID="{A007F308-8975-43CE-AD49-C1D9F1691A7E}" presName="parentText" presStyleLbl="alignNode1" presStyleIdx="6" presStyleCnt="7">
        <dgm:presLayoutVars>
          <dgm:chMax val="1"/>
          <dgm:bulletEnabled val="1"/>
        </dgm:presLayoutVars>
      </dgm:prSet>
      <dgm:spPr/>
      <dgm:t>
        <a:bodyPr/>
        <a:lstStyle/>
        <a:p>
          <a:endParaRPr lang="en-IE"/>
        </a:p>
      </dgm:t>
    </dgm:pt>
    <dgm:pt modelId="{036370E7-BB24-4418-9C1B-FC584C28D7ED}" type="pres">
      <dgm:prSet presAssocID="{A007F308-8975-43CE-AD49-C1D9F1691A7E}" presName="descendantText" presStyleLbl="alignAcc1" presStyleIdx="6" presStyleCnt="7">
        <dgm:presLayoutVars>
          <dgm:bulletEnabled val="1"/>
        </dgm:presLayoutVars>
      </dgm:prSet>
      <dgm:spPr/>
      <dgm:t>
        <a:bodyPr/>
        <a:lstStyle/>
        <a:p>
          <a:endParaRPr lang="en-IE"/>
        </a:p>
      </dgm:t>
    </dgm:pt>
  </dgm:ptLst>
  <dgm:cxnLst>
    <dgm:cxn modelId="{3E9AE0E5-E157-4100-A3CF-FC5EB9F9C671}" srcId="{FF84028E-924D-4DD9-AC91-68C36D3DDD17}" destId="{D864AEA7-125B-48C3-B606-F97B13684B9C}" srcOrd="5" destOrd="0" parTransId="{B794BF85-B3AA-4637-9A3E-F9AC900782B8}" sibTransId="{3968CC55-B910-4581-B889-215487B6598F}"/>
    <dgm:cxn modelId="{B7CC4053-E3AB-42CC-B68D-AD7E8E30D10D}" srcId="{872C3BAB-5077-4827-9C3C-11E187544599}" destId="{E68DE449-FC1D-498A-8395-9DC32212EFE7}" srcOrd="1" destOrd="0" parTransId="{891530B8-B1DB-4EDA-8991-E29B7B9446AA}" sibTransId="{4D6EC8A8-0CA7-4C47-9540-8CB1F4949EEE}"/>
    <dgm:cxn modelId="{3531CAF0-EA0B-4A13-ACD0-BD69FBEAE19B}" type="presOf" srcId="{2141E387-51D5-4E1D-94E3-D9CDC7EA7FE9}" destId="{2AA37B17-1488-4D79-91DC-057D50561974}" srcOrd="0" destOrd="0" presId="urn:microsoft.com/office/officeart/2005/8/layout/chevron2"/>
    <dgm:cxn modelId="{5604CA19-22CC-4AF7-A88E-8ED1B5983EAC}" type="presOf" srcId="{C843773B-2718-4754-94CF-B5D3DC690FD5}" destId="{CA87C916-084F-4392-BA41-0B82160C9077}" srcOrd="0" destOrd="0" presId="urn:microsoft.com/office/officeart/2005/8/layout/chevron2"/>
    <dgm:cxn modelId="{6C189384-6B0E-4531-82DE-63DAB3DDDB77}" type="presOf" srcId="{FF84028E-924D-4DD9-AC91-68C36D3DDD17}" destId="{24EA9017-A5CA-42AE-B3B4-F4DA96A5EFEA}" srcOrd="0" destOrd="0" presId="urn:microsoft.com/office/officeart/2005/8/layout/chevron2"/>
    <dgm:cxn modelId="{9C0BEB42-9975-4C5D-AA88-E1B21535C793}" srcId="{A007F308-8975-43CE-AD49-C1D9F1691A7E}" destId="{3CA57FE1-DC27-4539-BD51-81DDF473EFDB}" srcOrd="0" destOrd="0" parTransId="{E96C0E12-49F5-4B51-9E71-BB997B017D48}" sibTransId="{305FF3E7-096A-4DC9-8492-3477D9C1EACE}"/>
    <dgm:cxn modelId="{94923F47-88B5-4A0A-A028-7CF41501297C}" srcId="{FF84028E-924D-4DD9-AC91-68C36D3DDD17}" destId="{D8E85EEC-F714-4C9B-A68D-8EDA926D5F98}" srcOrd="4" destOrd="0" parTransId="{5B44BA13-811D-487B-AFD0-2AA1814817B5}" sibTransId="{5C0BD1B8-2434-499C-B765-1A5093B9F71B}"/>
    <dgm:cxn modelId="{D0BD6AE1-8691-4F00-ADFA-B62EA5ACBE8B}" srcId="{2B7E88FF-21CC-46CA-B9FD-40DDD8DC61EA}" destId="{D88E4030-F1C2-4253-89BF-772BB6AAC971}" srcOrd="1" destOrd="0" parTransId="{DEFA5BBF-EE8E-4972-82A9-C8E52116EB8E}" sibTransId="{86BAA05A-AED6-47B1-B0A8-8CFCC1D61AF9}"/>
    <dgm:cxn modelId="{39862E9C-0821-4D0B-B352-54DE9F32D517}" type="presOf" srcId="{448ED78D-CF7D-4345-88B2-59F58B5AB4F0}" destId="{CA87C916-084F-4392-BA41-0B82160C9077}" srcOrd="0" destOrd="1" presId="urn:microsoft.com/office/officeart/2005/8/layout/chevron2"/>
    <dgm:cxn modelId="{E4821276-091E-4D71-9B04-802DF93C0F84}" type="presOf" srcId="{3CA57FE1-DC27-4539-BD51-81DDF473EFDB}" destId="{036370E7-BB24-4418-9C1B-FC584C28D7ED}" srcOrd="0" destOrd="0" presId="urn:microsoft.com/office/officeart/2005/8/layout/chevron2"/>
    <dgm:cxn modelId="{8B8AECD9-E4E1-4831-94B2-10C36FB0BAA3}" type="presOf" srcId="{2B7E88FF-21CC-46CA-B9FD-40DDD8DC61EA}" destId="{4975ACE9-AB50-4BAE-85E8-3BCF2EF4B0B0}" srcOrd="0" destOrd="0" presId="urn:microsoft.com/office/officeart/2005/8/layout/chevron2"/>
    <dgm:cxn modelId="{30C6B629-4E28-49A2-B57C-73C620A51562}" type="presOf" srcId="{872C3BAB-5077-4827-9C3C-11E187544599}" destId="{9CCADABA-AA8F-45A4-8D57-C420086BA4B6}" srcOrd="0" destOrd="0" presId="urn:microsoft.com/office/officeart/2005/8/layout/chevron2"/>
    <dgm:cxn modelId="{40AEBF94-161D-44B3-91B8-25141698BBD0}" srcId="{D864AEA7-125B-48C3-B606-F97B13684B9C}" destId="{59F22E12-38E3-4E46-9B09-B5AE8FBD8F3E}" srcOrd="0" destOrd="0" parTransId="{303F739E-105B-4485-8066-73AD3B07D3E5}" sibTransId="{10836070-DFF5-4150-BC80-226D42EC5852}"/>
    <dgm:cxn modelId="{910CAF6C-D353-4E61-98E7-305AB922A64B}" srcId="{FF84028E-924D-4DD9-AC91-68C36D3DDD17}" destId="{872C3BAB-5077-4827-9C3C-11E187544599}" srcOrd="2" destOrd="0" parTransId="{B4A51F98-968E-4AF1-AD32-BBD17F4CBE50}" sibTransId="{05388E97-233C-4E42-A42C-6EC506F5F152}"/>
    <dgm:cxn modelId="{C1A63B4C-F3B2-4F65-99EA-0AD454F6E6E0}" srcId="{FF84028E-924D-4DD9-AC91-68C36D3DDD17}" destId="{D7B8971E-41E4-4720-AD28-06057302693C}" srcOrd="0" destOrd="0" parTransId="{BA5ED3D3-F973-4358-8F0B-4A113B926E47}" sibTransId="{51660B26-256D-47AB-86BC-3AB9EE52A455}"/>
    <dgm:cxn modelId="{07695C72-6659-45F5-B02E-452F7090BAFA}" srcId="{D8E85EEC-F714-4C9B-A68D-8EDA926D5F98}" destId="{283DE13D-8ACC-4D5C-959F-90408FECF071}" srcOrd="0" destOrd="0" parTransId="{301671B5-8607-43DB-A5A4-739E76EA0EDA}" sibTransId="{6BA472B9-21FB-4F81-9449-B4444760C26C}"/>
    <dgm:cxn modelId="{473C450D-0301-4A97-A247-82664C199F47}" srcId="{FF84028E-924D-4DD9-AC91-68C36D3DDD17}" destId="{2B7E88FF-21CC-46CA-B9FD-40DDD8DC61EA}" srcOrd="1" destOrd="0" parTransId="{95EDCC3C-1E76-41B1-9452-506E7071EDE2}" sibTransId="{C2A97839-97F1-4B2E-A2D7-2FC1B1906766}"/>
    <dgm:cxn modelId="{74F16405-8BD5-45D5-A7FA-BEF308623CBD}" srcId="{DC15A197-9D68-4273-B995-20C94BC471C2}" destId="{8D800037-FD5C-4767-9533-A5A040BAB868}" srcOrd="0" destOrd="0" parTransId="{F00E7A44-F245-4917-B65C-AD9AE4333CD7}" sibTransId="{E8133A63-FF3F-4574-9AFF-340CD9CA5F56}"/>
    <dgm:cxn modelId="{C23F2975-99A4-447E-88E4-C6C3346D886C}" type="presOf" srcId="{D88E4030-F1C2-4253-89BF-772BB6AAC971}" destId="{F534ADAF-06B7-49A7-AE35-802DC5B120C6}" srcOrd="0" destOrd="1" presId="urn:microsoft.com/office/officeart/2005/8/layout/chevron2"/>
    <dgm:cxn modelId="{3E4A7005-DA10-41B8-BF29-2894E39C02D8}" type="presOf" srcId="{283DE13D-8ACC-4D5C-959F-90408FECF071}" destId="{F0B130EE-8676-4D4A-B640-2BD1120493BF}" srcOrd="0" destOrd="0" presId="urn:microsoft.com/office/officeart/2005/8/layout/chevron2"/>
    <dgm:cxn modelId="{B5978395-515F-4B4C-89FE-5D7C591FC8F8}" type="presOf" srcId="{A007F308-8975-43CE-AD49-C1D9F1691A7E}" destId="{5F945DA4-1FCA-4E2A-AD13-E27795ABA768}" srcOrd="0" destOrd="0" presId="urn:microsoft.com/office/officeart/2005/8/layout/chevron2"/>
    <dgm:cxn modelId="{FF35E686-D282-4AED-A700-212945D1095F}" srcId="{872C3BAB-5077-4827-9C3C-11E187544599}" destId="{2141E387-51D5-4E1D-94E3-D9CDC7EA7FE9}" srcOrd="0" destOrd="0" parTransId="{7544EA4E-15CF-4A60-B25E-D98D69A8A192}" sibTransId="{E56C4F91-7DCC-40E0-82A6-9A5B1BBAF246}"/>
    <dgm:cxn modelId="{2E4B2DC4-0053-4E9A-A875-84905E9E2EEE}" srcId="{D7B8971E-41E4-4720-AD28-06057302693C}" destId="{448ED78D-CF7D-4345-88B2-59F58B5AB4F0}" srcOrd="1" destOrd="0" parTransId="{F2359C5D-39B9-446D-B515-3C0B7D9231BF}" sibTransId="{D46FE0CC-CF97-47C7-BB1C-2F8EE1DF2D60}"/>
    <dgm:cxn modelId="{91A670F9-80A9-4C9E-97F9-4F693A1B40D8}" type="presOf" srcId="{DC15A197-9D68-4273-B995-20C94BC471C2}" destId="{007629A3-F058-47DF-89A5-3350B6772A89}" srcOrd="0" destOrd="0" presId="urn:microsoft.com/office/officeart/2005/8/layout/chevron2"/>
    <dgm:cxn modelId="{050DEE91-B183-4F02-A0AC-FD118CA79AAB}" type="presOf" srcId="{D7B8971E-41E4-4720-AD28-06057302693C}" destId="{2D08477E-C6BF-4A62-B538-DB9E27F9F038}" srcOrd="0" destOrd="0" presId="urn:microsoft.com/office/officeart/2005/8/layout/chevron2"/>
    <dgm:cxn modelId="{B91AFD1A-A67F-4E87-A39F-D96738C62CFF}" type="presOf" srcId="{D864AEA7-125B-48C3-B606-F97B13684B9C}" destId="{9157F48A-018E-4130-9148-CDE0AE0903D2}" srcOrd="0" destOrd="0" presId="urn:microsoft.com/office/officeart/2005/8/layout/chevron2"/>
    <dgm:cxn modelId="{B12F7E44-797C-47B1-9E20-49B88819C8C4}" type="presOf" srcId="{D8E85EEC-F714-4C9B-A68D-8EDA926D5F98}" destId="{734B8067-0B5B-4D82-87CD-FE8CB7F1F6E8}" srcOrd="0" destOrd="0" presId="urn:microsoft.com/office/officeart/2005/8/layout/chevron2"/>
    <dgm:cxn modelId="{6E5ABC5F-4B0A-4146-82BB-BC61A9475B37}" type="presOf" srcId="{E68DE449-FC1D-498A-8395-9DC32212EFE7}" destId="{2AA37B17-1488-4D79-91DC-057D50561974}" srcOrd="0" destOrd="1" presId="urn:microsoft.com/office/officeart/2005/8/layout/chevron2"/>
    <dgm:cxn modelId="{6FD1ED3B-A88F-41A3-BF77-1EB76857EDB0}" type="presOf" srcId="{67416297-CE64-4942-B695-ACC1E10C724D}" destId="{F534ADAF-06B7-49A7-AE35-802DC5B120C6}" srcOrd="0" destOrd="0" presId="urn:microsoft.com/office/officeart/2005/8/layout/chevron2"/>
    <dgm:cxn modelId="{45DBC618-6359-46C0-9FF0-B468A609E7DC}" type="presOf" srcId="{8D800037-FD5C-4767-9533-A5A040BAB868}" destId="{1E442F66-82F2-4C9F-B8E7-8CBFECCEAF32}" srcOrd="0" destOrd="0" presId="urn:microsoft.com/office/officeart/2005/8/layout/chevron2"/>
    <dgm:cxn modelId="{C5EB8378-5267-4B89-8B05-6E080D418AA8}" srcId="{D7B8971E-41E4-4720-AD28-06057302693C}" destId="{C843773B-2718-4754-94CF-B5D3DC690FD5}" srcOrd="0" destOrd="0" parTransId="{8D2BF070-1B7F-44E3-A853-B7FA47578F39}" sibTransId="{E4EE4628-F0BC-43A6-9D94-6FB5D3ED27B1}"/>
    <dgm:cxn modelId="{47F12517-9BB5-4521-B3FB-2B5DD01144C2}" srcId="{FF84028E-924D-4DD9-AC91-68C36D3DDD17}" destId="{DC15A197-9D68-4273-B995-20C94BC471C2}" srcOrd="3" destOrd="0" parTransId="{87868E2C-9574-4ADB-BA20-C1CC9DD8D893}" sibTransId="{B7905635-BEDC-44F9-8DE2-1CDCAE7FB2D3}"/>
    <dgm:cxn modelId="{4301BD30-2F82-4D99-B351-B391F1417F65}" type="presOf" srcId="{59F22E12-38E3-4E46-9B09-B5AE8FBD8F3E}" destId="{F9F71659-578D-455D-B3C2-42E981D75F92}" srcOrd="0" destOrd="0" presId="urn:microsoft.com/office/officeart/2005/8/layout/chevron2"/>
    <dgm:cxn modelId="{9BA3768B-725C-47BA-9E33-851917AC426C}" srcId="{FF84028E-924D-4DD9-AC91-68C36D3DDD17}" destId="{A007F308-8975-43CE-AD49-C1D9F1691A7E}" srcOrd="6" destOrd="0" parTransId="{7B6D253F-CDBF-43F8-AF62-F4D420B178F2}" sibTransId="{C865371C-3C51-4E5F-AB0F-565F2AF6628B}"/>
    <dgm:cxn modelId="{04094C5B-7B61-49A2-A8B6-226308AE9715}" srcId="{2B7E88FF-21CC-46CA-B9FD-40DDD8DC61EA}" destId="{67416297-CE64-4942-B695-ACC1E10C724D}" srcOrd="0" destOrd="0" parTransId="{4D836252-D5F1-4013-A5F4-F2FB71624430}" sibTransId="{164A0412-8C01-4F65-AB84-143ED121C615}"/>
    <dgm:cxn modelId="{C17635BC-CFA9-454B-B645-6E2565982914}" type="presParOf" srcId="{24EA9017-A5CA-42AE-B3B4-F4DA96A5EFEA}" destId="{2928423F-E2CC-467D-B061-553364C1618E}" srcOrd="0" destOrd="0" presId="urn:microsoft.com/office/officeart/2005/8/layout/chevron2"/>
    <dgm:cxn modelId="{B0D35B8E-8163-4A7A-BC7C-BEF47ACFCB3B}" type="presParOf" srcId="{2928423F-E2CC-467D-B061-553364C1618E}" destId="{2D08477E-C6BF-4A62-B538-DB9E27F9F038}" srcOrd="0" destOrd="0" presId="urn:microsoft.com/office/officeart/2005/8/layout/chevron2"/>
    <dgm:cxn modelId="{8E53FFB3-9444-4084-ABA5-4B28BD856D1E}" type="presParOf" srcId="{2928423F-E2CC-467D-B061-553364C1618E}" destId="{CA87C916-084F-4392-BA41-0B82160C9077}" srcOrd="1" destOrd="0" presId="urn:microsoft.com/office/officeart/2005/8/layout/chevron2"/>
    <dgm:cxn modelId="{7CFEF64C-F007-4793-985A-BDAA7CBEF621}" type="presParOf" srcId="{24EA9017-A5CA-42AE-B3B4-F4DA96A5EFEA}" destId="{5A0AD8FD-7564-41FE-B4F5-14FD139C34CD}" srcOrd="1" destOrd="0" presId="urn:microsoft.com/office/officeart/2005/8/layout/chevron2"/>
    <dgm:cxn modelId="{F6800FB2-ABBF-4261-855D-8DB1CEC9C843}" type="presParOf" srcId="{24EA9017-A5CA-42AE-B3B4-F4DA96A5EFEA}" destId="{7FB4EE01-CE69-4245-8732-8546118C20BA}" srcOrd="2" destOrd="0" presId="urn:microsoft.com/office/officeart/2005/8/layout/chevron2"/>
    <dgm:cxn modelId="{57C36137-1FE9-4709-A48A-ACBF2491A816}" type="presParOf" srcId="{7FB4EE01-CE69-4245-8732-8546118C20BA}" destId="{4975ACE9-AB50-4BAE-85E8-3BCF2EF4B0B0}" srcOrd="0" destOrd="0" presId="urn:microsoft.com/office/officeart/2005/8/layout/chevron2"/>
    <dgm:cxn modelId="{0D9C09FF-8AF3-4783-9913-A7BEACD74163}" type="presParOf" srcId="{7FB4EE01-CE69-4245-8732-8546118C20BA}" destId="{F534ADAF-06B7-49A7-AE35-802DC5B120C6}" srcOrd="1" destOrd="0" presId="urn:microsoft.com/office/officeart/2005/8/layout/chevron2"/>
    <dgm:cxn modelId="{D1A0C68A-04C1-4042-8D1B-CA876A8AFE55}" type="presParOf" srcId="{24EA9017-A5CA-42AE-B3B4-F4DA96A5EFEA}" destId="{0A448523-256E-4043-9170-411371AC0A20}" srcOrd="3" destOrd="0" presId="urn:microsoft.com/office/officeart/2005/8/layout/chevron2"/>
    <dgm:cxn modelId="{C0EB187A-7FCE-41E3-B066-18CB7C479907}" type="presParOf" srcId="{24EA9017-A5CA-42AE-B3B4-F4DA96A5EFEA}" destId="{44AAF8DC-E130-41A9-ADA0-889A667DDA92}" srcOrd="4" destOrd="0" presId="urn:microsoft.com/office/officeart/2005/8/layout/chevron2"/>
    <dgm:cxn modelId="{5828E587-239D-4B29-A952-5D8F057360F2}" type="presParOf" srcId="{44AAF8DC-E130-41A9-ADA0-889A667DDA92}" destId="{9CCADABA-AA8F-45A4-8D57-C420086BA4B6}" srcOrd="0" destOrd="0" presId="urn:microsoft.com/office/officeart/2005/8/layout/chevron2"/>
    <dgm:cxn modelId="{DF38B693-AC3C-46FB-A826-CA01B396CB11}" type="presParOf" srcId="{44AAF8DC-E130-41A9-ADA0-889A667DDA92}" destId="{2AA37B17-1488-4D79-91DC-057D50561974}" srcOrd="1" destOrd="0" presId="urn:microsoft.com/office/officeart/2005/8/layout/chevron2"/>
    <dgm:cxn modelId="{9164EAB1-42A2-40E9-9BC3-F5259CE6C8D1}" type="presParOf" srcId="{24EA9017-A5CA-42AE-B3B4-F4DA96A5EFEA}" destId="{01262F19-FADF-4255-8B71-7AB409EF579A}" srcOrd="5" destOrd="0" presId="urn:microsoft.com/office/officeart/2005/8/layout/chevron2"/>
    <dgm:cxn modelId="{3157CBFF-AE6C-4C1E-AB7A-0AC4752F25D3}" type="presParOf" srcId="{24EA9017-A5CA-42AE-B3B4-F4DA96A5EFEA}" destId="{F03797A5-48CF-4C91-B7E3-36567522EF0D}" srcOrd="6" destOrd="0" presId="urn:microsoft.com/office/officeart/2005/8/layout/chevron2"/>
    <dgm:cxn modelId="{DF1DD406-9056-4294-8671-05FECD95115D}" type="presParOf" srcId="{F03797A5-48CF-4C91-B7E3-36567522EF0D}" destId="{007629A3-F058-47DF-89A5-3350B6772A89}" srcOrd="0" destOrd="0" presId="urn:microsoft.com/office/officeart/2005/8/layout/chevron2"/>
    <dgm:cxn modelId="{23F6B432-A324-4501-924B-E0AF144360C0}" type="presParOf" srcId="{F03797A5-48CF-4C91-B7E3-36567522EF0D}" destId="{1E442F66-82F2-4C9F-B8E7-8CBFECCEAF32}" srcOrd="1" destOrd="0" presId="urn:microsoft.com/office/officeart/2005/8/layout/chevron2"/>
    <dgm:cxn modelId="{3FD51DBF-D5E5-46FD-BEA3-00F643E43EAE}" type="presParOf" srcId="{24EA9017-A5CA-42AE-B3B4-F4DA96A5EFEA}" destId="{D5FA100B-4D61-42CB-9159-D79D006DA410}" srcOrd="7" destOrd="0" presId="urn:microsoft.com/office/officeart/2005/8/layout/chevron2"/>
    <dgm:cxn modelId="{7C8126F2-AEB0-4F21-AF30-8E8BC19AC008}" type="presParOf" srcId="{24EA9017-A5CA-42AE-B3B4-F4DA96A5EFEA}" destId="{B41624D8-E78D-4A22-AADD-C94DE1C876FB}" srcOrd="8" destOrd="0" presId="urn:microsoft.com/office/officeart/2005/8/layout/chevron2"/>
    <dgm:cxn modelId="{D304C724-F107-4E35-B458-92F79837D9EF}" type="presParOf" srcId="{B41624D8-E78D-4A22-AADD-C94DE1C876FB}" destId="{734B8067-0B5B-4D82-87CD-FE8CB7F1F6E8}" srcOrd="0" destOrd="0" presId="urn:microsoft.com/office/officeart/2005/8/layout/chevron2"/>
    <dgm:cxn modelId="{054E3036-1BE4-4ACC-97EB-C65E6FE33259}" type="presParOf" srcId="{B41624D8-E78D-4A22-AADD-C94DE1C876FB}" destId="{F0B130EE-8676-4D4A-B640-2BD1120493BF}" srcOrd="1" destOrd="0" presId="urn:microsoft.com/office/officeart/2005/8/layout/chevron2"/>
    <dgm:cxn modelId="{3766BDDA-AD6A-4112-B5D7-6735B4ABAB8F}" type="presParOf" srcId="{24EA9017-A5CA-42AE-B3B4-F4DA96A5EFEA}" destId="{C7FBD2D2-BC48-4AF6-A26B-0F03729D687C}" srcOrd="9" destOrd="0" presId="urn:microsoft.com/office/officeart/2005/8/layout/chevron2"/>
    <dgm:cxn modelId="{F78589E0-BB12-4709-8395-03057F790AB3}" type="presParOf" srcId="{24EA9017-A5CA-42AE-B3B4-F4DA96A5EFEA}" destId="{93C8F5F5-9BC5-4E25-9E3B-746493BE93EF}" srcOrd="10" destOrd="0" presId="urn:microsoft.com/office/officeart/2005/8/layout/chevron2"/>
    <dgm:cxn modelId="{31FF2836-091B-42F3-8973-2EFB8EE21BC7}" type="presParOf" srcId="{93C8F5F5-9BC5-4E25-9E3B-746493BE93EF}" destId="{9157F48A-018E-4130-9148-CDE0AE0903D2}" srcOrd="0" destOrd="0" presId="urn:microsoft.com/office/officeart/2005/8/layout/chevron2"/>
    <dgm:cxn modelId="{5FBD0FC6-845C-4797-B518-DF5ECCD7DA47}" type="presParOf" srcId="{93C8F5F5-9BC5-4E25-9E3B-746493BE93EF}" destId="{F9F71659-578D-455D-B3C2-42E981D75F92}" srcOrd="1" destOrd="0" presId="urn:microsoft.com/office/officeart/2005/8/layout/chevron2"/>
    <dgm:cxn modelId="{4F3D5F8C-1D11-44FB-BDB6-AAB19DD1B060}" type="presParOf" srcId="{24EA9017-A5CA-42AE-B3B4-F4DA96A5EFEA}" destId="{38116A8B-D47E-4AF4-BD4C-8C3809519EEE}" srcOrd="11" destOrd="0" presId="urn:microsoft.com/office/officeart/2005/8/layout/chevron2"/>
    <dgm:cxn modelId="{9542CDEC-5AAB-4AF7-9829-7F298EB50373}" type="presParOf" srcId="{24EA9017-A5CA-42AE-B3B4-F4DA96A5EFEA}" destId="{7E484507-519C-4C2D-B2B6-D27682F3AD26}" srcOrd="12" destOrd="0" presId="urn:microsoft.com/office/officeart/2005/8/layout/chevron2"/>
    <dgm:cxn modelId="{CFFF6753-B8C2-4F90-B128-093C3B91B1C1}" type="presParOf" srcId="{7E484507-519C-4C2D-B2B6-D27682F3AD26}" destId="{5F945DA4-1FCA-4E2A-AD13-E27795ABA768}" srcOrd="0" destOrd="0" presId="urn:microsoft.com/office/officeart/2005/8/layout/chevron2"/>
    <dgm:cxn modelId="{BBFF2694-BC91-43CC-8F32-D87391E36299}" type="presParOf" srcId="{7E484507-519C-4C2D-B2B6-D27682F3AD26}" destId="{036370E7-BB24-4418-9C1B-FC584C28D7E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8477E-C6BF-4A62-B538-DB9E27F9F038}">
      <dsp:nvSpPr>
        <dsp:cNvPr id="0" name=""/>
        <dsp:cNvSpPr/>
      </dsp:nvSpPr>
      <dsp:spPr>
        <a:xfrm rot="5400000">
          <a:off x="-134724" y="137044"/>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2015</a:t>
          </a:r>
          <a:endParaRPr lang="en-IE" sz="1700" kern="1200" dirty="0"/>
        </a:p>
      </dsp:txBody>
      <dsp:txXfrm rot="-5400000">
        <a:off x="1" y="316676"/>
        <a:ext cx="628714" cy="269449"/>
      </dsp:txXfrm>
    </dsp:sp>
    <dsp:sp modelId="{CA87C916-084F-4392-BA41-0B82160C9077}">
      <dsp:nvSpPr>
        <dsp:cNvPr id="0" name=""/>
        <dsp:cNvSpPr/>
      </dsp:nvSpPr>
      <dsp:spPr>
        <a:xfrm rot="5400000">
          <a:off x="4137254" y="-3506219"/>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WFD 6 year cycle</a:t>
          </a:r>
          <a:endParaRPr lang="en-IE" sz="1600" kern="1200" dirty="0"/>
        </a:p>
        <a:p>
          <a:pPr marL="171450" lvl="1" indent="-171450" algn="l" defTabSz="711200">
            <a:lnSpc>
              <a:spcPct val="90000"/>
            </a:lnSpc>
            <a:spcBef>
              <a:spcPct val="0"/>
            </a:spcBef>
            <a:spcAft>
              <a:spcPct val="15000"/>
            </a:spcAft>
            <a:buChar char="••"/>
          </a:pPr>
          <a:endParaRPr lang="en-IE" sz="1600" kern="1200" dirty="0"/>
        </a:p>
      </dsp:txBody>
      <dsp:txXfrm rot="-5400000">
        <a:off x="628715" y="30819"/>
        <a:ext cx="7572386" cy="526808"/>
      </dsp:txXfrm>
    </dsp:sp>
    <dsp:sp modelId="{4975ACE9-AB50-4BAE-85E8-3BCF2EF4B0B0}">
      <dsp:nvSpPr>
        <dsp:cNvPr id="0" name=""/>
        <dsp:cNvSpPr/>
      </dsp:nvSpPr>
      <dsp:spPr>
        <a:xfrm rot="5400000">
          <a:off x="-134724" y="952161"/>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2016</a:t>
          </a:r>
          <a:endParaRPr lang="en-IE" sz="1700" kern="1200" dirty="0"/>
        </a:p>
      </dsp:txBody>
      <dsp:txXfrm rot="-5400000">
        <a:off x="1" y="1131793"/>
        <a:ext cx="628714" cy="269449"/>
      </dsp:txXfrm>
    </dsp:sp>
    <dsp:sp modelId="{F534ADAF-06B7-49A7-AE35-802DC5B120C6}">
      <dsp:nvSpPr>
        <dsp:cNvPr id="0" name=""/>
        <dsp:cNvSpPr/>
      </dsp:nvSpPr>
      <dsp:spPr>
        <a:xfrm rot="5400000">
          <a:off x="4137254" y="-2691102"/>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ACP 4 year cycle</a:t>
          </a:r>
          <a:endParaRPr lang="en-IE" sz="1600" kern="1200" dirty="0"/>
        </a:p>
        <a:p>
          <a:pPr marL="171450" lvl="1" indent="-171450" algn="l" defTabSz="711200">
            <a:lnSpc>
              <a:spcPct val="90000"/>
            </a:lnSpc>
            <a:spcBef>
              <a:spcPct val="0"/>
            </a:spcBef>
            <a:spcAft>
              <a:spcPct val="15000"/>
            </a:spcAft>
            <a:buChar char="••"/>
          </a:pPr>
          <a:endParaRPr lang="en-IE" sz="1600" kern="1200" dirty="0"/>
        </a:p>
      </dsp:txBody>
      <dsp:txXfrm rot="-5400000">
        <a:off x="628715" y="845936"/>
        <a:ext cx="7572386" cy="526808"/>
      </dsp:txXfrm>
    </dsp:sp>
    <dsp:sp modelId="{9CCADABA-AA8F-45A4-8D57-C420086BA4B6}">
      <dsp:nvSpPr>
        <dsp:cNvPr id="0" name=""/>
        <dsp:cNvSpPr/>
      </dsp:nvSpPr>
      <dsp:spPr>
        <a:xfrm rot="5400000">
          <a:off x="-134724" y="1767279"/>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2017</a:t>
          </a:r>
          <a:endParaRPr lang="en-IE" sz="1700" kern="1200" dirty="0"/>
        </a:p>
      </dsp:txBody>
      <dsp:txXfrm rot="-5400000">
        <a:off x="1" y="1946911"/>
        <a:ext cx="628714" cy="269449"/>
      </dsp:txXfrm>
    </dsp:sp>
    <dsp:sp modelId="{2AA37B17-1488-4D79-91DC-057D50561974}">
      <dsp:nvSpPr>
        <dsp:cNvPr id="0" name=""/>
        <dsp:cNvSpPr/>
      </dsp:nvSpPr>
      <dsp:spPr>
        <a:xfrm rot="5400000">
          <a:off x="4137254" y="-1875985"/>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EPA Water Quality in Ireland report</a:t>
          </a:r>
          <a:endParaRPr lang="en-IE" sz="1600" kern="1200" dirty="0"/>
        </a:p>
        <a:p>
          <a:pPr marL="171450" lvl="1" indent="-171450" algn="l" defTabSz="711200">
            <a:lnSpc>
              <a:spcPct val="90000"/>
            </a:lnSpc>
            <a:spcBef>
              <a:spcPct val="0"/>
            </a:spcBef>
            <a:spcAft>
              <a:spcPct val="15000"/>
            </a:spcAft>
            <a:buChar char="••"/>
          </a:pPr>
          <a:r>
            <a:rPr lang="en-IE" sz="1600" kern="1200" dirty="0" smtClean="0"/>
            <a:t>NAP review</a:t>
          </a:r>
          <a:endParaRPr lang="en-IE" sz="1600" kern="1200" dirty="0"/>
        </a:p>
      </dsp:txBody>
      <dsp:txXfrm rot="-5400000">
        <a:off x="628715" y="1661053"/>
        <a:ext cx="7572386" cy="526808"/>
      </dsp:txXfrm>
    </dsp:sp>
    <dsp:sp modelId="{007629A3-F058-47DF-89A5-3350B6772A89}">
      <dsp:nvSpPr>
        <dsp:cNvPr id="0" name=""/>
        <dsp:cNvSpPr/>
      </dsp:nvSpPr>
      <dsp:spPr>
        <a:xfrm rot="5400000">
          <a:off x="-134724" y="2582396"/>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2018</a:t>
          </a:r>
          <a:endParaRPr lang="en-IE" sz="1700" kern="1200" dirty="0"/>
        </a:p>
      </dsp:txBody>
      <dsp:txXfrm rot="-5400000">
        <a:off x="1" y="2762028"/>
        <a:ext cx="628714" cy="269449"/>
      </dsp:txXfrm>
    </dsp:sp>
    <dsp:sp modelId="{1E442F66-82F2-4C9F-B8E7-8CBFECCEAF32}">
      <dsp:nvSpPr>
        <dsp:cNvPr id="0" name=""/>
        <dsp:cNvSpPr/>
      </dsp:nvSpPr>
      <dsp:spPr>
        <a:xfrm rot="5400000">
          <a:off x="4137254" y="-1060867"/>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GAP and Derogation  4 year cycle</a:t>
          </a:r>
          <a:endParaRPr lang="en-IE" sz="1600" kern="1200" dirty="0"/>
        </a:p>
      </dsp:txBody>
      <dsp:txXfrm rot="-5400000">
        <a:off x="628715" y="2476171"/>
        <a:ext cx="7572386" cy="526808"/>
      </dsp:txXfrm>
    </dsp:sp>
    <dsp:sp modelId="{734B8067-0B5B-4D82-87CD-FE8CB7F1F6E8}">
      <dsp:nvSpPr>
        <dsp:cNvPr id="0" name=""/>
        <dsp:cNvSpPr/>
      </dsp:nvSpPr>
      <dsp:spPr>
        <a:xfrm rot="5400000">
          <a:off x="-134724" y="3397513"/>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2019</a:t>
          </a:r>
          <a:endParaRPr lang="en-IE" sz="1700" kern="1200" dirty="0"/>
        </a:p>
      </dsp:txBody>
      <dsp:txXfrm rot="-5400000">
        <a:off x="1" y="3577145"/>
        <a:ext cx="628714" cy="269449"/>
      </dsp:txXfrm>
    </dsp:sp>
    <dsp:sp modelId="{F0B130EE-8676-4D4A-B640-2BD1120493BF}">
      <dsp:nvSpPr>
        <dsp:cNvPr id="0" name=""/>
        <dsp:cNvSpPr/>
      </dsp:nvSpPr>
      <dsp:spPr>
        <a:xfrm rot="5400000">
          <a:off x="4137254" y="-245750"/>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ACP End of 4 year cycle </a:t>
          </a:r>
          <a:endParaRPr lang="en-IE" sz="1600" kern="1200" dirty="0"/>
        </a:p>
      </dsp:txBody>
      <dsp:txXfrm rot="-5400000">
        <a:off x="628715" y="3291288"/>
        <a:ext cx="7572386" cy="526808"/>
      </dsp:txXfrm>
    </dsp:sp>
    <dsp:sp modelId="{9157F48A-018E-4130-9148-CDE0AE0903D2}">
      <dsp:nvSpPr>
        <dsp:cNvPr id="0" name=""/>
        <dsp:cNvSpPr/>
      </dsp:nvSpPr>
      <dsp:spPr>
        <a:xfrm rot="5400000">
          <a:off x="-134724" y="4212630"/>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2020</a:t>
          </a:r>
          <a:endParaRPr lang="en-IE" sz="1700" kern="1200" dirty="0"/>
        </a:p>
      </dsp:txBody>
      <dsp:txXfrm rot="-5400000">
        <a:off x="1" y="4392262"/>
        <a:ext cx="628714" cy="269449"/>
      </dsp:txXfrm>
    </dsp:sp>
    <dsp:sp modelId="{F9F71659-578D-455D-B3C2-42E981D75F92}">
      <dsp:nvSpPr>
        <dsp:cNvPr id="0" name=""/>
        <dsp:cNvSpPr/>
      </dsp:nvSpPr>
      <dsp:spPr>
        <a:xfrm rot="5400000">
          <a:off x="4137254" y="569366"/>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EPA water report</a:t>
          </a:r>
          <a:endParaRPr lang="en-IE" sz="1600" kern="1200" dirty="0"/>
        </a:p>
      </dsp:txBody>
      <dsp:txXfrm rot="-5400000">
        <a:off x="628715" y="4106405"/>
        <a:ext cx="7572386" cy="526808"/>
      </dsp:txXfrm>
    </dsp:sp>
    <dsp:sp modelId="{5F945DA4-1FCA-4E2A-AD13-E27795ABA768}">
      <dsp:nvSpPr>
        <dsp:cNvPr id="0" name=""/>
        <dsp:cNvSpPr/>
      </dsp:nvSpPr>
      <dsp:spPr>
        <a:xfrm rot="5400000">
          <a:off x="-134724" y="5027748"/>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2021</a:t>
          </a:r>
          <a:endParaRPr lang="en-IE" sz="1700" kern="1200" dirty="0"/>
        </a:p>
      </dsp:txBody>
      <dsp:txXfrm rot="-5400000">
        <a:off x="1" y="5207380"/>
        <a:ext cx="628714" cy="269449"/>
      </dsp:txXfrm>
    </dsp:sp>
    <dsp:sp modelId="{036370E7-BB24-4418-9C1B-FC584C28D7ED}">
      <dsp:nvSpPr>
        <dsp:cNvPr id="0" name=""/>
        <dsp:cNvSpPr/>
      </dsp:nvSpPr>
      <dsp:spPr>
        <a:xfrm rot="5400000">
          <a:off x="4137254" y="1384483"/>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NAP review --  GAP and derogation approval in 2022 ?</a:t>
          </a:r>
          <a:endParaRPr lang="en-IE" sz="1600" kern="1200" dirty="0"/>
        </a:p>
      </dsp:txBody>
      <dsp:txXfrm rot="-5400000">
        <a:off x="628715" y="4921522"/>
        <a:ext cx="7572386" cy="52680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FCEDB30-196B-43C3-92F6-AD4251F87DB8}" type="datetimeFigureOut">
              <a:rPr lang="en-IE" smtClean="0"/>
              <a:t>12/10/2018</a:t>
            </a:fld>
            <a:endParaRPr lang="en-IE"/>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316CA789-22DB-42C8-A754-D2D6DFE4B1B1}" type="slidenum">
              <a:rPr lang="en-IE" smtClean="0"/>
              <a:t>‹#›</a:t>
            </a:fld>
            <a:endParaRPr lang="en-IE"/>
          </a:p>
        </p:txBody>
      </p:sp>
    </p:spTree>
    <p:extLst>
      <p:ext uri="{BB962C8B-B14F-4D97-AF65-F5344CB8AC3E}">
        <p14:creationId xmlns:p14="http://schemas.microsoft.com/office/powerpoint/2010/main" val="3402859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43B3D44-938B-47D8-A136-0B7C9187C22E}" type="datetimeFigureOut">
              <a:rPr lang="en-IE" smtClean="0"/>
              <a:t>12/10/2018</a:t>
            </a:fld>
            <a:endParaRPr lang="en-I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B0A2690-EE69-4862-9DDD-68764F59731B}" type="slidenum">
              <a:rPr lang="en-IE" smtClean="0"/>
              <a:t>‹#›</a:t>
            </a:fld>
            <a:endParaRPr lang="en-IE"/>
          </a:p>
        </p:txBody>
      </p:sp>
    </p:spTree>
    <p:extLst>
      <p:ext uri="{BB962C8B-B14F-4D97-AF65-F5344CB8AC3E}">
        <p14:creationId xmlns:p14="http://schemas.microsoft.com/office/powerpoint/2010/main" val="369091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p:spPr>
        <p:txBody>
          <a:bodyPr/>
          <a:lstStyle/>
          <a:p>
            <a:r>
              <a:rPr lang="en-IE" smtClean="0">
                <a:ea typeface="ヒラギノ角ゴ Pro W3" pitchFamily="96" charset="-128"/>
              </a:rPr>
              <a:t>Peaked at 1.46 million dairy cows – ave 1.4 for the year - +60,000 cows on 2016</a:t>
            </a:r>
          </a:p>
          <a:p>
            <a:r>
              <a:rPr lang="en-IE" smtClean="0">
                <a:ea typeface="ヒラギノ角ゴ Pro W3" pitchFamily="96" charset="-128"/>
              </a:rPr>
              <a:t>Milk production +8% on last year – 45 of the 50% achieved end of 2017? </a:t>
            </a:r>
          </a:p>
          <a:p>
            <a:r>
              <a:rPr lang="en-IE" smtClean="0">
                <a:ea typeface="ヒラギノ角ゴ Pro W3" pitchFamily="96" charset="-128"/>
              </a:rPr>
              <a:t>Milk production increasing faster than cow numbers… </a:t>
            </a:r>
          </a:p>
          <a:p>
            <a:endParaRPr lang="en-IE" smtClean="0">
              <a:ea typeface="ヒラギノ角ゴ Pro W3" pitchFamily="96" charset="-128"/>
            </a:endParaRPr>
          </a:p>
          <a:p>
            <a:r>
              <a:rPr lang="en-IE" smtClean="0">
                <a:ea typeface="ヒラギノ角ゴ Pro W3" pitchFamily="96" charset="-128"/>
              </a:rPr>
              <a:t>Heifers in place for future growth</a:t>
            </a:r>
          </a:p>
          <a:p>
            <a:r>
              <a:rPr lang="en-IE" smtClean="0">
                <a:ea typeface="ヒラギノ角ゴ Pro W3" pitchFamily="96" charset="-128"/>
              </a:rPr>
              <a:t>Suppliers predicting future growth… </a:t>
            </a:r>
          </a:p>
          <a:p>
            <a:r>
              <a:rPr lang="en-IE" smtClean="0">
                <a:ea typeface="ヒラギノ角ゴ Pro W3" pitchFamily="96" charset="-128"/>
              </a:rPr>
              <a:t>1.55 million dairy cows in 1984</a:t>
            </a:r>
          </a:p>
          <a:p>
            <a:endParaRPr lang="en-IE" smtClean="0">
              <a:ea typeface="ヒラギノ角ゴ Pro W3" pitchFamily="96" charset="-128"/>
            </a:endParaRPr>
          </a:p>
          <a:p>
            <a:endParaRPr lang="en-IE" smtClean="0">
              <a:ea typeface="ヒラギノ角ゴ Pro W3" pitchFamily="96" charset="-128"/>
            </a:endParaRPr>
          </a:p>
        </p:txBody>
      </p:sp>
      <p:sp>
        <p:nvSpPr>
          <p:cNvPr id="135172" name="Slide Number Placeholder 3"/>
          <p:cNvSpPr>
            <a:spLocks noGrp="1"/>
          </p:cNvSpPr>
          <p:nvPr>
            <p:ph type="sldNum" sz="quarter" idx="5"/>
          </p:nvPr>
        </p:nvSpPr>
        <p:spPr>
          <a:noFill/>
        </p:spPr>
        <p:txBody>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D43BE4C3-83C8-4B5F-AC1F-2FA47CE6C792}" type="slidenum">
              <a:rPr lang="en-US" sz="1200">
                <a:solidFill>
                  <a:srgbClr val="000000"/>
                </a:solidFill>
              </a:rPr>
              <a:pPr/>
              <a:t>13</a:t>
            </a:fld>
            <a:endParaRPr 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p:spPr>
        <p:txBody>
          <a:bodyPr/>
          <a:lstStyle/>
          <a:p>
            <a:r>
              <a:rPr lang="en-IE" smtClean="0">
                <a:ea typeface="ヒラギノ角ゴ Pro W3" pitchFamily="96" charset="-128"/>
              </a:rPr>
              <a:t>Cork increased cow numbers by 77,000 cows – in 2016 only 5 other counties had greater than 77,000 cows in total… </a:t>
            </a:r>
          </a:p>
          <a:p>
            <a:r>
              <a:rPr lang="en-IE" smtClean="0">
                <a:ea typeface="ヒラギノ角ゴ Pro W3" pitchFamily="96" charset="-128"/>
              </a:rPr>
              <a:t>Then Tipp and Limerick…</a:t>
            </a:r>
          </a:p>
          <a:p>
            <a:r>
              <a:rPr lang="en-IE" smtClean="0">
                <a:ea typeface="ヒラギノ角ゴ Pro W3" pitchFamily="96" charset="-128"/>
              </a:rPr>
              <a:t>Traditional areas had the biggest increase in cow numbers but the midlands grew by greatest %</a:t>
            </a:r>
          </a:p>
          <a:p>
            <a:r>
              <a:rPr lang="en-IE" smtClean="0">
                <a:ea typeface="ヒラギノ角ゴ Pro W3" pitchFamily="96" charset="-128"/>
              </a:rPr>
              <a:t>Perspective - cumulative increase in L/ O/ Wm was 29,000</a:t>
            </a:r>
          </a:p>
          <a:p>
            <a:r>
              <a:rPr lang="en-IE" smtClean="0">
                <a:ea typeface="ヒラギノ角ゴ Pro W3" pitchFamily="96" charset="-128"/>
              </a:rPr>
              <a:t>Starting from a small base but still significant</a:t>
            </a:r>
          </a:p>
          <a:p>
            <a:endParaRPr lang="en-IE" smtClean="0">
              <a:ea typeface="ヒラギノ角ゴ Pro W3" pitchFamily="96" charset="-128"/>
            </a:endParaRPr>
          </a:p>
          <a:p>
            <a:r>
              <a:rPr lang="en-IE" smtClean="0">
                <a:ea typeface="ヒラギノ角ゴ Pro W3" pitchFamily="96" charset="-128"/>
              </a:rPr>
              <a:t>Focus in on Cavan and Kilkenny</a:t>
            </a:r>
          </a:p>
          <a:p>
            <a:r>
              <a:rPr lang="en-IE" smtClean="0">
                <a:ea typeface="ヒラギノ角ゴ Pro W3" pitchFamily="96" charset="-128"/>
              </a:rPr>
              <a:t>Kilkenny</a:t>
            </a:r>
          </a:p>
          <a:p>
            <a:r>
              <a:rPr lang="en-IE" smtClean="0">
                <a:ea typeface="ヒラギノ角ゴ Pro W3" pitchFamily="96" charset="-128"/>
              </a:rPr>
              <a:t>Cavan</a:t>
            </a:r>
          </a:p>
          <a:p>
            <a:endParaRPr lang="en-IE" smtClean="0">
              <a:ea typeface="ヒラギノ角ゴ Pro W3" pitchFamily="96" charset="-128"/>
            </a:endParaRPr>
          </a:p>
          <a:p>
            <a:r>
              <a:rPr lang="en-IE" smtClean="0">
                <a:ea typeface="ヒラギノ角ゴ Pro W3" pitchFamily="96" charset="-128"/>
              </a:rPr>
              <a:t>To take a quick look at it by province… </a:t>
            </a:r>
          </a:p>
          <a:p>
            <a:endParaRPr lang="en-IE" smtClean="0">
              <a:ea typeface="ヒラギノ角ゴ Pro W3" pitchFamily="96" charset="-128"/>
            </a:endParaRPr>
          </a:p>
          <a:p>
            <a:pPr eaLnBrk="1" hangingPunct="1">
              <a:spcBef>
                <a:spcPct val="0"/>
              </a:spcBef>
            </a:pPr>
            <a:r>
              <a:rPr lang="en-IE" smtClean="0">
                <a:ea typeface="ヒラギノ角ゴ Pro W3" pitchFamily="96" charset="-128"/>
              </a:rPr>
              <a:t>Phenomenal increase in scale over a small period of time… </a:t>
            </a:r>
          </a:p>
          <a:p>
            <a:r>
              <a:rPr lang="en-IE" smtClean="0">
                <a:ea typeface="ヒラギノ角ゴ Pro W3" pitchFamily="96" charset="-128"/>
              </a:rPr>
              <a:t>Still a lot of option for future growth around the country… </a:t>
            </a:r>
          </a:p>
        </p:txBody>
      </p:sp>
      <p:sp>
        <p:nvSpPr>
          <p:cNvPr id="136196" name="Slide Number Placeholder 3"/>
          <p:cNvSpPr>
            <a:spLocks noGrp="1"/>
          </p:cNvSpPr>
          <p:nvPr>
            <p:ph type="sldNum" sz="quarter" idx="5"/>
          </p:nvPr>
        </p:nvSpPr>
        <p:spPr>
          <a:noFill/>
        </p:spPr>
        <p:txBody>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6F260E28-7AAB-4114-B53D-4C6B85DD14D6}" type="slidenum">
              <a:rPr lang="en-US" sz="1200">
                <a:solidFill>
                  <a:srgbClr val="000000"/>
                </a:solidFill>
              </a:rPr>
              <a:pPr/>
              <a:t>14</a:t>
            </a:fld>
            <a:endParaRPr 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endParaRPr lang="en-IE" smtClean="0"/>
          </a:p>
        </p:txBody>
      </p:sp>
      <p:sp>
        <p:nvSpPr>
          <p:cNvPr id="56324"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B5F54C46-9F81-4FAC-B3C9-5B17161D3ABE}" type="slidenum">
              <a:rPr lang="en-GB" smtClean="0"/>
              <a:pPr eaLnBrk="1" hangingPunct="1"/>
              <a:t>23</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8E7AC6BD-CF65-4378-B2B7-7F6BCE837252}" type="slidenum">
              <a:rPr lang="en-US" smtClean="0"/>
              <a:pPr eaLnBrk="1" hangingPunct="1"/>
              <a:t>24</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33471B30-100D-4659-A1DF-D534F792FEE7}" type="slidenum">
              <a:rPr lang="en-US" smtClean="0"/>
              <a:pPr eaLnBrk="1" hangingPunct="1"/>
              <a:t>25</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419347" y="4713845"/>
            <a:ext cx="6031911" cy="4468989"/>
          </a:xfrm>
          <a:noFill/>
        </p:spPr>
        <p:txBody>
          <a:bodyPr/>
          <a:lstStyle/>
          <a:p>
            <a:pPr marL="219789" indent="-219789">
              <a:lnSpc>
                <a:spcPct val="90000"/>
              </a:lnSpc>
              <a:buFontTx/>
              <a:buChar char="•"/>
            </a:pPr>
            <a:r>
              <a:rPr lang="en-US" smtClean="0"/>
              <a:t>Is this allowable under Nitrates? No, all silage pit areas must be kept clean of fallen/waste silage. </a:t>
            </a:r>
            <a:r>
              <a:rPr lang="en-US" smtClean="0">
                <a:solidFill>
                  <a:srgbClr val="0000FF"/>
                </a:solidFill>
              </a:rPr>
              <a:t>This would only be allowable if the area concerned was channeled and the rainfall on this area was stored for 16/18/20/22 weeks. But if this silage was cleaned on a regular basis then the rainfall falling on this area would be classed as clean water and could be diverted to a to a clean water system. (Best practice would be to ensure that this clean water would be filtered by fields/soil prior to entering watercourses). This material should not discharge directly into watercourses or indirectly into ground water.</a:t>
            </a:r>
            <a:endParaRPr lang="en-GB" smtClean="0">
              <a:solidFill>
                <a:srgbClr val="0000FF"/>
              </a:solidFill>
            </a:endParaRPr>
          </a:p>
          <a:p>
            <a:pPr marL="219789" indent="-219789">
              <a:lnSpc>
                <a:spcPct val="90000"/>
              </a:lnSpc>
              <a:buFontTx/>
              <a:buChar char="•"/>
            </a:pPr>
            <a:r>
              <a:rPr lang="en-US" smtClean="0"/>
              <a:t>If I keep the silage apron clean on a regular basis – how should I manage the rainfall from the apron etc? </a:t>
            </a:r>
            <a:r>
              <a:rPr lang="en-US" smtClean="0">
                <a:solidFill>
                  <a:srgbClr val="0000FF"/>
                </a:solidFill>
              </a:rPr>
              <a:t>See answer above.</a:t>
            </a:r>
            <a:endParaRPr lang="en-GB" smtClean="0">
              <a:solidFill>
                <a:srgbClr val="0000FF"/>
              </a:solidFill>
            </a:endParaRPr>
          </a:p>
          <a:p>
            <a:pPr marL="219789" indent="-219789">
              <a:lnSpc>
                <a:spcPct val="90000"/>
              </a:lnSpc>
              <a:buFontTx/>
              <a:buChar char="•"/>
            </a:pPr>
            <a:r>
              <a:rPr lang="en-US" smtClean="0"/>
              <a:t>Can this rainfall be directed to a soak pit? </a:t>
            </a:r>
            <a:r>
              <a:rPr lang="en-US" smtClean="0">
                <a:solidFill>
                  <a:srgbClr val="0000FF"/>
                </a:solidFill>
              </a:rPr>
              <a:t>Best practice would suggest that this should be filtered prior to entry into watercourses/groundwater. What is the recommended method filtration?</a:t>
            </a:r>
            <a:r>
              <a:rPr lang="en-US" smtClean="0"/>
              <a:t> </a:t>
            </a:r>
          </a:p>
          <a:p>
            <a:pPr marL="219789" indent="-219789">
              <a:lnSpc>
                <a:spcPct val="90000"/>
              </a:lnSpc>
              <a:buFontTx/>
              <a:buChar char="•"/>
            </a:pPr>
            <a:r>
              <a:rPr lang="en-US" smtClean="0"/>
              <a:t>If the outfall from my 2 way effluent collection system is directly into a watercourse – is this allowable? </a:t>
            </a:r>
            <a:r>
              <a:rPr lang="en-US" smtClean="0">
                <a:solidFill>
                  <a:srgbClr val="0000FF"/>
                </a:solidFill>
              </a:rPr>
              <a:t>See answer above.</a:t>
            </a:r>
            <a:endParaRPr lang="en-GB" smtClean="0">
              <a:solidFill>
                <a:srgbClr val="0000FF"/>
              </a:solidFill>
            </a:endParaRPr>
          </a:p>
          <a:p>
            <a:pPr marL="219789" indent="-219789">
              <a:lnSpc>
                <a:spcPct val="90000"/>
              </a:lnSpc>
              <a:buFontTx/>
              <a:buChar char="•"/>
            </a:pPr>
            <a:r>
              <a:rPr lang="en-US" smtClean="0"/>
              <a:t>How should this area be managed by the farmer to avoid any penalties under Cross Compliance? </a:t>
            </a:r>
            <a:r>
              <a:rPr lang="en-US" smtClean="0">
                <a:solidFill>
                  <a:srgbClr val="0000FF"/>
                </a:solidFill>
              </a:rPr>
              <a:t>See answer above.</a:t>
            </a:r>
            <a:endParaRPr lang="en-GB" smtClean="0">
              <a:solidFill>
                <a:srgbClr val="0000FF"/>
              </a:solidFill>
            </a:endParaRPr>
          </a:p>
          <a:p>
            <a:pPr marL="219789" indent="-219789">
              <a:lnSpc>
                <a:spcPct val="90000"/>
              </a:lnSpc>
              <a:buFontTx/>
              <a:buChar char="•"/>
            </a:pPr>
            <a:r>
              <a:rPr lang="en-GB" smtClean="0">
                <a:solidFill>
                  <a:srgbClr val="0000FF"/>
                </a:solidFill>
              </a:rPr>
              <a:t>The DAMF will accept earthen walls on silage pits which are lined with plastic provided there is no evidence of effluent escaping and all effluents are collected as highlighted below. I do not know what other material could be used?? If the plastic on the earthen walls is torn or evidence of effluent escaping between the floor and the earthen wall a sanction will apply depending on the scale of the problem but will most likely start at 3% and go upwards from there. Silage made on clay or hard core will incur a 20% sanction at least.</a:t>
            </a:r>
          </a:p>
          <a:p>
            <a:pPr marL="219789" indent="-219789">
              <a:lnSpc>
                <a:spcPct val="90000"/>
              </a:lnSpc>
            </a:pPr>
            <a:endParaRPr lang="en-GB" smtClean="0">
              <a:solidFill>
                <a:srgbClr val="0000FF"/>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endParaRPr lang="en-IE" smtClean="0"/>
          </a:p>
        </p:txBody>
      </p:sp>
      <p:sp>
        <p:nvSpPr>
          <p:cNvPr id="60420"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FD79A661-C0D0-4906-AFCB-E603AA949029}" type="slidenum">
              <a:rPr lang="en-IE" smtClean="0"/>
              <a:pPr eaLnBrk="1" hangingPunct="1"/>
              <a:t>27</a:t>
            </a:fld>
            <a:endParaRPr lang="en-I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46F1CA5A-74BB-40D1-97D5-52E3A78814CE}" type="slidenum">
              <a:rPr lang="en-US" smtClean="0"/>
              <a:pPr eaLnBrk="1" hangingPunct="1"/>
              <a:t>33</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202078" y="4713845"/>
            <a:ext cx="6322110" cy="4468989"/>
          </a:xfrm>
          <a:noFill/>
        </p:spPr>
        <p:txBody>
          <a:bodyPr/>
          <a:lstStyle/>
          <a:p>
            <a:pPr marL="219789" indent="-219789">
              <a:buFontTx/>
              <a:buChar char="•"/>
            </a:pPr>
            <a:r>
              <a:rPr lang="en-US" sz="1400"/>
              <a:t>Farm roads where cattle walk daily – concreted and gravel based. What is the DAFF viewpoint on these areas? </a:t>
            </a:r>
            <a:r>
              <a:rPr lang="en-US" sz="1400">
                <a:solidFill>
                  <a:srgbClr val="0000FF"/>
                </a:solidFill>
              </a:rPr>
              <a:t>Yards used intermittently can be cleaned after use and the water can directed to fields.</a:t>
            </a:r>
            <a:endParaRPr lang="en-GB" sz="1400">
              <a:solidFill>
                <a:srgbClr val="0000FF"/>
              </a:solidFill>
            </a:endParaRPr>
          </a:p>
          <a:p>
            <a:pPr marL="219789" indent="-219789">
              <a:buFontTx/>
              <a:buChar char="•"/>
            </a:pPr>
            <a:r>
              <a:rPr lang="en-US" sz="1400"/>
              <a:t>Can the solid organic material from these areas be left to one side of the roadway during the closed period? </a:t>
            </a:r>
            <a:r>
              <a:rPr lang="en-US" sz="1400">
                <a:solidFill>
                  <a:srgbClr val="0000FF"/>
                </a:solidFill>
              </a:rPr>
              <a:t>Best practice would suggest that the farm roadways are beveled to 1 side, away from watercourses/rivers and are not sloped back into farmyards (if it is then the water from these areas would be prevented from entering manure storage facilities and would be diverted away to fields).</a:t>
            </a:r>
            <a:endParaRPr lang="en-GB" sz="1400">
              <a:solidFill>
                <a:srgbClr val="0000FF"/>
              </a:solidFill>
            </a:endParaRPr>
          </a:p>
          <a:p>
            <a:pPr marL="219789" indent="-219789">
              <a:buFontTx/>
              <a:buChar char="•"/>
            </a:pPr>
            <a:r>
              <a:rPr lang="en-US" sz="1400"/>
              <a:t>It is understood by the farming public that the farm roadway stops at the collecting yard and as the cows are not standing in the roadways for lengthy periods (only passing through); then these roadways are ignored during an inspection? </a:t>
            </a:r>
            <a:r>
              <a:rPr lang="en-US" sz="1400">
                <a:solidFill>
                  <a:srgbClr val="0000FF"/>
                </a:solidFill>
              </a:rPr>
              <a:t>In the photograph above the farmyard is not part of the farmyard complex and provided no direct/indirect runoff to groundwater/surface water should not be an issue.</a:t>
            </a:r>
            <a:endParaRPr lang="en-GB" sz="1400">
              <a:solidFill>
                <a:srgbClr val="0000FF"/>
              </a:solidFill>
            </a:endParaRPr>
          </a:p>
          <a:p>
            <a:pPr marL="219789" indent="-219789">
              <a:buFontTx/>
              <a:buChar char="•"/>
            </a:pPr>
            <a:r>
              <a:rPr lang="en-US" sz="1400"/>
              <a:t>What if a farm roadway is concreted? </a:t>
            </a:r>
            <a:r>
              <a:rPr lang="en-US" sz="1400">
                <a:solidFill>
                  <a:srgbClr val="0000FF"/>
                </a:solidFill>
              </a:rPr>
              <a:t>If the farm roadway is not part of the farmyard complex, than all rainfall falling on this area must be prevented from flowing into the yard and into slurry storage facilities or soiled yards. This is where the farm roadway is used to walk cows on and is not used as a collecting yard or where cows are standing before or after milking.</a:t>
            </a:r>
            <a:endParaRPr lang="en-GB" sz="1400">
              <a:solidFill>
                <a:srgbClr val="0000FF"/>
              </a:solidFill>
            </a:endParaRPr>
          </a:p>
          <a:p>
            <a:pPr marL="219789" indent="-219789">
              <a:buFontTx/>
              <a:buChar char="•"/>
            </a:pPr>
            <a:endParaRPr lang="en-GB" sz="1400">
              <a:solidFill>
                <a:srgbClr val="0000FF"/>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989385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E"/>
          </a:p>
        </p:txBody>
      </p:sp>
    </p:spTree>
    <p:extLst>
      <p:ext uri="{BB962C8B-B14F-4D97-AF65-F5344CB8AC3E}">
        <p14:creationId xmlns:p14="http://schemas.microsoft.com/office/powerpoint/2010/main" val="108511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258665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2675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228432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55708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Tree>
    <p:extLst>
      <p:ext uri="{BB962C8B-B14F-4D97-AF65-F5344CB8AC3E}">
        <p14:creationId xmlns:p14="http://schemas.microsoft.com/office/powerpoint/2010/main" val="977270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383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19550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13831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441151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0292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0" y="304800"/>
            <a:ext cx="56769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2487860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457200"/>
          </a:xfrm>
        </p:spPr>
        <p:txBody>
          <a:bodyPr/>
          <a:lstStyle/>
          <a:p>
            <a:r>
              <a:rPr lang="en-US" smtClean="0"/>
              <a:t>Click to edit Master title style</a:t>
            </a:r>
            <a:endParaRPr lang="en-IE"/>
          </a:p>
        </p:txBody>
      </p:sp>
      <p:sp>
        <p:nvSpPr>
          <p:cNvPr id="3" name="Text Placeholder 2"/>
          <p:cNvSpPr>
            <a:spLocks noGrp="1"/>
          </p:cNvSpPr>
          <p:nvPr>
            <p:ph type="body" sz="half" idx="1"/>
          </p:nvPr>
        </p:nvSpPr>
        <p:spPr>
          <a:xfrm>
            <a:off x="6858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651350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04800"/>
            <a:ext cx="77724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695584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1E91E8FC-0030-4114-BEEA-DD6321F719B5}" type="datetimeFigureOut">
              <a:rPr lang="en-IE"/>
              <a:pPr>
                <a:defRPr/>
              </a:pPr>
              <a:t>12/10/2018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6F92F034-2D1B-4145-B4FB-BB6C0722219F}" type="slidenum">
              <a:rPr lang="en-IE"/>
              <a:pPr>
                <a:defRPr/>
              </a:pPr>
              <a:t>‹#›</a:t>
            </a:fld>
            <a:endParaRPr lang="en-IE"/>
          </a:p>
        </p:txBody>
      </p:sp>
    </p:spTree>
    <p:extLst>
      <p:ext uri="{BB962C8B-B14F-4D97-AF65-F5344CB8AC3E}">
        <p14:creationId xmlns:p14="http://schemas.microsoft.com/office/powerpoint/2010/main" val="1796808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AA7AF9D3-3D15-413F-BF5A-646FB2058277}" type="datetimeFigureOut">
              <a:rPr lang="en-IE"/>
              <a:pPr>
                <a:defRPr/>
              </a:pPr>
              <a:t>12/10/2018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E66B81E-ED70-4EAE-A8E1-5B2E152E5AFA}" type="slidenum">
              <a:rPr lang="en-IE"/>
              <a:pPr>
                <a:defRPr/>
              </a:pPr>
              <a:t>‹#›</a:t>
            </a:fld>
            <a:endParaRPr lang="en-IE"/>
          </a:p>
        </p:txBody>
      </p:sp>
    </p:spTree>
    <p:extLst>
      <p:ext uri="{BB962C8B-B14F-4D97-AF65-F5344CB8AC3E}">
        <p14:creationId xmlns:p14="http://schemas.microsoft.com/office/powerpoint/2010/main" val="3967310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F59900F-5A0D-41EF-8212-C391B14780EA}" type="datetimeFigureOut">
              <a:rPr lang="en-IE"/>
              <a:pPr>
                <a:defRPr/>
              </a:pPr>
              <a:t>12/10/2018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BFE12984-4129-463A-8022-6F7A92F301F2}" type="slidenum">
              <a:rPr lang="en-IE"/>
              <a:pPr>
                <a:defRPr/>
              </a:pPr>
              <a:t>‹#›</a:t>
            </a:fld>
            <a:endParaRPr lang="en-IE"/>
          </a:p>
        </p:txBody>
      </p:sp>
    </p:spTree>
    <p:extLst>
      <p:ext uri="{BB962C8B-B14F-4D97-AF65-F5344CB8AC3E}">
        <p14:creationId xmlns:p14="http://schemas.microsoft.com/office/powerpoint/2010/main" val="69114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ABB50DE-0BE4-4C45-B32E-F3EDBB5043DD}" type="datetimeFigureOut">
              <a:rPr lang="en-IE"/>
              <a:pPr>
                <a:defRPr/>
              </a:pPr>
              <a:t>12/10/2018</a:t>
            </a:fld>
            <a:endParaRPr lang="en-IE"/>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F85FB6CE-EB1B-4180-A6D6-69CF5CF76305}" type="slidenum">
              <a:rPr lang="en-IE"/>
              <a:pPr>
                <a:defRPr/>
              </a:pPr>
              <a:t>‹#›</a:t>
            </a:fld>
            <a:endParaRPr lang="en-IE"/>
          </a:p>
        </p:txBody>
      </p:sp>
    </p:spTree>
    <p:extLst>
      <p:ext uri="{BB962C8B-B14F-4D97-AF65-F5344CB8AC3E}">
        <p14:creationId xmlns:p14="http://schemas.microsoft.com/office/powerpoint/2010/main" val="659101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2CE2CD20-CE15-41C8-A868-060510A52EB3}" type="datetimeFigureOut">
              <a:rPr lang="en-IE"/>
              <a:pPr>
                <a:defRPr/>
              </a:pPr>
              <a:t>12/10/2018</a:t>
            </a:fld>
            <a:endParaRPr lang="en-IE"/>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A68D7275-F92E-43B0-B1CA-A34389C7CBC6}" type="slidenum">
              <a:rPr lang="en-IE"/>
              <a:pPr>
                <a:defRPr/>
              </a:pPr>
              <a:t>‹#›</a:t>
            </a:fld>
            <a:endParaRPr lang="en-IE"/>
          </a:p>
        </p:txBody>
      </p:sp>
    </p:spTree>
    <p:extLst>
      <p:ext uri="{BB962C8B-B14F-4D97-AF65-F5344CB8AC3E}">
        <p14:creationId xmlns:p14="http://schemas.microsoft.com/office/powerpoint/2010/main" val="1195897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942E77B-5262-4442-9774-E00F2B4A72E8}" type="datetimeFigureOut">
              <a:rPr lang="en-IE"/>
              <a:pPr>
                <a:defRPr/>
              </a:pPr>
              <a:t>12/10/2018</a:t>
            </a:fld>
            <a:endParaRPr lang="en-IE"/>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E6D017A3-D2B9-44CA-9E57-C98BA30D9DDE}" type="slidenum">
              <a:rPr lang="en-IE"/>
              <a:pPr>
                <a:defRPr/>
              </a:pPr>
              <a:t>‹#›</a:t>
            </a:fld>
            <a:endParaRPr lang="en-IE"/>
          </a:p>
        </p:txBody>
      </p:sp>
    </p:spTree>
    <p:extLst>
      <p:ext uri="{BB962C8B-B14F-4D97-AF65-F5344CB8AC3E}">
        <p14:creationId xmlns:p14="http://schemas.microsoft.com/office/powerpoint/2010/main" val="3574218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2A8593FE-C863-4C93-857A-B90A83886C76}" type="datetimeFigureOut">
              <a:rPr lang="en-IE"/>
              <a:pPr>
                <a:defRPr/>
              </a:pPr>
              <a:t>12/10/2018</a:t>
            </a:fld>
            <a:endParaRPr lang="en-IE"/>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5FA1A7C5-8A72-43DF-8991-41602A6A1C10}" type="slidenum">
              <a:rPr lang="en-IE"/>
              <a:pPr>
                <a:defRPr/>
              </a:pPr>
              <a:t>‹#›</a:t>
            </a:fld>
            <a:endParaRPr lang="en-IE"/>
          </a:p>
        </p:txBody>
      </p:sp>
    </p:spTree>
    <p:extLst>
      <p:ext uri="{BB962C8B-B14F-4D97-AF65-F5344CB8AC3E}">
        <p14:creationId xmlns:p14="http://schemas.microsoft.com/office/powerpoint/2010/main" val="2641830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65B3F144-F5FF-4976-B25F-1777EEF424F7}" type="datetimeFigureOut">
              <a:rPr lang="en-IE"/>
              <a:pPr>
                <a:defRPr/>
              </a:pPr>
              <a:t>12/10/2018</a:t>
            </a:fld>
            <a:endParaRPr lang="en-IE"/>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2E6F6E09-A2AD-4334-B912-4501D83A5C9A}" type="slidenum">
              <a:rPr lang="en-IE"/>
              <a:pPr>
                <a:defRPr/>
              </a:pPr>
              <a:t>‹#›</a:t>
            </a:fld>
            <a:endParaRPr lang="en-IE"/>
          </a:p>
        </p:txBody>
      </p:sp>
    </p:spTree>
    <p:extLst>
      <p:ext uri="{BB962C8B-B14F-4D97-AF65-F5344CB8AC3E}">
        <p14:creationId xmlns:p14="http://schemas.microsoft.com/office/powerpoint/2010/main" val="2239971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C39A5BFF-3C40-4249-A09E-BC4CED6F7A5D}" type="datetimeFigureOut">
              <a:rPr lang="en-IE"/>
              <a:pPr>
                <a:defRPr/>
              </a:pPr>
              <a:t>12/10/2018</a:t>
            </a:fld>
            <a:endParaRPr lang="en-IE"/>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0A1F53D4-D4E9-48D6-9B16-C07DF5C5AEBE}" type="slidenum">
              <a:rPr lang="en-IE"/>
              <a:pPr>
                <a:defRPr/>
              </a:pPr>
              <a:t>‹#›</a:t>
            </a:fld>
            <a:endParaRPr lang="en-IE"/>
          </a:p>
        </p:txBody>
      </p:sp>
    </p:spTree>
    <p:extLst>
      <p:ext uri="{BB962C8B-B14F-4D97-AF65-F5344CB8AC3E}">
        <p14:creationId xmlns:p14="http://schemas.microsoft.com/office/powerpoint/2010/main" val="1809645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F2B03BA0-058F-4348-A047-1EC326640B2F}" type="datetimeFigureOut">
              <a:rPr lang="en-IE"/>
              <a:pPr>
                <a:defRPr/>
              </a:pPr>
              <a:t>12/10/2018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C20D173F-3C01-4B68-908E-96AAB016879F}" type="slidenum">
              <a:rPr lang="en-IE"/>
              <a:pPr>
                <a:defRPr/>
              </a:pPr>
              <a:t>‹#›</a:t>
            </a:fld>
            <a:endParaRPr lang="en-IE"/>
          </a:p>
        </p:txBody>
      </p:sp>
    </p:spTree>
    <p:extLst>
      <p:ext uri="{BB962C8B-B14F-4D97-AF65-F5344CB8AC3E}">
        <p14:creationId xmlns:p14="http://schemas.microsoft.com/office/powerpoint/2010/main" val="509743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E305546C-9BF6-4A46-87E4-F0C92765A162}" type="datetimeFigureOut">
              <a:rPr lang="en-IE"/>
              <a:pPr>
                <a:defRPr/>
              </a:pPr>
              <a:t>12/10/2018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62D54B3C-0822-4CCF-B52F-AA93BEC23830}" type="slidenum">
              <a:rPr lang="en-IE"/>
              <a:pPr>
                <a:defRPr/>
              </a:pPr>
              <a:t>‹#›</a:t>
            </a:fld>
            <a:endParaRPr lang="en-IE"/>
          </a:p>
        </p:txBody>
      </p:sp>
    </p:spTree>
    <p:extLst>
      <p:ext uri="{BB962C8B-B14F-4D97-AF65-F5344CB8AC3E}">
        <p14:creationId xmlns:p14="http://schemas.microsoft.com/office/powerpoint/2010/main" val="2538334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smtClean="0"/>
              <a:t>Click to edit Master title style</a:t>
            </a:r>
            <a:endParaRPr lang="en-GB" dirty="0"/>
          </a:p>
        </p:txBody>
      </p:sp>
      <p:sp>
        <p:nvSpPr>
          <p:cNvPr id="9" name="Footer Placeholder 1"/>
          <p:cNvSpPr>
            <a:spLocks noGrp="1"/>
          </p:cNvSpPr>
          <p:nvPr>
            <p:ph type="ftr" sz="quarter" idx="3"/>
          </p:nvPr>
        </p:nvSpPr>
        <p:spPr>
          <a:xfrm>
            <a:off x="914400" y="6356354"/>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0" name="Slide Number Placeholder 2"/>
          <p:cNvSpPr>
            <a:spLocks noGrp="1"/>
          </p:cNvSpPr>
          <p:nvPr>
            <p:ph type="sldNum" sz="quarter" idx="4"/>
          </p:nvPr>
        </p:nvSpPr>
        <p:spPr>
          <a:xfrm>
            <a:off x="302306" y="6356354"/>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1627489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smtClean="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smtClean="0"/>
              <a:t>Click to edit Master subtitle style</a:t>
            </a:r>
            <a:endParaRPr lang="en-GB" dirty="0"/>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C32DF60B-5696-47C4-A382-5AFA53B65823}" type="slidenum">
              <a:rPr lang="en-US"/>
              <a:pPr>
                <a:defRPr/>
              </a:pPr>
              <a:t>‹#›</a:t>
            </a:fld>
            <a:endParaRPr lang="en-US"/>
          </a:p>
        </p:txBody>
      </p:sp>
    </p:spTree>
    <p:extLst>
      <p:ext uri="{BB962C8B-B14F-4D97-AF65-F5344CB8AC3E}">
        <p14:creationId xmlns:p14="http://schemas.microsoft.com/office/powerpoint/2010/main" val="2850859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GB"/>
          </a:p>
        </p:txBody>
      </p:sp>
      <p:sp>
        <p:nvSpPr>
          <p:cNvPr id="3" name="Content Placeholder 2"/>
          <p:cNvSpPr>
            <a:spLocks noGrp="1"/>
          </p:cNvSpPr>
          <p:nvPr>
            <p:ph idx="1"/>
          </p:nvPr>
        </p:nvSpPr>
        <p:spPr/>
        <p:txBody>
          <a:bodyPr>
            <a:normAutofit/>
          </a:body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849C0DF8-CCFE-4526-9DA3-C60D42917603}" type="slidenum">
              <a:rPr lang="en-US"/>
              <a:pPr>
                <a:defRPr/>
              </a:pPr>
              <a:t>‹#›</a:t>
            </a:fld>
            <a:endParaRPr lang="en-US"/>
          </a:p>
        </p:txBody>
      </p:sp>
    </p:spTree>
    <p:extLst>
      <p:ext uri="{BB962C8B-B14F-4D97-AF65-F5344CB8AC3E}">
        <p14:creationId xmlns:p14="http://schemas.microsoft.com/office/powerpoint/2010/main" val="1784508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smtClean="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4F0B8376-C44B-4EC2-A26E-1C720B285CDC}" type="slidenum">
              <a:rPr lang="en-US"/>
              <a:pPr>
                <a:defRPr/>
              </a:pPr>
              <a:t>‹#›</a:t>
            </a:fld>
            <a:endParaRPr lang="en-US"/>
          </a:p>
        </p:txBody>
      </p:sp>
    </p:spTree>
    <p:extLst>
      <p:ext uri="{BB962C8B-B14F-4D97-AF65-F5344CB8AC3E}">
        <p14:creationId xmlns:p14="http://schemas.microsoft.com/office/powerpoint/2010/main" val="29440179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5"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6"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19F47C04-80B2-4D54-B99B-91DF469C0CD7}" type="slidenum">
              <a:rPr lang="en-US"/>
              <a:pPr>
                <a:defRPr/>
              </a:pPr>
              <a:t>‹#›</a:t>
            </a:fld>
            <a:endParaRPr lang="en-US"/>
          </a:p>
        </p:txBody>
      </p:sp>
    </p:spTree>
    <p:extLst>
      <p:ext uri="{BB962C8B-B14F-4D97-AF65-F5344CB8AC3E}">
        <p14:creationId xmlns:p14="http://schemas.microsoft.com/office/powerpoint/2010/main" val="25775936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smtClean="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7"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8"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D4D5E25D-8FC4-4986-8F0D-5EB0B8DDF570}" type="slidenum">
              <a:rPr lang="en-US"/>
              <a:pPr>
                <a:defRPr/>
              </a:pPr>
              <a:t>‹#›</a:t>
            </a:fld>
            <a:endParaRPr lang="en-US"/>
          </a:p>
        </p:txBody>
      </p:sp>
    </p:spTree>
    <p:extLst>
      <p:ext uri="{BB962C8B-B14F-4D97-AF65-F5344CB8AC3E}">
        <p14:creationId xmlns:p14="http://schemas.microsoft.com/office/powerpoint/2010/main" val="10679561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3"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4"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54744084-7B9A-43EA-A7B9-9A1E7FBE15D5}" type="slidenum">
              <a:rPr lang="en-US"/>
              <a:pPr>
                <a:defRPr/>
              </a:pPr>
              <a:t>‹#›</a:t>
            </a:fld>
            <a:endParaRPr lang="en-US"/>
          </a:p>
        </p:txBody>
      </p:sp>
    </p:spTree>
    <p:extLst>
      <p:ext uri="{BB962C8B-B14F-4D97-AF65-F5344CB8AC3E}">
        <p14:creationId xmlns:p14="http://schemas.microsoft.com/office/powerpoint/2010/main" val="21530991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3"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46B60C84-7335-4D67-AAEC-BB018B4B8F18}" type="slidenum">
              <a:rPr lang="en-US"/>
              <a:pPr>
                <a:defRPr/>
              </a:pPr>
              <a:t>‹#›</a:t>
            </a:fld>
            <a:endParaRPr lang="en-US"/>
          </a:p>
        </p:txBody>
      </p:sp>
    </p:spTree>
    <p:extLst>
      <p:ext uri="{BB962C8B-B14F-4D97-AF65-F5344CB8AC3E}">
        <p14:creationId xmlns:p14="http://schemas.microsoft.com/office/powerpoint/2010/main" val="610670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smtClean="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6"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693FEA2-5DE7-45C6-8117-A5B38E86FBA9}" type="slidenum">
              <a:rPr lang="en-US"/>
              <a:pPr>
                <a:defRPr/>
              </a:pPr>
              <a:t>‹#›</a:t>
            </a:fld>
            <a:endParaRPr lang="en-US"/>
          </a:p>
        </p:txBody>
      </p:sp>
    </p:spTree>
    <p:extLst>
      <p:ext uri="{BB962C8B-B14F-4D97-AF65-F5344CB8AC3E}">
        <p14:creationId xmlns:p14="http://schemas.microsoft.com/office/powerpoint/2010/main" val="3409633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6"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F2FF6E9-49EB-4CD9-870F-C98EE580B6F1}" type="slidenum">
              <a:rPr lang="en-US"/>
              <a:pPr>
                <a:defRPr/>
              </a:pPr>
              <a:t>‹#›</a:t>
            </a:fld>
            <a:endParaRPr lang="en-US"/>
          </a:p>
        </p:txBody>
      </p:sp>
    </p:spTree>
    <p:extLst>
      <p:ext uri="{BB962C8B-B14F-4D97-AF65-F5344CB8AC3E}">
        <p14:creationId xmlns:p14="http://schemas.microsoft.com/office/powerpoint/2010/main" val="3086737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082F926-53CC-43DD-9D67-6F2564B73AC2}" type="slidenum">
              <a:rPr lang="en-US"/>
              <a:pPr>
                <a:defRPr/>
              </a:pPr>
              <a:t>‹#›</a:t>
            </a:fld>
            <a:endParaRPr lang="en-US"/>
          </a:p>
        </p:txBody>
      </p:sp>
    </p:spTree>
    <p:extLst>
      <p:ext uri="{BB962C8B-B14F-4D97-AF65-F5344CB8AC3E}">
        <p14:creationId xmlns:p14="http://schemas.microsoft.com/office/powerpoint/2010/main" val="27571209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smtClean="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D27B2BF-27FA-43DE-A288-1A254851E35B}" type="slidenum">
              <a:rPr lang="en-US"/>
              <a:pPr>
                <a:defRPr/>
              </a:pPr>
              <a:t>‹#›</a:t>
            </a:fld>
            <a:endParaRPr lang="en-US"/>
          </a:p>
        </p:txBody>
      </p:sp>
    </p:spTree>
    <p:extLst>
      <p:ext uri="{BB962C8B-B14F-4D97-AF65-F5344CB8AC3E}">
        <p14:creationId xmlns:p14="http://schemas.microsoft.com/office/powerpoint/2010/main" val="4130450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smtClean="0"/>
              <a:t>Click to edit Master title style</a:t>
            </a:r>
            <a:endParaRPr lang="en-GB" dirty="0"/>
          </a:p>
        </p:txBody>
      </p:sp>
      <p:sp>
        <p:nvSpPr>
          <p:cNvPr id="3"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4"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157DE99D-6911-45B5-89DC-C1F27132F36D}" type="slidenum">
              <a:rPr lang="en-US"/>
              <a:pPr>
                <a:defRPr/>
              </a:pPr>
              <a:t>‹#›</a:t>
            </a:fld>
            <a:endParaRPr lang="en-US"/>
          </a:p>
        </p:txBody>
      </p:sp>
    </p:spTree>
    <p:extLst>
      <p:ext uri="{BB962C8B-B14F-4D97-AF65-F5344CB8AC3E}">
        <p14:creationId xmlns:p14="http://schemas.microsoft.com/office/powerpoint/2010/main" val="2509038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cxnSp>
        <p:nvCxnSpPr>
          <p:cNvPr id="4" name="Straight Connector 3"/>
          <p:cNvCxnSpPr/>
          <p:nvPr/>
        </p:nvCxnSpPr>
        <p:spPr>
          <a:xfrm>
            <a:off x="0" y="5561013"/>
            <a:ext cx="9144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5943600"/>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9144000" cy="5508624"/>
          </a:xfrm>
          <a:prstGeom prst="rect">
            <a:avLst/>
          </a:prstGeom>
          <a:ln>
            <a:noFill/>
          </a:ln>
        </p:spPr>
        <p:txBody>
          <a:bodyPr/>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6552000" cy="1714500"/>
          </a:xfrm>
          <a:prstGeom prst="rect">
            <a:avLst/>
          </a:prstGeom>
          <a:solidFill>
            <a:schemeClr val="tx1">
              <a:alpha val="60000"/>
            </a:schemeClr>
          </a:solidFill>
          <a:ln>
            <a:solidFill>
              <a:schemeClr val="bg1">
                <a:alpha val="0"/>
              </a:schemeClr>
            </a:solidFill>
          </a:ln>
        </p:spPr>
        <p:txBody>
          <a:bodyPr rIns="360000" anchor="ctr">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34503631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642350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073323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545072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552564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6133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494960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1698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33663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02796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939822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95290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emf"/><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3" descr="8892 PP Interal Update-0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304800"/>
            <a:ext cx="7772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1219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360928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rtl="0" eaLnBrk="0" fontAlgn="base" hangingPunct="0">
        <a:spcBef>
          <a:spcPct val="0"/>
        </a:spcBef>
        <a:spcAft>
          <a:spcPct val="0"/>
        </a:spcAft>
        <a:defRPr sz="2000" b="1">
          <a:solidFill>
            <a:srgbClr val="D0D628"/>
          </a:solidFill>
          <a:latin typeface="+mj-lt"/>
          <a:ea typeface="+mj-ea"/>
          <a:cs typeface="+mj-cs"/>
        </a:defRPr>
      </a:lvl1pPr>
      <a:lvl2pPr algn="l" rtl="0" eaLnBrk="0" fontAlgn="base" hangingPunct="0">
        <a:spcBef>
          <a:spcPct val="0"/>
        </a:spcBef>
        <a:spcAft>
          <a:spcPct val="0"/>
        </a:spcAft>
        <a:defRPr sz="2000" b="1">
          <a:solidFill>
            <a:srgbClr val="D0D628"/>
          </a:solidFill>
          <a:latin typeface="Arial" pitchFamily="34" charset="0"/>
          <a:ea typeface="ヒラギノ角ゴ Pro W3" charset="-128"/>
        </a:defRPr>
      </a:lvl2pPr>
      <a:lvl3pPr algn="l" rtl="0" eaLnBrk="0" fontAlgn="base" hangingPunct="0">
        <a:spcBef>
          <a:spcPct val="0"/>
        </a:spcBef>
        <a:spcAft>
          <a:spcPct val="0"/>
        </a:spcAft>
        <a:defRPr sz="2000" b="1">
          <a:solidFill>
            <a:srgbClr val="D0D628"/>
          </a:solidFill>
          <a:latin typeface="Arial" pitchFamily="34" charset="0"/>
          <a:ea typeface="ヒラギノ角ゴ Pro W3" charset="-128"/>
        </a:defRPr>
      </a:lvl3pPr>
      <a:lvl4pPr algn="l" rtl="0" eaLnBrk="0" fontAlgn="base" hangingPunct="0">
        <a:spcBef>
          <a:spcPct val="0"/>
        </a:spcBef>
        <a:spcAft>
          <a:spcPct val="0"/>
        </a:spcAft>
        <a:defRPr sz="2000" b="1">
          <a:solidFill>
            <a:srgbClr val="D0D628"/>
          </a:solidFill>
          <a:latin typeface="Arial" pitchFamily="34" charset="0"/>
          <a:ea typeface="ヒラギノ角ゴ Pro W3" charset="-128"/>
        </a:defRPr>
      </a:lvl4pPr>
      <a:lvl5pPr algn="l" rtl="0" eaLnBrk="0" fontAlgn="base" hangingPunct="0">
        <a:spcBef>
          <a:spcPct val="0"/>
        </a:spcBef>
        <a:spcAft>
          <a:spcPct val="0"/>
        </a:spcAft>
        <a:defRPr sz="2000" b="1">
          <a:solidFill>
            <a:srgbClr val="D0D628"/>
          </a:solidFill>
          <a:latin typeface="Arial" pitchFamily="34" charset="0"/>
          <a:ea typeface="ヒラギノ角ゴ Pro W3" charset="-128"/>
        </a:defRPr>
      </a:lvl5pPr>
      <a:lvl6pPr marL="457200" algn="l" rtl="0" fontAlgn="base">
        <a:spcBef>
          <a:spcPct val="0"/>
        </a:spcBef>
        <a:spcAft>
          <a:spcPct val="0"/>
        </a:spcAft>
        <a:defRPr sz="2000" b="1">
          <a:solidFill>
            <a:srgbClr val="D0D628"/>
          </a:solidFill>
          <a:latin typeface="Arial" pitchFamily="34" charset="0"/>
          <a:ea typeface="ヒラギノ角ゴ Pro W3" charset="-128"/>
        </a:defRPr>
      </a:lvl6pPr>
      <a:lvl7pPr marL="914400" algn="l" rtl="0" fontAlgn="base">
        <a:spcBef>
          <a:spcPct val="0"/>
        </a:spcBef>
        <a:spcAft>
          <a:spcPct val="0"/>
        </a:spcAft>
        <a:defRPr sz="2000" b="1">
          <a:solidFill>
            <a:srgbClr val="D0D628"/>
          </a:solidFill>
          <a:latin typeface="Arial" pitchFamily="34" charset="0"/>
          <a:ea typeface="ヒラギノ角ゴ Pro W3" charset="-128"/>
        </a:defRPr>
      </a:lvl7pPr>
      <a:lvl8pPr marL="1371600" algn="l" rtl="0" fontAlgn="base">
        <a:spcBef>
          <a:spcPct val="0"/>
        </a:spcBef>
        <a:spcAft>
          <a:spcPct val="0"/>
        </a:spcAft>
        <a:defRPr sz="2000" b="1">
          <a:solidFill>
            <a:srgbClr val="D0D628"/>
          </a:solidFill>
          <a:latin typeface="Arial" pitchFamily="34" charset="0"/>
          <a:ea typeface="ヒラギノ角ゴ Pro W3" charset="-128"/>
        </a:defRPr>
      </a:lvl8pPr>
      <a:lvl9pPr marL="1828800" algn="l" rtl="0" fontAlgn="base">
        <a:spcBef>
          <a:spcPct val="0"/>
        </a:spcBef>
        <a:spcAft>
          <a:spcPct val="0"/>
        </a:spcAft>
        <a:defRPr sz="2000" b="1">
          <a:solidFill>
            <a:srgbClr val="D0D628"/>
          </a:solidFill>
          <a:latin typeface="Arial" pitchFamily="34" charset="0"/>
          <a:ea typeface="ヒラギノ角ゴ Pro W3" charset="-128"/>
        </a:defRPr>
      </a:lvl9pPr>
    </p:titleStyle>
    <p:bodyStyle>
      <a:lvl1pPr marL="342900" indent="-342900" algn="l" rtl="0" eaLnBrk="0" fontAlgn="base" hangingPunct="0">
        <a:spcBef>
          <a:spcPct val="20000"/>
        </a:spcBef>
        <a:spcAft>
          <a:spcPct val="0"/>
        </a:spcAft>
        <a:defRPr sz="1600">
          <a:solidFill>
            <a:srgbClr val="707074"/>
          </a:solidFill>
          <a:latin typeface="+mn-lt"/>
          <a:ea typeface="+mn-ea"/>
          <a:cs typeface="+mn-cs"/>
        </a:defRPr>
      </a:lvl1pPr>
      <a:lvl2pPr marL="742950" indent="-28575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2pPr>
      <a:lvl3pPr marL="1143000" indent="-22860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3pPr>
      <a:lvl4pPr marL="1600200" indent="-22860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4pPr>
      <a:lvl5pPr marL="2057400" indent="-22860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5pPr>
      <a:lvl6pPr marL="25146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6pPr>
      <a:lvl7pPr marL="29718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7pPr>
      <a:lvl8pPr marL="34290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8pPr>
      <a:lvl9pPr marL="38862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E" smtClean="0"/>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prstClr val="black">
                    <a:tint val="75000"/>
                  </a:prstClr>
                </a:solidFill>
                <a:latin typeface="Calibri"/>
                <a:ea typeface="+mn-ea"/>
              </a:defRPr>
            </a:lvl1pPr>
          </a:lstStyle>
          <a:p>
            <a:pPr>
              <a:defRPr/>
            </a:pPr>
            <a:fld id="{1719FEFB-EBF8-4997-8D47-5EF1DC1CD585}" type="datetimeFigureOut">
              <a:rPr lang="en-IE"/>
              <a:pPr>
                <a:defRPr/>
              </a:pPr>
              <a:t>12/10/2018</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defRPr>
            </a:lvl1pPr>
          </a:lstStyle>
          <a:p>
            <a:pPr>
              <a:defRPr/>
            </a:pPr>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prstClr val="black">
                    <a:tint val="75000"/>
                  </a:prstClr>
                </a:solidFill>
                <a:latin typeface="Calibri"/>
                <a:ea typeface="+mn-ea"/>
              </a:defRPr>
            </a:lvl1pPr>
          </a:lstStyle>
          <a:p>
            <a:pPr>
              <a:defRPr/>
            </a:pPr>
            <a:fld id="{A48BAA6C-580D-4125-A6D4-219B9F7D5EB3}" type="slidenum">
              <a:rPr lang="en-IE"/>
              <a:pPr>
                <a:defRPr/>
              </a:pPr>
              <a:t>‹#›</a:t>
            </a:fld>
            <a:endParaRPr lang="en-IE"/>
          </a:p>
        </p:txBody>
      </p:sp>
    </p:spTree>
    <p:extLst>
      <p:ext uri="{BB962C8B-B14F-4D97-AF65-F5344CB8AC3E}">
        <p14:creationId xmlns:p14="http://schemas.microsoft.com/office/powerpoint/2010/main" val="283353919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712"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ga-IE" smtClean="0"/>
              <a:t>Click to edit Master title style</a:t>
            </a:r>
            <a:endParaRPr lang="en-US" smtClean="0"/>
          </a:p>
        </p:txBody>
      </p:sp>
      <p:sp>
        <p:nvSpPr>
          <p:cNvPr id="5123"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smtClean="0"/>
          </a:p>
        </p:txBody>
      </p:sp>
      <p:sp>
        <p:nvSpPr>
          <p:cNvPr id="9" name="Footer Placeholder 1"/>
          <p:cNvSpPr>
            <a:spLocks noGrp="1"/>
          </p:cNvSpPr>
          <p:nvPr>
            <p:ph type="ftr" sz="quarter" idx="3"/>
          </p:nvPr>
        </p:nvSpPr>
        <p:spPr>
          <a:xfrm>
            <a:off x="914400" y="6189663"/>
            <a:ext cx="6565900" cy="531812"/>
          </a:xfrm>
          <a:prstGeom prst="rect">
            <a:avLst/>
          </a:prstGeom>
        </p:spPr>
        <p:txBody>
          <a:bodyPr vert="horz" lIns="0" tIns="45720" rIns="91440" bIns="45720" rtlCol="0" anchor="ctr"/>
          <a:lstStyle>
            <a:lvl1pPr algn="l" defTabSz="457200" eaLnBrk="1" hangingPunct="1">
              <a:defRPr sz="800" dirty="0" err="1" smtClean="0">
                <a:solidFill>
                  <a:prstClr val="black">
                    <a:tint val="75000"/>
                  </a:prstClr>
                </a:solidFill>
                <a:latin typeface="Arial" charset="0"/>
              </a:defRPr>
            </a:lvl1pPr>
          </a:lstStyle>
          <a:p>
            <a:pPr fontAlgn="base">
              <a:spcBef>
                <a:spcPct val="0"/>
              </a:spcBef>
              <a:spcAft>
                <a:spcPct val="0"/>
              </a:spcAft>
              <a:defRPr/>
            </a:pPr>
            <a:r>
              <a:rPr lang="en-US"/>
              <a:t>Teagasc Presentation Footer</a:t>
            </a:r>
          </a:p>
        </p:txBody>
      </p:sp>
      <p:sp>
        <p:nvSpPr>
          <p:cNvPr id="10" name="Slide Number Placeholder 2"/>
          <p:cNvSpPr>
            <a:spLocks noGrp="1"/>
          </p:cNvSpPr>
          <p:nvPr>
            <p:ph type="sldNum" sz="quarter" idx="4"/>
          </p:nvPr>
        </p:nvSpPr>
        <p:spPr>
          <a:xfrm>
            <a:off x="301625" y="6189663"/>
            <a:ext cx="531813" cy="531812"/>
          </a:xfrm>
          <a:prstGeom prst="rect">
            <a:avLst/>
          </a:prstGeom>
        </p:spPr>
        <p:txBody>
          <a:bodyPr vert="horz" lIns="91440" tIns="45720" rIns="91440" bIns="45720" rtlCol="0" anchor="ctr"/>
          <a:lstStyle>
            <a:lvl1pPr algn="l" defTabSz="457200" eaLnBrk="1" hangingPunct="1">
              <a:defRPr sz="800" smtClean="0">
                <a:solidFill>
                  <a:srgbClr val="007944"/>
                </a:solidFill>
                <a:latin typeface="Arial" charset="0"/>
              </a:defRPr>
            </a:lvl1pPr>
          </a:lstStyle>
          <a:p>
            <a:pPr fontAlgn="base">
              <a:spcBef>
                <a:spcPct val="0"/>
              </a:spcBef>
              <a:spcAft>
                <a:spcPct val="0"/>
              </a:spcAft>
              <a:defRPr/>
            </a:pPr>
            <a:fld id="{81193D1B-A9A4-49FF-8935-DBE63107E56C}" type="slidenum">
              <a:rPr lang="en-US"/>
              <a:pPr fontAlgn="base">
                <a:spcBef>
                  <a:spcPct val="0"/>
                </a:spcBef>
                <a:spcAft>
                  <a:spcPct val="0"/>
                </a:spcAft>
                <a:defRPr/>
              </a:pPr>
              <a:t>‹#›</a:t>
            </a:fld>
            <a:endParaRPr lang="en-US"/>
          </a:p>
        </p:txBody>
      </p:sp>
      <p:pic>
        <p:nvPicPr>
          <p:cNvPr id="5126" name="Picture 2"/>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334250" y="6189663"/>
            <a:ext cx="15240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58166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pitchFamily="2" charset="2"/>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pitchFamily="34"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pitchFamily="2" charset="2"/>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pitchFamily="34"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1AF47-3C7E-418E-A870-C70F9085C273}" type="datetimeFigureOut">
              <a:rPr lang="en-GB" smtClean="0">
                <a:solidFill>
                  <a:prstClr val="black">
                    <a:tint val="75000"/>
                  </a:prstClr>
                </a:solidFill>
              </a:rPr>
              <a:pPr/>
              <a:t>12/10/2018</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2CDE5-F198-4ADE-B05D-BAC2346752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607783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9.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9.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TAFC7Z9o9E0" TargetMode="External"/><Relationship Id="rId2" Type="http://schemas.openxmlformats.org/officeDocument/2006/relationships/hyperlink" Target="https://youtu.be/EfpSzRmQKhs" TargetMode="External"/><Relationship Id="rId1" Type="http://schemas.openxmlformats.org/officeDocument/2006/relationships/slideLayout" Target="../slideLayouts/slideLayout15.xml"/><Relationship Id="rId4" Type="http://schemas.openxmlformats.org/officeDocument/2006/relationships/hyperlink" Target="https://youtu.be/yoFK4hCu42c" TargetMode="Externa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ie/url?sa=i&amp;rct=j&amp;q=&amp;esrc=s&amp;source=images&amp;cd=&amp;cad=rja&amp;uact=8&amp;ved=0ahUKEwiD9Mi8rJ_WAhWFY1AKHaw8C7cQjRwIBw&amp;url=http://www.independent.ie/business/farming/digging-deep-with-management-for-soil-fertility-30535311.html&amp;psig=AFQjCNHUg8-lEo5OvPrnKQKD0t2lEn_Qeg&amp;ust=150529538972194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ie/url?sa=i&amp;rct=j&amp;q=&amp;esrc=s&amp;source=images&amp;cd=&amp;cad=rja&amp;uact=8&amp;ved=0ahUKEwiI_LH0v5_WAhVOIlAKHZ6iDFQQjRwIBw&amp;url=http://www.agriland.ie/farming-news/deadline-for-fertiliser-applications-fast-approaching/&amp;psig=AFQjCNHtrltTKi9JU37hvaVAmmBBUvByjQ&amp;ust=150530057981330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jpe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image" Target="../media/image50.png"/><Relationship Id="rId5" Type="http://schemas.openxmlformats.org/officeDocument/2006/relationships/hyperlink" Target="http://www.catchments.ie/" TargetMode="External"/><Relationship Id="rId4" Type="http://schemas.openxmlformats.org/officeDocument/2006/relationships/image" Target="../media/image49.jpeg"/><Relationship Id="rId9"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3"/>
          <p:cNvSpPr>
            <a:spLocks noGrp="1" noChangeArrowheads="1"/>
          </p:cNvSpPr>
          <p:nvPr>
            <p:ph type="subTitle" idx="1"/>
          </p:nvPr>
        </p:nvSpPr>
        <p:spPr>
          <a:xfrm>
            <a:off x="287338" y="908050"/>
            <a:ext cx="8642350" cy="1152798"/>
          </a:xfrm>
        </p:spPr>
        <p:txBody>
          <a:bodyPr/>
          <a:lstStyle/>
          <a:p>
            <a:pPr eaLnBrk="1" hangingPunct="1">
              <a:lnSpc>
                <a:spcPct val="80000"/>
              </a:lnSpc>
              <a:spcBef>
                <a:spcPts val="600"/>
              </a:spcBef>
              <a:spcAft>
                <a:spcPts val="600"/>
              </a:spcAft>
            </a:pPr>
            <a:endParaRPr lang="en-GB" sz="2400" b="1" dirty="0" smtClean="0">
              <a:solidFill>
                <a:schemeClr val="tx1"/>
              </a:solidFill>
              <a:ea typeface="Calibri" pitchFamily="34" charset="0"/>
              <a:cs typeface="Tahoma" pitchFamily="34" charset="0"/>
            </a:endParaRPr>
          </a:p>
          <a:p>
            <a:pPr eaLnBrk="1" hangingPunct="1">
              <a:lnSpc>
                <a:spcPct val="80000"/>
              </a:lnSpc>
              <a:spcBef>
                <a:spcPts val="600"/>
              </a:spcBef>
              <a:spcAft>
                <a:spcPts val="600"/>
              </a:spcAft>
            </a:pPr>
            <a:r>
              <a:rPr lang="en-GB" sz="2400" b="1" dirty="0" smtClean="0">
                <a:solidFill>
                  <a:schemeClr val="tx1"/>
                </a:solidFill>
                <a:ea typeface="Calibri" pitchFamily="34" charset="0"/>
                <a:cs typeface="Tahoma" pitchFamily="34" charset="0"/>
              </a:rPr>
              <a:t>Friday 20</a:t>
            </a:r>
            <a:r>
              <a:rPr lang="en-GB" sz="2400" b="1" baseline="30000" dirty="0" smtClean="0">
                <a:solidFill>
                  <a:schemeClr val="tx1"/>
                </a:solidFill>
                <a:ea typeface="Calibri" pitchFamily="34" charset="0"/>
                <a:cs typeface="Tahoma" pitchFamily="34" charset="0"/>
              </a:rPr>
              <a:t>th</a:t>
            </a:r>
            <a:r>
              <a:rPr lang="en-GB" sz="2400" b="1" dirty="0" smtClean="0">
                <a:solidFill>
                  <a:schemeClr val="tx1"/>
                </a:solidFill>
                <a:ea typeface="Calibri" pitchFamily="34" charset="0"/>
                <a:cs typeface="Tahoma" pitchFamily="34" charset="0"/>
              </a:rPr>
              <a:t> February 2018</a:t>
            </a:r>
          </a:p>
        </p:txBody>
      </p:sp>
      <p:sp>
        <p:nvSpPr>
          <p:cNvPr id="55301" name="Rectangle 6"/>
          <p:cNvSpPr>
            <a:spLocks noChangeArrowheads="1"/>
          </p:cNvSpPr>
          <p:nvPr/>
        </p:nvSpPr>
        <p:spPr bwMode="auto">
          <a:xfrm>
            <a:off x="1751013" y="3403600"/>
            <a:ext cx="568801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IE" sz="2400" b="1" dirty="0" smtClean="0">
                <a:solidFill>
                  <a:srgbClr val="000000"/>
                </a:solidFill>
              </a:rPr>
              <a:t>Tim Hyde, Teagasc, </a:t>
            </a:r>
          </a:p>
          <a:p>
            <a:pPr algn="ctr" eaLnBrk="0" fontAlgn="base" hangingPunct="0">
              <a:spcBef>
                <a:spcPct val="0"/>
              </a:spcBef>
              <a:spcAft>
                <a:spcPct val="0"/>
              </a:spcAft>
            </a:pPr>
            <a:endParaRPr lang="en-IE" sz="2400" b="1" dirty="0" smtClean="0">
              <a:solidFill>
                <a:srgbClr val="000000"/>
              </a:solidFill>
            </a:endParaRPr>
          </a:p>
          <a:p>
            <a:pPr algn="ctr" eaLnBrk="0" fontAlgn="base" hangingPunct="0">
              <a:spcBef>
                <a:spcPct val="0"/>
              </a:spcBef>
              <a:spcAft>
                <a:spcPct val="0"/>
              </a:spcAft>
            </a:pPr>
            <a:r>
              <a:rPr lang="en-IE" sz="2400" b="1" dirty="0" smtClean="0">
                <a:solidFill>
                  <a:srgbClr val="000000"/>
                </a:solidFill>
              </a:rPr>
              <a:t>Water Quality and NAP changes</a:t>
            </a:r>
            <a:endParaRPr lang="en-IE" sz="2400" b="1" dirty="0">
              <a:solidFill>
                <a:srgbClr val="000000"/>
              </a:solidFill>
            </a:endParaRPr>
          </a:p>
        </p:txBody>
      </p:sp>
    </p:spTree>
    <p:extLst>
      <p:ext uri="{BB962C8B-B14F-4D97-AF65-F5344CB8AC3E}">
        <p14:creationId xmlns:p14="http://schemas.microsoft.com/office/powerpoint/2010/main" val="3533476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9213"/>
            <a:ext cx="4930775" cy="675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643438" y="274638"/>
            <a:ext cx="4321175" cy="6107112"/>
          </a:xfrm>
        </p:spPr>
        <p:txBody>
          <a:bodyPr rtlCol="0">
            <a:normAutofit fontScale="90000"/>
          </a:bodyPr>
          <a:lstStyle/>
          <a:p>
            <a:pPr fontAlgn="auto">
              <a:lnSpc>
                <a:spcPct val="150000"/>
              </a:lnSpc>
              <a:spcAft>
                <a:spcPts val="0"/>
              </a:spcAft>
              <a:defRPr/>
            </a:pPr>
            <a:r>
              <a:rPr lang="en-IE" sz="3600" dirty="0" smtClean="0"/>
              <a:t>46 Catchments</a:t>
            </a:r>
            <a:br>
              <a:rPr lang="en-IE" sz="3600" dirty="0" smtClean="0"/>
            </a:br>
            <a:r>
              <a:rPr lang="en-IE" sz="3600" dirty="0" smtClean="0"/>
              <a:t>583 Sub catchments</a:t>
            </a:r>
            <a:br>
              <a:rPr lang="en-IE" sz="3600" dirty="0" smtClean="0"/>
            </a:br>
            <a:r>
              <a:rPr lang="en-IE" sz="3600" dirty="0" smtClean="0"/>
              <a:t>4829 </a:t>
            </a:r>
            <a:r>
              <a:rPr lang="en-IE" sz="3600" dirty="0" err="1" smtClean="0"/>
              <a:t>Waterbodies</a:t>
            </a:r>
            <a:r>
              <a:rPr lang="en-IE" sz="3600" dirty="0" smtClean="0"/>
              <a:t/>
            </a:r>
            <a:br>
              <a:rPr lang="en-IE" sz="3600" dirty="0" smtClean="0"/>
            </a:br>
            <a:r>
              <a:rPr lang="en-IE" sz="3600" dirty="0"/>
              <a:t/>
            </a:r>
            <a:br>
              <a:rPr lang="en-IE" sz="3600" dirty="0"/>
            </a:br>
            <a:r>
              <a:rPr lang="en-IE" sz="3600" dirty="0" smtClean="0"/>
              <a:t>3192 river </a:t>
            </a:r>
            <a:r>
              <a:rPr lang="en-IE" sz="3600" dirty="0" err="1" smtClean="0"/>
              <a:t>waterbodies</a:t>
            </a:r>
            <a:r>
              <a:rPr lang="en-IE" sz="3600" dirty="0"/>
              <a:t/>
            </a:r>
            <a:br>
              <a:rPr lang="en-IE" sz="3600" dirty="0"/>
            </a:br>
            <a:r>
              <a:rPr lang="en-IE" sz="3600" dirty="0" smtClean="0"/>
              <a:t/>
            </a:r>
            <a:br>
              <a:rPr lang="en-IE" sz="3600" dirty="0" smtClean="0"/>
            </a:br>
            <a:endParaRPr lang="en-IE" sz="3600" dirty="0"/>
          </a:p>
        </p:txBody>
      </p:sp>
    </p:spTree>
    <p:extLst>
      <p:ext uri="{BB962C8B-B14F-4D97-AF65-F5344CB8AC3E}">
        <p14:creationId xmlns:p14="http://schemas.microsoft.com/office/powerpoint/2010/main" val="17901058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9394" name="Object 1"/>
          <p:cNvGraphicFramePr>
            <a:graphicFrameLocks noChangeAspect="1"/>
          </p:cNvGraphicFramePr>
          <p:nvPr/>
        </p:nvGraphicFramePr>
        <p:xfrm>
          <a:off x="34925" y="222250"/>
          <a:ext cx="9075738" cy="6415088"/>
        </p:xfrm>
        <a:graphic>
          <a:graphicData uri="http://schemas.openxmlformats.org/presentationml/2006/ole">
            <mc:AlternateContent xmlns:mc="http://schemas.openxmlformats.org/markup-compatibility/2006">
              <mc:Choice xmlns:v="urn:schemas-microsoft-com:vml" Requires="v">
                <p:oleObj spid="_x0000_s1037" name="Acrobat Document" r:id="rId3" imgW="9075386" imgH="6415848" progId="AcroExch.Document.11">
                  <p:embed/>
                </p:oleObj>
              </mc:Choice>
              <mc:Fallback>
                <p:oleObj name="Acrobat Document" r:id="rId3" imgW="9075386" imgH="6415848"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22250"/>
                        <a:ext cx="90757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395" name="Title 2"/>
          <p:cNvSpPr>
            <a:spLocks noGrp="1"/>
          </p:cNvSpPr>
          <p:nvPr>
            <p:ph type="title"/>
          </p:nvPr>
        </p:nvSpPr>
        <p:spPr>
          <a:xfrm>
            <a:off x="539750" y="5516563"/>
            <a:ext cx="8229600" cy="1143000"/>
          </a:xfrm>
        </p:spPr>
        <p:txBody>
          <a:bodyPr/>
          <a:lstStyle/>
          <a:p>
            <a:r>
              <a:rPr lang="en-IE" smtClean="0"/>
              <a:t>Catchments and Sub Catchments</a:t>
            </a:r>
          </a:p>
        </p:txBody>
      </p:sp>
    </p:spTree>
    <p:extLst>
      <p:ext uri="{BB962C8B-B14F-4D97-AF65-F5344CB8AC3E}">
        <p14:creationId xmlns:p14="http://schemas.microsoft.com/office/powerpoint/2010/main" val="34113899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l="9871" r="3683"/>
          <a:stretch>
            <a:fillRect/>
          </a:stretch>
        </p:blipFill>
        <p:spPr bwMode="auto">
          <a:xfrm>
            <a:off x="4459288" y="169863"/>
            <a:ext cx="4684712" cy="65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19050"/>
            <a:ext cx="4465638" cy="676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7578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1"/>
          <p:cNvGraphicFramePr>
            <a:graphicFrameLocks noChangeAspect="1"/>
          </p:cNvGraphicFramePr>
          <p:nvPr/>
        </p:nvGraphicFramePr>
        <p:xfrm>
          <a:off x="34925" y="222250"/>
          <a:ext cx="9075738" cy="6415088"/>
        </p:xfrm>
        <a:graphic>
          <a:graphicData uri="http://schemas.openxmlformats.org/presentationml/2006/ole">
            <mc:AlternateContent xmlns:mc="http://schemas.openxmlformats.org/markup-compatibility/2006">
              <mc:Choice xmlns:v="urn:schemas-microsoft-com:vml" Requires="v">
                <p:oleObj spid="_x0000_s3085" name="Acrobat Document" r:id="rId3" imgW="9075386" imgH="6415848" progId="AcroExch.Document.11">
                  <p:embed/>
                </p:oleObj>
              </mc:Choice>
              <mc:Fallback>
                <p:oleObj name="Acrobat Document" r:id="rId3" imgW="9075386" imgH="6415848"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22250"/>
                        <a:ext cx="90757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p:cNvSpPr>
            <a:spLocks noGrp="1"/>
          </p:cNvSpPr>
          <p:nvPr>
            <p:ph type="title"/>
          </p:nvPr>
        </p:nvSpPr>
        <p:spPr>
          <a:xfrm>
            <a:off x="539750" y="5516563"/>
            <a:ext cx="8229600" cy="1143000"/>
          </a:xfrm>
        </p:spPr>
        <p:txBody>
          <a:bodyPr rtlCol="0">
            <a:normAutofit/>
          </a:bodyPr>
          <a:lstStyle/>
          <a:p>
            <a:pPr fontAlgn="auto">
              <a:spcAft>
                <a:spcPts val="0"/>
              </a:spcAft>
              <a:defRPr/>
            </a:pPr>
            <a:r>
              <a:rPr lang="en-IE" sz="4000" dirty="0" smtClean="0"/>
              <a:t>Water Quality </a:t>
            </a:r>
            <a:r>
              <a:rPr lang="en-IE" sz="2800" dirty="0" smtClean="0">
                <a:solidFill>
                  <a:schemeClr val="tx2">
                    <a:lumMod val="60000"/>
                    <a:lumOff val="40000"/>
                  </a:schemeClr>
                </a:solidFill>
              </a:rPr>
              <a:t>High  </a:t>
            </a:r>
            <a:r>
              <a:rPr lang="en-IE" sz="2800" dirty="0" smtClean="0">
                <a:solidFill>
                  <a:srgbClr val="00B050"/>
                </a:solidFill>
              </a:rPr>
              <a:t>Good  </a:t>
            </a:r>
            <a:r>
              <a:rPr lang="en-IE" sz="2800" dirty="0" smtClean="0">
                <a:solidFill>
                  <a:srgbClr val="FFFF00"/>
                </a:solidFill>
              </a:rPr>
              <a:t>Moderate  </a:t>
            </a:r>
            <a:r>
              <a:rPr lang="en-IE" sz="2800" dirty="0" smtClean="0">
                <a:solidFill>
                  <a:srgbClr val="FFC000"/>
                </a:solidFill>
              </a:rPr>
              <a:t>Poor  </a:t>
            </a:r>
            <a:r>
              <a:rPr lang="en-IE" sz="2800" dirty="0" smtClean="0">
                <a:solidFill>
                  <a:srgbClr val="FF0000"/>
                </a:solidFill>
              </a:rPr>
              <a:t>Bad</a:t>
            </a:r>
            <a:endParaRPr lang="en-IE" dirty="0"/>
          </a:p>
        </p:txBody>
      </p:sp>
    </p:spTree>
    <p:extLst>
      <p:ext uri="{BB962C8B-B14F-4D97-AF65-F5344CB8AC3E}">
        <p14:creationId xmlns:p14="http://schemas.microsoft.com/office/powerpoint/2010/main" val="438418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63500"/>
            <a:ext cx="9001125" cy="6678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068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IE" smtClean="0"/>
              <a:t>YouTube Kick Sampling demo</a:t>
            </a:r>
          </a:p>
        </p:txBody>
      </p:sp>
      <p:sp>
        <p:nvSpPr>
          <p:cNvPr id="66563" name="Content Placeholder 2"/>
          <p:cNvSpPr>
            <a:spLocks noGrp="1"/>
          </p:cNvSpPr>
          <p:nvPr>
            <p:ph idx="1"/>
          </p:nvPr>
        </p:nvSpPr>
        <p:spPr/>
        <p:txBody>
          <a:bodyPr/>
          <a:lstStyle/>
          <a:p>
            <a:r>
              <a:rPr lang="en-IE" smtClean="0">
                <a:hlinkClick r:id="rId2"/>
              </a:rPr>
              <a:t>https://youtu.be/EfpSzRmQKhs</a:t>
            </a:r>
            <a:r>
              <a:rPr lang="en-IE" smtClean="0"/>
              <a:t> Loughs agency</a:t>
            </a:r>
          </a:p>
          <a:p>
            <a:r>
              <a:rPr lang="en-IE" smtClean="0">
                <a:hlinkClick r:id="rId3"/>
              </a:rPr>
              <a:t>https://youtu.be/TAFC7Z9o9E0</a:t>
            </a:r>
            <a:r>
              <a:rPr lang="en-IE" smtClean="0"/>
              <a:t> SEPA</a:t>
            </a:r>
          </a:p>
          <a:p>
            <a:r>
              <a:rPr lang="en-IE" smtClean="0">
                <a:hlinkClick r:id="rId4"/>
              </a:rPr>
              <a:t>https://youtu.be/yoFK4hCu42c</a:t>
            </a:r>
            <a:r>
              <a:rPr lang="en-IE" smtClean="0"/>
              <a:t> </a:t>
            </a:r>
            <a:r>
              <a:rPr lang="en-IE" sz="2000" smtClean="0"/>
              <a:t>Field Studies Council</a:t>
            </a:r>
          </a:p>
          <a:p>
            <a:endParaRPr lang="en-IE" smtClean="0"/>
          </a:p>
          <a:p>
            <a:endParaRPr lang="en-IE" smtClean="0"/>
          </a:p>
        </p:txBody>
      </p:sp>
    </p:spTree>
    <p:extLst>
      <p:ext uri="{BB962C8B-B14F-4D97-AF65-F5344CB8AC3E}">
        <p14:creationId xmlns:p14="http://schemas.microsoft.com/office/powerpoint/2010/main" val="932312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1"/>
          <p:cNvGraphicFramePr>
            <a:graphicFrameLocks noChangeAspect="1"/>
          </p:cNvGraphicFramePr>
          <p:nvPr/>
        </p:nvGraphicFramePr>
        <p:xfrm>
          <a:off x="34925" y="222250"/>
          <a:ext cx="9075738" cy="6415088"/>
        </p:xfrm>
        <a:graphic>
          <a:graphicData uri="http://schemas.openxmlformats.org/presentationml/2006/ole">
            <mc:AlternateContent xmlns:mc="http://schemas.openxmlformats.org/markup-compatibility/2006">
              <mc:Choice xmlns:v="urn:schemas-microsoft-com:vml" Requires="v">
                <p:oleObj spid="_x0000_s5133" name="Acrobat Document" r:id="rId3" imgW="9075386" imgH="6415848" progId="AcroExch.Document.11">
                  <p:embed/>
                </p:oleObj>
              </mc:Choice>
              <mc:Fallback>
                <p:oleObj name="Acrobat Document" r:id="rId3" imgW="9075386" imgH="6415848"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22250"/>
                        <a:ext cx="90757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nvPr>
        </p:nvSpPr>
        <p:spPr>
          <a:xfrm>
            <a:off x="395288" y="5516563"/>
            <a:ext cx="8229600" cy="1143000"/>
          </a:xfrm>
        </p:spPr>
        <p:txBody>
          <a:bodyPr rtlCol="0">
            <a:normAutofit fontScale="90000"/>
          </a:bodyPr>
          <a:lstStyle/>
          <a:p>
            <a:pPr fontAlgn="auto">
              <a:spcAft>
                <a:spcPts val="0"/>
              </a:spcAft>
              <a:defRPr/>
            </a:pPr>
            <a:r>
              <a:rPr lang="en-IE" sz="4900" dirty="0" smtClean="0"/>
              <a:t>WFD Risk  </a:t>
            </a:r>
            <a:r>
              <a:rPr lang="en-IE" sz="3600" dirty="0" smtClean="0">
                <a:solidFill>
                  <a:srgbClr val="00B050"/>
                </a:solidFill>
              </a:rPr>
              <a:t>Not at Risk  </a:t>
            </a:r>
            <a:r>
              <a:rPr lang="en-IE" sz="3600" dirty="0" smtClean="0">
                <a:solidFill>
                  <a:srgbClr val="FFC000"/>
                </a:solidFill>
              </a:rPr>
              <a:t>Under Review  </a:t>
            </a:r>
            <a:r>
              <a:rPr lang="en-IE" sz="3600" dirty="0" smtClean="0">
                <a:solidFill>
                  <a:srgbClr val="FF0000"/>
                </a:solidFill>
              </a:rPr>
              <a:t>At Risk</a:t>
            </a:r>
            <a:endParaRPr lang="en-IE" sz="3600" dirty="0"/>
          </a:p>
        </p:txBody>
      </p:sp>
    </p:spTree>
    <p:extLst>
      <p:ext uri="{BB962C8B-B14F-4D97-AF65-F5344CB8AC3E}">
        <p14:creationId xmlns:p14="http://schemas.microsoft.com/office/powerpoint/2010/main" val="534812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sp>
        <p:nvSpPr>
          <p:cNvPr id="3" name="Footer Placeholder 2"/>
          <p:cNvSpPr>
            <a:spLocks noGrp="1"/>
          </p:cNvSpPr>
          <p:nvPr>
            <p:ph type="ftr" sz="quarter" idx="3"/>
          </p:nvPr>
        </p:nvSpPr>
        <p:spPr/>
        <p:txBody>
          <a:bodyPr/>
          <a:lstStyle/>
          <a:p>
            <a:r>
              <a:rPr lang="en-US" smtClean="0"/>
              <a:t>Teagasc Presentation Footer</a:t>
            </a:r>
            <a:endParaRPr lang="en-US" dirty="0"/>
          </a:p>
        </p:txBody>
      </p:sp>
      <p:sp>
        <p:nvSpPr>
          <p:cNvPr id="4" name="Slide Number Placeholder 3"/>
          <p:cNvSpPr>
            <a:spLocks noGrp="1"/>
          </p:cNvSpPr>
          <p:nvPr>
            <p:ph type="sldNum" sz="quarter" idx="4"/>
          </p:nvPr>
        </p:nvSpPr>
        <p:spPr/>
        <p:txBody>
          <a:bodyPr/>
          <a:lstStyle/>
          <a:p>
            <a:fld id="{34368562-B963-D14D-B6B0-C53B94E906B8}" type="slidenum">
              <a:rPr lang="en-US" smtClean="0"/>
              <a:pPr/>
              <a:t>9</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41" y="5"/>
            <a:ext cx="8840684" cy="614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995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sp>
        <p:nvSpPr>
          <p:cNvPr id="3" name="Footer Placeholder 2"/>
          <p:cNvSpPr>
            <a:spLocks noGrp="1"/>
          </p:cNvSpPr>
          <p:nvPr>
            <p:ph type="ftr" sz="quarter" idx="4294967295"/>
          </p:nvPr>
        </p:nvSpPr>
        <p:spPr>
          <a:xfrm>
            <a:off x="914400" y="6356354"/>
            <a:ext cx="6566340" cy="365125"/>
          </a:xfrm>
          <a:prstGeom prst="rect">
            <a:avLst/>
          </a:prstGeom>
        </p:spPr>
        <p:txBody>
          <a:bodyPr/>
          <a:lstStyle/>
          <a:p>
            <a:r>
              <a:rPr lang="en-US" smtClean="0"/>
              <a:t>Teagasc Presentation Footer</a:t>
            </a:r>
            <a:endParaRPr lang="en-US" dirty="0"/>
          </a:p>
        </p:txBody>
      </p:sp>
      <p:sp>
        <p:nvSpPr>
          <p:cNvPr id="4" name="Slide Number Placeholder 3"/>
          <p:cNvSpPr>
            <a:spLocks noGrp="1"/>
          </p:cNvSpPr>
          <p:nvPr>
            <p:ph type="sldNum" sz="quarter" idx="4294967295"/>
          </p:nvPr>
        </p:nvSpPr>
        <p:spPr>
          <a:xfrm>
            <a:off x="302306" y="6356354"/>
            <a:ext cx="531147" cy="365125"/>
          </a:xfrm>
          <a:prstGeom prst="rect">
            <a:avLst/>
          </a:prstGeom>
        </p:spPr>
        <p:txBody>
          <a:bodyPr/>
          <a:lstStyle/>
          <a:p>
            <a:fld id="{34368562-B963-D14D-B6B0-C53B94E906B8}" type="slidenum">
              <a:rPr lang="en-US" smtClean="0"/>
              <a:pPr/>
              <a:t>10</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37" y="-393700"/>
            <a:ext cx="10279063" cy="764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327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IE" smtClean="0"/>
              <a:t>% of monitored lakes in each Status Category</a:t>
            </a:r>
          </a:p>
        </p:txBody>
      </p:sp>
      <p:sp>
        <p:nvSpPr>
          <p:cNvPr id="73731" name="Content Placeholder 2"/>
          <p:cNvSpPr>
            <a:spLocks noGrp="1"/>
          </p:cNvSpPr>
          <p:nvPr>
            <p:ph idx="1"/>
          </p:nvPr>
        </p:nvSpPr>
        <p:spPr>
          <a:xfrm>
            <a:off x="5508625" y="2420938"/>
            <a:ext cx="3101975" cy="2697162"/>
          </a:xfrm>
        </p:spPr>
        <p:txBody>
          <a:bodyPr/>
          <a:lstStyle/>
          <a:p>
            <a:r>
              <a:rPr lang="en-IE" smtClean="0"/>
              <a:t>Overall there has been a 3% reduction in the number of monitored lakes at high or good status between 2007-09 and 2013-15</a:t>
            </a:r>
          </a:p>
        </p:txBody>
      </p:sp>
      <p:graphicFrame>
        <p:nvGraphicFramePr>
          <p:cNvPr id="4" name="Chart 3"/>
          <p:cNvGraphicFramePr>
            <a:graphicFrameLocks/>
          </p:cNvGraphicFramePr>
          <p:nvPr/>
        </p:nvGraphicFramePr>
        <p:xfrm>
          <a:off x="755576" y="1916832"/>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85187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IE" smtClean="0"/>
              <a:t>EPA State of the Environment Report (2016)</a:t>
            </a:r>
          </a:p>
        </p:txBody>
      </p:sp>
      <p:sp>
        <p:nvSpPr>
          <p:cNvPr id="76803" name="Content Placeholder 2"/>
          <p:cNvSpPr>
            <a:spLocks noGrp="1"/>
          </p:cNvSpPr>
          <p:nvPr>
            <p:ph idx="1"/>
          </p:nvPr>
        </p:nvSpPr>
        <p:spPr>
          <a:xfrm>
            <a:off x="611188" y="836613"/>
            <a:ext cx="8281987" cy="4895850"/>
          </a:xfrm>
        </p:spPr>
        <p:txBody>
          <a:bodyPr/>
          <a:lstStyle/>
          <a:p>
            <a:pPr>
              <a:buFontTx/>
              <a:buChar char="•"/>
            </a:pPr>
            <a:r>
              <a:rPr lang="en-US" u="sng" dirty="0" smtClean="0"/>
              <a:t>Eutrophication </a:t>
            </a:r>
            <a:r>
              <a:rPr lang="en-US" dirty="0" smtClean="0"/>
              <a:t>(nutrient enrichment) main problem in surface waters</a:t>
            </a:r>
          </a:p>
          <a:p>
            <a:pPr>
              <a:buSzPct val="111000"/>
              <a:buFontTx/>
              <a:buChar char="•"/>
            </a:pPr>
            <a:r>
              <a:rPr lang="en-US" dirty="0" smtClean="0"/>
              <a:t>EPA source apportionment :</a:t>
            </a:r>
          </a:p>
          <a:p>
            <a:pPr lvl="1">
              <a:buFont typeface="Wingdings" pitchFamily="2" charset="2"/>
              <a:buChar char="Ø"/>
            </a:pPr>
            <a:r>
              <a:rPr lang="en-US" dirty="0" smtClean="0">
                <a:solidFill>
                  <a:srgbClr val="C00000"/>
                </a:solidFill>
              </a:rPr>
              <a:t>53% </a:t>
            </a:r>
            <a:r>
              <a:rPr lang="en-US" dirty="0" smtClean="0"/>
              <a:t>agriculture</a:t>
            </a:r>
          </a:p>
          <a:p>
            <a:pPr lvl="1">
              <a:buFont typeface="Wingdings" pitchFamily="2" charset="2"/>
              <a:buChar char="Ø"/>
            </a:pPr>
            <a:r>
              <a:rPr lang="en-US" dirty="0" smtClean="0">
                <a:solidFill>
                  <a:srgbClr val="C00000"/>
                </a:solidFill>
              </a:rPr>
              <a:t>34% </a:t>
            </a:r>
            <a:r>
              <a:rPr lang="en-US" dirty="0" smtClean="0"/>
              <a:t>municipal</a:t>
            </a:r>
          </a:p>
          <a:p>
            <a:pPr>
              <a:buFontTx/>
              <a:buChar char="•"/>
            </a:pPr>
            <a:r>
              <a:rPr lang="en-US" dirty="0" smtClean="0"/>
              <a:t>N &amp; P in groundwater and rivers mostly stable and decreasing</a:t>
            </a:r>
          </a:p>
          <a:p>
            <a:r>
              <a:rPr lang="en-US" dirty="0" smtClean="0"/>
              <a:t>	since 2007</a:t>
            </a:r>
          </a:p>
          <a:p>
            <a:pPr>
              <a:buFontTx/>
              <a:buChar char="•"/>
            </a:pPr>
            <a:r>
              <a:rPr lang="en-US" dirty="0" smtClean="0"/>
              <a:t>River inputs to transitional and coastal waters also declining </a:t>
            </a:r>
          </a:p>
          <a:p>
            <a:pPr>
              <a:buFontTx/>
              <a:buChar char="•"/>
            </a:pPr>
            <a:r>
              <a:rPr lang="en-US" dirty="0" smtClean="0"/>
              <a:t>Nutrient inputs to rivers, particularly from agriculture have fallen:</a:t>
            </a:r>
          </a:p>
          <a:p>
            <a:pPr lvl="1">
              <a:buFont typeface="Wingdings" pitchFamily="2" charset="2"/>
              <a:buChar char="Ø"/>
            </a:pPr>
            <a:r>
              <a:rPr lang="en-US" dirty="0" smtClean="0"/>
              <a:t>N down </a:t>
            </a:r>
            <a:r>
              <a:rPr lang="en-US" dirty="0" smtClean="0">
                <a:solidFill>
                  <a:srgbClr val="009900"/>
                </a:solidFill>
              </a:rPr>
              <a:t>18.7% </a:t>
            </a:r>
          </a:p>
          <a:p>
            <a:pPr lvl="1">
              <a:buFont typeface="Wingdings" pitchFamily="2" charset="2"/>
              <a:buChar char="Ø"/>
            </a:pPr>
            <a:r>
              <a:rPr lang="en-US" dirty="0" smtClean="0"/>
              <a:t>P down </a:t>
            </a:r>
            <a:r>
              <a:rPr lang="en-US" dirty="0" smtClean="0">
                <a:solidFill>
                  <a:srgbClr val="009900"/>
                </a:solidFill>
              </a:rPr>
              <a:t>37.7%.</a:t>
            </a:r>
            <a:endParaRPr lang="en-IE" dirty="0" smtClean="0">
              <a:solidFill>
                <a:srgbClr val="0099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978000"/>
            <a:ext cx="7234242"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17143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86575" y="6062663"/>
            <a:ext cx="2246313" cy="78422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defTabSz="457200" fontAlgn="base">
              <a:spcBef>
                <a:spcPct val="0"/>
              </a:spcBef>
              <a:spcAft>
                <a:spcPct val="0"/>
              </a:spcAft>
              <a:defRPr/>
            </a:pPr>
            <a:endParaRPr lang="en-IE">
              <a:solidFill>
                <a:prstClr val="black"/>
              </a:solidFill>
            </a:endParaRPr>
          </a:p>
        </p:txBody>
      </p:sp>
      <p:sp>
        <p:nvSpPr>
          <p:cNvPr id="80899" name="Title 1"/>
          <p:cNvSpPr>
            <a:spLocks noGrp="1"/>
          </p:cNvSpPr>
          <p:nvPr>
            <p:ph type="title"/>
          </p:nvPr>
        </p:nvSpPr>
        <p:spPr>
          <a:xfrm>
            <a:off x="684213" y="215900"/>
            <a:ext cx="7785100" cy="731838"/>
          </a:xfrm>
        </p:spPr>
        <p:txBody>
          <a:bodyPr/>
          <a:lstStyle/>
          <a:p>
            <a:pPr algn="ctr"/>
            <a:r>
              <a:rPr lang="en-IE" sz="3200" smtClean="0">
                <a:latin typeface="Arial" pitchFamily="34" charset="0"/>
                <a:ea typeface="ヒラギノ角ゴ Pro W3" pitchFamily="96" charset="-128"/>
                <a:cs typeface="Arial" pitchFamily="34" charset="0"/>
              </a:rPr>
              <a:t>National cow numbers</a:t>
            </a:r>
          </a:p>
        </p:txBody>
      </p:sp>
      <p:sp>
        <p:nvSpPr>
          <p:cNvPr id="3" name="Content Placeholder 2"/>
          <p:cNvSpPr>
            <a:spLocks noGrp="1"/>
          </p:cNvSpPr>
          <p:nvPr>
            <p:ph idx="1"/>
          </p:nvPr>
        </p:nvSpPr>
        <p:spPr>
          <a:xfrm>
            <a:off x="0" y="779463"/>
            <a:ext cx="9132888" cy="4683125"/>
          </a:xfrm>
        </p:spPr>
        <p:txBody>
          <a:bodyPr/>
          <a:lstStyle/>
          <a:p>
            <a:pPr lvl="1">
              <a:buFont typeface="Arial" charset="0"/>
              <a:buChar char="•"/>
              <a:defRPr/>
            </a:pPr>
            <a:r>
              <a:rPr lang="en-IE" sz="2400" dirty="0" smtClean="0"/>
              <a:t>Actual change 2010 to 2017 and projected change to 2025</a:t>
            </a:r>
            <a:endParaRPr lang="en-IE" sz="1800" dirty="0" smtClean="0"/>
          </a:p>
          <a:p>
            <a:pPr marL="360363" lvl="1" indent="0">
              <a:buFont typeface="Arial" charset="0"/>
              <a:buNone/>
              <a:defRPr/>
            </a:pPr>
            <a:endParaRPr lang="en-IE" dirty="0" smtClean="0"/>
          </a:p>
          <a:p>
            <a:pPr marL="360363" lvl="1" indent="0">
              <a:buFont typeface="Arial" charset="0"/>
              <a:buNone/>
              <a:defRPr/>
            </a:pPr>
            <a:endParaRPr lang="en-IE" dirty="0"/>
          </a:p>
        </p:txBody>
      </p:sp>
      <p:sp>
        <p:nvSpPr>
          <p:cNvPr id="8090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40F1F222-C6A6-4B40-933E-41C6A3F823FA}" type="slidenum">
              <a:rPr lang="en-US" sz="800">
                <a:solidFill>
                  <a:srgbClr val="007944"/>
                </a:solidFill>
              </a:rPr>
              <a:pPr/>
              <a:t>13</a:t>
            </a:fld>
            <a:endParaRPr lang="en-US" sz="800">
              <a:solidFill>
                <a:srgbClr val="007944"/>
              </a:solidFill>
            </a:endParaRPr>
          </a:p>
        </p:txBody>
      </p:sp>
      <p:graphicFrame>
        <p:nvGraphicFramePr>
          <p:cNvPr id="7" name="Chart 6"/>
          <p:cNvGraphicFramePr>
            <a:graphicFrameLocks/>
          </p:cNvGraphicFramePr>
          <p:nvPr/>
        </p:nvGraphicFramePr>
        <p:xfrm>
          <a:off x="397333" y="1349024"/>
          <a:ext cx="8543467" cy="55089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944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0"/>
            <a:ext cx="586422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2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EB2D6A48-0427-4D43-AE94-FD88F4454424}" type="slidenum">
              <a:rPr lang="en-US" sz="800">
                <a:solidFill>
                  <a:srgbClr val="007944"/>
                </a:solidFill>
              </a:rPr>
              <a:pPr/>
              <a:t>14</a:t>
            </a:fld>
            <a:endParaRPr lang="en-US" sz="800">
              <a:solidFill>
                <a:srgbClr val="007944"/>
              </a:solidFill>
            </a:endParaRPr>
          </a:p>
        </p:txBody>
      </p:sp>
      <p:sp>
        <p:nvSpPr>
          <p:cNvPr id="7" name="Rectangle 6"/>
          <p:cNvSpPr/>
          <p:nvPr/>
        </p:nvSpPr>
        <p:spPr>
          <a:xfrm>
            <a:off x="6999288" y="5994400"/>
            <a:ext cx="1974850" cy="8636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defTabSz="457200" fontAlgn="base">
              <a:spcBef>
                <a:spcPct val="0"/>
              </a:spcBef>
              <a:spcAft>
                <a:spcPct val="0"/>
              </a:spcAft>
              <a:defRPr/>
            </a:pPr>
            <a:endParaRPr lang="en-IE">
              <a:solidFill>
                <a:prstClr val="black"/>
              </a:solidFill>
            </a:endParaRPr>
          </a:p>
        </p:txBody>
      </p:sp>
      <p:sp>
        <p:nvSpPr>
          <p:cNvPr id="2" name="TextBox 1"/>
          <p:cNvSpPr txBox="1">
            <a:spLocks noChangeArrowheads="1"/>
          </p:cNvSpPr>
          <p:nvPr/>
        </p:nvSpPr>
        <p:spPr bwMode="auto">
          <a:xfrm>
            <a:off x="123825" y="1028700"/>
            <a:ext cx="194151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Top 3:</a:t>
            </a:r>
          </a:p>
          <a:p>
            <a:pPr fontAlgn="base">
              <a:spcBef>
                <a:spcPct val="0"/>
              </a:spcBef>
              <a:spcAft>
                <a:spcPct val="0"/>
              </a:spcAft>
            </a:pPr>
            <a:endParaRPr lang="en-IE" sz="1800">
              <a:solidFill>
                <a:srgbClr val="000000"/>
              </a:solidFill>
            </a:endParaRPr>
          </a:p>
          <a:p>
            <a:pPr fontAlgn="base">
              <a:spcBef>
                <a:spcPct val="0"/>
              </a:spcBef>
              <a:spcAft>
                <a:spcPct val="0"/>
              </a:spcAft>
            </a:pPr>
            <a:r>
              <a:rPr lang="en-IE" sz="1800" b="1">
                <a:solidFill>
                  <a:srgbClr val="000000"/>
                </a:solidFill>
              </a:rPr>
              <a:t>Extra cows</a:t>
            </a:r>
          </a:p>
          <a:p>
            <a:pPr fontAlgn="base">
              <a:spcBef>
                <a:spcPct val="0"/>
              </a:spcBef>
              <a:spcAft>
                <a:spcPct val="0"/>
              </a:spcAft>
            </a:pPr>
            <a:r>
              <a:rPr lang="en-IE" sz="1800">
                <a:solidFill>
                  <a:srgbClr val="000000"/>
                </a:solidFill>
              </a:rPr>
              <a:t>Cork – 77,000</a:t>
            </a:r>
          </a:p>
          <a:p>
            <a:pPr fontAlgn="base">
              <a:spcBef>
                <a:spcPct val="0"/>
              </a:spcBef>
              <a:spcAft>
                <a:spcPct val="0"/>
              </a:spcAft>
            </a:pPr>
            <a:r>
              <a:rPr lang="en-IE" sz="1800">
                <a:solidFill>
                  <a:srgbClr val="000000"/>
                </a:solidFill>
              </a:rPr>
              <a:t>Tipp – 43,000</a:t>
            </a:r>
          </a:p>
          <a:p>
            <a:pPr fontAlgn="base">
              <a:spcBef>
                <a:spcPct val="0"/>
              </a:spcBef>
              <a:spcAft>
                <a:spcPct val="0"/>
              </a:spcAft>
            </a:pPr>
            <a:r>
              <a:rPr lang="en-IE" sz="1800">
                <a:solidFill>
                  <a:srgbClr val="000000"/>
                </a:solidFill>
              </a:rPr>
              <a:t>Lim – 23,000</a:t>
            </a:r>
          </a:p>
          <a:p>
            <a:pPr fontAlgn="base">
              <a:spcBef>
                <a:spcPct val="0"/>
              </a:spcBef>
              <a:spcAft>
                <a:spcPct val="0"/>
              </a:spcAft>
            </a:pPr>
            <a:endParaRPr lang="en-IE" sz="1800">
              <a:solidFill>
                <a:srgbClr val="000000"/>
              </a:solidFill>
            </a:endParaRPr>
          </a:p>
          <a:p>
            <a:pPr fontAlgn="base">
              <a:spcBef>
                <a:spcPct val="0"/>
              </a:spcBef>
              <a:spcAft>
                <a:spcPct val="0"/>
              </a:spcAft>
            </a:pPr>
            <a:r>
              <a:rPr lang="en-IE" sz="1800" b="1">
                <a:solidFill>
                  <a:srgbClr val="000000"/>
                </a:solidFill>
              </a:rPr>
              <a:t>% increase</a:t>
            </a:r>
          </a:p>
          <a:p>
            <a:pPr fontAlgn="base">
              <a:spcBef>
                <a:spcPct val="0"/>
              </a:spcBef>
              <a:spcAft>
                <a:spcPct val="0"/>
              </a:spcAft>
            </a:pPr>
            <a:r>
              <a:rPr lang="en-IE" sz="1800">
                <a:solidFill>
                  <a:srgbClr val="000000"/>
                </a:solidFill>
              </a:rPr>
              <a:t>Laois – 46%</a:t>
            </a:r>
          </a:p>
          <a:p>
            <a:pPr fontAlgn="base">
              <a:spcBef>
                <a:spcPct val="0"/>
              </a:spcBef>
              <a:spcAft>
                <a:spcPct val="0"/>
              </a:spcAft>
            </a:pPr>
            <a:r>
              <a:rPr lang="en-IE" sz="1800">
                <a:solidFill>
                  <a:srgbClr val="000000"/>
                </a:solidFill>
              </a:rPr>
              <a:t>WestM – 43%</a:t>
            </a:r>
          </a:p>
          <a:p>
            <a:pPr fontAlgn="base">
              <a:spcBef>
                <a:spcPct val="0"/>
              </a:spcBef>
              <a:spcAft>
                <a:spcPct val="0"/>
              </a:spcAft>
            </a:pPr>
            <a:r>
              <a:rPr lang="en-IE" sz="1800">
                <a:solidFill>
                  <a:srgbClr val="000000"/>
                </a:solidFill>
              </a:rPr>
              <a:t>Offaly – 41%</a:t>
            </a:r>
          </a:p>
          <a:p>
            <a:pPr fontAlgn="base">
              <a:spcBef>
                <a:spcPct val="0"/>
              </a:spcBef>
              <a:spcAft>
                <a:spcPct val="0"/>
              </a:spcAft>
            </a:pPr>
            <a:endParaRPr lang="en-IE" sz="1800">
              <a:solidFill>
                <a:srgbClr val="000000"/>
              </a:solidFill>
            </a:endParaRPr>
          </a:p>
          <a:p>
            <a:pPr fontAlgn="base">
              <a:spcBef>
                <a:spcPct val="0"/>
              </a:spcBef>
              <a:spcAft>
                <a:spcPct val="0"/>
              </a:spcAft>
            </a:pPr>
            <a:r>
              <a:rPr lang="en-IE" sz="1800" b="1">
                <a:solidFill>
                  <a:srgbClr val="000000"/>
                </a:solidFill>
              </a:rPr>
              <a:t>Ave herd size </a:t>
            </a:r>
            <a:r>
              <a:rPr lang="en-IE" sz="1800">
                <a:solidFill>
                  <a:srgbClr val="000000"/>
                </a:solidFill>
              </a:rPr>
              <a:t>Meath – 97</a:t>
            </a:r>
          </a:p>
          <a:p>
            <a:pPr fontAlgn="base">
              <a:spcBef>
                <a:spcPct val="0"/>
              </a:spcBef>
              <a:spcAft>
                <a:spcPct val="0"/>
              </a:spcAft>
            </a:pPr>
            <a:r>
              <a:rPr lang="en-IE" sz="1800">
                <a:solidFill>
                  <a:srgbClr val="000000"/>
                </a:solidFill>
              </a:rPr>
              <a:t>Waterford – 95</a:t>
            </a:r>
          </a:p>
          <a:p>
            <a:pPr fontAlgn="base">
              <a:spcBef>
                <a:spcPct val="0"/>
              </a:spcBef>
              <a:spcAft>
                <a:spcPct val="0"/>
              </a:spcAft>
            </a:pPr>
            <a:r>
              <a:rPr lang="en-IE" sz="1800">
                <a:solidFill>
                  <a:srgbClr val="000000"/>
                </a:solidFill>
              </a:rPr>
              <a:t>Louth - 93</a:t>
            </a:r>
          </a:p>
          <a:p>
            <a:pPr fontAlgn="base">
              <a:spcBef>
                <a:spcPct val="0"/>
              </a:spcBef>
              <a:spcAft>
                <a:spcPct val="0"/>
              </a:spcAft>
            </a:pPr>
            <a:endParaRPr lang="en-IE" sz="1800">
              <a:solidFill>
                <a:srgbClr val="000000"/>
              </a:solidFill>
            </a:endParaRPr>
          </a:p>
        </p:txBody>
      </p:sp>
      <p:sp>
        <p:nvSpPr>
          <p:cNvPr id="3" name="Oval 2"/>
          <p:cNvSpPr/>
          <p:nvPr/>
        </p:nvSpPr>
        <p:spPr>
          <a:xfrm>
            <a:off x="2709863" y="4752975"/>
            <a:ext cx="2414587" cy="167322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4" name="TextBox 3"/>
          <p:cNvSpPr txBox="1">
            <a:spLocks noChangeArrowheads="1"/>
          </p:cNvSpPr>
          <p:nvPr/>
        </p:nvSpPr>
        <p:spPr bwMode="auto">
          <a:xfrm>
            <a:off x="2822575" y="5121275"/>
            <a:ext cx="21891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Munster</a:t>
            </a:r>
          </a:p>
          <a:p>
            <a:pPr algn="ctr" fontAlgn="base">
              <a:spcBef>
                <a:spcPct val="0"/>
              </a:spcBef>
              <a:spcAft>
                <a:spcPct val="0"/>
              </a:spcAft>
            </a:pPr>
            <a:r>
              <a:rPr lang="en-IE" sz="1800">
                <a:solidFill>
                  <a:srgbClr val="000000"/>
                </a:solidFill>
              </a:rPr>
              <a:t>+191,000 cows</a:t>
            </a:r>
          </a:p>
          <a:p>
            <a:pPr algn="ctr" fontAlgn="base">
              <a:spcBef>
                <a:spcPct val="0"/>
              </a:spcBef>
              <a:spcAft>
                <a:spcPct val="0"/>
              </a:spcAft>
            </a:pPr>
            <a:r>
              <a:rPr lang="en-IE" sz="1800">
                <a:solidFill>
                  <a:srgbClr val="000000"/>
                </a:solidFill>
              </a:rPr>
              <a:t>+29%</a:t>
            </a:r>
          </a:p>
          <a:p>
            <a:pPr fontAlgn="base">
              <a:spcBef>
                <a:spcPct val="0"/>
              </a:spcBef>
              <a:spcAft>
                <a:spcPct val="0"/>
              </a:spcAft>
            </a:pPr>
            <a:endParaRPr lang="en-IE" sz="1800">
              <a:solidFill>
                <a:srgbClr val="000000"/>
              </a:solidFill>
            </a:endParaRPr>
          </a:p>
        </p:txBody>
      </p:sp>
      <p:sp>
        <p:nvSpPr>
          <p:cNvPr id="10" name="Oval 9"/>
          <p:cNvSpPr/>
          <p:nvPr/>
        </p:nvSpPr>
        <p:spPr>
          <a:xfrm>
            <a:off x="4470400" y="3429000"/>
            <a:ext cx="2416175" cy="1673225"/>
          </a:xfrm>
          <a:prstGeom prst="ellipse">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11" name="TextBox 10"/>
          <p:cNvSpPr txBox="1">
            <a:spLocks noChangeArrowheads="1"/>
          </p:cNvSpPr>
          <p:nvPr/>
        </p:nvSpPr>
        <p:spPr bwMode="auto">
          <a:xfrm>
            <a:off x="4583113" y="3797300"/>
            <a:ext cx="2190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Leinster</a:t>
            </a:r>
          </a:p>
          <a:p>
            <a:pPr algn="ctr" fontAlgn="base">
              <a:spcBef>
                <a:spcPct val="0"/>
              </a:spcBef>
              <a:spcAft>
                <a:spcPct val="0"/>
              </a:spcAft>
            </a:pPr>
            <a:r>
              <a:rPr lang="en-IE" sz="1800">
                <a:solidFill>
                  <a:srgbClr val="000000"/>
                </a:solidFill>
              </a:rPr>
              <a:t>+102,000 cows</a:t>
            </a:r>
          </a:p>
          <a:p>
            <a:pPr algn="ctr" fontAlgn="base">
              <a:spcBef>
                <a:spcPct val="0"/>
              </a:spcBef>
              <a:spcAft>
                <a:spcPct val="0"/>
              </a:spcAft>
            </a:pPr>
            <a:r>
              <a:rPr lang="en-IE" sz="1800">
                <a:solidFill>
                  <a:srgbClr val="000000"/>
                </a:solidFill>
              </a:rPr>
              <a:t>+36%</a:t>
            </a:r>
          </a:p>
          <a:p>
            <a:pPr fontAlgn="base">
              <a:spcBef>
                <a:spcPct val="0"/>
              </a:spcBef>
              <a:spcAft>
                <a:spcPct val="0"/>
              </a:spcAft>
            </a:pPr>
            <a:endParaRPr lang="en-IE" sz="1800">
              <a:solidFill>
                <a:srgbClr val="000000"/>
              </a:solidFill>
            </a:endParaRPr>
          </a:p>
        </p:txBody>
      </p:sp>
      <p:sp>
        <p:nvSpPr>
          <p:cNvPr id="12" name="Oval 11"/>
          <p:cNvSpPr/>
          <p:nvPr/>
        </p:nvSpPr>
        <p:spPr>
          <a:xfrm>
            <a:off x="2376488" y="2452688"/>
            <a:ext cx="2416175" cy="1673225"/>
          </a:xfrm>
          <a:prstGeom prst="ellipse">
            <a:avLst/>
          </a:prstGeom>
          <a:solidFill>
            <a:srgbClr val="007944"/>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13" name="TextBox 12"/>
          <p:cNvSpPr txBox="1">
            <a:spLocks noChangeArrowheads="1"/>
          </p:cNvSpPr>
          <p:nvPr/>
        </p:nvSpPr>
        <p:spPr bwMode="auto">
          <a:xfrm>
            <a:off x="2489200" y="2828925"/>
            <a:ext cx="2190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Connacht</a:t>
            </a:r>
          </a:p>
          <a:p>
            <a:pPr algn="ctr" fontAlgn="base">
              <a:spcBef>
                <a:spcPct val="0"/>
              </a:spcBef>
              <a:spcAft>
                <a:spcPct val="0"/>
              </a:spcAft>
            </a:pPr>
            <a:r>
              <a:rPr lang="en-IE" sz="1800">
                <a:solidFill>
                  <a:srgbClr val="000000"/>
                </a:solidFill>
              </a:rPr>
              <a:t>+16,000 cows</a:t>
            </a:r>
          </a:p>
          <a:p>
            <a:pPr algn="ctr" fontAlgn="base">
              <a:spcBef>
                <a:spcPct val="0"/>
              </a:spcBef>
              <a:spcAft>
                <a:spcPct val="0"/>
              </a:spcAft>
            </a:pPr>
            <a:r>
              <a:rPr lang="en-IE" sz="1800">
                <a:solidFill>
                  <a:srgbClr val="000000"/>
                </a:solidFill>
              </a:rPr>
              <a:t>+ 29%</a:t>
            </a:r>
          </a:p>
          <a:p>
            <a:pPr fontAlgn="base">
              <a:spcBef>
                <a:spcPct val="0"/>
              </a:spcBef>
              <a:spcAft>
                <a:spcPct val="0"/>
              </a:spcAft>
            </a:pPr>
            <a:endParaRPr lang="en-IE" sz="1800">
              <a:solidFill>
                <a:srgbClr val="000000"/>
              </a:solidFill>
            </a:endParaRPr>
          </a:p>
        </p:txBody>
      </p:sp>
      <p:sp>
        <p:nvSpPr>
          <p:cNvPr id="14" name="Oval 13"/>
          <p:cNvSpPr/>
          <p:nvPr/>
        </p:nvSpPr>
        <p:spPr>
          <a:xfrm>
            <a:off x="4583113" y="1316038"/>
            <a:ext cx="2416175" cy="1673225"/>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8" name="TextBox 7"/>
          <p:cNvSpPr txBox="1">
            <a:spLocks noChangeArrowheads="1"/>
          </p:cNvSpPr>
          <p:nvPr/>
        </p:nvSpPr>
        <p:spPr bwMode="auto">
          <a:xfrm>
            <a:off x="4945063" y="1690688"/>
            <a:ext cx="19415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Ulster 3</a:t>
            </a:r>
          </a:p>
          <a:p>
            <a:pPr algn="ctr" fontAlgn="base">
              <a:spcBef>
                <a:spcPct val="0"/>
              </a:spcBef>
              <a:spcAft>
                <a:spcPct val="0"/>
              </a:spcAft>
            </a:pPr>
            <a:r>
              <a:rPr lang="en-IE" sz="1800">
                <a:solidFill>
                  <a:srgbClr val="000000"/>
                </a:solidFill>
              </a:rPr>
              <a:t>+19,000 cows</a:t>
            </a:r>
          </a:p>
          <a:p>
            <a:pPr algn="ctr" fontAlgn="base">
              <a:spcBef>
                <a:spcPct val="0"/>
              </a:spcBef>
              <a:spcAft>
                <a:spcPct val="0"/>
              </a:spcAft>
            </a:pPr>
            <a:r>
              <a:rPr lang="en-IE" sz="1800">
                <a:solidFill>
                  <a:srgbClr val="000000"/>
                </a:solidFill>
              </a:rPr>
              <a:t>+25%</a:t>
            </a:r>
          </a:p>
        </p:txBody>
      </p:sp>
    </p:spTree>
    <p:extLst>
      <p:ext uri="{BB962C8B-B14F-4D97-AF65-F5344CB8AC3E}">
        <p14:creationId xmlns:p14="http://schemas.microsoft.com/office/powerpoint/2010/main" val="24148578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10" grpId="0" animBg="1"/>
      <p:bldP spid="11" grpId="0"/>
      <p:bldP spid="12" grpId="0" animBg="1"/>
      <p:bldP spid="13" grpId="0"/>
      <p:bldP spid="14"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9180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0"/>
            <a:ext cx="9144000" cy="712788"/>
          </a:xfrm>
        </p:spPr>
        <p:txBody>
          <a:bodyPr/>
          <a:lstStyle/>
          <a:p>
            <a:r>
              <a:rPr lang="en-GB" sz="3000" smtClean="0"/>
              <a:t>New water protection measures – all farmers</a:t>
            </a:r>
            <a:endParaRPr lang="en-IE" sz="3000" smtClean="0"/>
          </a:p>
        </p:txBody>
      </p:sp>
      <p:sp>
        <p:nvSpPr>
          <p:cNvPr id="3" name="Content Placeholder 2"/>
          <p:cNvSpPr>
            <a:spLocks noGrp="1"/>
          </p:cNvSpPr>
          <p:nvPr>
            <p:ph idx="1"/>
          </p:nvPr>
        </p:nvSpPr>
        <p:spPr>
          <a:xfrm>
            <a:off x="250825" y="1268413"/>
            <a:ext cx="8713788" cy="5256212"/>
          </a:xfrm>
        </p:spPr>
        <p:txBody>
          <a:bodyPr/>
          <a:lstStyle/>
          <a:p>
            <a:pPr eaLnBrk="1" hangingPunct="1">
              <a:lnSpc>
                <a:spcPct val="200000"/>
              </a:lnSpc>
              <a:buFont typeface="Wingdings" pitchFamily="2" charset="2"/>
              <a:buNone/>
              <a:defRPr/>
            </a:pPr>
            <a:r>
              <a:rPr lang="en-IE" sz="2200" b="1" u="sng" dirty="0" smtClean="0"/>
              <a:t>Prevention of run off resulting from poaching</a:t>
            </a:r>
            <a:r>
              <a:rPr lang="en-IE" sz="2200" dirty="0" smtClean="0"/>
              <a:t> </a:t>
            </a:r>
          </a:p>
          <a:p>
            <a:pPr marL="342900" lvl="1" indent="-342900" eaLnBrk="1" hangingPunct="1">
              <a:lnSpc>
                <a:spcPct val="200000"/>
              </a:lnSpc>
              <a:buFont typeface="Wingdings" pitchFamily="2" charset="2"/>
              <a:buChar char="t"/>
              <a:defRPr/>
            </a:pPr>
            <a:r>
              <a:rPr lang="en-IE" sz="2200" dirty="0">
                <a:ea typeface="+mn-ea"/>
                <a:cs typeface="+mn-cs"/>
              </a:rPr>
              <a:t>Livestock management </a:t>
            </a:r>
          </a:p>
          <a:p>
            <a:pPr marL="342900" lvl="1" indent="-342900" eaLnBrk="1" hangingPunct="1">
              <a:lnSpc>
                <a:spcPct val="200000"/>
              </a:lnSpc>
              <a:buFont typeface="Wingdings" pitchFamily="2" charset="2"/>
              <a:buChar char="t"/>
              <a:defRPr/>
            </a:pPr>
            <a:r>
              <a:rPr lang="en-IE" sz="2200" dirty="0" smtClean="0">
                <a:ea typeface="+mn-ea"/>
                <a:cs typeface="+mn-cs"/>
              </a:rPr>
              <a:t>Preventing </a:t>
            </a:r>
            <a:r>
              <a:rPr lang="en-IE" sz="2200" dirty="0">
                <a:ea typeface="+mn-ea"/>
                <a:cs typeface="+mn-cs"/>
              </a:rPr>
              <a:t>nutrient and sediment loss</a:t>
            </a:r>
          </a:p>
          <a:p>
            <a:pPr eaLnBrk="1" hangingPunct="1">
              <a:lnSpc>
                <a:spcPct val="200000"/>
              </a:lnSpc>
              <a:defRPr/>
            </a:pPr>
            <a:r>
              <a:rPr lang="en-IE" sz="2200" dirty="0" smtClean="0"/>
              <a:t>Brings NAP/GAP regs in line with GAEC</a:t>
            </a:r>
          </a:p>
          <a:p>
            <a:pPr lvl="2" eaLnBrk="1" hangingPunct="1">
              <a:buFont typeface="Arial" pitchFamily="34" charset="0"/>
              <a:buChar char="•"/>
              <a:defRPr/>
            </a:pPr>
            <a:endParaRPr lang="en-IE" sz="10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eaLnBrk="1" hangingPunct="1">
              <a:defRPr/>
            </a:pPr>
            <a:endParaRPr lang="en-GB" sz="2200" dirty="0" smtClean="0"/>
          </a:p>
          <a:p>
            <a:pPr lvl="1">
              <a:defRPr/>
            </a:pPr>
            <a:endParaRPr lang="en-GB" sz="2200" dirty="0" smtClean="0"/>
          </a:p>
          <a:p>
            <a:pPr>
              <a:spcAft>
                <a:spcPts val="1200"/>
              </a:spcAft>
              <a:defRPr/>
            </a:pPr>
            <a:endParaRPr lang="en-IE" altLang="en-US" sz="2200" dirty="0" smtClean="0"/>
          </a:p>
        </p:txBody>
      </p:sp>
      <p:cxnSp>
        <p:nvCxnSpPr>
          <p:cNvPr id="6" name="Straight Connector 5"/>
          <p:cNvCxnSpPr/>
          <p:nvPr/>
        </p:nvCxnSpPr>
        <p:spPr>
          <a:xfrm>
            <a:off x="250825" y="1196975"/>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331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724400"/>
            <a:ext cx="2592387"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4724400"/>
            <a:ext cx="25923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4724400"/>
            <a:ext cx="25908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659778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44450"/>
            <a:ext cx="5576888" cy="1152525"/>
          </a:xfrm>
        </p:spPr>
        <p:txBody>
          <a:bodyPr/>
          <a:lstStyle/>
          <a:p>
            <a:r>
              <a:rPr lang="en-GB" sz="3000" dirty="0" smtClean="0"/>
              <a:t>Change to soil analysis</a:t>
            </a:r>
            <a:br>
              <a:rPr lang="en-GB" sz="3000" dirty="0" smtClean="0"/>
            </a:br>
            <a:r>
              <a:rPr lang="en-GB" sz="3000" dirty="0" smtClean="0"/>
              <a:t>All farmers</a:t>
            </a:r>
            <a:endParaRPr lang="en-IE" sz="3000" dirty="0" smtClean="0"/>
          </a:p>
        </p:txBody>
      </p:sp>
      <p:sp>
        <p:nvSpPr>
          <p:cNvPr id="11267" name="Content Placeholder 2"/>
          <p:cNvSpPr>
            <a:spLocks noGrp="1"/>
          </p:cNvSpPr>
          <p:nvPr>
            <p:ph idx="1"/>
          </p:nvPr>
        </p:nvSpPr>
        <p:spPr>
          <a:xfrm>
            <a:off x="0" y="1270000"/>
            <a:ext cx="9144000" cy="5588000"/>
          </a:xfrm>
        </p:spPr>
        <p:txBody>
          <a:bodyPr/>
          <a:lstStyle/>
          <a:p>
            <a:pPr lvl="2" eaLnBrk="1" hangingPunct="1">
              <a:buFont typeface="Arial" charset="0"/>
              <a:buChar char="•"/>
              <a:defRPr/>
            </a:pPr>
            <a:endParaRPr lang="en-IE" sz="800" dirty="0" smtClean="0"/>
          </a:p>
          <a:p>
            <a:pPr eaLnBrk="1" hangingPunct="1">
              <a:buFont typeface="Wingdings" pitchFamily="2" charset="2"/>
              <a:buNone/>
              <a:defRPr/>
            </a:pPr>
            <a:r>
              <a:rPr lang="en-IE" sz="1800" b="1" dirty="0" smtClean="0"/>
              <a:t>Soil analysis</a:t>
            </a:r>
          </a:p>
          <a:p>
            <a:pPr marL="342900" lvl="1" indent="-342900" eaLnBrk="1" hangingPunct="1">
              <a:lnSpc>
                <a:spcPct val="200000"/>
              </a:lnSpc>
              <a:buFont typeface="Wingdings" pitchFamily="2" charset="2"/>
              <a:buChar char="t"/>
              <a:defRPr/>
            </a:pPr>
            <a:r>
              <a:rPr lang="en-IE" sz="1800" dirty="0">
                <a:cs typeface="+mn-cs"/>
              </a:rPr>
              <a:t>Reduced area and increased frequency</a:t>
            </a:r>
          </a:p>
          <a:p>
            <a:pPr marL="342900" lvl="1" indent="-342900" eaLnBrk="1" hangingPunct="1">
              <a:lnSpc>
                <a:spcPct val="200000"/>
              </a:lnSpc>
              <a:buFont typeface="Wingdings" pitchFamily="2" charset="2"/>
              <a:buChar char="t"/>
              <a:defRPr/>
            </a:pPr>
            <a:r>
              <a:rPr lang="en-IE" sz="1800" dirty="0" smtClean="0">
                <a:cs typeface="+mn-cs"/>
              </a:rPr>
              <a:t>Previously </a:t>
            </a:r>
            <a:r>
              <a:rPr lang="en-IE" sz="1800" dirty="0">
                <a:cs typeface="+mn-cs"/>
              </a:rPr>
              <a:t>soil sample per 8 </a:t>
            </a:r>
            <a:r>
              <a:rPr lang="en-IE" sz="1800" dirty="0" smtClean="0">
                <a:cs typeface="+mn-cs"/>
              </a:rPr>
              <a:t>hectares (Max) every </a:t>
            </a:r>
            <a:r>
              <a:rPr lang="en-IE" sz="1800" dirty="0">
                <a:cs typeface="+mn-cs"/>
              </a:rPr>
              <a:t>5 </a:t>
            </a:r>
            <a:r>
              <a:rPr lang="en-IE" sz="1800" dirty="0" smtClean="0">
                <a:cs typeface="+mn-cs"/>
              </a:rPr>
              <a:t>years</a:t>
            </a:r>
            <a:endParaRPr lang="en-IE" sz="1800" dirty="0">
              <a:cs typeface="+mn-cs"/>
            </a:endParaRPr>
          </a:p>
          <a:p>
            <a:pPr marL="342900" lvl="1" indent="-342900" eaLnBrk="1" hangingPunct="1">
              <a:lnSpc>
                <a:spcPct val="200000"/>
              </a:lnSpc>
              <a:buFont typeface="Wingdings" pitchFamily="2" charset="2"/>
              <a:buChar char="t"/>
              <a:defRPr/>
            </a:pPr>
            <a:r>
              <a:rPr lang="en-IE" sz="1800" dirty="0">
                <a:cs typeface="+mn-cs"/>
              </a:rPr>
              <a:t>Now max soil sample area of 5 hectares every 4 years – For all soil samples </a:t>
            </a:r>
            <a:r>
              <a:rPr lang="en-IE" sz="1800" dirty="0" smtClean="0">
                <a:cs typeface="+mn-cs"/>
              </a:rPr>
              <a:t>received in soil laboratories </a:t>
            </a:r>
            <a:r>
              <a:rPr lang="en-IE" sz="1800" dirty="0">
                <a:cs typeface="+mn-cs"/>
              </a:rPr>
              <a:t>after 1st January 2018. </a:t>
            </a:r>
          </a:p>
          <a:p>
            <a:pPr marL="342900" lvl="1" indent="-342900" eaLnBrk="1" hangingPunct="1">
              <a:lnSpc>
                <a:spcPct val="200000"/>
              </a:lnSpc>
              <a:buFont typeface="Wingdings" pitchFamily="2" charset="2"/>
              <a:buChar char="t"/>
              <a:defRPr/>
            </a:pPr>
            <a:r>
              <a:rPr lang="en-IE" sz="1800" dirty="0" smtClean="0">
                <a:solidFill>
                  <a:srgbClr val="FF0000"/>
                </a:solidFill>
              </a:rPr>
              <a:t>32 ha farm now needs </a:t>
            </a:r>
            <a:r>
              <a:rPr lang="en-IE" sz="1800" dirty="0" smtClean="0">
                <a:solidFill>
                  <a:srgbClr val="FF0000"/>
                </a:solidFill>
              </a:rPr>
              <a:t>a minimum of 7 </a:t>
            </a:r>
            <a:r>
              <a:rPr lang="en-IE" sz="1800" dirty="0" smtClean="0">
                <a:solidFill>
                  <a:srgbClr val="FF0000"/>
                </a:solidFill>
              </a:rPr>
              <a:t>soil samples</a:t>
            </a:r>
          </a:p>
          <a:p>
            <a:pPr marL="342900" lvl="1" indent="-342900" eaLnBrk="1" hangingPunct="1">
              <a:lnSpc>
                <a:spcPct val="200000"/>
              </a:lnSpc>
              <a:buFont typeface="Wingdings" pitchFamily="2" charset="2"/>
              <a:buChar char="t"/>
              <a:defRPr/>
            </a:pPr>
            <a:r>
              <a:rPr lang="en-IE" sz="1800" dirty="0" smtClean="0"/>
              <a:t>All farmers must have a fertiliser plan to know the fertiliser limits for their farm to comply with DAFM Nitrates inspections</a:t>
            </a:r>
            <a:r>
              <a:rPr lang="en-IE" sz="1800" dirty="0"/>
              <a:t>.</a:t>
            </a:r>
            <a:endParaRPr lang="en-IE" sz="1800" dirty="0">
              <a:cs typeface="+mn-cs"/>
            </a:endParaRPr>
          </a:p>
          <a:p>
            <a:pPr marL="457200" lvl="1" indent="0">
              <a:buFont typeface="Arial Unicode MS" pitchFamily="34" charset="-128"/>
              <a:buNone/>
              <a:defRPr/>
            </a:pPr>
            <a:endParaRPr lang="en-GB" sz="1800" dirty="0" smtClean="0"/>
          </a:p>
          <a:p>
            <a:pPr>
              <a:spcAft>
                <a:spcPts val="1200"/>
              </a:spcAft>
              <a:defRPr/>
            </a:pPr>
            <a:endParaRPr lang="en-IE" altLang="en-US" sz="1800" dirty="0" smtClean="0"/>
          </a:p>
        </p:txBody>
      </p:sp>
      <p:cxnSp>
        <p:nvCxnSpPr>
          <p:cNvPr id="6" name="Straight Connector 5"/>
          <p:cNvCxnSpPr/>
          <p:nvPr/>
        </p:nvCxnSpPr>
        <p:spPr>
          <a:xfrm>
            <a:off x="250825" y="1196975"/>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4341" name="Picture 2" descr="Image result for soil sampling teagasc ireland">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332"/>
          <a:stretch/>
        </p:blipFill>
        <p:spPr bwMode="auto">
          <a:xfrm>
            <a:off x="5576888" y="0"/>
            <a:ext cx="3598862" cy="247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808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44450"/>
            <a:ext cx="6875463" cy="1152525"/>
          </a:xfrm>
        </p:spPr>
        <p:txBody>
          <a:bodyPr/>
          <a:lstStyle/>
          <a:p>
            <a:r>
              <a:rPr lang="en-GB" sz="3000" smtClean="0"/>
              <a:t>Phosphorus build-up</a:t>
            </a:r>
            <a:endParaRPr lang="en-IE" sz="3000" smtClean="0"/>
          </a:p>
        </p:txBody>
      </p:sp>
      <p:sp>
        <p:nvSpPr>
          <p:cNvPr id="16387" name="Content Placeholder 2"/>
          <p:cNvSpPr>
            <a:spLocks noGrp="1"/>
          </p:cNvSpPr>
          <p:nvPr>
            <p:ph idx="1"/>
          </p:nvPr>
        </p:nvSpPr>
        <p:spPr>
          <a:xfrm>
            <a:off x="125413" y="1196975"/>
            <a:ext cx="9036050" cy="5661025"/>
          </a:xfrm>
          <a:solidFill>
            <a:schemeClr val="bg1"/>
          </a:solidFill>
        </p:spPr>
        <p:txBody>
          <a:bodyPr/>
          <a:lstStyle/>
          <a:p>
            <a:pPr eaLnBrk="1" hangingPunct="1">
              <a:defRPr/>
            </a:pPr>
            <a:r>
              <a:rPr lang="en-GB" sz="2200" dirty="0" smtClean="0"/>
              <a:t>Currently 62 % of Irish soils in P index 1 and 2</a:t>
            </a:r>
            <a:endParaRPr lang="en-GB" sz="1200" dirty="0" smtClean="0"/>
          </a:p>
          <a:p>
            <a:pPr eaLnBrk="1" hangingPunct="1">
              <a:defRPr/>
            </a:pPr>
            <a:endParaRPr lang="en-GB" sz="1200" dirty="0" smtClean="0"/>
          </a:p>
          <a:p>
            <a:pPr eaLnBrk="1" hangingPunct="1">
              <a:defRPr/>
            </a:pPr>
            <a:r>
              <a:rPr lang="en-GB" sz="2200" dirty="0" smtClean="0"/>
              <a:t>Old build-up rates not sufficient to increase P in reasonable timeframe (pre January 2018)</a:t>
            </a:r>
          </a:p>
          <a:p>
            <a:pPr lvl="1" eaLnBrk="1" hangingPunct="1">
              <a:defRPr/>
            </a:pPr>
            <a:r>
              <a:rPr lang="en-GB" sz="1800" dirty="0" smtClean="0"/>
              <a:t>Index 1 – 20 kg P/ha/year</a:t>
            </a:r>
          </a:p>
          <a:p>
            <a:pPr lvl="1" eaLnBrk="1" hangingPunct="1">
              <a:defRPr/>
            </a:pPr>
            <a:r>
              <a:rPr lang="en-GB" sz="1800" dirty="0" smtClean="0"/>
              <a:t>Index 2 – 10 kg P/ha/year</a:t>
            </a:r>
          </a:p>
          <a:p>
            <a:pPr lvl="1" eaLnBrk="1" hangingPunct="1">
              <a:defRPr/>
            </a:pPr>
            <a:endParaRPr lang="en-GB" sz="1200" dirty="0" smtClean="0"/>
          </a:p>
          <a:p>
            <a:pPr eaLnBrk="1" hangingPunct="1">
              <a:defRPr/>
            </a:pPr>
            <a:r>
              <a:rPr lang="en-GB" sz="2200" dirty="0" smtClean="0"/>
              <a:t>New build up rates for farms &gt; 130 kg N/ha stocking rate</a:t>
            </a:r>
          </a:p>
          <a:p>
            <a:pPr lvl="1" eaLnBrk="1" hangingPunct="1">
              <a:defRPr/>
            </a:pPr>
            <a:r>
              <a:rPr lang="en-GB" sz="1800" dirty="0" smtClean="0"/>
              <a:t>Index 1 – 50 kg P/ha/year</a:t>
            </a:r>
          </a:p>
          <a:p>
            <a:pPr lvl="1" eaLnBrk="1" hangingPunct="1">
              <a:defRPr/>
            </a:pPr>
            <a:r>
              <a:rPr lang="en-GB" sz="1800" dirty="0" smtClean="0"/>
              <a:t>Index 2 – 30 kg P/ha/year</a:t>
            </a:r>
          </a:p>
          <a:p>
            <a:pPr eaLnBrk="1" hangingPunct="1">
              <a:buFont typeface="Wingdings" pitchFamily="2" charset="2"/>
              <a:buNone/>
              <a:defRPr/>
            </a:pPr>
            <a:endParaRPr lang="en-GB" sz="1200" dirty="0" smtClean="0"/>
          </a:p>
          <a:p>
            <a:pPr>
              <a:lnSpc>
                <a:spcPct val="90000"/>
              </a:lnSpc>
              <a:buClr>
                <a:schemeClr val="tx1"/>
              </a:buClr>
              <a:defRPr/>
            </a:pPr>
            <a:r>
              <a:rPr lang="en-IE" sz="2200" dirty="0"/>
              <a:t>Built in safeguards to prevent P transfer to water</a:t>
            </a:r>
          </a:p>
          <a:p>
            <a:pPr lvl="1">
              <a:buFontTx/>
              <a:buChar char="-"/>
              <a:defRPr/>
            </a:pPr>
            <a:r>
              <a:rPr lang="en-GB" sz="1800" dirty="0" smtClean="0"/>
              <a:t>NMP – KT - Four year programme </a:t>
            </a:r>
          </a:p>
          <a:p>
            <a:pPr lvl="1">
              <a:buFontTx/>
              <a:buChar char="-"/>
              <a:defRPr/>
            </a:pPr>
            <a:endParaRPr lang="en-GB" sz="1800" dirty="0"/>
          </a:p>
          <a:p>
            <a:pPr marL="423863" lvl="1" indent="-342900">
              <a:buFont typeface="Wingdings" pitchFamily="2" charset="2"/>
              <a:buChar char="Ø"/>
              <a:defRPr/>
            </a:pPr>
            <a:r>
              <a:rPr lang="en-GB" sz="2200" dirty="0">
                <a:solidFill>
                  <a:srgbClr val="FF0000"/>
                </a:solidFill>
                <a:ea typeface="+mn-ea"/>
                <a:cs typeface="+mn-cs"/>
              </a:rPr>
              <a:t>Allows farmers to spread more bag P</a:t>
            </a:r>
          </a:p>
          <a:p>
            <a:pPr lvl="1">
              <a:buFont typeface="Arial Unicode MS" pitchFamily="34" charset="-128"/>
              <a:buNone/>
              <a:defRPr/>
            </a:pPr>
            <a:endParaRPr lang="en-GB" sz="2200" dirty="0">
              <a:ea typeface="+mn-ea"/>
              <a:cs typeface="+mn-cs"/>
            </a:endParaRPr>
          </a:p>
          <a:p>
            <a:pPr lvl="1">
              <a:buFont typeface="Arial Unicode MS" pitchFamily="34" charset="-128"/>
              <a:buNone/>
              <a:defRPr/>
            </a:pPr>
            <a:endParaRPr lang="en-GB" sz="2200" dirty="0" smtClean="0"/>
          </a:p>
          <a:p>
            <a:pPr lvl="1">
              <a:buFont typeface="Arial Unicode MS" pitchFamily="34" charset="-128"/>
              <a:buNone/>
              <a:defRPr/>
            </a:pPr>
            <a:endParaRPr lang="en-GB" sz="2200" dirty="0" smtClean="0"/>
          </a:p>
        </p:txBody>
      </p:sp>
      <p:cxnSp>
        <p:nvCxnSpPr>
          <p:cNvPr id="6" name="Straight Connector 5"/>
          <p:cNvCxnSpPr/>
          <p:nvPr/>
        </p:nvCxnSpPr>
        <p:spPr>
          <a:xfrm>
            <a:off x="250825" y="1052513"/>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5365" name="Picture 4" descr="Image result for fertiliser spreading irela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797152"/>
            <a:ext cx="28067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9678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79388" y="0"/>
            <a:ext cx="6985000" cy="850900"/>
          </a:xfrm>
        </p:spPr>
        <p:txBody>
          <a:bodyPr/>
          <a:lstStyle/>
          <a:p>
            <a:r>
              <a:rPr lang="en-GB" sz="3200" smtClean="0"/>
              <a:t>Phosphorus build-up</a:t>
            </a:r>
            <a:endParaRPr lang="en-IE" sz="3200" smtClean="0"/>
          </a:p>
        </p:txBody>
      </p:sp>
      <p:sp>
        <p:nvSpPr>
          <p:cNvPr id="16387" name="Content Placeholder 2"/>
          <p:cNvSpPr>
            <a:spLocks noGrp="1"/>
          </p:cNvSpPr>
          <p:nvPr>
            <p:ph idx="1"/>
          </p:nvPr>
        </p:nvSpPr>
        <p:spPr>
          <a:xfrm>
            <a:off x="100013" y="765175"/>
            <a:ext cx="9004300" cy="5616575"/>
          </a:xfrm>
          <a:solidFill>
            <a:schemeClr val="bg1"/>
          </a:solidFill>
        </p:spPr>
        <p:txBody>
          <a:bodyPr/>
          <a:lstStyle/>
          <a:p>
            <a:pPr marL="342900" lvl="1" indent="-342900" eaLnBrk="1" hangingPunct="1">
              <a:lnSpc>
                <a:spcPct val="200000"/>
              </a:lnSpc>
              <a:buFont typeface="Wingdings" pitchFamily="2" charset="2"/>
              <a:buChar char="t"/>
              <a:defRPr/>
            </a:pPr>
            <a:r>
              <a:rPr lang="en-IE" sz="1800" dirty="0">
                <a:cs typeface="+mn-cs"/>
              </a:rPr>
              <a:t>Grassland Stocking rate &gt;130kgs NpH</a:t>
            </a:r>
          </a:p>
          <a:p>
            <a:pPr marL="342900" lvl="1" indent="-342900" eaLnBrk="1" hangingPunct="1">
              <a:lnSpc>
                <a:spcPct val="200000"/>
              </a:lnSpc>
              <a:buFont typeface="Wingdings" pitchFamily="2" charset="2"/>
              <a:buChar char="t"/>
              <a:defRPr/>
            </a:pPr>
            <a:r>
              <a:rPr lang="en-IE" sz="1800" dirty="0">
                <a:cs typeface="+mn-cs"/>
              </a:rPr>
              <a:t>Soil samples for all lands </a:t>
            </a:r>
            <a:r>
              <a:rPr lang="en-IE" sz="1800" dirty="0" smtClean="0">
                <a:cs typeface="+mn-cs"/>
              </a:rPr>
              <a:t>farmed </a:t>
            </a:r>
            <a:r>
              <a:rPr lang="en-IE" sz="1800" smtClean="0">
                <a:cs typeface="+mn-cs"/>
              </a:rPr>
              <a:t>including all conacre</a:t>
            </a:r>
            <a:endParaRPr lang="en-IE" sz="1800" dirty="0">
              <a:cs typeface="+mn-cs"/>
            </a:endParaRPr>
          </a:p>
          <a:p>
            <a:pPr marL="342900" lvl="1" indent="-342900" eaLnBrk="1" hangingPunct="1">
              <a:lnSpc>
                <a:spcPct val="200000"/>
              </a:lnSpc>
              <a:buFont typeface="Wingdings" pitchFamily="2" charset="2"/>
              <a:buChar char="t"/>
              <a:defRPr/>
            </a:pPr>
            <a:r>
              <a:rPr lang="en-IE" sz="1800" dirty="0">
                <a:cs typeface="+mn-cs"/>
              </a:rPr>
              <a:t>If peaty soils with &gt;20% Organic matter – may need OM test</a:t>
            </a:r>
          </a:p>
          <a:p>
            <a:pPr marL="342900" lvl="1" indent="-342900" eaLnBrk="1" hangingPunct="1">
              <a:lnSpc>
                <a:spcPct val="200000"/>
              </a:lnSpc>
              <a:buFont typeface="Wingdings" pitchFamily="2" charset="2"/>
              <a:buChar char="t"/>
              <a:defRPr/>
            </a:pPr>
            <a:r>
              <a:rPr lang="en-IE" sz="1800" dirty="0">
                <a:cs typeface="+mn-cs"/>
              </a:rPr>
              <a:t>SOM test will be based on EPA maps </a:t>
            </a:r>
          </a:p>
          <a:p>
            <a:pPr marL="342900" lvl="1" indent="-342900" eaLnBrk="1" hangingPunct="1">
              <a:lnSpc>
                <a:spcPct val="200000"/>
              </a:lnSpc>
              <a:buFont typeface="Wingdings" pitchFamily="2" charset="2"/>
              <a:buChar char="t"/>
              <a:defRPr/>
            </a:pPr>
            <a:r>
              <a:rPr lang="en-IE" sz="1800" dirty="0">
                <a:cs typeface="+mn-cs"/>
              </a:rPr>
              <a:t>Must engage services of a Agricultural Advisor</a:t>
            </a:r>
          </a:p>
          <a:p>
            <a:pPr marL="342900" lvl="1" indent="-342900" eaLnBrk="1" hangingPunct="1">
              <a:lnSpc>
                <a:spcPct val="200000"/>
              </a:lnSpc>
              <a:buFont typeface="Wingdings" pitchFamily="2" charset="2"/>
              <a:buChar char="t"/>
              <a:defRPr/>
            </a:pPr>
            <a:r>
              <a:rPr lang="en-IE" sz="1800" dirty="0">
                <a:cs typeface="+mn-cs"/>
              </a:rPr>
              <a:t>Fertiliser plan – must be submitted to DAFM at start of Soil P build-up and must include Slurry Storage on farm</a:t>
            </a:r>
          </a:p>
          <a:p>
            <a:pPr marL="342900" lvl="1" indent="-342900" eaLnBrk="1" hangingPunct="1">
              <a:lnSpc>
                <a:spcPct val="200000"/>
              </a:lnSpc>
              <a:buFont typeface="Wingdings" pitchFamily="2" charset="2"/>
              <a:buChar char="t"/>
              <a:defRPr/>
            </a:pPr>
            <a:r>
              <a:rPr lang="en-IE" sz="1800" dirty="0">
                <a:cs typeface="+mn-cs"/>
              </a:rPr>
              <a:t>Maximum soil sample area of 5ha’s from year </a:t>
            </a:r>
            <a:r>
              <a:rPr lang="en-IE" sz="1800" dirty="0" smtClean="0">
                <a:cs typeface="+mn-cs"/>
              </a:rPr>
              <a:t>1</a:t>
            </a:r>
            <a:r>
              <a:rPr lang="en-IE" sz="1800" dirty="0">
                <a:cs typeface="+mn-cs"/>
              </a:rPr>
              <a:t> </a:t>
            </a:r>
            <a:r>
              <a:rPr lang="en-IE" sz="1800" dirty="0" smtClean="0">
                <a:cs typeface="+mn-cs"/>
              </a:rPr>
              <a:t>- </a:t>
            </a:r>
            <a:r>
              <a:rPr lang="en-IE" sz="1800" dirty="0" smtClean="0">
                <a:solidFill>
                  <a:srgbClr val="FF0000"/>
                </a:solidFill>
                <a:cs typeface="+mn-cs"/>
              </a:rPr>
              <a:t>Take </a:t>
            </a:r>
            <a:r>
              <a:rPr lang="en-IE" sz="1800" dirty="0">
                <a:solidFill>
                  <a:srgbClr val="FF0000"/>
                </a:solidFill>
                <a:cs typeface="+mn-cs"/>
              </a:rPr>
              <a:t>enough soil samples</a:t>
            </a:r>
          </a:p>
          <a:p>
            <a:pPr marL="342900" lvl="1" indent="-342900" eaLnBrk="1" hangingPunct="1">
              <a:lnSpc>
                <a:spcPct val="200000"/>
              </a:lnSpc>
              <a:buFont typeface="Wingdings" pitchFamily="2" charset="2"/>
              <a:buChar char="t"/>
              <a:defRPr/>
            </a:pPr>
            <a:r>
              <a:rPr lang="en-IE" sz="1800" dirty="0">
                <a:cs typeface="+mn-cs"/>
              </a:rPr>
              <a:t>Can only avail of this 2018-2021 and currently only in place until end 2021.</a:t>
            </a:r>
          </a:p>
          <a:p>
            <a:pPr marL="0" indent="0">
              <a:lnSpc>
                <a:spcPct val="130000"/>
              </a:lnSpc>
              <a:buFont typeface="Wingdings" pitchFamily="2" charset="2"/>
              <a:buNone/>
              <a:defRPr/>
            </a:pPr>
            <a:endParaRPr lang="en-IE" sz="2000" dirty="0" smtClean="0"/>
          </a:p>
        </p:txBody>
      </p:sp>
      <p:pic>
        <p:nvPicPr>
          <p:cNvPr id="16388" name="Picture 3" descr="PF7FXNJB.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2075" y="0"/>
            <a:ext cx="2613025"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0480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79388" y="0"/>
            <a:ext cx="8856662" cy="908050"/>
          </a:xfrm>
        </p:spPr>
        <p:txBody>
          <a:bodyPr/>
          <a:lstStyle/>
          <a:p>
            <a:pPr algn="l"/>
            <a:r>
              <a:rPr lang="en-IE" sz="3600" smtClean="0"/>
              <a:t>Affect of P build-up rates</a:t>
            </a:r>
            <a:br>
              <a:rPr lang="en-IE" sz="3600" smtClean="0"/>
            </a:br>
            <a:endParaRPr lang="en-IE" sz="1400" smtClean="0"/>
          </a:p>
        </p:txBody>
      </p:sp>
      <p:graphicFrame>
        <p:nvGraphicFramePr>
          <p:cNvPr id="4" name="Table 3"/>
          <p:cNvGraphicFramePr>
            <a:graphicFrameLocks noGrp="1"/>
          </p:cNvGraphicFramePr>
          <p:nvPr/>
        </p:nvGraphicFramePr>
        <p:xfrm>
          <a:off x="0" y="2535238"/>
          <a:ext cx="9104314" cy="4470622"/>
        </p:xfrm>
        <a:graphic>
          <a:graphicData uri="http://schemas.openxmlformats.org/drawingml/2006/table">
            <a:tbl>
              <a:tblPr firstRow="1" firstCol="1" bandRow="1">
                <a:tableStyleId>{5C22544A-7EE6-4342-B048-85BDC9FD1C3A}</a:tableStyleId>
              </a:tblPr>
              <a:tblGrid>
                <a:gridCol w="1041750"/>
                <a:gridCol w="1041750"/>
                <a:gridCol w="2468655"/>
                <a:gridCol w="1520553"/>
                <a:gridCol w="1515803"/>
                <a:gridCol w="1515803"/>
              </a:tblGrid>
              <a:tr h="880246">
                <a:tc>
                  <a:txBody>
                    <a:bodyPr/>
                    <a:lstStyle/>
                    <a:p>
                      <a:pPr algn="ctr">
                        <a:spcAft>
                          <a:spcPts val="0"/>
                        </a:spcAft>
                      </a:pPr>
                      <a:r>
                        <a:rPr lang="en-IE" sz="1600" dirty="0">
                          <a:solidFill>
                            <a:schemeClr val="tx1"/>
                          </a:solidFill>
                          <a:effectLst/>
                        </a:rPr>
                        <a:t>Ha’s</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P Index</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Available P allowed Current regulations/ha</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a:solidFill>
                            <a:schemeClr val="tx1"/>
                          </a:solidFill>
                          <a:effectLst/>
                        </a:rPr>
                        <a:t>Totals 2017</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smtClean="0">
                          <a:solidFill>
                            <a:schemeClr val="tx1"/>
                          </a:solidFill>
                          <a:effectLst/>
                        </a:rPr>
                        <a:t>P </a:t>
                      </a:r>
                      <a:r>
                        <a:rPr lang="en-IE" sz="1600" dirty="0">
                          <a:solidFill>
                            <a:schemeClr val="tx1"/>
                          </a:solidFill>
                          <a:effectLst/>
                        </a:rPr>
                        <a:t>allowed/ha</a:t>
                      </a:r>
                    </a:p>
                    <a:p>
                      <a:pPr algn="ctr">
                        <a:spcAft>
                          <a:spcPts val="0"/>
                        </a:spcAft>
                      </a:pPr>
                      <a:r>
                        <a:rPr lang="en-IE" sz="1600" dirty="0">
                          <a:solidFill>
                            <a:schemeClr val="tx1"/>
                          </a:solidFill>
                          <a:effectLst/>
                        </a:rPr>
                        <a:t>2018</a:t>
                      </a:r>
                    </a:p>
                    <a:p>
                      <a:pPr algn="ctr">
                        <a:spcAft>
                          <a:spcPts val="0"/>
                        </a:spcAft>
                      </a:pPr>
                      <a:r>
                        <a:rPr lang="en-IE" sz="1600" dirty="0">
                          <a:solidFill>
                            <a:schemeClr val="tx1"/>
                          </a:solidFill>
                          <a:effectLst/>
                        </a:rPr>
                        <a:t>SR </a:t>
                      </a:r>
                      <a:r>
                        <a:rPr lang="en-IE" sz="1600" dirty="0" smtClean="0">
                          <a:solidFill>
                            <a:schemeClr val="tx1"/>
                          </a:solidFill>
                          <a:effectLst/>
                        </a:rPr>
                        <a:t>215</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FF9900"/>
                    </a:solidFill>
                  </a:tcPr>
                </a:tc>
                <a:tc>
                  <a:txBody>
                    <a:bodyPr/>
                    <a:lstStyle/>
                    <a:p>
                      <a:pPr algn="ctr">
                        <a:spcAft>
                          <a:spcPts val="0"/>
                        </a:spcAft>
                      </a:pPr>
                      <a:r>
                        <a:rPr lang="en-IE" sz="1600" dirty="0" smtClean="0">
                          <a:solidFill>
                            <a:schemeClr val="tx1"/>
                          </a:solidFill>
                          <a:effectLst/>
                        </a:rPr>
                        <a:t>Totals </a:t>
                      </a:r>
                    </a:p>
                    <a:p>
                      <a:pPr algn="ctr">
                        <a:spcAft>
                          <a:spcPts val="0"/>
                        </a:spcAft>
                      </a:pPr>
                      <a:r>
                        <a:rPr lang="en-IE" sz="1600" dirty="0" smtClean="0">
                          <a:solidFill>
                            <a:schemeClr val="tx1"/>
                          </a:solidFill>
                          <a:effectLst/>
                        </a:rPr>
                        <a:t>2018 - 2021</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9900"/>
                    </a:solidFill>
                  </a:tcPr>
                </a:tc>
              </a:tr>
              <a:tr h="283436">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1</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rPr>
                        <a:t>51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510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69</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rPr>
                        <a:t>690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2</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41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410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49</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490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3</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31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310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19</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190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a:txBody>
                    <a:bodyPr/>
                    <a:lstStyle/>
                    <a:p>
                      <a:pPr algn="ctr">
                        <a:spcAft>
                          <a:spcPts val="0"/>
                        </a:spcAft>
                      </a:pPr>
                      <a:r>
                        <a:rPr lang="en-IE" sz="1600" dirty="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4</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gridSpan="3">
                  <a:txBody>
                    <a:bodyPr/>
                    <a:lstStyle/>
                    <a:p>
                      <a:pPr algn="ctr">
                        <a:spcAft>
                          <a:spcPts val="0"/>
                        </a:spcAft>
                      </a:pPr>
                      <a:r>
                        <a:rPr lang="en-IE" sz="1600" dirty="0">
                          <a:solidFill>
                            <a:schemeClr val="tx1"/>
                          </a:solidFill>
                          <a:effectLst/>
                        </a:rPr>
                        <a:t>Winter P Deduction</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(-400)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N/A</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a:solidFill>
                            <a:schemeClr val="tx1"/>
                          </a:solidFill>
                          <a:effectLst/>
                        </a:rPr>
                        <a:t>N/A</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426670">
                <a:tc gridSpan="3">
                  <a:txBody>
                    <a:bodyPr/>
                    <a:lstStyle/>
                    <a:p>
                      <a:pPr algn="ctr">
                        <a:spcAft>
                          <a:spcPts val="0"/>
                        </a:spcAft>
                      </a:pPr>
                      <a:r>
                        <a:rPr lang="en-IE" sz="1400" dirty="0" smtClean="0">
                          <a:solidFill>
                            <a:schemeClr val="tx1"/>
                          </a:solidFill>
                          <a:effectLst/>
                          <a:latin typeface="+mn-lt"/>
                          <a:ea typeface="Calibri"/>
                          <a:cs typeface="Times New Roman"/>
                        </a:rPr>
                        <a:t>All slurry/FYM produced applied to P index 1</a:t>
                      </a:r>
                      <a:r>
                        <a:rPr lang="en-IE" sz="1400" baseline="0" dirty="0" smtClean="0">
                          <a:solidFill>
                            <a:schemeClr val="tx1"/>
                          </a:solidFill>
                          <a:effectLst/>
                          <a:latin typeface="+mn-lt"/>
                          <a:ea typeface="Calibri"/>
                          <a:cs typeface="Times New Roman"/>
                        </a:rPr>
                        <a:t> &amp; 2 soils</a:t>
                      </a:r>
                      <a:endParaRPr lang="en-IE" sz="1400" dirty="0">
                        <a:solidFill>
                          <a:schemeClr val="tx1"/>
                        </a:solidFill>
                        <a:effectLst/>
                        <a:latin typeface="+mn-lt"/>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latin typeface="+mn-lt"/>
                          <a:ea typeface="Calibri"/>
                          <a:cs typeface="Times New Roman"/>
                        </a:rPr>
                        <a:t>+ 200</a:t>
                      </a:r>
                      <a:endParaRPr lang="en-IE" sz="1600" dirty="0">
                        <a:solidFill>
                          <a:schemeClr val="tx1"/>
                        </a:solidFill>
                        <a:effectLst/>
                        <a:latin typeface="+mn-lt"/>
                        <a:ea typeface="Calibri"/>
                        <a:cs typeface="Times New Roman"/>
                      </a:endParaRPr>
                    </a:p>
                  </a:txBody>
                  <a:tcPr marL="68571" marR="68571" marT="0" marB="0">
                    <a:solidFill>
                      <a:srgbClr val="92D050"/>
                    </a:solidFill>
                  </a:tcPr>
                </a:tc>
                <a:tc>
                  <a:txBody>
                    <a:bodyPr/>
                    <a:lstStyle/>
                    <a:p>
                      <a:pPr algn="ctr">
                        <a:spcAft>
                          <a:spcPts val="0"/>
                        </a:spcAft>
                      </a:pPr>
                      <a:endParaRPr lang="en-IE" sz="1600" dirty="0">
                        <a:solidFill>
                          <a:schemeClr val="tx1"/>
                        </a:solidFill>
                        <a:effectLst/>
                        <a:latin typeface="+mn-lt"/>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Calibri"/>
                          <a:cs typeface="Times New Roman"/>
                        </a:rPr>
                        <a:t>+ 200</a:t>
                      </a:r>
                      <a:endParaRPr lang="en-IE" sz="1600" dirty="0">
                        <a:solidFill>
                          <a:schemeClr val="tx1"/>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gridSpan="3">
                  <a:txBody>
                    <a:bodyPr/>
                    <a:lstStyle/>
                    <a:p>
                      <a:pPr algn="ctr">
                        <a:spcAft>
                          <a:spcPts val="0"/>
                        </a:spcAft>
                      </a:pPr>
                      <a:r>
                        <a:rPr lang="en-IE" sz="1600">
                          <a:solidFill>
                            <a:schemeClr val="tx1"/>
                          </a:solidFill>
                          <a:effectLst/>
                        </a:rPr>
                        <a:t>Concentrate P Deduction</a:t>
                      </a:r>
                      <a:endParaRPr lang="en-IE" sz="160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(-317)</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 </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rPr>
                        <a:t>(-317)</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1462869">
                <a:tc gridSpan="3">
                  <a:txBody>
                    <a:bodyPr/>
                    <a:lstStyle/>
                    <a:p>
                      <a:pPr algn="ctr">
                        <a:spcAft>
                          <a:spcPts val="0"/>
                        </a:spcAft>
                      </a:pPr>
                      <a:r>
                        <a:rPr lang="en-IE" sz="1600" dirty="0">
                          <a:solidFill>
                            <a:srgbClr val="FF0000"/>
                          </a:solidFill>
                          <a:effectLst/>
                        </a:rPr>
                        <a:t>Maximum Chemical P permitted</a:t>
                      </a:r>
                      <a:endParaRPr lang="en-IE" sz="1600" dirty="0">
                        <a:solidFill>
                          <a:srgbClr val="FF0000"/>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rgbClr val="FF0000"/>
                          </a:solidFill>
                          <a:effectLst/>
                          <a:latin typeface="+mn-lt"/>
                        </a:rPr>
                        <a:t>713kg’s</a:t>
                      </a:r>
                    </a:p>
                    <a:p>
                      <a:pPr algn="ctr">
                        <a:spcAft>
                          <a:spcPts val="0"/>
                        </a:spcAft>
                      </a:pPr>
                      <a:endParaRPr lang="en-IE" sz="1600" dirty="0" smtClean="0">
                        <a:solidFill>
                          <a:srgbClr val="FF0000"/>
                        </a:solidFill>
                        <a:effectLst/>
                        <a:latin typeface="+mn-lt"/>
                      </a:endParaRPr>
                    </a:p>
                    <a:p>
                      <a:pPr algn="ctr">
                        <a:spcAft>
                          <a:spcPts val="0"/>
                        </a:spcAft>
                      </a:pPr>
                      <a:endParaRPr lang="en-IE" sz="1600" dirty="0">
                        <a:solidFill>
                          <a:srgbClr val="FF0000"/>
                        </a:solidFill>
                        <a:effectLst/>
                        <a:latin typeface="+mn-lt"/>
                      </a:endParaRPr>
                    </a:p>
                    <a:p>
                      <a:pPr algn="ctr">
                        <a:spcAft>
                          <a:spcPts val="0"/>
                        </a:spcAft>
                      </a:pPr>
                      <a:r>
                        <a:rPr lang="en-IE" sz="1600" b="0" dirty="0" smtClean="0">
                          <a:solidFill>
                            <a:srgbClr val="FF0000"/>
                          </a:solidFill>
                          <a:effectLst/>
                          <a:latin typeface="+mn-lt"/>
                        </a:rPr>
                        <a:t>18 kgs </a:t>
                      </a:r>
                      <a:r>
                        <a:rPr lang="en-IE" sz="1600" b="0" dirty="0">
                          <a:solidFill>
                            <a:srgbClr val="FF0000"/>
                          </a:solidFill>
                          <a:effectLst/>
                          <a:latin typeface="+mn-lt"/>
                        </a:rPr>
                        <a:t>/ </a:t>
                      </a:r>
                      <a:r>
                        <a:rPr lang="en-IE" sz="1600" b="0" dirty="0" smtClean="0">
                          <a:solidFill>
                            <a:srgbClr val="FF0000"/>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14.25 </a:t>
                      </a:r>
                      <a:r>
                        <a:rPr lang="en-IE" sz="1600" dirty="0" smtClean="0">
                          <a:solidFill>
                            <a:srgbClr val="FF0000"/>
                          </a:solidFill>
                          <a:effectLst/>
                          <a:latin typeface="+mn-lt"/>
                          <a:ea typeface="Calibri"/>
                          <a:cs typeface="Times New Roman"/>
                        </a:rPr>
                        <a:t>units/acre</a:t>
                      </a:r>
                      <a:endParaRPr lang="en-IE" sz="1600"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IE" sz="1600" dirty="0">
                          <a:solidFill>
                            <a:srgbClr val="FF0000"/>
                          </a:solidFill>
                          <a:effectLst/>
                          <a:latin typeface="+mn-lt"/>
                        </a:rPr>
                        <a:t> </a:t>
                      </a:r>
                      <a:endParaRPr lang="en-IE" sz="1600"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en-IE" sz="1600" dirty="0" smtClean="0">
                          <a:solidFill>
                            <a:srgbClr val="FF0000"/>
                          </a:solidFill>
                          <a:effectLst/>
                          <a:latin typeface="+mn-lt"/>
                        </a:rPr>
                        <a:t>1253kg’s</a:t>
                      </a:r>
                    </a:p>
                    <a:p>
                      <a:pPr algn="ctr">
                        <a:spcAft>
                          <a:spcPts val="0"/>
                        </a:spcAft>
                      </a:pPr>
                      <a:endParaRPr lang="en-IE" sz="1600" dirty="0" smtClean="0">
                        <a:solidFill>
                          <a:srgbClr val="FF0000"/>
                        </a:solidFill>
                        <a:effectLst/>
                        <a:latin typeface="+mn-lt"/>
                      </a:endParaRPr>
                    </a:p>
                    <a:p>
                      <a:pPr algn="ctr">
                        <a:spcAft>
                          <a:spcPts val="0"/>
                        </a:spcAft>
                      </a:pPr>
                      <a:endParaRPr lang="en-IE" sz="1600" dirty="0">
                        <a:solidFill>
                          <a:srgbClr val="FF0000"/>
                        </a:solidFill>
                        <a:effectLst/>
                        <a:latin typeface="+mn-lt"/>
                      </a:endParaRPr>
                    </a:p>
                    <a:p>
                      <a:pPr algn="ctr">
                        <a:spcAft>
                          <a:spcPts val="0"/>
                        </a:spcAft>
                      </a:pPr>
                      <a:r>
                        <a:rPr lang="en-IE" sz="1600" dirty="0" smtClean="0">
                          <a:solidFill>
                            <a:srgbClr val="FF0000"/>
                          </a:solidFill>
                          <a:effectLst/>
                          <a:latin typeface="+mn-lt"/>
                        </a:rPr>
                        <a:t>31 Kgs </a:t>
                      </a:r>
                      <a:r>
                        <a:rPr lang="en-IE" sz="1600" dirty="0">
                          <a:solidFill>
                            <a:srgbClr val="FF0000"/>
                          </a:solidFill>
                          <a:effectLst/>
                          <a:latin typeface="+mn-lt"/>
                        </a:rPr>
                        <a:t>/ </a:t>
                      </a:r>
                      <a:r>
                        <a:rPr lang="en-IE" sz="1600" dirty="0" smtClean="0">
                          <a:solidFill>
                            <a:srgbClr val="FF0000"/>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25 units/acre</a:t>
                      </a:r>
                      <a:endParaRPr lang="en-IE" sz="1600" b="1" dirty="0">
                        <a:solidFill>
                          <a:srgbClr val="FF0000"/>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9900"/>
                    </a:solidFill>
                  </a:tcPr>
                </a:tc>
              </a:tr>
            </a:tbl>
          </a:graphicData>
        </a:graphic>
      </p:graphicFrame>
      <p:sp>
        <p:nvSpPr>
          <p:cNvPr id="2" name="TextBox 1"/>
          <p:cNvSpPr txBox="1"/>
          <p:nvPr/>
        </p:nvSpPr>
        <p:spPr>
          <a:xfrm>
            <a:off x="250825" y="836613"/>
            <a:ext cx="8424863" cy="1698625"/>
          </a:xfrm>
          <a:prstGeom prst="rect">
            <a:avLst/>
          </a:prstGeom>
          <a:noFill/>
        </p:spPr>
        <p:txBody>
          <a:bodyPr>
            <a:spAutoFit/>
          </a:bodyPr>
          <a:lstStyle/>
          <a:p>
            <a:pPr marL="342900" indent="-342900" eaLnBrk="0" hangingPunct="0">
              <a:spcBef>
                <a:spcPct val="20000"/>
              </a:spcBef>
              <a:buClr>
                <a:srgbClr val="008000"/>
              </a:buClr>
              <a:buFont typeface="Wingdings" pitchFamily="2" charset="2"/>
              <a:buChar char="t"/>
              <a:defRPr/>
            </a:pPr>
            <a:r>
              <a:rPr lang="en-IE" dirty="0">
                <a:latin typeface="+mn-lt"/>
              </a:rPr>
              <a:t>Derogation farmer, 40ha farm all grassland, 18 week storage zone</a:t>
            </a:r>
          </a:p>
          <a:p>
            <a:pPr marL="342900" indent="-342900" eaLnBrk="0" hangingPunct="0">
              <a:spcBef>
                <a:spcPct val="20000"/>
              </a:spcBef>
              <a:buClr>
                <a:srgbClr val="008000"/>
              </a:buClr>
              <a:buFont typeface="Wingdings" pitchFamily="2" charset="2"/>
              <a:buChar char="t"/>
              <a:defRPr/>
            </a:pPr>
            <a:r>
              <a:rPr lang="en-IE" dirty="0">
                <a:latin typeface="+mn-lt"/>
              </a:rPr>
              <a:t>82 dairy cows and 20 replacements to 2 years (215 GSR)</a:t>
            </a:r>
          </a:p>
          <a:p>
            <a:pPr marL="342900" indent="-342900" eaLnBrk="0" hangingPunct="0">
              <a:spcBef>
                <a:spcPct val="20000"/>
              </a:spcBef>
              <a:buClr>
                <a:srgbClr val="008000"/>
              </a:buClr>
              <a:buFont typeface="Wingdings" pitchFamily="2" charset="2"/>
              <a:buChar char="t"/>
              <a:defRPr/>
            </a:pPr>
            <a:r>
              <a:rPr lang="en-IE" dirty="0">
                <a:latin typeface="+mn-lt"/>
              </a:rPr>
              <a:t>Total N from grazing livestock in previous year 7570kgs</a:t>
            </a:r>
          </a:p>
          <a:p>
            <a:pPr marL="342900" indent="-342900" eaLnBrk="0" hangingPunct="0">
              <a:spcBef>
                <a:spcPct val="20000"/>
              </a:spcBef>
              <a:buClr>
                <a:srgbClr val="008000"/>
              </a:buClr>
              <a:buFont typeface="Wingdings" pitchFamily="2" charset="2"/>
              <a:buChar char="t"/>
              <a:defRPr/>
            </a:pPr>
            <a:r>
              <a:rPr lang="en-IE" dirty="0">
                <a:latin typeface="+mn-lt"/>
              </a:rPr>
              <a:t>90 Tonnes meal used in previous year</a:t>
            </a:r>
          </a:p>
          <a:p>
            <a:pPr marL="342900" indent="-342900" eaLnBrk="0" hangingPunct="0">
              <a:spcBef>
                <a:spcPct val="20000"/>
              </a:spcBef>
              <a:buClr>
                <a:srgbClr val="008000"/>
              </a:buClr>
              <a:buFont typeface="Wingdings" pitchFamily="2" charset="2"/>
              <a:buChar char="t"/>
              <a:defRPr/>
            </a:pPr>
            <a:r>
              <a:rPr lang="en-IE" dirty="0">
                <a:latin typeface="+mn-lt"/>
              </a:rPr>
              <a:t>Assumption that the 50% P availability on P index 1 and 2 soils</a:t>
            </a:r>
          </a:p>
        </p:txBody>
      </p:sp>
    </p:spTree>
    <p:extLst>
      <p:ext uri="{BB962C8B-B14F-4D97-AF65-F5344CB8AC3E}">
        <p14:creationId xmlns:p14="http://schemas.microsoft.com/office/powerpoint/2010/main" val="572515995"/>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79388" y="0"/>
            <a:ext cx="8856662" cy="657225"/>
          </a:xfrm>
        </p:spPr>
        <p:txBody>
          <a:bodyPr/>
          <a:lstStyle/>
          <a:p>
            <a:pPr algn="l"/>
            <a:r>
              <a:rPr lang="en-IE" sz="3600" smtClean="0"/>
              <a:t>Affect of P build-up rates</a:t>
            </a:r>
            <a:endParaRPr lang="en-IE" sz="1400" smtClean="0"/>
          </a:p>
        </p:txBody>
      </p:sp>
      <p:graphicFrame>
        <p:nvGraphicFramePr>
          <p:cNvPr id="4" name="Table 3"/>
          <p:cNvGraphicFramePr>
            <a:graphicFrameLocks noGrp="1"/>
          </p:cNvGraphicFramePr>
          <p:nvPr/>
        </p:nvGraphicFramePr>
        <p:xfrm>
          <a:off x="0" y="2397125"/>
          <a:ext cx="9104314" cy="4471987"/>
        </p:xfrm>
        <a:graphic>
          <a:graphicData uri="http://schemas.openxmlformats.org/drawingml/2006/table">
            <a:tbl>
              <a:tblPr firstRow="1" firstCol="1" bandRow="1">
                <a:tableStyleId>{5C22544A-7EE6-4342-B048-85BDC9FD1C3A}</a:tableStyleId>
              </a:tblPr>
              <a:tblGrid>
                <a:gridCol w="1041750"/>
                <a:gridCol w="1041750"/>
                <a:gridCol w="2468655"/>
                <a:gridCol w="1520553"/>
                <a:gridCol w="1515803"/>
                <a:gridCol w="1515803"/>
              </a:tblGrid>
              <a:tr h="957543">
                <a:tc>
                  <a:txBody>
                    <a:bodyPr/>
                    <a:lstStyle/>
                    <a:p>
                      <a:pPr algn="ctr">
                        <a:spcAft>
                          <a:spcPts val="0"/>
                        </a:spcAft>
                      </a:pPr>
                      <a:r>
                        <a:rPr lang="en-IE" sz="1600" dirty="0">
                          <a:solidFill>
                            <a:schemeClr val="tx1"/>
                          </a:solidFill>
                          <a:effectLst/>
                        </a:rPr>
                        <a:t>Ha’s</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P Index</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Available P allowed Current regulations/ha</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a:solidFill>
                            <a:schemeClr val="tx1"/>
                          </a:solidFill>
                          <a:effectLst/>
                        </a:rPr>
                        <a:t>Totals 2017</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smtClean="0">
                          <a:solidFill>
                            <a:schemeClr val="tx1"/>
                          </a:solidFill>
                          <a:effectLst/>
                        </a:rPr>
                        <a:t>P </a:t>
                      </a:r>
                      <a:r>
                        <a:rPr lang="en-IE" sz="1600" dirty="0">
                          <a:solidFill>
                            <a:schemeClr val="tx1"/>
                          </a:solidFill>
                          <a:effectLst/>
                        </a:rPr>
                        <a:t>allowed/ha</a:t>
                      </a:r>
                    </a:p>
                    <a:p>
                      <a:pPr algn="ctr">
                        <a:spcAft>
                          <a:spcPts val="0"/>
                        </a:spcAft>
                      </a:pPr>
                      <a:r>
                        <a:rPr lang="en-IE" sz="1600" dirty="0">
                          <a:solidFill>
                            <a:schemeClr val="tx1"/>
                          </a:solidFill>
                          <a:effectLst/>
                        </a:rPr>
                        <a:t>2018</a:t>
                      </a:r>
                    </a:p>
                    <a:p>
                      <a:pPr algn="ctr">
                        <a:spcAft>
                          <a:spcPts val="0"/>
                        </a:spcAft>
                      </a:pPr>
                      <a:r>
                        <a:rPr lang="en-IE" sz="1600" dirty="0">
                          <a:solidFill>
                            <a:schemeClr val="tx1"/>
                          </a:solidFill>
                          <a:effectLst/>
                        </a:rPr>
                        <a:t>SR </a:t>
                      </a:r>
                      <a:r>
                        <a:rPr lang="en-IE" sz="1600" dirty="0" smtClean="0">
                          <a:solidFill>
                            <a:schemeClr val="tx1"/>
                          </a:solidFill>
                          <a:effectLst/>
                        </a:rPr>
                        <a:t>215</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FF9900"/>
                    </a:solidFill>
                  </a:tcPr>
                </a:tc>
                <a:tc>
                  <a:txBody>
                    <a:bodyPr/>
                    <a:lstStyle/>
                    <a:p>
                      <a:pPr algn="ctr">
                        <a:spcAft>
                          <a:spcPts val="0"/>
                        </a:spcAft>
                      </a:pPr>
                      <a:r>
                        <a:rPr lang="en-IE" sz="1600" dirty="0" smtClean="0">
                          <a:solidFill>
                            <a:schemeClr val="tx1"/>
                          </a:solidFill>
                          <a:effectLst/>
                        </a:rPr>
                        <a:t>Totals </a:t>
                      </a:r>
                    </a:p>
                    <a:p>
                      <a:pPr algn="ctr">
                        <a:spcAft>
                          <a:spcPts val="0"/>
                        </a:spcAft>
                      </a:pPr>
                      <a:r>
                        <a:rPr lang="en-IE" sz="1600" dirty="0" smtClean="0">
                          <a:solidFill>
                            <a:schemeClr val="tx1"/>
                          </a:solidFill>
                          <a:effectLst/>
                        </a:rPr>
                        <a:t>2018 - 2021</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9900"/>
                    </a:solidFill>
                  </a:tcPr>
                </a:tc>
              </a:tr>
              <a:tr h="326647">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1</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41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410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63</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rPr>
                        <a:t>630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2</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31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310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43</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430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3</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21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210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13</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130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a:txBody>
                    <a:bodyPr/>
                    <a:lstStyle/>
                    <a:p>
                      <a:pPr algn="ctr">
                        <a:spcAft>
                          <a:spcPts val="0"/>
                        </a:spcAft>
                      </a:pPr>
                      <a:r>
                        <a:rPr lang="en-IE" sz="1600" dirty="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4</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gridSpan="3">
                  <a:txBody>
                    <a:bodyPr/>
                    <a:lstStyle/>
                    <a:p>
                      <a:pPr algn="ctr">
                        <a:spcAft>
                          <a:spcPts val="0"/>
                        </a:spcAft>
                      </a:pPr>
                      <a:r>
                        <a:rPr lang="en-IE" sz="1600" dirty="0">
                          <a:solidFill>
                            <a:schemeClr val="tx1"/>
                          </a:solidFill>
                          <a:effectLst/>
                        </a:rPr>
                        <a:t>Winter P Deduction</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(-295)</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N/A</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a:solidFill>
                            <a:schemeClr val="tx1"/>
                          </a:solidFill>
                          <a:effectLst/>
                        </a:rPr>
                        <a:t>N/A</a:t>
                      </a:r>
                      <a:endParaRPr lang="en-IE" sz="160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426783">
                <a:tc gridSpan="3">
                  <a:txBody>
                    <a:bodyPr/>
                    <a:lstStyle/>
                    <a:p>
                      <a:pPr algn="ctr">
                        <a:spcAft>
                          <a:spcPts val="0"/>
                        </a:spcAft>
                      </a:pPr>
                      <a:r>
                        <a:rPr lang="en-IE" sz="1400" dirty="0" smtClean="0">
                          <a:solidFill>
                            <a:schemeClr val="tx1"/>
                          </a:solidFill>
                          <a:effectLst/>
                          <a:latin typeface="+mn-lt"/>
                          <a:ea typeface="Calibri"/>
                          <a:cs typeface="Times New Roman"/>
                        </a:rPr>
                        <a:t>All slurry/FYM produced applied to P index 1</a:t>
                      </a:r>
                      <a:r>
                        <a:rPr lang="en-IE" sz="1400" baseline="0" dirty="0" smtClean="0">
                          <a:solidFill>
                            <a:schemeClr val="tx1"/>
                          </a:solidFill>
                          <a:effectLst/>
                          <a:latin typeface="+mn-lt"/>
                          <a:ea typeface="Calibri"/>
                          <a:cs typeface="Times New Roman"/>
                        </a:rPr>
                        <a:t> &amp; 2 soils</a:t>
                      </a:r>
                      <a:endParaRPr lang="en-IE" sz="1400" dirty="0">
                        <a:solidFill>
                          <a:schemeClr val="tx1"/>
                        </a:solidFill>
                        <a:effectLst/>
                        <a:latin typeface="+mn-lt"/>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latin typeface="+mn-lt"/>
                          <a:ea typeface="Calibri"/>
                          <a:cs typeface="Times New Roman"/>
                        </a:rPr>
                        <a:t>+ 147</a:t>
                      </a:r>
                      <a:endParaRPr lang="en-IE" sz="1600" dirty="0">
                        <a:solidFill>
                          <a:schemeClr val="tx1"/>
                        </a:solidFill>
                        <a:effectLst/>
                        <a:latin typeface="+mn-lt"/>
                        <a:ea typeface="Calibri"/>
                        <a:cs typeface="Times New Roman"/>
                      </a:endParaRPr>
                    </a:p>
                  </a:txBody>
                  <a:tcPr marL="68571" marR="68571" marT="0" marB="0">
                    <a:solidFill>
                      <a:srgbClr val="92D050"/>
                    </a:solidFill>
                  </a:tcPr>
                </a:tc>
                <a:tc>
                  <a:txBody>
                    <a:bodyPr/>
                    <a:lstStyle/>
                    <a:p>
                      <a:pPr algn="ctr">
                        <a:spcAft>
                          <a:spcPts val="0"/>
                        </a:spcAft>
                      </a:pPr>
                      <a:endParaRPr lang="en-IE" sz="1600" dirty="0">
                        <a:solidFill>
                          <a:schemeClr val="tx1"/>
                        </a:solidFill>
                        <a:effectLst/>
                        <a:latin typeface="+mn-lt"/>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Calibri"/>
                          <a:cs typeface="Times New Roman"/>
                        </a:rPr>
                        <a:t>+ 147</a:t>
                      </a:r>
                      <a:endParaRPr lang="en-IE" sz="1600" dirty="0">
                        <a:solidFill>
                          <a:schemeClr val="tx1"/>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gridSpan="3">
                  <a:txBody>
                    <a:bodyPr/>
                    <a:lstStyle/>
                    <a:p>
                      <a:pPr algn="ctr">
                        <a:spcAft>
                          <a:spcPts val="0"/>
                        </a:spcAft>
                      </a:pPr>
                      <a:r>
                        <a:rPr lang="en-IE" sz="1600">
                          <a:solidFill>
                            <a:schemeClr val="tx1"/>
                          </a:solidFill>
                          <a:effectLst/>
                        </a:rPr>
                        <a:t>Concentrate P Deduction</a:t>
                      </a:r>
                      <a:endParaRPr lang="en-IE" sz="160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(-200)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 </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rPr>
                        <a:t>(-200)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1219379">
                <a:tc gridSpan="3">
                  <a:txBody>
                    <a:bodyPr/>
                    <a:lstStyle/>
                    <a:p>
                      <a:pPr algn="ctr">
                        <a:spcAft>
                          <a:spcPts val="0"/>
                        </a:spcAft>
                      </a:pPr>
                      <a:r>
                        <a:rPr lang="en-IE" sz="1600" dirty="0">
                          <a:solidFill>
                            <a:srgbClr val="FF0000"/>
                          </a:solidFill>
                          <a:effectLst/>
                        </a:rPr>
                        <a:t>Maximum Chemical P permitted</a:t>
                      </a:r>
                      <a:endParaRPr lang="en-IE" sz="1600" dirty="0">
                        <a:solidFill>
                          <a:srgbClr val="FF0000"/>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latin typeface="+mn-lt"/>
                        </a:rPr>
                        <a:t>582kg’s</a:t>
                      </a:r>
                    </a:p>
                    <a:p>
                      <a:pPr algn="ctr">
                        <a:spcAft>
                          <a:spcPts val="0"/>
                        </a:spcAft>
                      </a:pPr>
                      <a:endParaRPr lang="en-IE" sz="1600" dirty="0" smtClean="0">
                        <a:solidFill>
                          <a:schemeClr val="tx1"/>
                        </a:solidFill>
                        <a:effectLst/>
                        <a:latin typeface="+mn-lt"/>
                      </a:endParaRPr>
                    </a:p>
                    <a:p>
                      <a:pPr algn="ctr">
                        <a:spcAft>
                          <a:spcPts val="0"/>
                        </a:spcAft>
                      </a:pPr>
                      <a:endParaRPr lang="en-IE" sz="1600" dirty="0">
                        <a:solidFill>
                          <a:schemeClr val="tx1"/>
                        </a:solidFill>
                        <a:effectLst/>
                        <a:latin typeface="+mn-lt"/>
                      </a:endParaRPr>
                    </a:p>
                    <a:p>
                      <a:pPr algn="ctr">
                        <a:spcAft>
                          <a:spcPts val="0"/>
                        </a:spcAft>
                      </a:pPr>
                      <a:r>
                        <a:rPr lang="en-IE" sz="1600" dirty="0" smtClean="0">
                          <a:solidFill>
                            <a:schemeClr val="tx1"/>
                          </a:solidFill>
                          <a:effectLst/>
                          <a:latin typeface="+mn-lt"/>
                        </a:rPr>
                        <a:t>14.50 kgs </a:t>
                      </a:r>
                      <a:r>
                        <a:rPr lang="en-IE" sz="1600" dirty="0">
                          <a:solidFill>
                            <a:schemeClr val="tx1"/>
                          </a:solidFill>
                          <a:effectLst/>
                          <a:latin typeface="+mn-lt"/>
                        </a:rPr>
                        <a:t>/ </a:t>
                      </a:r>
                      <a:r>
                        <a:rPr lang="en-IE" sz="1600" dirty="0" smtClean="0">
                          <a:solidFill>
                            <a:schemeClr val="tx1"/>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12 units/acre</a:t>
                      </a:r>
                      <a:endParaRPr lang="en-IE" sz="1600" b="1"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IE" sz="1600" dirty="0">
                          <a:solidFill>
                            <a:srgbClr val="FF0000"/>
                          </a:solidFill>
                          <a:effectLst/>
                          <a:latin typeface="+mn-lt"/>
                        </a:rPr>
                        <a:t> </a:t>
                      </a:r>
                      <a:endParaRPr lang="en-IE" sz="1600"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en-IE" sz="1600" dirty="0" smtClean="0">
                          <a:solidFill>
                            <a:schemeClr val="tx1"/>
                          </a:solidFill>
                          <a:effectLst/>
                          <a:latin typeface="+mn-lt"/>
                        </a:rPr>
                        <a:t>1137kg’s</a:t>
                      </a:r>
                    </a:p>
                    <a:p>
                      <a:pPr algn="ctr">
                        <a:spcAft>
                          <a:spcPts val="0"/>
                        </a:spcAft>
                      </a:pPr>
                      <a:endParaRPr lang="en-IE" sz="1600" dirty="0" smtClean="0">
                        <a:solidFill>
                          <a:schemeClr val="tx1"/>
                        </a:solidFill>
                        <a:effectLst/>
                        <a:latin typeface="+mn-lt"/>
                      </a:endParaRPr>
                    </a:p>
                    <a:p>
                      <a:pPr algn="ctr">
                        <a:spcAft>
                          <a:spcPts val="0"/>
                        </a:spcAft>
                      </a:pPr>
                      <a:endParaRPr lang="en-IE" sz="1600" dirty="0">
                        <a:solidFill>
                          <a:schemeClr val="tx1"/>
                        </a:solidFill>
                        <a:effectLst/>
                        <a:latin typeface="+mn-lt"/>
                      </a:endParaRPr>
                    </a:p>
                    <a:p>
                      <a:pPr algn="ctr">
                        <a:spcAft>
                          <a:spcPts val="0"/>
                        </a:spcAft>
                      </a:pPr>
                      <a:r>
                        <a:rPr lang="en-IE" sz="1600" dirty="0" smtClean="0">
                          <a:solidFill>
                            <a:schemeClr val="tx1"/>
                          </a:solidFill>
                          <a:effectLst/>
                          <a:latin typeface="+mn-lt"/>
                        </a:rPr>
                        <a:t>28 Kgs </a:t>
                      </a:r>
                      <a:r>
                        <a:rPr lang="en-IE" sz="1600" dirty="0">
                          <a:solidFill>
                            <a:schemeClr val="tx1"/>
                          </a:solidFill>
                          <a:effectLst/>
                          <a:latin typeface="+mn-lt"/>
                        </a:rPr>
                        <a:t>/ </a:t>
                      </a:r>
                      <a:r>
                        <a:rPr lang="en-IE" sz="1600" dirty="0" smtClean="0">
                          <a:solidFill>
                            <a:schemeClr val="tx1"/>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23 units/acre</a:t>
                      </a:r>
                      <a:endParaRPr lang="en-IE" sz="1600" b="1" dirty="0">
                        <a:solidFill>
                          <a:srgbClr val="FF0000"/>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9900"/>
                    </a:solidFill>
                  </a:tcPr>
                </a:tc>
              </a:tr>
            </a:tbl>
          </a:graphicData>
        </a:graphic>
      </p:graphicFrame>
      <p:sp>
        <p:nvSpPr>
          <p:cNvPr id="2" name="TextBox 1"/>
          <p:cNvSpPr txBox="1"/>
          <p:nvPr/>
        </p:nvSpPr>
        <p:spPr>
          <a:xfrm>
            <a:off x="227013" y="657225"/>
            <a:ext cx="8424862" cy="1698625"/>
          </a:xfrm>
          <a:prstGeom prst="rect">
            <a:avLst/>
          </a:prstGeom>
          <a:noFill/>
        </p:spPr>
        <p:txBody>
          <a:bodyPr>
            <a:spAutoFit/>
          </a:bodyPr>
          <a:lstStyle/>
          <a:p>
            <a:pPr marL="342900" indent="-342900" eaLnBrk="0" hangingPunct="0">
              <a:spcBef>
                <a:spcPct val="20000"/>
              </a:spcBef>
              <a:buClr>
                <a:srgbClr val="008000"/>
              </a:buClr>
              <a:buFont typeface="Wingdings" pitchFamily="2" charset="2"/>
              <a:buChar char="t"/>
              <a:defRPr/>
            </a:pPr>
            <a:r>
              <a:rPr lang="en-IE" dirty="0">
                <a:latin typeface="+mn-lt"/>
              </a:rPr>
              <a:t>Non- Derogation farmer, 40ha farm all grassland, </a:t>
            </a:r>
            <a:r>
              <a:rPr lang="en-IE" dirty="0">
                <a:latin typeface="Arial" pitchFamily="34" charset="0"/>
              </a:rPr>
              <a:t>18 week storage zone</a:t>
            </a:r>
            <a:endParaRPr lang="en-IE" dirty="0">
              <a:latin typeface="+mn-lt"/>
            </a:endParaRPr>
          </a:p>
          <a:p>
            <a:pPr marL="342900" indent="-342900" eaLnBrk="0" hangingPunct="0">
              <a:spcBef>
                <a:spcPct val="20000"/>
              </a:spcBef>
              <a:buClr>
                <a:srgbClr val="008000"/>
              </a:buClr>
              <a:buFont typeface="Wingdings" pitchFamily="2" charset="2"/>
              <a:buChar char="t"/>
              <a:defRPr/>
            </a:pPr>
            <a:r>
              <a:rPr lang="en-IE" dirty="0">
                <a:latin typeface="+mn-lt"/>
              </a:rPr>
              <a:t>50 suckler cows and all stock killed at 18 months (140 GSR)</a:t>
            </a:r>
          </a:p>
          <a:p>
            <a:pPr marL="342900" indent="-342900" eaLnBrk="0" hangingPunct="0">
              <a:spcBef>
                <a:spcPct val="20000"/>
              </a:spcBef>
              <a:buClr>
                <a:srgbClr val="008000"/>
              </a:buClr>
              <a:buFont typeface="Wingdings" pitchFamily="2" charset="2"/>
              <a:buChar char="t"/>
              <a:defRPr/>
            </a:pPr>
            <a:r>
              <a:rPr lang="en-IE" dirty="0">
                <a:latin typeface="+mn-lt"/>
              </a:rPr>
              <a:t>Total N from grazing livestock in previous year 5590kgs</a:t>
            </a:r>
          </a:p>
          <a:p>
            <a:pPr marL="342900" indent="-342900" eaLnBrk="0" hangingPunct="0">
              <a:spcBef>
                <a:spcPct val="20000"/>
              </a:spcBef>
              <a:buClr>
                <a:srgbClr val="008000"/>
              </a:buClr>
              <a:buFont typeface="Wingdings" pitchFamily="2" charset="2"/>
              <a:buChar char="t"/>
              <a:defRPr/>
            </a:pPr>
            <a:r>
              <a:rPr lang="en-IE" dirty="0">
                <a:latin typeface="+mn-lt"/>
              </a:rPr>
              <a:t>60 Tonnes meal used in previous year</a:t>
            </a:r>
          </a:p>
          <a:p>
            <a:pPr marL="342900" indent="-342900" eaLnBrk="0" hangingPunct="0">
              <a:spcBef>
                <a:spcPct val="20000"/>
              </a:spcBef>
              <a:buClr>
                <a:srgbClr val="008000"/>
              </a:buClr>
              <a:buFont typeface="Wingdings" pitchFamily="2" charset="2"/>
              <a:buChar char="t"/>
              <a:defRPr/>
            </a:pPr>
            <a:r>
              <a:rPr lang="en-IE" dirty="0">
                <a:latin typeface="+mn-lt"/>
              </a:rPr>
              <a:t>Assumption that the 50% P availability on P index 1 and 2 soils</a:t>
            </a:r>
          </a:p>
        </p:txBody>
      </p:sp>
    </p:spTree>
    <p:extLst>
      <p:ext uri="{BB962C8B-B14F-4D97-AF65-F5344CB8AC3E}">
        <p14:creationId xmlns:p14="http://schemas.microsoft.com/office/powerpoint/2010/main" val="444433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44450"/>
            <a:ext cx="8748713" cy="1152525"/>
          </a:xfrm>
        </p:spPr>
        <p:txBody>
          <a:bodyPr/>
          <a:lstStyle/>
          <a:p>
            <a:r>
              <a:rPr lang="en-GB" sz="3000" smtClean="0"/>
              <a:t>P Build up – short course on Soil Fertility</a:t>
            </a:r>
            <a:endParaRPr lang="en-IE" sz="3000" smtClean="0"/>
          </a:p>
        </p:txBody>
      </p:sp>
      <p:sp>
        <p:nvSpPr>
          <p:cNvPr id="18435" name="Content Placeholder 2"/>
          <p:cNvSpPr>
            <a:spLocks noGrp="1"/>
          </p:cNvSpPr>
          <p:nvPr>
            <p:ph idx="1"/>
          </p:nvPr>
        </p:nvSpPr>
        <p:spPr>
          <a:xfrm>
            <a:off x="4122" y="1052736"/>
            <a:ext cx="8928100" cy="5572125"/>
          </a:xfrm>
        </p:spPr>
        <p:txBody>
          <a:bodyPr/>
          <a:lstStyle/>
          <a:p>
            <a:pPr eaLnBrk="1" hangingPunct="1">
              <a:defRPr/>
            </a:pPr>
            <a:r>
              <a:rPr lang="en-GB" sz="2200" dirty="0" smtClean="0"/>
              <a:t>Farmers availing of P build-up allowances required to participate in appropriate training programme (Details to follow)</a:t>
            </a:r>
          </a:p>
          <a:p>
            <a:pPr lvl="1" eaLnBrk="1" hangingPunct="1">
              <a:defRPr/>
            </a:pPr>
            <a:r>
              <a:rPr lang="en-GB" sz="2400" dirty="0" smtClean="0"/>
              <a:t>Must include Farm safety</a:t>
            </a:r>
          </a:p>
          <a:p>
            <a:pPr lvl="1" eaLnBrk="1" hangingPunct="1">
              <a:defRPr/>
            </a:pPr>
            <a:r>
              <a:rPr lang="en-GB" sz="2400" dirty="0" smtClean="0"/>
              <a:t>5-6 hour course not part of KT</a:t>
            </a:r>
          </a:p>
          <a:p>
            <a:pPr lvl="1" eaLnBrk="1" hangingPunct="1">
              <a:defRPr/>
            </a:pPr>
            <a:r>
              <a:rPr lang="en-IE" sz="2400" dirty="0"/>
              <a:t>Review farmers NMP</a:t>
            </a:r>
          </a:p>
          <a:p>
            <a:pPr lvl="1" eaLnBrk="1" hangingPunct="1">
              <a:defRPr/>
            </a:pPr>
            <a:r>
              <a:rPr lang="en-IE" sz="2400" dirty="0" smtClean="0"/>
              <a:t>Soil </a:t>
            </a:r>
            <a:r>
              <a:rPr lang="en-IE" sz="2400" dirty="0"/>
              <a:t>analysis results and soil fertility status of </a:t>
            </a:r>
            <a:r>
              <a:rPr lang="en-IE" sz="2400" dirty="0" smtClean="0"/>
              <a:t>farm. </a:t>
            </a:r>
          </a:p>
          <a:p>
            <a:pPr lvl="1" eaLnBrk="1" hangingPunct="1">
              <a:defRPr/>
            </a:pPr>
            <a:r>
              <a:rPr lang="en-IE" sz="2400" dirty="0" smtClean="0"/>
              <a:t>Soil </a:t>
            </a:r>
            <a:r>
              <a:rPr lang="en-IE" sz="2400" dirty="0"/>
              <a:t>pH and Lime </a:t>
            </a:r>
            <a:endParaRPr lang="en-IE" sz="2400" dirty="0" smtClean="0"/>
          </a:p>
          <a:p>
            <a:pPr lvl="1" eaLnBrk="1" hangingPunct="1">
              <a:defRPr/>
            </a:pPr>
            <a:r>
              <a:rPr lang="en-IE" sz="2400" dirty="0"/>
              <a:t>Understanding the soil P &amp; K Index system </a:t>
            </a:r>
            <a:endParaRPr lang="en-IE" sz="2400" dirty="0" smtClean="0"/>
          </a:p>
          <a:p>
            <a:pPr lvl="1" eaLnBrk="1" hangingPunct="1">
              <a:defRPr/>
            </a:pPr>
            <a:r>
              <a:rPr lang="en-IE" sz="2400" dirty="0"/>
              <a:t>Organic Manures </a:t>
            </a:r>
            <a:r>
              <a:rPr lang="en-IE" sz="2400" dirty="0" smtClean="0"/>
              <a:t>&amp; Nitrogen </a:t>
            </a:r>
            <a:r>
              <a:rPr lang="en-IE" sz="2400" dirty="0"/>
              <a:t>Management </a:t>
            </a:r>
            <a:endParaRPr lang="en-IE" sz="2400" dirty="0" smtClean="0"/>
          </a:p>
          <a:p>
            <a:pPr lvl="1" eaLnBrk="1" hangingPunct="1">
              <a:defRPr/>
            </a:pPr>
            <a:r>
              <a:rPr lang="en-IE" sz="2400" dirty="0"/>
              <a:t>Balancing P &amp; K </a:t>
            </a:r>
            <a:endParaRPr lang="en-IE" sz="2400" dirty="0" smtClean="0"/>
          </a:p>
          <a:p>
            <a:pPr lvl="1" eaLnBrk="1" hangingPunct="1">
              <a:defRPr/>
            </a:pPr>
            <a:r>
              <a:rPr lang="en-IE" sz="2400" dirty="0" smtClean="0">
                <a:solidFill>
                  <a:srgbClr val="FF0000"/>
                </a:solidFill>
              </a:rPr>
              <a:t>Mitigating measures for N &amp; P loss to water !!!!!!</a:t>
            </a:r>
            <a:endParaRPr lang="en-IE" sz="2400" dirty="0" smtClean="0">
              <a:solidFill>
                <a:srgbClr val="FF0000"/>
              </a:solidFill>
            </a:endParaRPr>
          </a:p>
          <a:p>
            <a:pPr marL="457200" lvl="1" indent="0" eaLnBrk="1" hangingPunct="1">
              <a:buFont typeface="Arial Unicode MS" pitchFamily="34" charset="-128"/>
              <a:buNone/>
              <a:defRPr/>
            </a:pPr>
            <a:endParaRPr lang="en-GB" sz="2200" dirty="0" smtClean="0"/>
          </a:p>
          <a:p>
            <a:pPr lvl="1" eaLnBrk="1" hangingPunct="1">
              <a:buFont typeface="Arial Unicode MS" pitchFamily="34" charset="-128"/>
              <a:buNone/>
              <a:defRPr/>
            </a:pPr>
            <a:endParaRPr lang="en-GB" sz="1800" dirty="0" smtClean="0"/>
          </a:p>
          <a:p>
            <a:pPr lvl="1">
              <a:buFont typeface="Arial Unicode MS" pitchFamily="34" charset="-128"/>
              <a:buNone/>
              <a:defRPr/>
            </a:pPr>
            <a:endParaRPr lang="en-GB" sz="2200" dirty="0" smtClean="0"/>
          </a:p>
        </p:txBody>
      </p:sp>
      <p:cxnSp>
        <p:nvCxnSpPr>
          <p:cNvPr id="6" name="Straight Connector 5"/>
          <p:cNvCxnSpPr/>
          <p:nvPr/>
        </p:nvCxnSpPr>
        <p:spPr>
          <a:xfrm>
            <a:off x="250825" y="908720"/>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9461" name="Picture 6" descr="Speech-4-Agrilan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77013" y="1429643"/>
            <a:ext cx="2566987"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604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0" y="44451"/>
            <a:ext cx="6875463" cy="720254"/>
          </a:xfrm>
        </p:spPr>
        <p:txBody>
          <a:bodyPr/>
          <a:lstStyle/>
          <a:p>
            <a:r>
              <a:rPr lang="en-GB" sz="3000" dirty="0" smtClean="0"/>
              <a:t>Nitrates Simplification</a:t>
            </a:r>
            <a:endParaRPr lang="en-IE" sz="3000" dirty="0" smtClean="0"/>
          </a:p>
        </p:txBody>
      </p:sp>
      <p:sp>
        <p:nvSpPr>
          <p:cNvPr id="3" name="Content Placeholder 2"/>
          <p:cNvSpPr>
            <a:spLocks noGrp="1"/>
          </p:cNvSpPr>
          <p:nvPr>
            <p:ph idx="1"/>
          </p:nvPr>
        </p:nvSpPr>
        <p:spPr>
          <a:xfrm>
            <a:off x="179388" y="764704"/>
            <a:ext cx="8785225" cy="5256212"/>
          </a:xfrm>
        </p:spPr>
        <p:txBody>
          <a:bodyPr/>
          <a:lstStyle/>
          <a:p>
            <a:pPr lvl="1" eaLnBrk="1" hangingPunct="1">
              <a:buFont typeface="Arial Unicode MS" pitchFamily="34" charset="-128"/>
              <a:buNone/>
              <a:defRPr/>
            </a:pPr>
            <a:r>
              <a:rPr lang="en-GB" sz="2400" b="1" dirty="0" smtClean="0"/>
              <a:t>Facilitate better understanding of requirements, improved implementation</a:t>
            </a:r>
          </a:p>
          <a:p>
            <a:pPr lvl="1" eaLnBrk="1" hangingPunct="1">
              <a:buFont typeface="Arial Unicode MS" pitchFamily="34" charset="-128"/>
              <a:buNone/>
              <a:defRPr/>
            </a:pPr>
            <a:endParaRPr lang="en-GB" sz="1800" dirty="0" smtClean="0"/>
          </a:p>
          <a:p>
            <a:pPr marL="447675" lvl="1" indent="-266700" eaLnBrk="1" hangingPunct="1">
              <a:buFont typeface="Arial" pitchFamily="34" charset="0"/>
              <a:buChar char="•"/>
              <a:defRPr/>
            </a:pPr>
            <a:r>
              <a:rPr lang="en-GB" sz="2400" dirty="0" smtClean="0"/>
              <a:t>Simplification of calculations for max N and P allowances</a:t>
            </a:r>
          </a:p>
          <a:p>
            <a:pPr lvl="1" eaLnBrk="1" hangingPunct="1">
              <a:defRPr/>
            </a:pPr>
            <a:r>
              <a:rPr lang="en-GB" sz="1800" dirty="0" smtClean="0"/>
              <a:t>Removal of requirement to deduct N &amp; P in grazing livestock manure in storage period</a:t>
            </a:r>
          </a:p>
          <a:p>
            <a:pPr lvl="1" eaLnBrk="1" hangingPunct="1">
              <a:defRPr/>
            </a:pPr>
            <a:r>
              <a:rPr lang="en-GB" sz="1800" dirty="0" smtClean="0"/>
              <a:t>Reduction in the number of calculations required</a:t>
            </a:r>
          </a:p>
          <a:p>
            <a:pPr lvl="1" eaLnBrk="1" hangingPunct="1">
              <a:defRPr/>
            </a:pPr>
            <a:r>
              <a:rPr lang="en-GB" sz="1800" dirty="0" smtClean="0"/>
              <a:t>New tables 12 and 13A, 13B</a:t>
            </a:r>
          </a:p>
          <a:p>
            <a:pPr lvl="1" eaLnBrk="1" hangingPunct="1">
              <a:defRPr/>
            </a:pPr>
            <a:endParaRPr lang="en-GB" sz="1800" dirty="0" smtClean="0"/>
          </a:p>
          <a:p>
            <a:pPr marL="447675" indent="-266700" eaLnBrk="1" hangingPunct="1">
              <a:defRPr/>
            </a:pPr>
            <a:r>
              <a:rPr lang="en-GB" sz="2400" dirty="0" smtClean="0"/>
              <a:t>Basing nutrient management plans on previous years  stocking rate da</a:t>
            </a:r>
            <a:r>
              <a:rPr lang="en-GB" sz="2200" dirty="0" smtClean="0"/>
              <a:t>ta</a:t>
            </a:r>
          </a:p>
          <a:p>
            <a:pPr lvl="1">
              <a:defRPr/>
            </a:pPr>
            <a:r>
              <a:rPr lang="en-GB" sz="1800" dirty="0" smtClean="0"/>
              <a:t>Earlier planning for advisers</a:t>
            </a:r>
          </a:p>
          <a:p>
            <a:pPr lvl="1">
              <a:defRPr/>
            </a:pPr>
            <a:r>
              <a:rPr lang="en-GB" sz="1800" b="1" dirty="0" smtClean="0">
                <a:solidFill>
                  <a:srgbClr val="FF0000"/>
                </a:solidFill>
              </a:rPr>
              <a:t>Facilitates forward planning for fertiliser purchases</a:t>
            </a:r>
          </a:p>
          <a:p>
            <a:pPr lvl="1">
              <a:defRPr/>
            </a:pPr>
            <a:r>
              <a:rPr lang="en-GB" sz="1800" b="1" dirty="0" smtClean="0">
                <a:solidFill>
                  <a:srgbClr val="FF0000"/>
                </a:solidFill>
              </a:rPr>
              <a:t>Increases safety of N &amp; P recommendations</a:t>
            </a:r>
          </a:p>
          <a:p>
            <a:pPr lvl="1">
              <a:buFont typeface="Arial Unicode MS" pitchFamily="34" charset="-128"/>
              <a:buNone/>
              <a:defRPr/>
            </a:pPr>
            <a:endParaRPr lang="en-GB" sz="1800" dirty="0" smtClean="0"/>
          </a:p>
          <a:p>
            <a:pPr lvl="1">
              <a:buFont typeface="Arial Unicode MS" pitchFamily="34" charset="-128"/>
              <a:buNone/>
              <a:defRPr/>
            </a:pPr>
            <a:endParaRPr lang="en-GB" sz="1800" dirty="0" smtClean="0"/>
          </a:p>
          <a:p>
            <a:pPr lvl="1">
              <a:defRPr/>
            </a:pPr>
            <a:endParaRPr lang="en-GB" sz="1800" dirty="0" smtClean="0"/>
          </a:p>
          <a:p>
            <a:pPr>
              <a:spcAft>
                <a:spcPts val="1200"/>
              </a:spcAft>
              <a:buFont typeface="Wingdings" pitchFamily="2" charset="2"/>
              <a:buNone/>
              <a:defRPr/>
            </a:pPr>
            <a:r>
              <a:rPr lang="en-IE" altLang="en-US" sz="2200" dirty="0" smtClean="0"/>
              <a:t> </a:t>
            </a:r>
          </a:p>
        </p:txBody>
      </p:sp>
      <p:cxnSp>
        <p:nvCxnSpPr>
          <p:cNvPr id="6" name="Straight Connector 5"/>
          <p:cNvCxnSpPr/>
          <p:nvPr/>
        </p:nvCxnSpPr>
        <p:spPr>
          <a:xfrm>
            <a:off x="179388" y="668482"/>
            <a:ext cx="86407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927987"/>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SCF17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836613"/>
            <a:ext cx="860425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0" y="188913"/>
            <a:ext cx="90360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9523" rIns="19047" bIns="9523"/>
          <a:lstStyle>
            <a:lvl1pPr marL="342900" indent="-342900" eaLnBrk="0" hangingPunct="0">
              <a:defRPr>
                <a:solidFill>
                  <a:schemeClr val="tx1"/>
                </a:solidFill>
                <a:latin typeface="Arial" charset="0"/>
              </a:defRPr>
            </a:lvl1pPr>
            <a:lvl2pPr marL="952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algn="ctr" eaLnBrk="1" hangingPunct="1">
              <a:buFont typeface="Wingdings" pitchFamily="2" charset="2"/>
              <a:buNone/>
            </a:pPr>
            <a:r>
              <a:rPr lang="en-GB" sz="3200" b="1">
                <a:solidFill>
                  <a:srgbClr val="359828"/>
                </a:solidFill>
                <a:latin typeface="Times New Roman" pitchFamily="18" charset="0"/>
              </a:rPr>
              <a:t>How clean do concrete yards have to be kept?</a:t>
            </a:r>
            <a:endParaRPr lang="en-GB" sz="13300" b="1">
              <a:solidFill>
                <a:srgbClr val="359828"/>
              </a:solidFill>
            </a:endParaRPr>
          </a:p>
        </p:txBody>
      </p:sp>
    </p:spTree>
    <p:extLst>
      <p:ext uri="{BB962C8B-B14F-4D97-AF65-F5344CB8AC3E}">
        <p14:creationId xmlns:p14="http://schemas.microsoft.com/office/powerpoint/2010/main" val="3741591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SCF17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692150"/>
            <a:ext cx="736441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4"/>
          <p:cNvSpPr txBox="1">
            <a:spLocks noChangeArrowheads="1"/>
          </p:cNvSpPr>
          <p:nvPr/>
        </p:nvSpPr>
        <p:spPr bwMode="auto">
          <a:xfrm>
            <a:off x="134938" y="61913"/>
            <a:ext cx="782161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9523" rIns="19047" bIns="9523"/>
          <a:lstStyle>
            <a:lvl1pPr marL="342900" indent="-342900" eaLnBrk="0" hangingPunct="0">
              <a:defRPr>
                <a:solidFill>
                  <a:schemeClr val="tx1"/>
                </a:solidFill>
                <a:latin typeface="Arial" charset="0"/>
              </a:defRPr>
            </a:lvl1pPr>
            <a:lvl2pPr marL="952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algn="ctr" eaLnBrk="1" hangingPunct="1">
              <a:buFont typeface="Wingdings" pitchFamily="2" charset="2"/>
              <a:buNone/>
            </a:pPr>
            <a:r>
              <a:rPr lang="en-GB" sz="2800" b="1">
                <a:solidFill>
                  <a:srgbClr val="359828"/>
                </a:solidFill>
                <a:latin typeface="Times New Roman" pitchFamily="18" charset="0"/>
              </a:rPr>
              <a:t>How clean do concrete yards have to be kept?</a:t>
            </a:r>
            <a:endParaRPr lang="en-GB" sz="11100" b="1">
              <a:solidFill>
                <a:srgbClr val="359828"/>
              </a:solidFill>
            </a:endParaRPr>
          </a:p>
        </p:txBody>
      </p:sp>
    </p:spTree>
    <p:extLst>
      <p:ext uri="{BB962C8B-B14F-4D97-AF65-F5344CB8AC3E}">
        <p14:creationId xmlns:p14="http://schemas.microsoft.com/office/powerpoint/2010/main" val="1889766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28674" name="Picture 4" descr="imagesCAGR796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3260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5" descr="DSCF08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275" y="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6" descr="DSCF03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974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descr="DSCF14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275" y="46974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8" descr="DSCF14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575" y="46974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9" descr="2005_0205Image00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10" descr="Outwintering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2420938"/>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11" descr="DSCF038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4275" y="234950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Text Box 12"/>
          <p:cNvSpPr txBox="1">
            <a:spLocks noChangeArrowheads="1"/>
          </p:cNvSpPr>
          <p:nvPr/>
        </p:nvSpPr>
        <p:spPr bwMode="auto">
          <a:xfrm>
            <a:off x="2771775" y="2492375"/>
            <a:ext cx="3600450" cy="1892300"/>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IE" b="1">
                <a:solidFill>
                  <a:srgbClr val="FF0000"/>
                </a:solidFill>
              </a:rPr>
              <a:t>Problem Areas that still exist?</a:t>
            </a:r>
          </a:p>
          <a:p>
            <a:pPr algn="ctr" eaLnBrk="1" hangingPunct="1">
              <a:spcBef>
                <a:spcPct val="50000"/>
              </a:spcBef>
            </a:pPr>
            <a:endParaRPr lang="en-IE" b="1">
              <a:solidFill>
                <a:srgbClr val="FF0000"/>
              </a:solidFill>
            </a:endParaRPr>
          </a:p>
          <a:p>
            <a:pPr algn="ctr" eaLnBrk="1" hangingPunct="1">
              <a:spcBef>
                <a:spcPct val="50000"/>
              </a:spcBef>
            </a:pPr>
            <a:r>
              <a:rPr lang="en-IE" b="1">
                <a:solidFill>
                  <a:srgbClr val="FF0000"/>
                </a:solidFill>
              </a:rPr>
              <a:t>Increased focus on sorting out before end of 2018</a:t>
            </a:r>
          </a:p>
          <a:p>
            <a:pPr algn="ctr" eaLnBrk="1" hangingPunct="1">
              <a:spcBef>
                <a:spcPct val="50000"/>
              </a:spcBef>
            </a:pPr>
            <a:endParaRPr lang="en-IE" b="1">
              <a:solidFill>
                <a:srgbClr val="FF0000"/>
              </a:solidFill>
            </a:endParaRPr>
          </a:p>
        </p:txBody>
      </p:sp>
    </p:spTree>
    <p:extLst>
      <p:ext uri="{BB962C8B-B14F-4D97-AF65-F5344CB8AC3E}">
        <p14:creationId xmlns:p14="http://schemas.microsoft.com/office/powerpoint/2010/main" val="265709466"/>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44450"/>
            <a:ext cx="9132888" cy="863600"/>
          </a:xfrm>
        </p:spPr>
        <p:txBody>
          <a:bodyPr/>
          <a:lstStyle/>
          <a:p>
            <a:r>
              <a:rPr lang="en-GB" sz="3000" dirty="0" smtClean="0"/>
              <a:t>New water protection measures </a:t>
            </a:r>
            <a:r>
              <a:rPr lang="en-GB" sz="3000" b="0" dirty="0" smtClean="0">
                <a:solidFill>
                  <a:srgbClr val="FF0000"/>
                </a:solidFill>
              </a:rPr>
              <a:t>GSR&gt;170NpH</a:t>
            </a:r>
            <a:endParaRPr lang="en-IE" sz="3000" b="0" dirty="0" smtClean="0">
              <a:solidFill>
                <a:srgbClr val="FF0000"/>
              </a:solidFill>
            </a:endParaRPr>
          </a:p>
        </p:txBody>
      </p:sp>
      <p:sp>
        <p:nvSpPr>
          <p:cNvPr id="3" name="Content Placeholder 2"/>
          <p:cNvSpPr>
            <a:spLocks noGrp="1"/>
          </p:cNvSpPr>
          <p:nvPr>
            <p:ph idx="1"/>
          </p:nvPr>
        </p:nvSpPr>
        <p:spPr>
          <a:xfrm>
            <a:off x="130175" y="1052513"/>
            <a:ext cx="9002713" cy="5761037"/>
          </a:xfrm>
          <a:solidFill>
            <a:schemeClr val="bg1"/>
          </a:solidFill>
        </p:spPr>
        <p:txBody>
          <a:bodyPr/>
          <a:lstStyle/>
          <a:p>
            <a:pPr eaLnBrk="1" hangingPunct="1">
              <a:buFont typeface="Wingdings" pitchFamily="2" charset="2"/>
              <a:buNone/>
              <a:defRPr/>
            </a:pPr>
            <a:r>
              <a:rPr lang="en-IE" sz="2400" b="1" u="sng" dirty="0" smtClean="0"/>
              <a:t>Exclusion of bovines from watercourses</a:t>
            </a:r>
          </a:p>
          <a:p>
            <a:pPr marL="595313" lvl="1" indent="-342900" eaLnBrk="1" hangingPunct="1">
              <a:lnSpc>
                <a:spcPct val="150000"/>
              </a:lnSpc>
              <a:buClr>
                <a:schemeClr val="tx1"/>
              </a:buClr>
              <a:defRPr/>
            </a:pPr>
            <a:r>
              <a:rPr lang="en-IE" sz="1800" dirty="0">
                <a:ea typeface="+mn-ea"/>
                <a:cs typeface="+mn-cs"/>
              </a:rPr>
              <a:t>Effective from 1st January 2021</a:t>
            </a:r>
          </a:p>
          <a:p>
            <a:pPr marL="595313" lvl="1" indent="-342900" eaLnBrk="1" hangingPunct="1">
              <a:lnSpc>
                <a:spcPct val="150000"/>
              </a:lnSpc>
              <a:buClr>
                <a:schemeClr val="tx1"/>
              </a:buClr>
              <a:defRPr/>
            </a:pPr>
            <a:r>
              <a:rPr lang="en-IE" sz="1800" dirty="0">
                <a:ea typeface="+mn-ea"/>
                <a:cs typeface="+mn-cs"/>
              </a:rPr>
              <a:t>Fence 1.5m from top of watercourse </a:t>
            </a:r>
            <a:r>
              <a:rPr lang="en-IE" sz="1800" dirty="0" smtClean="0">
                <a:ea typeface="+mn-ea"/>
                <a:cs typeface="+mn-cs"/>
              </a:rPr>
              <a:t>bank</a:t>
            </a:r>
            <a:endParaRPr lang="en-IE" sz="1800" dirty="0">
              <a:ea typeface="+mn-ea"/>
              <a:cs typeface="+mn-cs"/>
            </a:endParaRPr>
          </a:p>
          <a:p>
            <a:pPr marL="595313" lvl="1" indent="-342900" eaLnBrk="1" hangingPunct="1">
              <a:lnSpc>
                <a:spcPct val="150000"/>
              </a:lnSpc>
              <a:buClr>
                <a:schemeClr val="tx1"/>
              </a:buClr>
              <a:defRPr/>
            </a:pPr>
            <a:r>
              <a:rPr lang="en-IE" sz="1800" dirty="0">
                <a:ea typeface="+mn-ea"/>
                <a:cs typeface="+mn-cs"/>
              </a:rPr>
              <a:t>For grassland stocking rate &gt;170kgs/ha</a:t>
            </a:r>
          </a:p>
          <a:p>
            <a:pPr marL="252413" lvl="1" indent="0" eaLnBrk="1" hangingPunct="1">
              <a:lnSpc>
                <a:spcPct val="80000"/>
              </a:lnSpc>
              <a:buClr>
                <a:schemeClr val="tx1"/>
              </a:buClr>
              <a:buFont typeface="Arial Unicode MS" pitchFamily="34" charset="-128"/>
              <a:buNone/>
              <a:defRPr/>
            </a:pPr>
            <a:endParaRPr lang="en-IE" sz="2200" dirty="0" smtClean="0">
              <a:ea typeface="Verdana" pitchFamily="34" charset="0"/>
              <a:cs typeface="Calibri" pitchFamily="34" charset="0"/>
            </a:endParaRPr>
          </a:p>
          <a:p>
            <a:pPr marL="252413" lvl="1" indent="0" eaLnBrk="1" hangingPunct="1">
              <a:lnSpc>
                <a:spcPct val="80000"/>
              </a:lnSpc>
              <a:buClr>
                <a:schemeClr val="tx1"/>
              </a:buClr>
              <a:buFont typeface="Arial Unicode MS" pitchFamily="34" charset="-128"/>
              <a:buNone/>
              <a:defRPr/>
            </a:pPr>
            <a:endParaRPr lang="en-IE" sz="2200" dirty="0" smtClean="0">
              <a:ea typeface="Verdana" pitchFamily="34" charset="0"/>
              <a:cs typeface="Calibri" pitchFamily="34" charset="0"/>
            </a:endParaRPr>
          </a:p>
          <a:p>
            <a:pPr marL="361950" lvl="1" indent="-361950" eaLnBrk="1" hangingPunct="1">
              <a:lnSpc>
                <a:spcPct val="80000"/>
              </a:lnSpc>
              <a:buClr>
                <a:schemeClr val="tx1"/>
              </a:buClr>
              <a:buFont typeface="Arial Unicode MS" pitchFamily="34" charset="-128"/>
              <a:buNone/>
              <a:defRPr/>
            </a:pPr>
            <a:r>
              <a:rPr lang="en-IE" sz="2200" b="1" u="sng" dirty="0" smtClean="0">
                <a:ea typeface="Verdana" pitchFamily="34" charset="0"/>
                <a:cs typeface="Calibri" pitchFamily="34" charset="0"/>
              </a:rPr>
              <a:t>Water troughs set back 20m + from watercourses</a:t>
            </a:r>
          </a:p>
          <a:p>
            <a:pPr marL="595313" lvl="1" indent="-342900" eaLnBrk="1" hangingPunct="1">
              <a:lnSpc>
                <a:spcPct val="150000"/>
              </a:lnSpc>
              <a:buClr>
                <a:schemeClr val="tx1"/>
              </a:buClr>
              <a:defRPr/>
            </a:pPr>
            <a:r>
              <a:rPr lang="en-IE" sz="1800" dirty="0" smtClean="0">
                <a:ea typeface="+mn-ea"/>
                <a:cs typeface="+mn-cs"/>
              </a:rPr>
              <a:t>Effective from </a:t>
            </a:r>
            <a:r>
              <a:rPr lang="en-IE" sz="1800" dirty="0">
                <a:ea typeface="+mn-ea"/>
                <a:cs typeface="+mn-cs"/>
              </a:rPr>
              <a:t>1st January 2021</a:t>
            </a:r>
          </a:p>
          <a:p>
            <a:pPr marL="595313" lvl="1" indent="-342900" eaLnBrk="1" hangingPunct="1">
              <a:lnSpc>
                <a:spcPct val="150000"/>
              </a:lnSpc>
              <a:buClr>
                <a:schemeClr val="tx1"/>
              </a:buClr>
              <a:defRPr/>
            </a:pPr>
            <a:r>
              <a:rPr lang="en-IE" sz="1800" dirty="0">
                <a:ea typeface="+mn-ea"/>
                <a:cs typeface="+mn-cs"/>
              </a:rPr>
              <a:t>For grassland stocking rate &gt;170kgs/ha</a:t>
            </a:r>
          </a:p>
          <a:p>
            <a:pPr marL="595313" lvl="1" indent="-342900" eaLnBrk="1" hangingPunct="1">
              <a:lnSpc>
                <a:spcPct val="150000"/>
              </a:lnSpc>
              <a:buClr>
                <a:schemeClr val="tx1"/>
              </a:buClr>
              <a:defRPr/>
            </a:pPr>
            <a:r>
              <a:rPr lang="en-IE" sz="1800" dirty="0">
                <a:ea typeface="+mn-ea"/>
                <a:cs typeface="+mn-cs"/>
              </a:rPr>
              <a:t>Accounts for 12,350 farms and 1/3 of national bovine numbers</a:t>
            </a:r>
          </a:p>
          <a:p>
            <a:pPr marL="595313" lvl="1" indent="-342900" eaLnBrk="1" hangingPunct="1">
              <a:lnSpc>
                <a:spcPct val="150000"/>
              </a:lnSpc>
              <a:buClr>
                <a:schemeClr val="tx1"/>
              </a:buClr>
              <a:defRPr/>
            </a:pPr>
            <a:r>
              <a:rPr lang="en-IE" sz="1800" dirty="0">
                <a:ea typeface="+mn-ea"/>
                <a:cs typeface="+mn-cs"/>
              </a:rPr>
              <a:t>If watercourse with road beside it and trough on field side it may be </a:t>
            </a:r>
            <a:r>
              <a:rPr lang="en-IE" sz="1800" dirty="0" smtClean="0">
                <a:ea typeface="+mn-ea"/>
                <a:cs typeface="+mn-cs"/>
              </a:rPr>
              <a:t>ok</a:t>
            </a:r>
          </a:p>
          <a:p>
            <a:pPr marL="0" lvl="1" indent="0" eaLnBrk="1" hangingPunct="1">
              <a:lnSpc>
                <a:spcPct val="150000"/>
              </a:lnSpc>
              <a:buClr>
                <a:schemeClr val="tx1"/>
              </a:buClr>
              <a:buFont typeface="Arial Unicode MS" pitchFamily="34" charset="-128"/>
              <a:buNone/>
              <a:defRPr/>
            </a:pPr>
            <a:endParaRPr lang="en-GB" sz="1800" dirty="0" smtClean="0">
              <a:solidFill>
                <a:srgbClr val="FF0000"/>
              </a:solidFill>
              <a:ea typeface="Verdana" pitchFamily="34" charset="0"/>
              <a:cs typeface="Calibri" pitchFamily="34" charset="0"/>
            </a:endParaRPr>
          </a:p>
          <a:p>
            <a:pPr marL="0" lvl="1" indent="0" eaLnBrk="1" hangingPunct="1">
              <a:lnSpc>
                <a:spcPct val="150000"/>
              </a:lnSpc>
              <a:buClr>
                <a:schemeClr val="tx1"/>
              </a:buClr>
              <a:buFont typeface="Arial Unicode MS" pitchFamily="34" charset="-128"/>
              <a:buNone/>
              <a:defRPr/>
            </a:pPr>
            <a:r>
              <a:rPr lang="en-GB" sz="1800" dirty="0" smtClean="0">
                <a:solidFill>
                  <a:srgbClr val="FF0000"/>
                </a:solidFill>
                <a:ea typeface="Verdana" pitchFamily="34" charset="0"/>
                <a:cs typeface="Calibri" pitchFamily="34" charset="0"/>
              </a:rPr>
              <a:t>Both </a:t>
            </a:r>
            <a:r>
              <a:rPr lang="en-GB" sz="1800" dirty="0">
                <a:solidFill>
                  <a:srgbClr val="FF0000"/>
                </a:solidFill>
                <a:ea typeface="Verdana" pitchFamily="34" charset="0"/>
                <a:cs typeface="Calibri" pitchFamily="34" charset="0"/>
              </a:rPr>
              <a:t>apply to derogation farmers </a:t>
            </a:r>
            <a:r>
              <a:rPr lang="en-GB" sz="1800" dirty="0" smtClean="0">
                <a:solidFill>
                  <a:srgbClr val="FF0000"/>
                </a:solidFill>
                <a:ea typeface="Verdana" pitchFamily="34" charset="0"/>
                <a:cs typeface="Calibri" pitchFamily="34" charset="0"/>
              </a:rPr>
              <a:t>&amp; </a:t>
            </a:r>
            <a:r>
              <a:rPr lang="en-GB" sz="1800" dirty="0">
                <a:solidFill>
                  <a:srgbClr val="FF0000"/>
                </a:solidFill>
                <a:ea typeface="Verdana" pitchFamily="34" charset="0"/>
                <a:cs typeface="Calibri" pitchFamily="34" charset="0"/>
              </a:rPr>
              <a:t>farmers who export slurry to remain under 170NpH</a:t>
            </a:r>
          </a:p>
          <a:p>
            <a:pPr lvl="1">
              <a:defRPr/>
            </a:pPr>
            <a:endParaRPr lang="en-GB" sz="2200" dirty="0" smtClean="0"/>
          </a:p>
          <a:p>
            <a:pPr>
              <a:spcAft>
                <a:spcPts val="1200"/>
              </a:spcAft>
              <a:defRPr/>
            </a:pPr>
            <a:endParaRPr lang="en-IE" altLang="en-US" sz="2200" dirty="0" smtClean="0"/>
          </a:p>
        </p:txBody>
      </p:sp>
      <p:cxnSp>
        <p:nvCxnSpPr>
          <p:cNvPr id="6" name="Straight Connector 5"/>
          <p:cNvCxnSpPr/>
          <p:nvPr/>
        </p:nvCxnSpPr>
        <p:spPr>
          <a:xfrm>
            <a:off x="179388" y="908050"/>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9701" name="Picture 9" descr="Wate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0500" y="836613"/>
            <a:ext cx="259238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0" descr="716544-275517.jpg"/>
          <p:cNvPicPr>
            <a:picLocks noChangeAspect="1"/>
          </p:cNvPicPr>
          <p:nvPr/>
        </p:nvPicPr>
        <p:blipFill>
          <a:blip r:embed="rId4">
            <a:extLst>
              <a:ext uri="{28A0092B-C50C-407E-A947-70E740481C1C}">
                <a14:useLocalDpi xmlns:a14="http://schemas.microsoft.com/office/drawing/2010/main" val="0"/>
              </a:ext>
            </a:extLst>
          </a:blip>
          <a:srcRect r="-493"/>
          <a:stretch>
            <a:fillRect/>
          </a:stretch>
        </p:blipFill>
        <p:spPr bwMode="auto">
          <a:xfrm>
            <a:off x="6875463" y="3141663"/>
            <a:ext cx="225742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2997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8"/>
          <p:cNvPicPr>
            <a:picLocks noChangeAspect="1" noChangeArrowheads="1"/>
          </p:cNvPicPr>
          <p:nvPr/>
        </p:nvPicPr>
        <p:blipFill>
          <a:blip r:embed="rId2">
            <a:extLst>
              <a:ext uri="{28A0092B-C50C-407E-A947-70E740481C1C}">
                <a14:useLocalDpi xmlns:a14="http://schemas.microsoft.com/office/drawing/2010/main" val="0"/>
              </a:ext>
            </a:extLst>
          </a:blip>
          <a:srcRect l="15001" t="9714" r="15237" b="8858"/>
          <a:stretch>
            <a:fillRect/>
          </a:stretch>
        </p:blipFill>
        <p:spPr bwMode="auto">
          <a:xfrm>
            <a:off x="34925" y="115888"/>
            <a:ext cx="9001125" cy="656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8307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404813"/>
            <a:ext cx="8999538"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2410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13" y="-7938"/>
            <a:ext cx="8999537" cy="675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970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sz="2800" dirty="0" smtClean="0">
                <a:solidFill>
                  <a:srgbClr val="92D050"/>
                </a:solidFill>
              </a:rPr>
              <a:t>Solar Powered water Pumps</a:t>
            </a:r>
            <a:endParaRPr lang="en-IE" sz="2800" dirty="0">
              <a:solidFill>
                <a:srgbClr val="92D050"/>
              </a:solidFill>
            </a:endParaRPr>
          </a:p>
        </p:txBody>
      </p:sp>
      <p:sp>
        <p:nvSpPr>
          <p:cNvPr id="3" name="Content Placeholder 2"/>
          <p:cNvSpPr>
            <a:spLocks noGrp="1"/>
          </p:cNvSpPr>
          <p:nvPr>
            <p:ph idx="1"/>
          </p:nvPr>
        </p:nvSpPr>
        <p:spPr>
          <a:xfrm>
            <a:off x="179512" y="764704"/>
            <a:ext cx="8784976" cy="5040560"/>
          </a:xfrm>
        </p:spPr>
        <p:txBody>
          <a:bodyPr/>
          <a:lstStyle/>
          <a:p>
            <a:r>
              <a:rPr lang="en-US" sz="2000" b="1" dirty="0"/>
              <a:t>Simple Installation:</a:t>
            </a:r>
          </a:p>
          <a:p>
            <a:r>
              <a:rPr lang="en-US" sz="1800" dirty="0"/>
              <a:t>Place SPS pump beside water source and insert the suction pipe into the water.</a:t>
            </a:r>
          </a:p>
          <a:p>
            <a:r>
              <a:rPr lang="en-US" sz="1800" dirty="0"/>
              <a:t>Connect your outlet pipe delivering water to your tanks/troughs.</a:t>
            </a:r>
          </a:p>
          <a:p>
            <a:pPr marL="3175" indent="11113"/>
            <a:r>
              <a:rPr lang="en-US" sz="1800" dirty="0" smtClean="0"/>
              <a:t>It </a:t>
            </a:r>
            <a:r>
              <a:rPr lang="en-US" sz="1800" dirty="0"/>
              <a:t>can be placed on a concrete surface/slab and bolted down if desired.</a:t>
            </a:r>
          </a:p>
          <a:p>
            <a:pPr marL="3175" indent="11113"/>
            <a:r>
              <a:rPr lang="en-US" sz="1800" dirty="0" smtClean="0"/>
              <a:t>The </a:t>
            </a:r>
            <a:r>
              <a:rPr lang="en-US" sz="1800" dirty="0"/>
              <a:t>end of the suction pipe, featuring a heavy-duty stainless steel filter and a foot-valve, is placed into the water source.</a:t>
            </a:r>
          </a:p>
          <a:p>
            <a:r>
              <a:rPr lang="en-US" sz="1800" dirty="0" smtClean="0"/>
              <a:t>Pumps </a:t>
            </a:r>
            <a:r>
              <a:rPr lang="en-US" sz="1800" dirty="0"/>
              <a:t>water from any remote location without needing access to electricity.</a:t>
            </a:r>
          </a:p>
          <a:p>
            <a:r>
              <a:rPr lang="en-US" sz="1800" dirty="0" smtClean="0"/>
              <a:t>Pumps </a:t>
            </a:r>
            <a:r>
              <a:rPr lang="en-US" sz="1800" dirty="0"/>
              <a:t>water up to </a:t>
            </a:r>
            <a:r>
              <a:rPr lang="en-US" sz="1800" b="1" dirty="0"/>
              <a:t>60m (200ft)</a:t>
            </a:r>
            <a:r>
              <a:rPr lang="en-US" sz="1800" dirty="0"/>
              <a:t> vertically and 1.5km horizontally.</a:t>
            </a:r>
          </a:p>
          <a:p>
            <a:r>
              <a:rPr lang="en-US" sz="1800" dirty="0"/>
              <a:t>Automatic Operation - Pressure regulated up to </a:t>
            </a:r>
            <a:r>
              <a:rPr lang="en-US" sz="1800" b="1" dirty="0"/>
              <a:t>80 psi</a:t>
            </a:r>
            <a:r>
              <a:rPr lang="en-US" sz="1800" dirty="0"/>
              <a:t>.</a:t>
            </a:r>
          </a:p>
          <a:p>
            <a:r>
              <a:rPr lang="en-US" sz="1800" dirty="0"/>
              <a:t>Switch it on by connecting the battery supplied .</a:t>
            </a:r>
          </a:p>
          <a:p>
            <a:r>
              <a:rPr lang="en-US" sz="1800" dirty="0" smtClean="0"/>
              <a:t>Can </a:t>
            </a:r>
            <a:r>
              <a:rPr lang="en-US" sz="1800" dirty="0"/>
              <a:t>also power 12v electric fence</a:t>
            </a:r>
            <a:r>
              <a:rPr lang="en-US" sz="1800" dirty="0" smtClean="0"/>
              <a:t>.</a:t>
            </a:r>
          </a:p>
          <a:p>
            <a:r>
              <a:rPr lang="en-US" sz="1800" dirty="0"/>
              <a:t>No running costs - 100% solar powered.</a:t>
            </a:r>
          </a:p>
          <a:p>
            <a:r>
              <a:rPr lang="en-US" sz="1800" dirty="0"/>
              <a:t>Supply up to </a:t>
            </a:r>
            <a:r>
              <a:rPr lang="en-US" sz="1800" b="1" dirty="0"/>
              <a:t>3500 </a:t>
            </a:r>
            <a:r>
              <a:rPr lang="en-US" sz="1800" b="1" dirty="0" err="1"/>
              <a:t>litres</a:t>
            </a:r>
            <a:r>
              <a:rPr lang="en-US" sz="1800" b="1" dirty="0"/>
              <a:t>/day</a:t>
            </a:r>
            <a:r>
              <a:rPr lang="en-US" sz="1800" dirty="0"/>
              <a:t>.</a:t>
            </a:r>
          </a:p>
          <a:p>
            <a:endParaRPr lang="en-US" sz="1800" dirty="0"/>
          </a:p>
          <a:p>
            <a:pPr marL="3175" indent="11113"/>
            <a:endParaRPr lang="en-IE" sz="1800" dirty="0"/>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229" r="18844"/>
          <a:stretch/>
        </p:blipFill>
        <p:spPr bwMode="auto">
          <a:xfrm>
            <a:off x="5053534" y="3821982"/>
            <a:ext cx="4100052" cy="3036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87274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0" y="44450"/>
            <a:ext cx="8893175" cy="1152525"/>
          </a:xfrm>
        </p:spPr>
        <p:txBody>
          <a:bodyPr/>
          <a:lstStyle/>
          <a:p>
            <a:r>
              <a:rPr lang="en-GB" sz="3000" dirty="0" smtClean="0"/>
              <a:t>New water protection measures – </a:t>
            </a:r>
            <a:r>
              <a:rPr lang="en-GB" sz="3000" dirty="0">
                <a:solidFill>
                  <a:srgbClr val="FF0000"/>
                </a:solidFill>
              </a:rPr>
              <a:t>A</a:t>
            </a:r>
            <a:r>
              <a:rPr lang="en-GB" sz="3000" dirty="0" smtClean="0">
                <a:solidFill>
                  <a:srgbClr val="FF0000"/>
                </a:solidFill>
              </a:rPr>
              <a:t>ll farmers</a:t>
            </a:r>
            <a:endParaRPr lang="en-IE" sz="3000" dirty="0" smtClean="0">
              <a:solidFill>
                <a:srgbClr val="FF0000"/>
              </a:solidFill>
            </a:endParaRPr>
          </a:p>
        </p:txBody>
      </p:sp>
      <p:sp>
        <p:nvSpPr>
          <p:cNvPr id="33795" name="Content Placeholder 2"/>
          <p:cNvSpPr>
            <a:spLocks noGrp="1"/>
          </p:cNvSpPr>
          <p:nvPr>
            <p:ph idx="1"/>
          </p:nvPr>
        </p:nvSpPr>
        <p:spPr>
          <a:xfrm>
            <a:off x="250825" y="1268413"/>
            <a:ext cx="8785225" cy="5256212"/>
          </a:xfrm>
        </p:spPr>
        <p:txBody>
          <a:bodyPr/>
          <a:lstStyle/>
          <a:p>
            <a:pPr>
              <a:buFont typeface="Wingdings" pitchFamily="2" charset="2"/>
              <a:buNone/>
            </a:pPr>
            <a:r>
              <a:rPr lang="en-IE" sz="2400" b="1" u="sng" dirty="0" smtClean="0">
                <a:latin typeface="Calibri" pitchFamily="34" charset="0"/>
              </a:rPr>
              <a:t>Prevention of direct runoff from farm roadways to waters</a:t>
            </a:r>
          </a:p>
          <a:p>
            <a:endParaRPr lang="en-IE" sz="1200" dirty="0" smtClean="0">
              <a:latin typeface="Calibri" pitchFamily="34" charset="0"/>
            </a:endParaRPr>
          </a:p>
          <a:p>
            <a:pPr lvl="1" eaLnBrk="1" hangingPunct="1">
              <a:defRPr/>
            </a:pPr>
            <a:r>
              <a:rPr lang="en-IE" sz="2400" dirty="0"/>
              <a:t>Effective from 1st January 2021 </a:t>
            </a:r>
          </a:p>
          <a:p>
            <a:pPr lvl="1" eaLnBrk="1" hangingPunct="1">
              <a:defRPr/>
            </a:pPr>
            <a:r>
              <a:rPr lang="en-IE" sz="2400" dirty="0"/>
              <a:t>Waters defined as anything that could convey water (dry drain up to a river)</a:t>
            </a:r>
          </a:p>
          <a:p>
            <a:pPr lvl="1" eaLnBrk="1" hangingPunct="1">
              <a:defRPr/>
            </a:pPr>
            <a:r>
              <a:rPr lang="en-IE" sz="2400" dirty="0"/>
              <a:t>As farmers upgrade roadways they should camber the roads away from waters</a:t>
            </a:r>
          </a:p>
          <a:p>
            <a:pPr lvl="1" eaLnBrk="1" hangingPunct="1">
              <a:defRPr/>
            </a:pPr>
            <a:r>
              <a:rPr lang="en-IE" sz="2400" dirty="0"/>
              <a:t>DAFM  specifications to follow</a:t>
            </a:r>
          </a:p>
          <a:p>
            <a:pPr lvl="1" eaLnBrk="1" hangingPunct="1">
              <a:buFont typeface="Arial Unicode MS" pitchFamily="34" charset="-128"/>
              <a:buNone/>
            </a:pPr>
            <a:endParaRPr lang="en-IE" sz="2200" dirty="0" smtClean="0"/>
          </a:p>
          <a:p>
            <a:pPr eaLnBrk="1" hangingPunct="1"/>
            <a:endParaRPr lang="en-GB" sz="2200" dirty="0" smtClean="0"/>
          </a:p>
          <a:p>
            <a:pPr lvl="1">
              <a:buFont typeface="Arial Unicode MS" pitchFamily="34" charset="-128"/>
              <a:buNone/>
            </a:pPr>
            <a:endParaRPr lang="en-GB" sz="2200" dirty="0" smtClean="0"/>
          </a:p>
        </p:txBody>
      </p:sp>
      <p:cxnSp>
        <p:nvCxnSpPr>
          <p:cNvPr id="6" name="Straight Connector 5"/>
          <p:cNvCxnSpPr/>
          <p:nvPr/>
        </p:nvCxnSpPr>
        <p:spPr>
          <a:xfrm>
            <a:off x="250825" y="1196975"/>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3797" name="Picture 7" descr="dairy-farm-roadway.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4000" y="4542972"/>
            <a:ext cx="3240000" cy="231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6578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DSCF17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268413"/>
            <a:ext cx="82613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4"/>
          <p:cNvSpPr txBox="1">
            <a:spLocks noChangeArrowheads="1"/>
          </p:cNvSpPr>
          <p:nvPr/>
        </p:nvSpPr>
        <p:spPr bwMode="auto">
          <a:xfrm>
            <a:off x="762000" y="206375"/>
            <a:ext cx="7570788"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9523" rIns="19047" bIns="9523"/>
          <a:lstStyle>
            <a:lvl1pPr marL="342900" indent="-342900" eaLnBrk="0" hangingPunct="0">
              <a:defRPr>
                <a:solidFill>
                  <a:schemeClr val="tx1"/>
                </a:solidFill>
                <a:latin typeface="Arial" charset="0"/>
              </a:defRPr>
            </a:lvl1pPr>
            <a:lvl2pPr marL="952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algn="ctr" eaLnBrk="1" hangingPunct="1">
              <a:buFont typeface="Wingdings" pitchFamily="2" charset="2"/>
              <a:buNone/>
            </a:pPr>
            <a:r>
              <a:rPr lang="en-IE" sz="5100" b="1">
                <a:solidFill>
                  <a:srgbClr val="007944"/>
                </a:solidFill>
                <a:latin typeface="Times New Roman" pitchFamily="18" charset="0"/>
              </a:rPr>
              <a:t>Farm Roadways</a:t>
            </a:r>
            <a:endParaRPr lang="en-GB" sz="25600" b="1">
              <a:solidFill>
                <a:srgbClr val="007944"/>
              </a:solidFill>
            </a:endParaRPr>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000000" cy="67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5919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23528" y="304800"/>
            <a:ext cx="8134672" cy="457200"/>
          </a:xfrm>
        </p:spPr>
        <p:txBody>
          <a:bodyPr/>
          <a:lstStyle/>
          <a:p>
            <a:r>
              <a:rPr lang="en-IE" dirty="0" smtClean="0"/>
              <a:t>Other issues to be aware of</a:t>
            </a:r>
          </a:p>
        </p:txBody>
      </p:sp>
      <p:sp>
        <p:nvSpPr>
          <p:cNvPr id="3" name="Content Placeholder 2"/>
          <p:cNvSpPr>
            <a:spLocks noGrp="1"/>
          </p:cNvSpPr>
          <p:nvPr>
            <p:ph idx="1"/>
          </p:nvPr>
        </p:nvSpPr>
        <p:spPr>
          <a:xfrm>
            <a:off x="107950" y="692150"/>
            <a:ext cx="8928100" cy="5040313"/>
          </a:xfrm>
        </p:spPr>
        <p:txBody>
          <a:bodyPr/>
          <a:lstStyle/>
          <a:p>
            <a:pPr marL="285750" lvl="1" eaLnBrk="1" hangingPunct="1">
              <a:defRPr/>
            </a:pPr>
            <a:r>
              <a:rPr lang="en-IE" sz="2000" dirty="0"/>
              <a:t>Slurry 5m from any watercourse/dry drain. Increased to 10m two weeks before end and after start of slurry spreading season</a:t>
            </a:r>
          </a:p>
          <a:p>
            <a:pPr marL="285750" lvl="1" eaLnBrk="1" hangingPunct="1">
              <a:defRPr/>
            </a:pPr>
            <a:endParaRPr lang="en-IE" sz="2000" dirty="0"/>
          </a:p>
          <a:p>
            <a:pPr marL="285750" lvl="1" eaLnBrk="1" hangingPunct="1">
              <a:defRPr/>
            </a:pPr>
            <a:r>
              <a:rPr lang="en-IE" sz="2000" dirty="0"/>
              <a:t>FYM &amp; silage bales must be stored &gt;20m away from any watercourse/dry drain</a:t>
            </a:r>
          </a:p>
          <a:p>
            <a:pPr marL="285750" lvl="1" eaLnBrk="1" hangingPunct="1">
              <a:defRPr/>
            </a:pPr>
            <a:endParaRPr lang="en-IE" sz="2000" dirty="0"/>
          </a:p>
          <a:p>
            <a:pPr marL="285750" lvl="1" eaLnBrk="1" hangingPunct="1">
              <a:defRPr/>
            </a:pPr>
            <a:r>
              <a:rPr lang="en-IE" sz="2000" dirty="0"/>
              <a:t>Silage bales can be stored in fields, gravel base or hardcore. Any seepage must be contained, collected and stored</a:t>
            </a:r>
          </a:p>
          <a:p>
            <a:pPr marL="285750" lvl="1" eaLnBrk="1" hangingPunct="1">
              <a:defRPr/>
            </a:pPr>
            <a:endParaRPr lang="en-IE" sz="2000" dirty="0"/>
          </a:p>
          <a:p>
            <a:pPr marL="285750" lvl="1" eaLnBrk="1" hangingPunct="1">
              <a:defRPr/>
            </a:pPr>
            <a:r>
              <a:rPr lang="en-IE" sz="2000" dirty="0" smtClean="0"/>
              <a:t>Calf </a:t>
            </a:r>
            <a:r>
              <a:rPr lang="en-IE" sz="2000" dirty="0"/>
              <a:t>hutches on land and hardcore are no longer acceptable at any time of year. If on concrete the seepage must be collected &amp; clean water needs to be diverted</a:t>
            </a:r>
            <a:r>
              <a:rPr lang="en-IE" sz="2000" dirty="0" smtClean="0"/>
              <a:t>.</a:t>
            </a:r>
          </a:p>
          <a:p>
            <a:pPr marL="285750" lvl="1" eaLnBrk="1" hangingPunct="1">
              <a:defRPr/>
            </a:pPr>
            <a:r>
              <a:rPr lang="en-IE" sz="2000" dirty="0"/>
              <a:t>No round feeders within 20m of any watercourse/dry drain</a:t>
            </a:r>
          </a:p>
          <a:p>
            <a:pPr marL="285750" lvl="1" eaLnBrk="1" hangingPunct="1">
              <a:defRPr/>
            </a:pPr>
            <a:endParaRPr lang="en-IE" sz="2000" dirty="0"/>
          </a:p>
          <a:p>
            <a:pPr marL="0" indent="0">
              <a:buFont typeface="Wingdings" pitchFamily="2" charset="2"/>
              <a:buNone/>
              <a:defRPr/>
            </a:pPr>
            <a:endParaRPr lang="en-IE" sz="2000" dirty="0" smtClean="0"/>
          </a:p>
          <a:p>
            <a:pPr>
              <a:defRPr/>
            </a:pPr>
            <a:endParaRPr lang="en-IE" sz="2000" dirty="0"/>
          </a:p>
        </p:txBody>
      </p:sp>
      <p:pic>
        <p:nvPicPr>
          <p:cNvPr id="36868" name="Picture 2" descr="C:\Users\tim.t.hyde\Desktop\calf-hutch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000" y="5101894"/>
            <a:ext cx="2340000" cy="175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967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noChangeArrowheads="1"/>
          </p:cNvPicPr>
          <p:nvPr/>
        </p:nvPicPr>
        <p:blipFill>
          <a:blip r:embed="rId2">
            <a:extLst>
              <a:ext uri="{28A0092B-C50C-407E-A947-70E740481C1C}">
                <a14:useLocalDpi xmlns:a14="http://schemas.microsoft.com/office/drawing/2010/main" val="0"/>
              </a:ext>
            </a:extLst>
          </a:blip>
          <a:srcRect l="14172" t="8023" r="12631" b="4758"/>
          <a:stretch>
            <a:fillRect/>
          </a:stretch>
        </p:blipFill>
        <p:spPr bwMode="auto">
          <a:xfrm>
            <a:off x="179388" y="260350"/>
            <a:ext cx="8640762" cy="643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79720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p:cNvPicPr>
            <a:picLocks noChangeAspect="1" noChangeArrowheads="1"/>
          </p:cNvPicPr>
          <p:nvPr/>
        </p:nvPicPr>
        <p:blipFill>
          <a:blip r:embed="rId2">
            <a:extLst>
              <a:ext uri="{28A0092B-C50C-407E-A947-70E740481C1C}">
                <a14:useLocalDpi xmlns:a14="http://schemas.microsoft.com/office/drawing/2010/main" val="0"/>
              </a:ext>
            </a:extLst>
          </a:blip>
          <a:srcRect l="14285" t="12761" r="12500" b="4094"/>
          <a:stretch>
            <a:fillRect/>
          </a:stretch>
        </p:blipFill>
        <p:spPr bwMode="auto">
          <a:xfrm>
            <a:off x="26988" y="260350"/>
            <a:ext cx="9001125" cy="6388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8245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33350"/>
            <a:ext cx="8640762" cy="672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467369"/>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l="14702" t="8685" r="12540" b="5907"/>
          <a:stretch>
            <a:fillRect/>
          </a:stretch>
        </p:blipFill>
        <p:spPr bwMode="auto">
          <a:xfrm>
            <a:off x="107950" y="115888"/>
            <a:ext cx="9001125" cy="660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2695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228600"/>
            <a:ext cx="8999537"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72225" y="6007100"/>
            <a:ext cx="2304231" cy="246221"/>
          </a:xfrm>
          <a:prstGeom prst="rect">
            <a:avLst/>
          </a:prstGeom>
          <a:solidFill>
            <a:schemeClr val="bg1"/>
          </a:solidFill>
          <a:ln>
            <a:solidFill>
              <a:schemeClr val="accent3"/>
            </a:solidFill>
          </a:ln>
        </p:spPr>
        <p:txBody>
          <a:bodyPr wrap="square">
            <a:spAutoFit/>
          </a:bodyPr>
          <a:lstStyle/>
          <a:p>
            <a:pPr>
              <a:defRPr/>
            </a:pPr>
            <a:r>
              <a:rPr lang="en-IE" sz="1000" b="1" dirty="0">
                <a:solidFill>
                  <a:schemeClr val="bg1"/>
                </a:solidFill>
                <a:latin typeface="Arial" pitchFamily="34" charset="0"/>
              </a:rPr>
              <a:t>18</a:t>
            </a:r>
          </a:p>
        </p:txBody>
      </p:sp>
    </p:spTree>
    <p:extLst>
      <p:ext uri="{BB962C8B-B14F-4D97-AF65-F5344CB8AC3E}">
        <p14:creationId xmlns:p14="http://schemas.microsoft.com/office/powerpoint/2010/main" val="20012428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07504" y="116632"/>
            <a:ext cx="9036496" cy="457200"/>
          </a:xfrm>
        </p:spPr>
        <p:txBody>
          <a:bodyPr/>
          <a:lstStyle/>
          <a:p>
            <a:r>
              <a:rPr lang="en-GB" sz="3200" dirty="0" smtClean="0"/>
              <a:t>Possible challenges for farming in the future</a:t>
            </a:r>
            <a:endParaRPr lang="en-IE" sz="3200" dirty="0" smtClean="0"/>
          </a:p>
        </p:txBody>
      </p:sp>
      <p:sp>
        <p:nvSpPr>
          <p:cNvPr id="3" name="Content Placeholder 2"/>
          <p:cNvSpPr>
            <a:spLocks noGrp="1"/>
          </p:cNvSpPr>
          <p:nvPr>
            <p:ph idx="1"/>
          </p:nvPr>
        </p:nvSpPr>
        <p:spPr>
          <a:xfrm>
            <a:off x="107504" y="620688"/>
            <a:ext cx="8856662" cy="6021288"/>
          </a:xfrm>
          <a:solidFill>
            <a:schemeClr val="bg1"/>
          </a:solidFill>
        </p:spPr>
        <p:txBody>
          <a:bodyPr/>
          <a:lstStyle/>
          <a:p>
            <a:pPr marL="285750" lvl="1" eaLnBrk="1" hangingPunct="1">
              <a:defRPr/>
            </a:pPr>
            <a:r>
              <a:rPr lang="en-IE" sz="2000" dirty="0"/>
              <a:t>Protected Urea for farmers using high fertiliser N rates from 1st January 2021 (Ministerial decision)? </a:t>
            </a:r>
          </a:p>
          <a:p>
            <a:pPr marL="285750" lvl="1" eaLnBrk="1" hangingPunct="1">
              <a:defRPr/>
            </a:pPr>
            <a:r>
              <a:rPr lang="en-IE" sz="2000" dirty="0"/>
              <a:t>Could normal urea be banned in the future? (Germany &amp; France)</a:t>
            </a:r>
          </a:p>
          <a:p>
            <a:pPr marL="285750" lvl="1" eaLnBrk="1" hangingPunct="1">
              <a:defRPr/>
            </a:pPr>
            <a:r>
              <a:rPr lang="en-IE" sz="2000" dirty="0"/>
              <a:t>Could CAN be banned due to GHG’s?</a:t>
            </a:r>
          </a:p>
          <a:p>
            <a:pPr marL="285750" lvl="1" eaLnBrk="1" hangingPunct="1">
              <a:defRPr/>
            </a:pPr>
            <a:r>
              <a:rPr lang="en-IE" sz="2000" dirty="0"/>
              <a:t>Will </a:t>
            </a:r>
            <a:r>
              <a:rPr lang="en-IE" sz="2000" dirty="0" smtClean="0"/>
              <a:t>TAMS II grants/build be </a:t>
            </a:r>
            <a:r>
              <a:rPr lang="en-IE" sz="2000" dirty="0"/>
              <a:t>available for uncovered tanks due to emissions?</a:t>
            </a:r>
          </a:p>
          <a:p>
            <a:pPr marL="285750" lvl="1" eaLnBrk="1" hangingPunct="1">
              <a:lnSpc>
                <a:spcPct val="130000"/>
              </a:lnSpc>
              <a:defRPr/>
            </a:pPr>
            <a:r>
              <a:rPr lang="en-IE" sz="2000" dirty="0" smtClean="0"/>
              <a:t>Derogation </a:t>
            </a:r>
            <a:r>
              <a:rPr lang="en-IE" sz="2000" dirty="0"/>
              <a:t>limit down to 210Kg’s N/Ha? (Or no Derogation Agreed)</a:t>
            </a:r>
          </a:p>
          <a:p>
            <a:pPr marL="285750" lvl="1" eaLnBrk="1" hangingPunct="1">
              <a:lnSpc>
                <a:spcPct val="130000"/>
              </a:lnSpc>
              <a:defRPr/>
            </a:pPr>
            <a:r>
              <a:rPr lang="en-IE" sz="2000" dirty="0"/>
              <a:t>Limit on Number of dairy Cows/Herd </a:t>
            </a:r>
            <a:r>
              <a:rPr lang="en-IE" sz="2000" dirty="0" smtClean="0"/>
              <a:t>number or emissions quota?</a:t>
            </a:r>
            <a:endParaRPr lang="en-IE" sz="2000" dirty="0"/>
          </a:p>
          <a:p>
            <a:pPr marL="285750" lvl="1" eaLnBrk="1" hangingPunct="1">
              <a:lnSpc>
                <a:spcPct val="130000"/>
              </a:lnSpc>
              <a:defRPr/>
            </a:pPr>
            <a:r>
              <a:rPr lang="en-IE" sz="2000" dirty="0"/>
              <a:t>Dairy cow = 85kgs N/head Ireland (110kgs N/Head Denmark)?</a:t>
            </a:r>
          </a:p>
          <a:p>
            <a:pPr marL="285750" lvl="1" eaLnBrk="1" hangingPunct="1">
              <a:lnSpc>
                <a:spcPct val="130000"/>
              </a:lnSpc>
              <a:defRPr/>
            </a:pPr>
            <a:r>
              <a:rPr lang="en-IE" sz="2000" dirty="0"/>
              <a:t>Denmark 2 year derogation? Dutch culled 50,000 </a:t>
            </a:r>
            <a:r>
              <a:rPr lang="en-IE" sz="2000" dirty="0" smtClean="0"/>
              <a:t>cows</a:t>
            </a:r>
            <a:endParaRPr lang="en-IE" sz="2000" dirty="0"/>
          </a:p>
          <a:p>
            <a:pPr marL="285750" lvl="1" eaLnBrk="1" hangingPunct="1">
              <a:lnSpc>
                <a:spcPct val="130000"/>
              </a:lnSpc>
              <a:defRPr/>
            </a:pPr>
            <a:r>
              <a:rPr lang="en-IE" sz="2000" dirty="0"/>
              <a:t>Restricted expansion in areas of bad water </a:t>
            </a:r>
            <a:r>
              <a:rPr lang="en-IE" sz="2000" dirty="0" smtClean="0"/>
              <a:t>quality/perfect </a:t>
            </a:r>
            <a:r>
              <a:rPr lang="en-IE" sz="2000" dirty="0"/>
              <a:t>water quality?</a:t>
            </a:r>
          </a:p>
          <a:p>
            <a:pPr marL="285750" lvl="1" eaLnBrk="1" hangingPunct="1">
              <a:lnSpc>
                <a:spcPct val="130000"/>
              </a:lnSpc>
              <a:defRPr/>
            </a:pPr>
            <a:r>
              <a:rPr lang="en-IE" sz="2000" dirty="0"/>
              <a:t>Grey water issues being raised by Local Authorities which applies to run-off from clean concrete in front of silage </a:t>
            </a:r>
            <a:r>
              <a:rPr lang="en-IE" sz="2000" dirty="0" smtClean="0"/>
              <a:t>pits</a:t>
            </a:r>
            <a:endParaRPr lang="en-IE" sz="2000" dirty="0" smtClean="0">
              <a:solidFill>
                <a:srgbClr val="FF0000"/>
              </a:solidFill>
            </a:endParaRPr>
          </a:p>
          <a:p>
            <a:pPr marL="285750" lvl="1" eaLnBrk="1" hangingPunct="1">
              <a:lnSpc>
                <a:spcPct val="130000"/>
              </a:lnSpc>
              <a:defRPr/>
            </a:pPr>
            <a:r>
              <a:rPr lang="en-IE" sz="2000" dirty="0" smtClean="0">
                <a:solidFill>
                  <a:srgbClr val="FF0000"/>
                </a:solidFill>
              </a:rPr>
              <a:t>Industry and farming must be future proofed - Start now &amp; not 4 years time</a:t>
            </a:r>
          </a:p>
          <a:p>
            <a:pPr>
              <a:buFont typeface="Arial" pitchFamily="34" charset="0"/>
              <a:buChar char="•"/>
              <a:defRPr/>
            </a:pPr>
            <a:r>
              <a:rPr lang="en-IE" sz="2000" dirty="0" smtClean="0">
                <a:solidFill>
                  <a:srgbClr val="FF0000"/>
                </a:solidFill>
              </a:rPr>
              <a:t>Teagasc </a:t>
            </a:r>
            <a:r>
              <a:rPr lang="en-IE" sz="2000" dirty="0">
                <a:solidFill>
                  <a:srgbClr val="FF0000"/>
                </a:solidFill>
              </a:rPr>
              <a:t>l</a:t>
            </a:r>
            <a:r>
              <a:rPr lang="en-IE" sz="2000" dirty="0" smtClean="0">
                <a:solidFill>
                  <a:srgbClr val="FF0000"/>
                </a:solidFill>
              </a:rPr>
              <a:t>aunching new Water Quality Advisors in key </a:t>
            </a:r>
            <a:r>
              <a:rPr lang="en-IE" sz="2000" dirty="0" smtClean="0">
                <a:solidFill>
                  <a:srgbClr val="FF0000"/>
                </a:solidFill>
              </a:rPr>
              <a:t>areas (ASSAP)</a:t>
            </a:r>
            <a:endParaRPr lang="en-IE" sz="2400" dirty="0" smtClean="0"/>
          </a:p>
          <a:p>
            <a:pPr>
              <a:defRPr/>
            </a:pPr>
            <a:endParaRPr lang="en-IE" sz="2400" dirty="0"/>
          </a:p>
        </p:txBody>
      </p:sp>
    </p:spTree>
    <p:extLst>
      <p:ext uri="{BB962C8B-B14F-4D97-AF65-F5344CB8AC3E}">
        <p14:creationId xmlns:p14="http://schemas.microsoft.com/office/powerpoint/2010/main" val="1276154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SSAP\Areas for Action Ireland 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75" y="0"/>
            <a:ext cx="6120000" cy="6805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950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081ADE-7D54-4EEC-A855-4CC4AED9FAB1}"/>
              </a:ext>
            </a:extLst>
          </p:cNvPr>
          <p:cNvSpPr>
            <a:spLocks noGrp="1"/>
          </p:cNvSpPr>
          <p:nvPr>
            <p:ph type="title"/>
          </p:nvPr>
        </p:nvSpPr>
        <p:spPr>
          <a:xfrm>
            <a:off x="0" y="3"/>
            <a:ext cx="9144000" cy="808383"/>
          </a:xfrm>
          <a:solidFill>
            <a:schemeClr val="accent6"/>
          </a:solidFill>
          <a:ln>
            <a:solidFill>
              <a:schemeClr val="accent6">
                <a:lumMod val="40000"/>
                <a:lumOff val="60000"/>
              </a:schemeClr>
            </a:solidFill>
          </a:ln>
        </p:spPr>
        <p:txBody>
          <a:bodyPr>
            <a:normAutofit/>
          </a:bodyPr>
          <a:lstStyle/>
          <a:p>
            <a:pPr algn="ctr"/>
            <a:r>
              <a:rPr lang="en-GB" sz="3200" b="1" dirty="0" smtClean="0"/>
              <a:t>Overview of New ASSAP Advisory Programme</a:t>
            </a:r>
            <a:endParaRPr lang="en-GB" sz="3200" b="1" dirty="0"/>
          </a:p>
        </p:txBody>
      </p:sp>
      <p:sp>
        <p:nvSpPr>
          <p:cNvPr id="3" name="Title 1">
            <a:extLst>
              <a:ext uri="{FF2B5EF4-FFF2-40B4-BE49-F238E27FC236}">
                <a16:creationId xmlns="" xmlns:a16="http://schemas.microsoft.com/office/drawing/2014/main" id="{51A4D0F3-B7C1-4A06-8D37-1045DCE7D625}"/>
              </a:ext>
            </a:extLst>
          </p:cNvPr>
          <p:cNvSpPr txBox="1">
            <a:spLocks/>
          </p:cNvSpPr>
          <p:nvPr/>
        </p:nvSpPr>
        <p:spPr>
          <a:xfrm>
            <a:off x="0" y="6049620"/>
            <a:ext cx="9144000" cy="808383"/>
          </a:xfrm>
          <a:prstGeom prst="rect">
            <a:avLst/>
          </a:prstGeom>
          <a:solidFill>
            <a:schemeClr val="accent6"/>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b="1" dirty="0">
              <a:solidFill>
                <a:prstClr val="black"/>
              </a:solidFill>
            </a:endParaRPr>
          </a:p>
        </p:txBody>
      </p:sp>
      <p:pic>
        <p:nvPicPr>
          <p:cNvPr id="5" name="Picture 4">
            <a:extLst>
              <a:ext uri="{FF2B5EF4-FFF2-40B4-BE49-F238E27FC236}">
                <a16:creationId xmlns="" xmlns:a16="http://schemas.microsoft.com/office/drawing/2014/main" id="{DFD331D6-0EB4-4757-A694-7DF868322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4481" y="6077153"/>
            <a:ext cx="967353" cy="704421"/>
          </a:xfrm>
          <a:prstGeom prst="rect">
            <a:avLst/>
          </a:prstGeom>
        </p:spPr>
      </p:pic>
      <p:pic>
        <p:nvPicPr>
          <p:cNvPr id="30" name="Picture 29">
            <a:extLst>
              <a:ext uri="{FF2B5EF4-FFF2-40B4-BE49-F238E27FC236}">
                <a16:creationId xmlns="" xmlns:a16="http://schemas.microsoft.com/office/drawing/2014/main" id="{8E829694-8AFE-4A54-8CDF-A516A263F16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4474" t="14289"/>
          <a:stretch/>
        </p:blipFill>
        <p:spPr>
          <a:xfrm>
            <a:off x="2928653" y="1215956"/>
            <a:ext cx="3063585" cy="4280171"/>
          </a:xfrm>
          <a:prstGeom prst="rect">
            <a:avLst/>
          </a:prstGeom>
        </p:spPr>
      </p:pic>
      <p:sp>
        <p:nvSpPr>
          <p:cNvPr id="4" name="Rounded Rectangular Callout 3"/>
          <p:cNvSpPr/>
          <p:nvPr/>
        </p:nvSpPr>
        <p:spPr>
          <a:xfrm>
            <a:off x="400792" y="3459891"/>
            <a:ext cx="2416082" cy="2463269"/>
          </a:xfrm>
          <a:prstGeom prst="wedgeRoundRectCallout">
            <a:avLst>
              <a:gd name="adj1" fmla="val 74467"/>
              <a:gd name="adj2" fmla="val -26579"/>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IE" dirty="0" smtClean="0">
                <a:solidFill>
                  <a:prstClr val="black"/>
                </a:solidFill>
              </a:rPr>
              <a:t>Why?</a:t>
            </a:r>
          </a:p>
          <a:p>
            <a:pPr marL="285750" indent="-285750">
              <a:buFont typeface="Wingdings" pitchFamily="2" charset="2"/>
              <a:buChar char="ü"/>
            </a:pPr>
            <a:r>
              <a:rPr lang="en-GB" sz="1600" dirty="0" smtClean="0">
                <a:solidFill>
                  <a:prstClr val="black"/>
                </a:solidFill>
              </a:rPr>
              <a:t>Need to Improve Water </a:t>
            </a:r>
            <a:r>
              <a:rPr lang="en-GB" sz="1600" dirty="0">
                <a:solidFill>
                  <a:prstClr val="black"/>
                </a:solidFill>
              </a:rPr>
              <a:t>Quality </a:t>
            </a:r>
            <a:r>
              <a:rPr lang="en-GB" sz="1600" dirty="0" smtClean="0">
                <a:solidFill>
                  <a:prstClr val="black"/>
                </a:solidFill>
              </a:rPr>
              <a:t>for everyone's benefit</a:t>
            </a:r>
          </a:p>
          <a:p>
            <a:pPr marL="285750" indent="-285750">
              <a:buFont typeface="Wingdings" pitchFamily="2" charset="2"/>
              <a:buChar char="ü"/>
            </a:pPr>
            <a:r>
              <a:rPr lang="en-GB" sz="1600" dirty="0" smtClean="0">
                <a:solidFill>
                  <a:prstClr val="black"/>
                </a:solidFill>
              </a:rPr>
              <a:t>Important for Nitrates derogation and future development of Irish agriculture</a:t>
            </a:r>
            <a:endParaRPr lang="en-GB" sz="1600" dirty="0">
              <a:solidFill>
                <a:prstClr val="black"/>
              </a:solidFill>
            </a:endParaRPr>
          </a:p>
        </p:txBody>
      </p:sp>
      <p:sp>
        <p:nvSpPr>
          <p:cNvPr id="35" name="Rounded Rectangular Callout 34"/>
          <p:cNvSpPr/>
          <p:nvPr/>
        </p:nvSpPr>
        <p:spPr>
          <a:xfrm>
            <a:off x="400794" y="926275"/>
            <a:ext cx="2272579" cy="2415048"/>
          </a:xfrm>
          <a:prstGeom prst="wedgeRoundRectCallout">
            <a:avLst>
              <a:gd name="adj1" fmla="val 75975"/>
              <a:gd name="adj2" fmla="val 28891"/>
              <a:gd name="adj3" fmla="val 16667"/>
            </a:avLst>
          </a:prstGeom>
          <a:solidFill>
            <a:srgbClr val="DDAB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IE" sz="1600" dirty="0" smtClean="0">
                <a:solidFill>
                  <a:prstClr val="black"/>
                </a:solidFill>
              </a:rPr>
              <a:t>What?</a:t>
            </a:r>
            <a:endParaRPr lang="en-IE" sz="1600" dirty="0">
              <a:solidFill>
                <a:prstClr val="black"/>
              </a:solidFill>
            </a:endParaRPr>
          </a:p>
          <a:p>
            <a:pPr marL="285750" indent="-285750">
              <a:buFont typeface="Wingdings" panose="05000000000000000000" pitchFamily="2" charset="2"/>
              <a:buChar char="ü"/>
            </a:pPr>
            <a:r>
              <a:rPr lang="en-GB" sz="1600" dirty="0" smtClean="0">
                <a:solidFill>
                  <a:prstClr val="black"/>
                </a:solidFill>
              </a:rPr>
              <a:t>30 advisors from Teagasc &amp; Co-ops</a:t>
            </a:r>
          </a:p>
          <a:p>
            <a:pPr marL="285750" indent="-285750">
              <a:buFont typeface="Wingdings" panose="05000000000000000000" pitchFamily="2" charset="2"/>
              <a:buChar char="ü"/>
            </a:pPr>
            <a:r>
              <a:rPr lang="en-GB" sz="1600" dirty="0" smtClean="0">
                <a:solidFill>
                  <a:prstClr val="black"/>
                </a:solidFill>
              </a:rPr>
              <a:t>Voluntary</a:t>
            </a:r>
            <a:endParaRPr lang="en-GB" sz="1600" dirty="0">
              <a:solidFill>
                <a:prstClr val="black"/>
              </a:solidFill>
            </a:endParaRPr>
          </a:p>
          <a:p>
            <a:pPr marL="285750" indent="-285750">
              <a:buFont typeface="Wingdings" panose="05000000000000000000" pitchFamily="2" charset="2"/>
              <a:buChar char="ü"/>
            </a:pPr>
            <a:r>
              <a:rPr lang="en-GB" sz="1600" dirty="0">
                <a:solidFill>
                  <a:prstClr val="black"/>
                </a:solidFill>
              </a:rPr>
              <a:t>Free </a:t>
            </a:r>
            <a:r>
              <a:rPr lang="en-GB" sz="1600" dirty="0" smtClean="0">
                <a:solidFill>
                  <a:prstClr val="black"/>
                </a:solidFill>
              </a:rPr>
              <a:t>advisory service</a:t>
            </a:r>
            <a:endParaRPr lang="en-GB" sz="1600" dirty="0">
              <a:solidFill>
                <a:prstClr val="black"/>
              </a:solidFill>
            </a:endParaRPr>
          </a:p>
          <a:p>
            <a:pPr marL="285750" indent="-285750">
              <a:buFont typeface="Wingdings" panose="05000000000000000000" pitchFamily="2" charset="2"/>
              <a:buChar char="ü"/>
            </a:pPr>
            <a:r>
              <a:rPr lang="en-GB" sz="1600" dirty="0">
                <a:solidFill>
                  <a:prstClr val="black"/>
                </a:solidFill>
              </a:rPr>
              <a:t>Support farmers</a:t>
            </a:r>
          </a:p>
          <a:p>
            <a:pPr marL="285750" indent="-285750">
              <a:buFont typeface="Wingdings" panose="05000000000000000000" pitchFamily="2" charset="2"/>
              <a:buChar char="ü"/>
            </a:pPr>
            <a:r>
              <a:rPr lang="en-GB" sz="1600" dirty="0">
                <a:solidFill>
                  <a:prstClr val="black"/>
                </a:solidFill>
              </a:rPr>
              <a:t>Practical </a:t>
            </a:r>
            <a:r>
              <a:rPr lang="en-GB" sz="1600" dirty="0" smtClean="0">
                <a:solidFill>
                  <a:prstClr val="black"/>
                </a:solidFill>
              </a:rPr>
              <a:t>Advice</a:t>
            </a:r>
            <a:endParaRPr lang="en-GB" sz="1600" dirty="0">
              <a:solidFill>
                <a:prstClr val="black"/>
              </a:solidFill>
            </a:endParaRPr>
          </a:p>
        </p:txBody>
      </p:sp>
      <p:sp>
        <p:nvSpPr>
          <p:cNvPr id="36" name="Rounded Rectangular Callout 35"/>
          <p:cNvSpPr/>
          <p:nvPr/>
        </p:nvSpPr>
        <p:spPr>
          <a:xfrm>
            <a:off x="6126184" y="1092532"/>
            <a:ext cx="2780310" cy="1635439"/>
          </a:xfrm>
          <a:prstGeom prst="wedgeRoundRectCallout">
            <a:avLst>
              <a:gd name="adj1" fmla="val -60113"/>
              <a:gd name="adj2" fmla="val 48367"/>
              <a:gd name="adj3" fmla="val 16667"/>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IE" sz="1600" dirty="0" smtClean="0">
                <a:solidFill>
                  <a:prstClr val="black"/>
                </a:solidFill>
              </a:rPr>
              <a:t>Where?</a:t>
            </a:r>
            <a:endParaRPr lang="en-IE" sz="1600" dirty="0">
              <a:solidFill>
                <a:prstClr val="black"/>
              </a:solidFill>
            </a:endParaRPr>
          </a:p>
          <a:p>
            <a:pPr marL="285750" indent="-285750">
              <a:buFont typeface="Wingdings" panose="05000000000000000000" pitchFamily="2" charset="2"/>
              <a:buChar char="ü"/>
            </a:pPr>
            <a:r>
              <a:rPr lang="en-GB" sz="1600" dirty="0" smtClean="0">
                <a:solidFill>
                  <a:prstClr val="black"/>
                </a:solidFill>
              </a:rPr>
              <a:t>192 Areas for Action </a:t>
            </a:r>
          </a:p>
          <a:p>
            <a:pPr marL="285750" indent="-285750">
              <a:buFont typeface="Wingdings" panose="05000000000000000000" pitchFamily="2" charset="2"/>
              <a:buChar char="ü"/>
            </a:pPr>
            <a:r>
              <a:rPr lang="en-GB" sz="1600" dirty="0" smtClean="0">
                <a:solidFill>
                  <a:prstClr val="black"/>
                </a:solidFill>
              </a:rPr>
              <a:t>Located all over Ireland</a:t>
            </a:r>
          </a:p>
          <a:p>
            <a:pPr marL="285750" indent="-285750">
              <a:buFont typeface="Wingdings" panose="05000000000000000000" pitchFamily="2" charset="2"/>
              <a:buChar char="ü"/>
            </a:pPr>
            <a:r>
              <a:rPr lang="en-GB" sz="1600" dirty="0" smtClean="0">
                <a:solidFill>
                  <a:prstClr val="black"/>
                </a:solidFill>
              </a:rPr>
              <a:t>Find your local Area for Action at </a:t>
            </a:r>
            <a:r>
              <a:rPr lang="en-GB" dirty="0" smtClean="0">
                <a:solidFill>
                  <a:prstClr val="white"/>
                </a:solidFill>
                <a:hlinkClick r:id="rId5"/>
              </a:rPr>
              <a:t>www.catchments.ie</a:t>
            </a:r>
            <a:endParaRPr lang="en-GB" dirty="0" smtClean="0">
              <a:solidFill>
                <a:prstClr val="white"/>
              </a:solidFill>
            </a:endParaRPr>
          </a:p>
        </p:txBody>
      </p:sp>
      <p:sp>
        <p:nvSpPr>
          <p:cNvPr id="38" name="Rounded Rectangular Callout 37"/>
          <p:cNvSpPr/>
          <p:nvPr/>
        </p:nvSpPr>
        <p:spPr>
          <a:xfrm>
            <a:off x="6227410" y="3040083"/>
            <a:ext cx="2679084" cy="2097995"/>
          </a:xfrm>
          <a:prstGeom prst="wedgeRoundRectCallout">
            <a:avLst>
              <a:gd name="adj1" fmla="val -65858"/>
              <a:gd name="adj2" fmla="val -18414"/>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IE" sz="1600" dirty="0" smtClean="0">
                <a:solidFill>
                  <a:prstClr val="black"/>
                </a:solidFill>
              </a:rPr>
              <a:t>How?</a:t>
            </a:r>
          </a:p>
          <a:p>
            <a:pPr marL="285750" indent="-285750">
              <a:buFont typeface="Wingdings" pitchFamily="2" charset="2"/>
              <a:buChar char="ü"/>
            </a:pPr>
            <a:r>
              <a:rPr lang="en-IE" sz="1600" dirty="0" smtClean="0">
                <a:solidFill>
                  <a:prstClr val="black"/>
                </a:solidFill>
              </a:rPr>
              <a:t>Reduce nutrient loss by ‘breaking the pathway’</a:t>
            </a:r>
          </a:p>
          <a:p>
            <a:pPr marL="285750" indent="-285750">
              <a:buFont typeface="Wingdings" pitchFamily="2" charset="2"/>
              <a:buChar char="ü"/>
            </a:pPr>
            <a:r>
              <a:rPr lang="en-IE" sz="1600" dirty="0" smtClean="0">
                <a:solidFill>
                  <a:prstClr val="black"/>
                </a:solidFill>
              </a:rPr>
              <a:t>On Farm tailored advice</a:t>
            </a:r>
          </a:p>
          <a:p>
            <a:pPr marL="285750" indent="-285750">
              <a:buFont typeface="Wingdings" pitchFamily="2" charset="2"/>
              <a:buChar char="ü"/>
            </a:pPr>
            <a:r>
              <a:rPr lang="en-GB" sz="1600" dirty="0">
                <a:solidFill>
                  <a:prstClr val="black"/>
                </a:solidFill>
              </a:rPr>
              <a:t>Farmyard Improvement</a:t>
            </a:r>
          </a:p>
          <a:p>
            <a:pPr marL="285750" indent="-285750">
              <a:buFont typeface="Wingdings" pitchFamily="2" charset="2"/>
              <a:buChar char="ü"/>
            </a:pPr>
            <a:r>
              <a:rPr lang="en-GB" sz="1600" dirty="0">
                <a:solidFill>
                  <a:prstClr val="black"/>
                </a:solidFill>
              </a:rPr>
              <a:t>Nutrient </a:t>
            </a:r>
            <a:r>
              <a:rPr lang="en-GB" sz="1600" dirty="0" smtClean="0">
                <a:solidFill>
                  <a:prstClr val="black"/>
                </a:solidFill>
              </a:rPr>
              <a:t>Management</a:t>
            </a:r>
          </a:p>
          <a:p>
            <a:pPr marL="285750" indent="-285750">
              <a:buFont typeface="Wingdings" pitchFamily="2" charset="2"/>
              <a:buChar char="ü"/>
            </a:pPr>
            <a:r>
              <a:rPr lang="en-GB" sz="1600" dirty="0">
                <a:solidFill>
                  <a:prstClr val="black"/>
                </a:solidFill>
              </a:rPr>
              <a:t>Land </a:t>
            </a:r>
            <a:r>
              <a:rPr lang="en-GB" sz="1600" dirty="0" smtClean="0">
                <a:solidFill>
                  <a:prstClr val="black"/>
                </a:solidFill>
              </a:rPr>
              <a:t>Management</a:t>
            </a:r>
            <a:endParaRPr lang="en-GB" sz="1600" dirty="0">
              <a:solidFill>
                <a:prstClr val="black"/>
              </a:solidFill>
            </a:endParaRPr>
          </a:p>
        </p:txBody>
      </p:sp>
      <p:sp>
        <p:nvSpPr>
          <p:cNvPr id="39" name="Rounded Rectangular Callout 38"/>
          <p:cNvSpPr/>
          <p:nvPr/>
        </p:nvSpPr>
        <p:spPr>
          <a:xfrm>
            <a:off x="4755540" y="5138078"/>
            <a:ext cx="1663745" cy="740208"/>
          </a:xfrm>
          <a:prstGeom prst="wedgeRoundRectCallout">
            <a:avLst>
              <a:gd name="adj1" fmla="val -30637"/>
              <a:gd name="adj2" fmla="val -103150"/>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IE" dirty="0" smtClean="0">
              <a:solidFill>
                <a:prstClr val="white"/>
              </a:solidFill>
            </a:endParaRPr>
          </a:p>
          <a:p>
            <a:pPr algn="ctr">
              <a:spcAft>
                <a:spcPts val="600"/>
              </a:spcAft>
            </a:pPr>
            <a:r>
              <a:rPr lang="en-IE" sz="1600" dirty="0" smtClean="0">
                <a:solidFill>
                  <a:prstClr val="black"/>
                </a:solidFill>
              </a:rPr>
              <a:t>When?</a:t>
            </a:r>
          </a:p>
          <a:p>
            <a:pPr marL="285750" indent="-285750">
              <a:buFont typeface="Wingdings" pitchFamily="2" charset="2"/>
              <a:buChar char="ü"/>
            </a:pPr>
            <a:r>
              <a:rPr lang="en-IE" sz="1600" dirty="0" smtClean="0">
                <a:solidFill>
                  <a:prstClr val="black"/>
                </a:solidFill>
              </a:rPr>
              <a:t>2018 - 2021</a:t>
            </a:r>
            <a:endParaRPr lang="en-GB" sz="1600" dirty="0">
              <a:solidFill>
                <a:prstClr val="black"/>
              </a:solidFill>
            </a:endParaRPr>
          </a:p>
          <a:p>
            <a:pPr marL="285750" indent="-285750" algn="ctr">
              <a:buFont typeface="Wingdings" pitchFamily="2" charset="2"/>
              <a:buChar char="ü"/>
            </a:pPr>
            <a:endParaRPr lang="en-IE" dirty="0">
              <a:solidFill>
                <a:prstClr val="white"/>
              </a:solidFill>
            </a:endParaRPr>
          </a:p>
        </p:txBody>
      </p:sp>
      <p:sp>
        <p:nvSpPr>
          <p:cNvPr id="8" name="TextBox 7"/>
          <p:cNvSpPr txBox="1"/>
          <p:nvPr/>
        </p:nvSpPr>
        <p:spPr>
          <a:xfrm>
            <a:off x="70094" y="6130644"/>
            <a:ext cx="1538741" cy="584775"/>
          </a:xfrm>
          <a:prstGeom prst="rect">
            <a:avLst/>
          </a:prstGeom>
          <a:noFill/>
        </p:spPr>
        <p:txBody>
          <a:bodyPr wrap="square" rtlCol="0">
            <a:spAutoFit/>
          </a:bodyPr>
          <a:lstStyle/>
          <a:p>
            <a:r>
              <a:rPr lang="en-IE" sz="1600" dirty="0" smtClean="0">
                <a:solidFill>
                  <a:prstClr val="black"/>
                </a:solidFill>
              </a:rPr>
              <a:t>ASSASP service</a:t>
            </a:r>
          </a:p>
          <a:p>
            <a:r>
              <a:rPr lang="en-IE" sz="1600" dirty="0" smtClean="0">
                <a:solidFill>
                  <a:prstClr val="black"/>
                </a:solidFill>
              </a:rPr>
              <a:t>provided by:</a:t>
            </a:r>
            <a:endParaRPr lang="en-IE" sz="1600" dirty="0">
              <a:solidFill>
                <a:prstClr val="black"/>
              </a:solidFill>
            </a:endParaRPr>
          </a:p>
        </p:txBody>
      </p:sp>
      <p:sp>
        <p:nvSpPr>
          <p:cNvPr id="40" name="TextBox 39"/>
          <p:cNvSpPr txBox="1"/>
          <p:nvPr/>
        </p:nvSpPr>
        <p:spPr>
          <a:xfrm>
            <a:off x="4031834" y="6106196"/>
            <a:ext cx="1148762" cy="615553"/>
          </a:xfrm>
          <a:prstGeom prst="rect">
            <a:avLst/>
          </a:prstGeom>
          <a:noFill/>
        </p:spPr>
        <p:txBody>
          <a:bodyPr wrap="square" rtlCol="0">
            <a:spAutoFit/>
          </a:bodyPr>
          <a:lstStyle/>
          <a:p>
            <a:r>
              <a:rPr lang="en-IE" sz="1600" dirty="0" smtClean="0">
                <a:solidFill>
                  <a:prstClr val="black"/>
                </a:solidFill>
              </a:rPr>
              <a:t>Supported </a:t>
            </a:r>
          </a:p>
          <a:p>
            <a:r>
              <a:rPr lang="en-IE" sz="1600" dirty="0" smtClean="0">
                <a:solidFill>
                  <a:prstClr val="black"/>
                </a:solidFill>
              </a:rPr>
              <a:t>By</a:t>
            </a:r>
            <a:r>
              <a:rPr lang="en-IE" dirty="0" smtClean="0">
                <a:solidFill>
                  <a:prstClr val="black"/>
                </a:solidFill>
              </a:rPr>
              <a:t>:</a:t>
            </a:r>
            <a:endParaRPr lang="en-IE" dirty="0">
              <a:solidFill>
                <a:prstClr val="black"/>
              </a:solidFill>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0596" y="6091804"/>
            <a:ext cx="1086009" cy="724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5961" y="6077150"/>
            <a:ext cx="1968665" cy="738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41">
            <a:extLst>
              <a:ext uri="{FF2B5EF4-FFF2-40B4-BE49-F238E27FC236}">
                <a16:creationId xmlns="" xmlns:a16="http://schemas.microsoft.com/office/drawing/2014/main" id="{14D45D4E-554B-4DAC-9AAB-AC91B3E8B48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65731" y="6079095"/>
            <a:ext cx="523345" cy="702476"/>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37082" y="6106197"/>
            <a:ext cx="1391571" cy="709701"/>
          </a:xfrm>
          <a:prstGeom prst="rect">
            <a:avLst/>
          </a:prstGeom>
        </p:spPr>
      </p:pic>
    </p:spTree>
    <p:extLst>
      <p:ext uri="{BB962C8B-B14F-4D97-AF65-F5344CB8AC3E}">
        <p14:creationId xmlns:p14="http://schemas.microsoft.com/office/powerpoint/2010/main" val="316532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5" grpId="0" animBg="1"/>
      <p:bldP spid="36" grpId="0" animBg="1"/>
      <p:bldP spid="38" grpId="0" animBg="1"/>
      <p:bldP spid="39" grpId="0" animBg="1"/>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143</TotalTime>
  <Words>2447</Words>
  <Application>Microsoft Office PowerPoint</Application>
  <PresentationFormat>On-screen Show (4:3)</PresentationFormat>
  <Paragraphs>406</Paragraphs>
  <Slides>42</Slides>
  <Notes>8</Notes>
  <HiddenSlides>3</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42</vt:i4>
      </vt:variant>
    </vt:vector>
  </HeadingPairs>
  <TitlesOfParts>
    <vt:vector size="47" baseType="lpstr">
      <vt:lpstr>Blank Presentation</vt:lpstr>
      <vt:lpstr>1_Office Theme</vt:lpstr>
      <vt:lpstr>2_Office Theme</vt:lpstr>
      <vt:lpstr>Office Theme</vt:lpstr>
      <vt:lpstr>Acrobat Document</vt:lpstr>
      <vt:lpstr>PowerPoint Presentation</vt:lpstr>
      <vt:lpstr>46 Catchments 583 Sub catchments 4829 Waterbodies  3192 river waterbodies  </vt:lpstr>
      <vt:lpstr>Catchments and Sub Catchments</vt:lpstr>
      <vt:lpstr>PowerPoint Presentation</vt:lpstr>
      <vt:lpstr>Water Quality High  Good  Moderate  Poor  Bad</vt:lpstr>
      <vt:lpstr>PowerPoint Presentation</vt:lpstr>
      <vt:lpstr>YouTube Kick Sampling demo</vt:lpstr>
      <vt:lpstr>WFD Risk  Not at Risk  Under Review  At Risk</vt:lpstr>
      <vt:lpstr>PowerPoint Presentation</vt:lpstr>
      <vt:lpstr>PowerPoint Presentation</vt:lpstr>
      <vt:lpstr>% of monitored lakes in each Status Category</vt:lpstr>
      <vt:lpstr>EPA State of the Environment Report (2016)</vt:lpstr>
      <vt:lpstr>National cow numbers</vt:lpstr>
      <vt:lpstr>PowerPoint Presentation</vt:lpstr>
      <vt:lpstr>PowerPoint Presentation</vt:lpstr>
      <vt:lpstr>New water protection measures – all farmers</vt:lpstr>
      <vt:lpstr>Change to soil analysis All farmers</vt:lpstr>
      <vt:lpstr>Phosphorus build-up</vt:lpstr>
      <vt:lpstr>Phosphorus build-up</vt:lpstr>
      <vt:lpstr>Affect of P build-up rates </vt:lpstr>
      <vt:lpstr>Affect of P build-up rates</vt:lpstr>
      <vt:lpstr>P Build up – short course on Soil Fertility</vt:lpstr>
      <vt:lpstr>Nitrates Simplification</vt:lpstr>
      <vt:lpstr>PowerPoint Presentation</vt:lpstr>
      <vt:lpstr>PowerPoint Presentation</vt:lpstr>
      <vt:lpstr>PowerPoint Presentation</vt:lpstr>
      <vt:lpstr>New water protection measures GSR&gt;170NpH</vt:lpstr>
      <vt:lpstr>PowerPoint Presentation</vt:lpstr>
      <vt:lpstr>PowerPoint Presentation</vt:lpstr>
      <vt:lpstr>PowerPoint Presentation</vt:lpstr>
      <vt:lpstr>Solar Powered water Pumps</vt:lpstr>
      <vt:lpstr>New water protection measures – All farmers</vt:lpstr>
      <vt:lpstr>PowerPoint Presentation</vt:lpstr>
      <vt:lpstr>Other issues to be aware of</vt:lpstr>
      <vt:lpstr>PowerPoint Presentation</vt:lpstr>
      <vt:lpstr>PowerPoint Presentation</vt:lpstr>
      <vt:lpstr>PowerPoint Presentation</vt:lpstr>
      <vt:lpstr>PowerPoint Presentation</vt:lpstr>
      <vt:lpstr>PowerPoint Presentation</vt:lpstr>
      <vt:lpstr>Possible challenges for farming in the future</vt:lpstr>
      <vt:lpstr>PowerPoint Presentation</vt:lpstr>
      <vt:lpstr>Overview of New ASSAP Advisory Programme</vt:lpstr>
    </vt:vector>
  </TitlesOfParts>
  <Company>Teagasc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Burgess</dc:creator>
  <cp:lastModifiedBy>Tim T. Hyde</cp:lastModifiedBy>
  <cp:revision>15</cp:revision>
  <cp:lastPrinted>2018-10-12T10:55:58Z</cp:lastPrinted>
  <dcterms:created xsi:type="dcterms:W3CDTF">2018-02-19T11:31:16Z</dcterms:created>
  <dcterms:modified xsi:type="dcterms:W3CDTF">2018-10-12T11:28:58Z</dcterms:modified>
</cp:coreProperties>
</file>