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8" r:id="rId4"/>
    <p:sldMasterId id="2147483892" r:id="rId5"/>
    <p:sldMasterId id="2147483911" r:id="rId6"/>
  </p:sldMasterIdLst>
  <p:notesMasterIdLst>
    <p:notesMasterId r:id="rId26"/>
  </p:notesMasterIdLst>
  <p:handoutMasterIdLst>
    <p:handoutMasterId r:id="rId27"/>
  </p:handoutMasterIdLst>
  <p:sldIdLst>
    <p:sldId id="574" r:id="rId7"/>
    <p:sldId id="618" r:id="rId8"/>
    <p:sldId id="708" r:id="rId9"/>
    <p:sldId id="700" r:id="rId10"/>
    <p:sldId id="709" r:id="rId11"/>
    <p:sldId id="605" r:id="rId12"/>
    <p:sldId id="682" r:id="rId13"/>
    <p:sldId id="683" r:id="rId14"/>
    <p:sldId id="719" r:id="rId15"/>
    <p:sldId id="712" r:id="rId16"/>
    <p:sldId id="713" r:id="rId17"/>
    <p:sldId id="721" r:id="rId18"/>
    <p:sldId id="600" r:id="rId19"/>
    <p:sldId id="715" r:id="rId20"/>
    <p:sldId id="720" r:id="rId21"/>
    <p:sldId id="716" r:id="rId22"/>
    <p:sldId id="718" r:id="rId23"/>
    <p:sldId id="717" r:id="rId24"/>
    <p:sldId id="707" r:id="rId25"/>
  </p:sldIdLst>
  <p:sldSz cx="12192000" cy="6858000"/>
  <p:notesSz cx="6794500" cy="9931400"/>
  <p:custDataLst>
    <p:tags r:id="rId28"/>
  </p:custDataLst>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om O'Dwyer" initials="TO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944"/>
    <a:srgbClr val="AFC124"/>
    <a:srgbClr val="359828"/>
    <a:srgbClr val="9E743B"/>
    <a:srgbClr val="6C411F"/>
    <a:srgbClr val="DC6D3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66512" autoAdjust="0"/>
  </p:normalViewPr>
  <p:slideViewPr>
    <p:cSldViewPr snapToGrid="0">
      <p:cViewPr varScale="1">
        <p:scale>
          <a:sx n="73" d="100"/>
          <a:sy n="73" d="100"/>
        </p:scale>
        <p:origin x="276" y="60"/>
      </p:cViewPr>
      <p:guideLst>
        <p:guide orient="horz" pos="2160"/>
        <p:guide pos="3817"/>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920"/>
    </p:cViewPr>
  </p:sorterViewPr>
  <p:gridSpacing cx="1828800" cy="18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FA587B-CB3D-48A9-BA81-F5A075F6C927}"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n-US"/>
        </a:p>
      </dgm:t>
    </dgm:pt>
    <dgm:pt modelId="{27189D4B-D803-43A2-B3D2-6C8455816DA8}">
      <dgm:prSet phldrT="[Text]"/>
      <dgm:spPr/>
      <dgm:t>
        <a:bodyPr/>
        <a:lstStyle/>
        <a:p>
          <a:r>
            <a:rPr lang="en-US" dirty="0" smtClean="0"/>
            <a:t>Signpost Programme</a:t>
          </a:r>
          <a:endParaRPr lang="en-US" dirty="0"/>
        </a:p>
      </dgm:t>
    </dgm:pt>
    <dgm:pt modelId="{5ECA23BB-944E-4457-9E68-F21D99D9C84D}" type="parTrans" cxnId="{FB784850-CCA6-4977-8A82-86D18DC74588}">
      <dgm:prSet/>
      <dgm:spPr/>
      <dgm:t>
        <a:bodyPr/>
        <a:lstStyle/>
        <a:p>
          <a:endParaRPr lang="en-US"/>
        </a:p>
      </dgm:t>
    </dgm:pt>
    <dgm:pt modelId="{ECF827F2-C3F8-4BCE-88C1-18F3872250A3}" type="sibTrans" cxnId="{FB784850-CCA6-4977-8A82-86D18DC74588}">
      <dgm:prSet/>
      <dgm:spPr/>
      <dgm:t>
        <a:bodyPr/>
        <a:lstStyle/>
        <a:p>
          <a:endParaRPr lang="en-US"/>
        </a:p>
      </dgm:t>
    </dgm:pt>
    <dgm:pt modelId="{7925BA1D-3D51-43A2-92D0-F6354E4D03F6}">
      <dgm:prSet phldrT="[Text]"/>
      <dgm:spPr/>
      <dgm:t>
        <a:bodyPr/>
        <a:lstStyle/>
        <a:p>
          <a:r>
            <a:rPr lang="en-US" dirty="0" smtClean="0"/>
            <a:t>Signpost Farms</a:t>
          </a:r>
          <a:endParaRPr lang="en-US" dirty="0"/>
        </a:p>
      </dgm:t>
    </dgm:pt>
    <dgm:pt modelId="{4FDA30AE-1D98-4D6A-8092-0FB0928EFFA8}" type="parTrans" cxnId="{301FFF4C-C800-4822-A09F-1345EAEB0D68}">
      <dgm:prSet/>
      <dgm:spPr/>
      <dgm:t>
        <a:bodyPr/>
        <a:lstStyle/>
        <a:p>
          <a:endParaRPr lang="en-US"/>
        </a:p>
      </dgm:t>
    </dgm:pt>
    <dgm:pt modelId="{90A66FEB-32CA-4224-95B7-1AAA4051887D}" type="sibTrans" cxnId="{301FFF4C-C800-4822-A09F-1345EAEB0D68}">
      <dgm:prSet/>
      <dgm:spPr/>
      <dgm:t>
        <a:bodyPr/>
        <a:lstStyle/>
        <a:p>
          <a:endParaRPr lang="en-US"/>
        </a:p>
      </dgm:t>
    </dgm:pt>
    <dgm:pt modelId="{D711EA70-9D5C-4FBB-8CDC-0B46D9D62E75}">
      <dgm:prSet phldrT="[Text]"/>
      <dgm:spPr/>
      <dgm:t>
        <a:bodyPr/>
        <a:lstStyle/>
        <a:p>
          <a:r>
            <a:rPr lang="en-US" dirty="0" smtClean="0"/>
            <a:t>Signpost Advisory</a:t>
          </a:r>
          <a:endParaRPr lang="en-US" dirty="0"/>
        </a:p>
      </dgm:t>
    </dgm:pt>
    <dgm:pt modelId="{87D0AA63-60B3-4DFD-BB32-D5072CCA3C9C}" type="parTrans" cxnId="{C32C47E2-7340-4703-978D-FA80C2F1636A}">
      <dgm:prSet/>
      <dgm:spPr/>
      <dgm:t>
        <a:bodyPr/>
        <a:lstStyle/>
        <a:p>
          <a:endParaRPr lang="en-US"/>
        </a:p>
      </dgm:t>
    </dgm:pt>
    <dgm:pt modelId="{8C5FC616-95D9-4E06-8B77-6CD334AF963C}" type="sibTrans" cxnId="{C32C47E2-7340-4703-978D-FA80C2F1636A}">
      <dgm:prSet/>
      <dgm:spPr/>
      <dgm:t>
        <a:bodyPr/>
        <a:lstStyle/>
        <a:p>
          <a:endParaRPr lang="en-US"/>
        </a:p>
      </dgm:t>
    </dgm:pt>
    <dgm:pt modelId="{3282C550-8F5F-4477-98DB-6500B92B64A4}">
      <dgm:prSet phldrT="[Text]" custT="1"/>
      <dgm:spPr/>
      <dgm:t>
        <a:bodyPr/>
        <a:lstStyle/>
        <a:p>
          <a:r>
            <a:rPr lang="en-US" sz="3500" dirty="0" err="1" smtClean="0"/>
            <a:t>NASCO</a:t>
          </a:r>
          <a:r>
            <a:rPr lang="en-US" sz="3500" dirty="0" smtClean="0"/>
            <a:t> </a:t>
          </a:r>
        </a:p>
        <a:p>
          <a:r>
            <a:rPr lang="en-US" sz="2000" dirty="0" smtClean="0"/>
            <a:t>(and other on-farm research)</a:t>
          </a:r>
          <a:endParaRPr lang="en-US" sz="2000" dirty="0"/>
        </a:p>
      </dgm:t>
    </dgm:pt>
    <dgm:pt modelId="{35C3231D-F38C-4406-995D-47DD8F65481F}" type="parTrans" cxnId="{729F83BE-74EC-46D9-84C7-7D84ED18E421}">
      <dgm:prSet/>
      <dgm:spPr/>
      <dgm:t>
        <a:bodyPr/>
        <a:lstStyle/>
        <a:p>
          <a:endParaRPr lang="en-US"/>
        </a:p>
      </dgm:t>
    </dgm:pt>
    <dgm:pt modelId="{37AD29F8-61D3-4557-B564-EF7987499E0F}" type="sibTrans" cxnId="{729F83BE-74EC-46D9-84C7-7D84ED18E421}">
      <dgm:prSet/>
      <dgm:spPr/>
      <dgm:t>
        <a:bodyPr/>
        <a:lstStyle/>
        <a:p>
          <a:endParaRPr lang="en-US"/>
        </a:p>
      </dgm:t>
    </dgm:pt>
    <dgm:pt modelId="{1B6B1BE6-6F13-4F4F-9A30-DB66C0494A25}" type="pres">
      <dgm:prSet presAssocID="{57FA587B-CB3D-48A9-BA81-F5A075F6C927}" presName="hierChild1" presStyleCnt="0">
        <dgm:presLayoutVars>
          <dgm:orgChart val="1"/>
          <dgm:chPref val="1"/>
          <dgm:dir/>
          <dgm:animOne val="branch"/>
          <dgm:animLvl val="lvl"/>
          <dgm:resizeHandles/>
        </dgm:presLayoutVars>
      </dgm:prSet>
      <dgm:spPr/>
      <dgm:t>
        <a:bodyPr/>
        <a:lstStyle/>
        <a:p>
          <a:endParaRPr lang="en-US"/>
        </a:p>
      </dgm:t>
    </dgm:pt>
    <dgm:pt modelId="{2367E2A9-5459-4721-B5A4-FECE0A68BE20}" type="pres">
      <dgm:prSet presAssocID="{27189D4B-D803-43A2-B3D2-6C8455816DA8}" presName="hierRoot1" presStyleCnt="0">
        <dgm:presLayoutVars>
          <dgm:hierBranch val="init"/>
        </dgm:presLayoutVars>
      </dgm:prSet>
      <dgm:spPr/>
      <dgm:t>
        <a:bodyPr/>
        <a:lstStyle/>
        <a:p>
          <a:endParaRPr lang="en-US"/>
        </a:p>
      </dgm:t>
    </dgm:pt>
    <dgm:pt modelId="{B5C3D10A-0026-41DA-A910-72DA6DAA9234}" type="pres">
      <dgm:prSet presAssocID="{27189D4B-D803-43A2-B3D2-6C8455816DA8}" presName="rootComposite1" presStyleCnt="0"/>
      <dgm:spPr/>
      <dgm:t>
        <a:bodyPr/>
        <a:lstStyle/>
        <a:p>
          <a:endParaRPr lang="en-US"/>
        </a:p>
      </dgm:t>
    </dgm:pt>
    <dgm:pt modelId="{93B93D47-0841-4C92-B99E-F562A2867F72}" type="pres">
      <dgm:prSet presAssocID="{27189D4B-D803-43A2-B3D2-6C8455816DA8}" presName="rootText1" presStyleLbl="node0" presStyleIdx="0" presStyleCnt="1">
        <dgm:presLayoutVars>
          <dgm:chPref val="3"/>
        </dgm:presLayoutVars>
      </dgm:prSet>
      <dgm:spPr/>
      <dgm:t>
        <a:bodyPr/>
        <a:lstStyle/>
        <a:p>
          <a:endParaRPr lang="en-US"/>
        </a:p>
      </dgm:t>
    </dgm:pt>
    <dgm:pt modelId="{956C7E81-D032-46CC-86CA-1061A668CE49}" type="pres">
      <dgm:prSet presAssocID="{27189D4B-D803-43A2-B3D2-6C8455816DA8}" presName="rootConnector1" presStyleLbl="node1" presStyleIdx="0" presStyleCnt="0"/>
      <dgm:spPr/>
      <dgm:t>
        <a:bodyPr/>
        <a:lstStyle/>
        <a:p>
          <a:endParaRPr lang="en-US"/>
        </a:p>
      </dgm:t>
    </dgm:pt>
    <dgm:pt modelId="{D47669FE-806F-4B14-B390-E737F61455A7}" type="pres">
      <dgm:prSet presAssocID="{27189D4B-D803-43A2-B3D2-6C8455816DA8}" presName="hierChild2" presStyleCnt="0"/>
      <dgm:spPr/>
      <dgm:t>
        <a:bodyPr/>
        <a:lstStyle/>
        <a:p>
          <a:endParaRPr lang="en-US"/>
        </a:p>
      </dgm:t>
    </dgm:pt>
    <dgm:pt modelId="{5309EC12-EE94-45E7-AFEC-37C3A9B3CBB9}" type="pres">
      <dgm:prSet presAssocID="{4FDA30AE-1D98-4D6A-8092-0FB0928EFFA8}" presName="Name37" presStyleLbl="parChTrans1D2" presStyleIdx="0" presStyleCnt="3"/>
      <dgm:spPr/>
      <dgm:t>
        <a:bodyPr/>
        <a:lstStyle/>
        <a:p>
          <a:endParaRPr lang="en-US"/>
        </a:p>
      </dgm:t>
    </dgm:pt>
    <dgm:pt modelId="{FC794B55-27E0-42C6-A8C9-36D9C3349195}" type="pres">
      <dgm:prSet presAssocID="{7925BA1D-3D51-43A2-92D0-F6354E4D03F6}" presName="hierRoot2" presStyleCnt="0">
        <dgm:presLayoutVars>
          <dgm:hierBranch val="init"/>
        </dgm:presLayoutVars>
      </dgm:prSet>
      <dgm:spPr/>
      <dgm:t>
        <a:bodyPr/>
        <a:lstStyle/>
        <a:p>
          <a:endParaRPr lang="en-US"/>
        </a:p>
      </dgm:t>
    </dgm:pt>
    <dgm:pt modelId="{1CE26881-FA4C-4B0F-BB1F-700983B49579}" type="pres">
      <dgm:prSet presAssocID="{7925BA1D-3D51-43A2-92D0-F6354E4D03F6}" presName="rootComposite" presStyleCnt="0"/>
      <dgm:spPr/>
      <dgm:t>
        <a:bodyPr/>
        <a:lstStyle/>
        <a:p>
          <a:endParaRPr lang="en-US"/>
        </a:p>
      </dgm:t>
    </dgm:pt>
    <dgm:pt modelId="{1E0702C7-2324-4B98-AEAD-293B1BE254A6}" type="pres">
      <dgm:prSet presAssocID="{7925BA1D-3D51-43A2-92D0-F6354E4D03F6}" presName="rootText" presStyleLbl="node2" presStyleIdx="0" presStyleCnt="3">
        <dgm:presLayoutVars>
          <dgm:chPref val="3"/>
        </dgm:presLayoutVars>
      </dgm:prSet>
      <dgm:spPr/>
      <dgm:t>
        <a:bodyPr/>
        <a:lstStyle/>
        <a:p>
          <a:endParaRPr lang="en-US"/>
        </a:p>
      </dgm:t>
    </dgm:pt>
    <dgm:pt modelId="{CC9BDC33-14F7-4840-83F0-DEB2190CBA31}" type="pres">
      <dgm:prSet presAssocID="{7925BA1D-3D51-43A2-92D0-F6354E4D03F6}" presName="rootConnector" presStyleLbl="node2" presStyleIdx="0" presStyleCnt="3"/>
      <dgm:spPr/>
      <dgm:t>
        <a:bodyPr/>
        <a:lstStyle/>
        <a:p>
          <a:endParaRPr lang="en-US"/>
        </a:p>
      </dgm:t>
    </dgm:pt>
    <dgm:pt modelId="{EAD6B24C-4FF0-4EB5-9545-2674AE062C7F}" type="pres">
      <dgm:prSet presAssocID="{7925BA1D-3D51-43A2-92D0-F6354E4D03F6}" presName="hierChild4" presStyleCnt="0"/>
      <dgm:spPr/>
      <dgm:t>
        <a:bodyPr/>
        <a:lstStyle/>
        <a:p>
          <a:endParaRPr lang="en-US"/>
        </a:p>
      </dgm:t>
    </dgm:pt>
    <dgm:pt modelId="{DA31A5B5-CE99-463F-99D8-A4BDD5B40EB4}" type="pres">
      <dgm:prSet presAssocID="{7925BA1D-3D51-43A2-92D0-F6354E4D03F6}" presName="hierChild5" presStyleCnt="0"/>
      <dgm:spPr/>
      <dgm:t>
        <a:bodyPr/>
        <a:lstStyle/>
        <a:p>
          <a:endParaRPr lang="en-US"/>
        </a:p>
      </dgm:t>
    </dgm:pt>
    <dgm:pt modelId="{65F29486-5DC4-4618-AE0C-0721C3AE9622}" type="pres">
      <dgm:prSet presAssocID="{87D0AA63-60B3-4DFD-BB32-D5072CCA3C9C}" presName="Name37" presStyleLbl="parChTrans1D2" presStyleIdx="1" presStyleCnt="3"/>
      <dgm:spPr/>
      <dgm:t>
        <a:bodyPr/>
        <a:lstStyle/>
        <a:p>
          <a:endParaRPr lang="en-US"/>
        </a:p>
      </dgm:t>
    </dgm:pt>
    <dgm:pt modelId="{35704348-8093-4A6A-BC56-F9BE7054F5F2}" type="pres">
      <dgm:prSet presAssocID="{D711EA70-9D5C-4FBB-8CDC-0B46D9D62E75}" presName="hierRoot2" presStyleCnt="0">
        <dgm:presLayoutVars>
          <dgm:hierBranch val="init"/>
        </dgm:presLayoutVars>
      </dgm:prSet>
      <dgm:spPr/>
      <dgm:t>
        <a:bodyPr/>
        <a:lstStyle/>
        <a:p>
          <a:endParaRPr lang="en-US"/>
        </a:p>
      </dgm:t>
    </dgm:pt>
    <dgm:pt modelId="{E3C0886D-1AC3-4D12-9A11-63CF2AF0E643}" type="pres">
      <dgm:prSet presAssocID="{D711EA70-9D5C-4FBB-8CDC-0B46D9D62E75}" presName="rootComposite" presStyleCnt="0"/>
      <dgm:spPr/>
      <dgm:t>
        <a:bodyPr/>
        <a:lstStyle/>
        <a:p>
          <a:endParaRPr lang="en-US"/>
        </a:p>
      </dgm:t>
    </dgm:pt>
    <dgm:pt modelId="{DF92C760-0A46-468C-A10B-0537B66B9BAB}" type="pres">
      <dgm:prSet presAssocID="{D711EA70-9D5C-4FBB-8CDC-0B46D9D62E75}" presName="rootText" presStyleLbl="node2" presStyleIdx="1" presStyleCnt="3">
        <dgm:presLayoutVars>
          <dgm:chPref val="3"/>
        </dgm:presLayoutVars>
      </dgm:prSet>
      <dgm:spPr/>
      <dgm:t>
        <a:bodyPr/>
        <a:lstStyle/>
        <a:p>
          <a:endParaRPr lang="en-US"/>
        </a:p>
      </dgm:t>
    </dgm:pt>
    <dgm:pt modelId="{B02FD41F-E71E-4F00-87BC-B8E6258010A5}" type="pres">
      <dgm:prSet presAssocID="{D711EA70-9D5C-4FBB-8CDC-0B46D9D62E75}" presName="rootConnector" presStyleLbl="node2" presStyleIdx="1" presStyleCnt="3"/>
      <dgm:spPr/>
      <dgm:t>
        <a:bodyPr/>
        <a:lstStyle/>
        <a:p>
          <a:endParaRPr lang="en-US"/>
        </a:p>
      </dgm:t>
    </dgm:pt>
    <dgm:pt modelId="{10779B86-163B-431C-91A7-931D37D79A89}" type="pres">
      <dgm:prSet presAssocID="{D711EA70-9D5C-4FBB-8CDC-0B46D9D62E75}" presName="hierChild4" presStyleCnt="0"/>
      <dgm:spPr/>
      <dgm:t>
        <a:bodyPr/>
        <a:lstStyle/>
        <a:p>
          <a:endParaRPr lang="en-US"/>
        </a:p>
      </dgm:t>
    </dgm:pt>
    <dgm:pt modelId="{E1579165-EE9B-41B4-87C1-E8014743EE59}" type="pres">
      <dgm:prSet presAssocID="{D711EA70-9D5C-4FBB-8CDC-0B46D9D62E75}" presName="hierChild5" presStyleCnt="0"/>
      <dgm:spPr/>
      <dgm:t>
        <a:bodyPr/>
        <a:lstStyle/>
        <a:p>
          <a:endParaRPr lang="en-US"/>
        </a:p>
      </dgm:t>
    </dgm:pt>
    <dgm:pt modelId="{75A86546-50DC-4397-8EF7-A2E7CFC4EC06}" type="pres">
      <dgm:prSet presAssocID="{35C3231D-F38C-4406-995D-47DD8F65481F}" presName="Name37" presStyleLbl="parChTrans1D2" presStyleIdx="2" presStyleCnt="3"/>
      <dgm:spPr/>
      <dgm:t>
        <a:bodyPr/>
        <a:lstStyle/>
        <a:p>
          <a:endParaRPr lang="en-US"/>
        </a:p>
      </dgm:t>
    </dgm:pt>
    <dgm:pt modelId="{89D63675-DF91-49A6-9BD1-AA7AF76FA02D}" type="pres">
      <dgm:prSet presAssocID="{3282C550-8F5F-4477-98DB-6500B92B64A4}" presName="hierRoot2" presStyleCnt="0">
        <dgm:presLayoutVars>
          <dgm:hierBranch val="init"/>
        </dgm:presLayoutVars>
      </dgm:prSet>
      <dgm:spPr/>
      <dgm:t>
        <a:bodyPr/>
        <a:lstStyle/>
        <a:p>
          <a:endParaRPr lang="en-US"/>
        </a:p>
      </dgm:t>
    </dgm:pt>
    <dgm:pt modelId="{63BACA6C-7E50-43E3-A66C-6313803B66F7}" type="pres">
      <dgm:prSet presAssocID="{3282C550-8F5F-4477-98DB-6500B92B64A4}" presName="rootComposite" presStyleCnt="0"/>
      <dgm:spPr/>
      <dgm:t>
        <a:bodyPr/>
        <a:lstStyle/>
        <a:p>
          <a:endParaRPr lang="en-US"/>
        </a:p>
      </dgm:t>
    </dgm:pt>
    <dgm:pt modelId="{DAE4F8F8-E2A7-45FF-9F6B-F06879CFC6BF}" type="pres">
      <dgm:prSet presAssocID="{3282C550-8F5F-4477-98DB-6500B92B64A4}" presName="rootText" presStyleLbl="node2" presStyleIdx="2" presStyleCnt="3">
        <dgm:presLayoutVars>
          <dgm:chPref val="3"/>
        </dgm:presLayoutVars>
      </dgm:prSet>
      <dgm:spPr/>
      <dgm:t>
        <a:bodyPr/>
        <a:lstStyle/>
        <a:p>
          <a:endParaRPr lang="en-US"/>
        </a:p>
      </dgm:t>
    </dgm:pt>
    <dgm:pt modelId="{5FE04337-AAEF-414E-A594-0DEA18A42A65}" type="pres">
      <dgm:prSet presAssocID="{3282C550-8F5F-4477-98DB-6500B92B64A4}" presName="rootConnector" presStyleLbl="node2" presStyleIdx="2" presStyleCnt="3"/>
      <dgm:spPr/>
      <dgm:t>
        <a:bodyPr/>
        <a:lstStyle/>
        <a:p>
          <a:endParaRPr lang="en-US"/>
        </a:p>
      </dgm:t>
    </dgm:pt>
    <dgm:pt modelId="{40BB4529-19D3-4AB7-A3E8-9E708AA988C1}" type="pres">
      <dgm:prSet presAssocID="{3282C550-8F5F-4477-98DB-6500B92B64A4}" presName="hierChild4" presStyleCnt="0"/>
      <dgm:spPr/>
      <dgm:t>
        <a:bodyPr/>
        <a:lstStyle/>
        <a:p>
          <a:endParaRPr lang="en-US"/>
        </a:p>
      </dgm:t>
    </dgm:pt>
    <dgm:pt modelId="{B7EE0B9D-DB49-4423-977F-704B633BF8E5}" type="pres">
      <dgm:prSet presAssocID="{3282C550-8F5F-4477-98DB-6500B92B64A4}" presName="hierChild5" presStyleCnt="0"/>
      <dgm:spPr/>
      <dgm:t>
        <a:bodyPr/>
        <a:lstStyle/>
        <a:p>
          <a:endParaRPr lang="en-US"/>
        </a:p>
      </dgm:t>
    </dgm:pt>
    <dgm:pt modelId="{7447AC60-C187-4E6F-8D89-20A3F96F361D}" type="pres">
      <dgm:prSet presAssocID="{27189D4B-D803-43A2-B3D2-6C8455816DA8}" presName="hierChild3" presStyleCnt="0"/>
      <dgm:spPr/>
      <dgm:t>
        <a:bodyPr/>
        <a:lstStyle/>
        <a:p>
          <a:endParaRPr lang="en-US"/>
        </a:p>
      </dgm:t>
    </dgm:pt>
  </dgm:ptLst>
  <dgm:cxnLst>
    <dgm:cxn modelId="{963ED939-8679-4B2F-AA95-3A452B20FEEC}" type="presOf" srcId="{3282C550-8F5F-4477-98DB-6500B92B64A4}" destId="{DAE4F8F8-E2A7-45FF-9F6B-F06879CFC6BF}" srcOrd="0" destOrd="0" presId="urn:microsoft.com/office/officeart/2005/8/layout/orgChart1"/>
    <dgm:cxn modelId="{2E3ED77E-1317-4313-A6E8-5ACD634DE9A1}" type="presOf" srcId="{7925BA1D-3D51-43A2-92D0-F6354E4D03F6}" destId="{1E0702C7-2324-4B98-AEAD-293B1BE254A6}" srcOrd="0" destOrd="0" presId="urn:microsoft.com/office/officeart/2005/8/layout/orgChart1"/>
    <dgm:cxn modelId="{959A2B70-ACEC-48CB-9BF5-1527C6B045DA}" type="presOf" srcId="{87D0AA63-60B3-4DFD-BB32-D5072CCA3C9C}" destId="{65F29486-5DC4-4618-AE0C-0721C3AE9622}" srcOrd="0" destOrd="0" presId="urn:microsoft.com/office/officeart/2005/8/layout/orgChart1"/>
    <dgm:cxn modelId="{7BFD3631-43FF-47C6-B8DC-DF912C19C313}" type="presOf" srcId="{7925BA1D-3D51-43A2-92D0-F6354E4D03F6}" destId="{CC9BDC33-14F7-4840-83F0-DEB2190CBA31}" srcOrd="1" destOrd="0" presId="urn:microsoft.com/office/officeart/2005/8/layout/orgChart1"/>
    <dgm:cxn modelId="{280CCA01-4213-45A9-945D-6A4A25C372D6}" type="presOf" srcId="{4FDA30AE-1D98-4D6A-8092-0FB0928EFFA8}" destId="{5309EC12-EE94-45E7-AFEC-37C3A9B3CBB9}" srcOrd="0" destOrd="0" presId="urn:microsoft.com/office/officeart/2005/8/layout/orgChart1"/>
    <dgm:cxn modelId="{24BF0446-88DC-4D49-A66C-7BC6D1BC2593}" type="presOf" srcId="{57FA587B-CB3D-48A9-BA81-F5A075F6C927}" destId="{1B6B1BE6-6F13-4F4F-9A30-DB66C0494A25}" srcOrd="0" destOrd="0" presId="urn:microsoft.com/office/officeart/2005/8/layout/orgChart1"/>
    <dgm:cxn modelId="{FA2F8E37-BC98-4B10-B7DA-4192897F1BD9}" type="presOf" srcId="{27189D4B-D803-43A2-B3D2-6C8455816DA8}" destId="{93B93D47-0841-4C92-B99E-F562A2867F72}" srcOrd="0" destOrd="0" presId="urn:microsoft.com/office/officeart/2005/8/layout/orgChart1"/>
    <dgm:cxn modelId="{A274A216-E49E-4FC9-955B-C041DA588EB3}" type="presOf" srcId="{35C3231D-F38C-4406-995D-47DD8F65481F}" destId="{75A86546-50DC-4397-8EF7-A2E7CFC4EC06}" srcOrd="0" destOrd="0" presId="urn:microsoft.com/office/officeart/2005/8/layout/orgChart1"/>
    <dgm:cxn modelId="{8C51998C-FCAC-4004-B7DC-BDDFF4BE963D}" type="presOf" srcId="{3282C550-8F5F-4477-98DB-6500B92B64A4}" destId="{5FE04337-AAEF-414E-A594-0DEA18A42A65}" srcOrd="1" destOrd="0" presId="urn:microsoft.com/office/officeart/2005/8/layout/orgChart1"/>
    <dgm:cxn modelId="{BD4A4303-E05E-43C6-9CF8-C00613F313C4}" type="presOf" srcId="{D711EA70-9D5C-4FBB-8CDC-0B46D9D62E75}" destId="{B02FD41F-E71E-4F00-87BC-B8E6258010A5}" srcOrd="1" destOrd="0" presId="urn:microsoft.com/office/officeart/2005/8/layout/orgChart1"/>
    <dgm:cxn modelId="{1E7B7E77-8C50-40D8-B943-E82DD7FD833B}" type="presOf" srcId="{27189D4B-D803-43A2-B3D2-6C8455816DA8}" destId="{956C7E81-D032-46CC-86CA-1061A668CE49}" srcOrd="1" destOrd="0" presId="urn:microsoft.com/office/officeart/2005/8/layout/orgChart1"/>
    <dgm:cxn modelId="{C32C47E2-7340-4703-978D-FA80C2F1636A}" srcId="{27189D4B-D803-43A2-B3D2-6C8455816DA8}" destId="{D711EA70-9D5C-4FBB-8CDC-0B46D9D62E75}" srcOrd="1" destOrd="0" parTransId="{87D0AA63-60B3-4DFD-BB32-D5072CCA3C9C}" sibTransId="{8C5FC616-95D9-4E06-8B77-6CD334AF963C}"/>
    <dgm:cxn modelId="{301FFF4C-C800-4822-A09F-1345EAEB0D68}" srcId="{27189D4B-D803-43A2-B3D2-6C8455816DA8}" destId="{7925BA1D-3D51-43A2-92D0-F6354E4D03F6}" srcOrd="0" destOrd="0" parTransId="{4FDA30AE-1D98-4D6A-8092-0FB0928EFFA8}" sibTransId="{90A66FEB-32CA-4224-95B7-1AAA4051887D}"/>
    <dgm:cxn modelId="{0073E248-31DB-4FAE-BBB0-F0A316657148}" type="presOf" srcId="{D711EA70-9D5C-4FBB-8CDC-0B46D9D62E75}" destId="{DF92C760-0A46-468C-A10B-0537B66B9BAB}" srcOrd="0" destOrd="0" presId="urn:microsoft.com/office/officeart/2005/8/layout/orgChart1"/>
    <dgm:cxn modelId="{729F83BE-74EC-46D9-84C7-7D84ED18E421}" srcId="{27189D4B-D803-43A2-B3D2-6C8455816DA8}" destId="{3282C550-8F5F-4477-98DB-6500B92B64A4}" srcOrd="2" destOrd="0" parTransId="{35C3231D-F38C-4406-995D-47DD8F65481F}" sibTransId="{37AD29F8-61D3-4557-B564-EF7987499E0F}"/>
    <dgm:cxn modelId="{FB784850-CCA6-4977-8A82-86D18DC74588}" srcId="{57FA587B-CB3D-48A9-BA81-F5A075F6C927}" destId="{27189D4B-D803-43A2-B3D2-6C8455816DA8}" srcOrd="0" destOrd="0" parTransId="{5ECA23BB-944E-4457-9E68-F21D99D9C84D}" sibTransId="{ECF827F2-C3F8-4BCE-88C1-18F3872250A3}"/>
    <dgm:cxn modelId="{AE8809A3-2B64-4EED-800E-B42C7BEAAA9B}" type="presParOf" srcId="{1B6B1BE6-6F13-4F4F-9A30-DB66C0494A25}" destId="{2367E2A9-5459-4721-B5A4-FECE0A68BE20}" srcOrd="0" destOrd="0" presId="urn:microsoft.com/office/officeart/2005/8/layout/orgChart1"/>
    <dgm:cxn modelId="{EE94AAE7-8937-4A9A-8E51-557379EC330B}" type="presParOf" srcId="{2367E2A9-5459-4721-B5A4-FECE0A68BE20}" destId="{B5C3D10A-0026-41DA-A910-72DA6DAA9234}" srcOrd="0" destOrd="0" presId="urn:microsoft.com/office/officeart/2005/8/layout/orgChart1"/>
    <dgm:cxn modelId="{D9F3CA83-5D82-488E-A7AD-01C84C52E6FA}" type="presParOf" srcId="{B5C3D10A-0026-41DA-A910-72DA6DAA9234}" destId="{93B93D47-0841-4C92-B99E-F562A2867F72}" srcOrd="0" destOrd="0" presId="urn:microsoft.com/office/officeart/2005/8/layout/orgChart1"/>
    <dgm:cxn modelId="{0EF92816-17CA-41E3-8EEB-D1F1A545DE87}" type="presParOf" srcId="{B5C3D10A-0026-41DA-A910-72DA6DAA9234}" destId="{956C7E81-D032-46CC-86CA-1061A668CE49}" srcOrd="1" destOrd="0" presId="urn:microsoft.com/office/officeart/2005/8/layout/orgChart1"/>
    <dgm:cxn modelId="{B42DD6FF-8CFF-4252-9DD1-6F444CF4367C}" type="presParOf" srcId="{2367E2A9-5459-4721-B5A4-FECE0A68BE20}" destId="{D47669FE-806F-4B14-B390-E737F61455A7}" srcOrd="1" destOrd="0" presId="urn:microsoft.com/office/officeart/2005/8/layout/orgChart1"/>
    <dgm:cxn modelId="{88071F63-441A-4E0C-AD2F-CD4BA2072205}" type="presParOf" srcId="{D47669FE-806F-4B14-B390-E737F61455A7}" destId="{5309EC12-EE94-45E7-AFEC-37C3A9B3CBB9}" srcOrd="0" destOrd="0" presId="urn:microsoft.com/office/officeart/2005/8/layout/orgChart1"/>
    <dgm:cxn modelId="{7CD0492C-99DD-4334-BC7E-8D8B527F8D5A}" type="presParOf" srcId="{D47669FE-806F-4B14-B390-E737F61455A7}" destId="{FC794B55-27E0-42C6-A8C9-36D9C3349195}" srcOrd="1" destOrd="0" presId="urn:microsoft.com/office/officeart/2005/8/layout/orgChart1"/>
    <dgm:cxn modelId="{D020B950-EB01-40D7-A24E-25EB9A1AA331}" type="presParOf" srcId="{FC794B55-27E0-42C6-A8C9-36D9C3349195}" destId="{1CE26881-FA4C-4B0F-BB1F-700983B49579}" srcOrd="0" destOrd="0" presId="urn:microsoft.com/office/officeart/2005/8/layout/orgChart1"/>
    <dgm:cxn modelId="{20358809-188A-4554-8297-3814746B0CCA}" type="presParOf" srcId="{1CE26881-FA4C-4B0F-BB1F-700983B49579}" destId="{1E0702C7-2324-4B98-AEAD-293B1BE254A6}" srcOrd="0" destOrd="0" presId="urn:microsoft.com/office/officeart/2005/8/layout/orgChart1"/>
    <dgm:cxn modelId="{F97B1007-8758-4EEB-9E76-B44F93745C17}" type="presParOf" srcId="{1CE26881-FA4C-4B0F-BB1F-700983B49579}" destId="{CC9BDC33-14F7-4840-83F0-DEB2190CBA31}" srcOrd="1" destOrd="0" presId="urn:microsoft.com/office/officeart/2005/8/layout/orgChart1"/>
    <dgm:cxn modelId="{7F9D1FF9-642B-49D1-A3B0-4898D5E17AB3}" type="presParOf" srcId="{FC794B55-27E0-42C6-A8C9-36D9C3349195}" destId="{EAD6B24C-4FF0-4EB5-9545-2674AE062C7F}" srcOrd="1" destOrd="0" presId="urn:microsoft.com/office/officeart/2005/8/layout/orgChart1"/>
    <dgm:cxn modelId="{CE473436-2CD3-4310-91EE-A2895EAACAFD}" type="presParOf" srcId="{FC794B55-27E0-42C6-A8C9-36D9C3349195}" destId="{DA31A5B5-CE99-463F-99D8-A4BDD5B40EB4}" srcOrd="2" destOrd="0" presId="urn:microsoft.com/office/officeart/2005/8/layout/orgChart1"/>
    <dgm:cxn modelId="{C09E4784-3B95-4E86-8995-2AC9F227333F}" type="presParOf" srcId="{D47669FE-806F-4B14-B390-E737F61455A7}" destId="{65F29486-5DC4-4618-AE0C-0721C3AE9622}" srcOrd="2" destOrd="0" presId="urn:microsoft.com/office/officeart/2005/8/layout/orgChart1"/>
    <dgm:cxn modelId="{CFDCCA54-0442-4F0D-9818-0AA3C7F608C6}" type="presParOf" srcId="{D47669FE-806F-4B14-B390-E737F61455A7}" destId="{35704348-8093-4A6A-BC56-F9BE7054F5F2}" srcOrd="3" destOrd="0" presId="urn:microsoft.com/office/officeart/2005/8/layout/orgChart1"/>
    <dgm:cxn modelId="{7E6EBAC2-7D75-4653-B87E-42CE5C75B9FE}" type="presParOf" srcId="{35704348-8093-4A6A-BC56-F9BE7054F5F2}" destId="{E3C0886D-1AC3-4D12-9A11-63CF2AF0E643}" srcOrd="0" destOrd="0" presId="urn:microsoft.com/office/officeart/2005/8/layout/orgChart1"/>
    <dgm:cxn modelId="{2ED20BB6-70E2-40C4-99CD-045C04DA239E}" type="presParOf" srcId="{E3C0886D-1AC3-4D12-9A11-63CF2AF0E643}" destId="{DF92C760-0A46-468C-A10B-0537B66B9BAB}" srcOrd="0" destOrd="0" presId="urn:microsoft.com/office/officeart/2005/8/layout/orgChart1"/>
    <dgm:cxn modelId="{014590B7-6225-4985-83D0-FF8054C1654A}" type="presParOf" srcId="{E3C0886D-1AC3-4D12-9A11-63CF2AF0E643}" destId="{B02FD41F-E71E-4F00-87BC-B8E6258010A5}" srcOrd="1" destOrd="0" presId="urn:microsoft.com/office/officeart/2005/8/layout/orgChart1"/>
    <dgm:cxn modelId="{A64B9419-D424-42A9-8A1E-A2EC5DB5F370}" type="presParOf" srcId="{35704348-8093-4A6A-BC56-F9BE7054F5F2}" destId="{10779B86-163B-431C-91A7-931D37D79A89}" srcOrd="1" destOrd="0" presId="urn:microsoft.com/office/officeart/2005/8/layout/orgChart1"/>
    <dgm:cxn modelId="{879C2888-B7D6-4EB4-A903-1CC2E5FD921A}" type="presParOf" srcId="{35704348-8093-4A6A-BC56-F9BE7054F5F2}" destId="{E1579165-EE9B-41B4-87C1-E8014743EE59}" srcOrd="2" destOrd="0" presId="urn:microsoft.com/office/officeart/2005/8/layout/orgChart1"/>
    <dgm:cxn modelId="{9E620732-CAFD-4F53-B704-7C3C834647E2}" type="presParOf" srcId="{D47669FE-806F-4B14-B390-E737F61455A7}" destId="{75A86546-50DC-4397-8EF7-A2E7CFC4EC06}" srcOrd="4" destOrd="0" presId="urn:microsoft.com/office/officeart/2005/8/layout/orgChart1"/>
    <dgm:cxn modelId="{C6F0B76C-7DAB-412B-89F3-F03A804BF8CB}" type="presParOf" srcId="{D47669FE-806F-4B14-B390-E737F61455A7}" destId="{89D63675-DF91-49A6-9BD1-AA7AF76FA02D}" srcOrd="5" destOrd="0" presId="urn:microsoft.com/office/officeart/2005/8/layout/orgChart1"/>
    <dgm:cxn modelId="{558B6ED3-819F-4BAB-B1F4-94B995568696}" type="presParOf" srcId="{89D63675-DF91-49A6-9BD1-AA7AF76FA02D}" destId="{63BACA6C-7E50-43E3-A66C-6313803B66F7}" srcOrd="0" destOrd="0" presId="urn:microsoft.com/office/officeart/2005/8/layout/orgChart1"/>
    <dgm:cxn modelId="{8A55CEF6-026C-4DD0-ABFF-88D9697D0342}" type="presParOf" srcId="{63BACA6C-7E50-43E3-A66C-6313803B66F7}" destId="{DAE4F8F8-E2A7-45FF-9F6B-F06879CFC6BF}" srcOrd="0" destOrd="0" presId="urn:microsoft.com/office/officeart/2005/8/layout/orgChart1"/>
    <dgm:cxn modelId="{EAC362B9-CEC3-42E2-949F-C61EF795C042}" type="presParOf" srcId="{63BACA6C-7E50-43E3-A66C-6313803B66F7}" destId="{5FE04337-AAEF-414E-A594-0DEA18A42A65}" srcOrd="1" destOrd="0" presId="urn:microsoft.com/office/officeart/2005/8/layout/orgChart1"/>
    <dgm:cxn modelId="{40DFE3BA-B9D0-4934-A983-E87F159061BB}" type="presParOf" srcId="{89D63675-DF91-49A6-9BD1-AA7AF76FA02D}" destId="{40BB4529-19D3-4AB7-A3E8-9E708AA988C1}" srcOrd="1" destOrd="0" presId="urn:microsoft.com/office/officeart/2005/8/layout/orgChart1"/>
    <dgm:cxn modelId="{1C37E45B-063B-4A6B-B1B1-05C10583B972}" type="presParOf" srcId="{89D63675-DF91-49A6-9BD1-AA7AF76FA02D}" destId="{B7EE0B9D-DB49-4423-977F-704B633BF8E5}" srcOrd="2" destOrd="0" presId="urn:microsoft.com/office/officeart/2005/8/layout/orgChart1"/>
    <dgm:cxn modelId="{7084B968-5ACB-4223-BEDB-3484FF244741}" type="presParOf" srcId="{2367E2A9-5459-4721-B5A4-FECE0A68BE20}" destId="{7447AC60-C187-4E6F-8D89-20A3F96F361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86546-50DC-4397-8EF7-A2E7CFC4EC06}">
      <dsp:nvSpPr>
        <dsp:cNvPr id="0" name=""/>
        <dsp:cNvSpPr/>
      </dsp:nvSpPr>
      <dsp:spPr>
        <a:xfrm>
          <a:off x="4876800" y="1796087"/>
          <a:ext cx="3450371" cy="598824"/>
        </a:xfrm>
        <a:custGeom>
          <a:avLst/>
          <a:gdLst/>
          <a:ahLst/>
          <a:cxnLst/>
          <a:rect l="0" t="0" r="0" b="0"/>
          <a:pathLst>
            <a:path>
              <a:moveTo>
                <a:pt x="0" y="0"/>
              </a:moveTo>
              <a:lnTo>
                <a:pt x="0" y="299412"/>
              </a:lnTo>
              <a:lnTo>
                <a:pt x="3450371" y="299412"/>
              </a:lnTo>
              <a:lnTo>
                <a:pt x="3450371" y="59882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F29486-5DC4-4618-AE0C-0721C3AE9622}">
      <dsp:nvSpPr>
        <dsp:cNvPr id="0" name=""/>
        <dsp:cNvSpPr/>
      </dsp:nvSpPr>
      <dsp:spPr>
        <a:xfrm>
          <a:off x="4831080" y="1796087"/>
          <a:ext cx="91440" cy="598824"/>
        </a:xfrm>
        <a:custGeom>
          <a:avLst/>
          <a:gdLst/>
          <a:ahLst/>
          <a:cxnLst/>
          <a:rect l="0" t="0" r="0" b="0"/>
          <a:pathLst>
            <a:path>
              <a:moveTo>
                <a:pt x="45720" y="0"/>
              </a:moveTo>
              <a:lnTo>
                <a:pt x="45720" y="59882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09EC12-EE94-45E7-AFEC-37C3A9B3CBB9}">
      <dsp:nvSpPr>
        <dsp:cNvPr id="0" name=""/>
        <dsp:cNvSpPr/>
      </dsp:nvSpPr>
      <dsp:spPr>
        <a:xfrm>
          <a:off x="1426428" y="1796087"/>
          <a:ext cx="3450371" cy="598824"/>
        </a:xfrm>
        <a:custGeom>
          <a:avLst/>
          <a:gdLst/>
          <a:ahLst/>
          <a:cxnLst/>
          <a:rect l="0" t="0" r="0" b="0"/>
          <a:pathLst>
            <a:path>
              <a:moveTo>
                <a:pt x="3450371" y="0"/>
              </a:moveTo>
              <a:lnTo>
                <a:pt x="3450371" y="299412"/>
              </a:lnTo>
              <a:lnTo>
                <a:pt x="0" y="299412"/>
              </a:lnTo>
              <a:lnTo>
                <a:pt x="0" y="59882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B93D47-0841-4C92-B99E-F562A2867F72}">
      <dsp:nvSpPr>
        <dsp:cNvPr id="0" name=""/>
        <dsp:cNvSpPr/>
      </dsp:nvSpPr>
      <dsp:spPr>
        <a:xfrm>
          <a:off x="3451026" y="370314"/>
          <a:ext cx="2851546" cy="1425773"/>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en-US" sz="4200" kern="1200" dirty="0" smtClean="0"/>
            <a:t>Signpost Programme</a:t>
          </a:r>
          <a:endParaRPr lang="en-US" sz="4200" kern="1200" dirty="0"/>
        </a:p>
      </dsp:txBody>
      <dsp:txXfrm>
        <a:off x="3451026" y="370314"/>
        <a:ext cx="2851546" cy="1425773"/>
      </dsp:txXfrm>
    </dsp:sp>
    <dsp:sp modelId="{1E0702C7-2324-4B98-AEAD-293B1BE254A6}">
      <dsp:nvSpPr>
        <dsp:cNvPr id="0" name=""/>
        <dsp:cNvSpPr/>
      </dsp:nvSpPr>
      <dsp:spPr>
        <a:xfrm>
          <a:off x="654" y="2394912"/>
          <a:ext cx="2851546" cy="1425773"/>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en-US" sz="4200" kern="1200" dirty="0" smtClean="0"/>
            <a:t>Signpost Farms</a:t>
          </a:r>
          <a:endParaRPr lang="en-US" sz="4200" kern="1200" dirty="0"/>
        </a:p>
      </dsp:txBody>
      <dsp:txXfrm>
        <a:off x="654" y="2394912"/>
        <a:ext cx="2851546" cy="1425773"/>
      </dsp:txXfrm>
    </dsp:sp>
    <dsp:sp modelId="{DF92C760-0A46-468C-A10B-0537B66B9BAB}">
      <dsp:nvSpPr>
        <dsp:cNvPr id="0" name=""/>
        <dsp:cNvSpPr/>
      </dsp:nvSpPr>
      <dsp:spPr>
        <a:xfrm>
          <a:off x="3451026" y="2394912"/>
          <a:ext cx="2851546" cy="1425773"/>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en-US" sz="4200" kern="1200" dirty="0" smtClean="0"/>
            <a:t>Signpost Advisory</a:t>
          </a:r>
          <a:endParaRPr lang="en-US" sz="4200" kern="1200" dirty="0"/>
        </a:p>
      </dsp:txBody>
      <dsp:txXfrm>
        <a:off x="3451026" y="2394912"/>
        <a:ext cx="2851546" cy="1425773"/>
      </dsp:txXfrm>
    </dsp:sp>
    <dsp:sp modelId="{DAE4F8F8-E2A7-45FF-9F6B-F06879CFC6BF}">
      <dsp:nvSpPr>
        <dsp:cNvPr id="0" name=""/>
        <dsp:cNvSpPr/>
      </dsp:nvSpPr>
      <dsp:spPr>
        <a:xfrm>
          <a:off x="6901398" y="2394912"/>
          <a:ext cx="2851546" cy="1425773"/>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err="1" smtClean="0"/>
            <a:t>NASCO</a:t>
          </a:r>
          <a:r>
            <a:rPr lang="en-US" sz="3500" kern="1200" dirty="0" smtClean="0"/>
            <a:t> </a:t>
          </a:r>
        </a:p>
        <a:p>
          <a:pPr lvl="0" algn="ctr" defTabSz="1555750">
            <a:lnSpc>
              <a:spcPct val="90000"/>
            </a:lnSpc>
            <a:spcBef>
              <a:spcPct val="0"/>
            </a:spcBef>
            <a:spcAft>
              <a:spcPct val="35000"/>
            </a:spcAft>
          </a:pPr>
          <a:r>
            <a:rPr lang="en-US" sz="2000" kern="1200" dirty="0" smtClean="0"/>
            <a:t>(and other on-farm research)</a:t>
          </a:r>
          <a:endParaRPr lang="en-US" sz="2000" kern="1200" dirty="0"/>
        </a:p>
      </dsp:txBody>
      <dsp:txXfrm>
        <a:off x="6901398" y="2394912"/>
        <a:ext cx="2851546" cy="14257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A59E6F28-5403-C44E-B9B5-A755E3CF887F}" type="datetimeFigureOut">
              <a:rPr lang="en-US" smtClean="0"/>
              <a:t>8/28/2022</a:t>
            </a:fld>
            <a:endParaRPr lang="en-US"/>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D42F26C6-DD7B-294B-B20F-11610BCBE5F7}" type="slidenum">
              <a:rPr lang="en-US" smtClean="0"/>
              <a:t>‹#›</a:t>
            </a:fld>
            <a:endParaRPr lang="en-US"/>
          </a:p>
        </p:txBody>
      </p:sp>
    </p:spTree>
    <p:extLst>
      <p:ext uri="{BB962C8B-B14F-4D97-AF65-F5344CB8AC3E}">
        <p14:creationId xmlns:p14="http://schemas.microsoft.com/office/powerpoint/2010/main" val="33317058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E00CD2C5-AFFC-3041-B27D-8EC66AE2BB44}" type="datetimeFigureOut">
              <a:rPr lang="en-US" smtClean="0"/>
              <a:t>8/28/2022</a:t>
            </a:fld>
            <a:endParaRPr lang="en-US"/>
          </a:p>
        </p:txBody>
      </p:sp>
      <p:sp>
        <p:nvSpPr>
          <p:cNvPr id="4" name="Slide Image Placeholder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8B5A549E-2C9D-9548-84BF-1F393579ABA5}" type="slidenum">
              <a:rPr lang="en-US" smtClean="0"/>
              <a:t>‹#›</a:t>
            </a:fld>
            <a:endParaRPr lang="en-US"/>
          </a:p>
        </p:txBody>
      </p:sp>
    </p:spTree>
    <p:extLst>
      <p:ext uri="{BB962C8B-B14F-4D97-AF65-F5344CB8AC3E}">
        <p14:creationId xmlns:p14="http://schemas.microsoft.com/office/powerpoint/2010/main" val="2629987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a:t>
            </a:fld>
            <a:endParaRPr lang="en-US"/>
          </a:p>
        </p:txBody>
      </p:sp>
    </p:spTree>
    <p:extLst>
      <p:ext uri="{BB962C8B-B14F-4D97-AF65-F5344CB8AC3E}">
        <p14:creationId xmlns:p14="http://schemas.microsoft.com/office/powerpoint/2010/main" val="2462441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But firstly.</a:t>
            </a:r>
            <a:r>
              <a:rPr lang="en-IE" baseline="0" dirty="0" smtClean="0"/>
              <a:t> t</a:t>
            </a:r>
            <a:r>
              <a:rPr lang="en-IE" dirty="0" smtClean="0"/>
              <a:t>he</a:t>
            </a:r>
            <a:r>
              <a:rPr lang="en-IE" baseline="0" dirty="0" smtClean="0"/>
              <a:t> results that I will present in my presentation were generated through the commitment and hard work of all of the farmers, partners and participants in the Signpost Programme, many of whom are in the room today.  The Signpost Farmers, the programme partners, my colleagues in Teagasc.  I want you all to stand up and give one another a round of applause for a busy and successful 18 months since the launch of the Signpost Programme in May 2021.</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3</a:t>
            </a:fld>
            <a:endParaRPr lang="en-US"/>
          </a:p>
        </p:txBody>
      </p:sp>
    </p:spTree>
    <p:extLst>
      <p:ext uri="{BB962C8B-B14F-4D97-AF65-F5344CB8AC3E}">
        <p14:creationId xmlns:p14="http://schemas.microsoft.com/office/powerpoint/2010/main" val="68776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A549E-2C9D-9548-84BF-1F393579ABA5}"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ヒラギノ角ゴ Pro W3" charset="0"/>
            </a:endParaRPr>
          </a:p>
        </p:txBody>
      </p:sp>
    </p:spTree>
    <p:extLst>
      <p:ext uri="{BB962C8B-B14F-4D97-AF65-F5344CB8AC3E}">
        <p14:creationId xmlns:p14="http://schemas.microsoft.com/office/powerpoint/2010/main" val="120277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lstStyle/>
          <a:p>
            <a:r>
              <a:rPr lang="en-IE" dirty="0" smtClean="0"/>
              <a:t>Future Beef includes</a:t>
            </a:r>
            <a:r>
              <a:rPr lang="en-IE" baseline="0" dirty="0" smtClean="0"/>
              <a:t> </a:t>
            </a:r>
            <a:r>
              <a:rPr lang="en-IE" baseline="0" dirty="0" err="1" smtClean="0"/>
              <a:t>Newford</a:t>
            </a:r>
            <a:r>
              <a:rPr lang="en-IE" baseline="0" dirty="0" smtClean="0"/>
              <a:t> and </a:t>
            </a:r>
            <a:r>
              <a:rPr lang="en-IE" baseline="0" dirty="0" err="1" smtClean="0"/>
              <a:t>Kepak</a:t>
            </a:r>
            <a:r>
              <a:rPr lang="en-IE" baseline="0" dirty="0" smtClean="0"/>
              <a:t> farms</a:t>
            </a:r>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A549E-2C9D-9548-84BF-1F393579ABA5}"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ヒラギノ角ゴ Pro W3" charset="0"/>
            </a:endParaRPr>
          </a:p>
        </p:txBody>
      </p:sp>
    </p:spTree>
    <p:extLst>
      <p:ext uri="{BB962C8B-B14F-4D97-AF65-F5344CB8AC3E}">
        <p14:creationId xmlns:p14="http://schemas.microsoft.com/office/powerpoint/2010/main" val="3624514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lstStyle/>
          <a:p>
            <a:r>
              <a:rPr lang="en-IE" dirty="0" smtClean="0"/>
              <a:t>NFS technician, Kevin McNamara and Signpost dairy farmer,</a:t>
            </a:r>
            <a:r>
              <a:rPr lang="en-IE" baseline="0" dirty="0" smtClean="0"/>
              <a:t> David Fennelly.</a:t>
            </a:r>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A549E-2C9D-9548-84BF-1F393579ABA5}"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charset="0"/>
              <a:ea typeface="ヒラギノ角ゴ Pro W3" charset="0"/>
            </a:endParaRPr>
          </a:p>
        </p:txBody>
      </p:sp>
    </p:spTree>
    <p:extLst>
      <p:ext uri="{BB962C8B-B14F-4D97-AF65-F5344CB8AC3E}">
        <p14:creationId xmlns:p14="http://schemas.microsoft.com/office/powerpoint/2010/main" val="2951465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9</a:t>
            </a:fld>
            <a:endParaRPr lang="en-US"/>
          </a:p>
        </p:txBody>
      </p:sp>
    </p:spTree>
    <p:extLst>
      <p:ext uri="{BB962C8B-B14F-4D97-AF65-F5344CB8AC3E}">
        <p14:creationId xmlns:p14="http://schemas.microsoft.com/office/powerpoint/2010/main" val="251781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This slide contains the results for 37</a:t>
            </a:r>
            <a:r>
              <a:rPr lang="en-IE" baseline="0" dirty="0" smtClean="0"/>
              <a:t> of our Signpost dairy farmers, with the three year average for the overall NFS sample include for comparison purposes.</a:t>
            </a:r>
            <a:endParaRPr lang="en-IE" dirty="0" smtClean="0"/>
          </a:p>
          <a:p>
            <a:r>
              <a:rPr lang="en-IE" dirty="0" smtClean="0"/>
              <a:t>Each Signpost Farmer</a:t>
            </a:r>
            <a:r>
              <a:rPr lang="en-IE" baseline="0" dirty="0" smtClean="0"/>
              <a:t> has a total farm emissions figure – this slide shows the range in those figures.  This is the figure that farmers have to work on reducing if we are to meet the agricultural emissions reduction target of 25% by 2030.</a:t>
            </a:r>
          </a:p>
          <a:p>
            <a:r>
              <a:rPr lang="en-IE" baseline="0" dirty="0" smtClean="0"/>
              <a:t>Dividing this figure by the number of hectares farmed gives the figure on the second row of this slide.  The Signpost dairy farmers have a higher emissions per hectare figure, but there is quite a range.  This group of farmers are, on average, stocked more highly than the NFS average, and have greater milk solids output per hectare also.</a:t>
            </a:r>
          </a:p>
          <a:p>
            <a:r>
              <a:rPr lang="en-IE" baseline="0" dirty="0" smtClean="0"/>
              <a:t>The emissions per kilogram of fat and protein corrected milk is reported using two methodologies: firstly the IPCC methodology, and secondly using the </a:t>
            </a:r>
            <a:r>
              <a:rPr lang="en-IE" baseline="0" dirty="0" err="1" smtClean="0"/>
              <a:t>LCA</a:t>
            </a:r>
            <a:r>
              <a:rPr lang="en-IE" baseline="0" dirty="0" smtClean="0"/>
              <a:t> approach.  Looking at the </a:t>
            </a:r>
            <a:r>
              <a:rPr lang="en-IE" baseline="0" dirty="0" err="1" smtClean="0"/>
              <a:t>LCA</a:t>
            </a:r>
            <a:r>
              <a:rPr lang="en-IE" baseline="0" dirty="0" smtClean="0"/>
              <a:t> figures, we can see that on average these 37 farmers have a lower carbon footprint than the NFS average, and that there is quite a range in performance.</a:t>
            </a:r>
          </a:p>
          <a:p>
            <a:r>
              <a:rPr lang="en-IE" baseline="0" dirty="0" smtClean="0"/>
              <a:t>The NFS analysis has also calculated a N balance and N use efficiency figure for each farm.  To me what is of interest on this slide is the range – that one farmer can achieve a N use efficiency figure of 39% and that a second different farmer can achieve a N balance of less than 100 kg/ha.  We need to look more closely at the figures to begin to understand how they are achieving these types of figures.</a:t>
            </a:r>
          </a:p>
          <a:p>
            <a:r>
              <a:rPr lang="en-IE" baseline="0" dirty="0" smtClean="0"/>
              <a:t>Finally, I have included results for three </a:t>
            </a:r>
            <a:r>
              <a:rPr lang="en-IE" baseline="0" dirty="0" err="1" smtClean="0"/>
              <a:t>KPI’s</a:t>
            </a:r>
            <a:r>
              <a:rPr lang="en-IE" baseline="0" dirty="0" smtClean="0"/>
              <a:t> on the final three rows.  This group are on average applying over one third of their fertiliser N as protected urea, over 90% of their slurry using LESS, and almost 60% of their </a:t>
            </a:r>
            <a:r>
              <a:rPr lang="en-IE" baseline="0" dirty="0" err="1" smtClean="0"/>
              <a:t>slurr</a:t>
            </a:r>
            <a:r>
              <a:rPr lang="en-IE" baseline="0" dirty="0" smtClean="0"/>
              <a:t> in  the spring.  All well above national average performance.  And again, I want to highlight the range in performance. </a:t>
            </a:r>
          </a:p>
        </p:txBody>
      </p:sp>
      <p:sp>
        <p:nvSpPr>
          <p:cNvPr id="4" name="Slide Number Placeholder 3"/>
          <p:cNvSpPr>
            <a:spLocks noGrp="1"/>
          </p:cNvSpPr>
          <p:nvPr>
            <p:ph type="sldNum" sz="quarter" idx="10"/>
          </p:nvPr>
        </p:nvSpPr>
        <p:spPr/>
        <p:txBody>
          <a:bodyPr/>
          <a:lstStyle/>
          <a:p>
            <a:fld id="{8B5A549E-2C9D-9548-84BF-1F393579ABA5}" type="slidenum">
              <a:rPr lang="en-US" smtClean="0"/>
              <a:t>10</a:t>
            </a:fld>
            <a:endParaRPr lang="en-US"/>
          </a:p>
        </p:txBody>
      </p:sp>
    </p:spTree>
    <p:extLst>
      <p:ext uri="{BB962C8B-B14F-4D97-AF65-F5344CB8AC3E}">
        <p14:creationId xmlns:p14="http://schemas.microsoft.com/office/powerpoint/2010/main" val="1826074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This slide contains the results for 26</a:t>
            </a:r>
            <a:r>
              <a:rPr lang="en-IE" baseline="0" dirty="0" smtClean="0"/>
              <a:t> of our Signpost beef farmers, a mixture of both suckler farmers and our dairy calf to beef farmers.  Again, the three year average for the overall NFS sample is included for comparison purposes.</a:t>
            </a:r>
            <a:endParaRPr lang="en-IE" dirty="0" smtClean="0"/>
          </a:p>
          <a:p>
            <a:r>
              <a:rPr lang="en-IE" dirty="0" smtClean="0"/>
              <a:t>Again each Signpost Farmer</a:t>
            </a:r>
            <a:r>
              <a:rPr lang="en-IE" baseline="0" dirty="0" smtClean="0"/>
              <a:t> has a total farm emissions figure.  Of interest here is that while the lowest figure is well below the dairy minimum, the maximum figure is sizeable and exceeds all bar nine of the 37 dairy farms.</a:t>
            </a:r>
          </a:p>
          <a:p>
            <a:r>
              <a:rPr lang="en-IE" baseline="0" dirty="0" smtClean="0"/>
              <a:t>Dividing this figure by the number of hectares farmed gives the figure on the second row of this slide.  And once again, while on average the group has a lower figure here, there are some beef farmers with per hectare GHG emissions comparable to the average of our Signpost dairy farmers.</a:t>
            </a:r>
          </a:p>
          <a:p>
            <a:r>
              <a:rPr lang="en-IE" baseline="0" dirty="0" smtClean="0"/>
              <a:t>The GHG emissions are next reported on a per kilogram of beef </a:t>
            </a:r>
            <a:r>
              <a:rPr lang="en-IE" baseline="0" dirty="0" err="1" smtClean="0"/>
              <a:t>LWT</a:t>
            </a:r>
            <a:r>
              <a:rPr lang="en-IE" baseline="0" dirty="0" smtClean="0"/>
              <a:t>, and this group of beef farmers have a lower carbon footprint than the NFS average, and that there is quite a range in performance.</a:t>
            </a:r>
          </a:p>
          <a:p>
            <a:r>
              <a:rPr lang="en-IE" baseline="0" dirty="0" smtClean="0"/>
              <a:t>Both the N balance and N use efficiency figures are lower than for the dairy farmer group, and it would appear that there is significant scope for this group of  farmers to improve their N use efficiency performance, while holding the N balance at its current low level.  Again the range in both of these figures is noteworthy.</a:t>
            </a:r>
          </a:p>
          <a:p>
            <a:r>
              <a:rPr lang="en-IE" baseline="0" dirty="0" smtClean="0"/>
              <a:t>Finally, it is good to see that this group of beef farmers are using protected urea, LESS and applying most of their slurry in the spring – well ahead of the NFS average, but also with scope for future improvements.</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11</a:t>
            </a:fld>
            <a:endParaRPr lang="en-US"/>
          </a:p>
        </p:txBody>
      </p:sp>
    </p:spTree>
    <p:extLst>
      <p:ext uri="{BB962C8B-B14F-4D97-AF65-F5344CB8AC3E}">
        <p14:creationId xmlns:p14="http://schemas.microsoft.com/office/powerpoint/2010/main" val="2060947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IE" sz="2400" dirty="0" smtClean="0"/>
              <a:t>New Teagasc research project with the aim of providing an accurate assessment of carbon sequestration</a:t>
            </a:r>
          </a:p>
          <a:p>
            <a:pPr lvl="0"/>
            <a:r>
              <a:rPr lang="en-IE" sz="2400" dirty="0" smtClean="0"/>
              <a:t>All Signpost farms will be part of the </a:t>
            </a:r>
            <a:r>
              <a:rPr lang="en-IE" sz="2400" dirty="0" err="1" smtClean="0"/>
              <a:t>NASCO</a:t>
            </a:r>
            <a:endParaRPr lang="en-IE" sz="2400" dirty="0" smtClean="0"/>
          </a:p>
          <a:p>
            <a:pPr lvl="1"/>
            <a:r>
              <a:rPr lang="en-IE" sz="2000" dirty="0" smtClean="0"/>
              <a:t>Autumn 2021: all farms soil sampled</a:t>
            </a:r>
          </a:p>
          <a:p>
            <a:pPr lvl="1"/>
            <a:r>
              <a:rPr lang="en-IE" sz="2000" dirty="0" smtClean="0"/>
              <a:t>Summer 2022: Deep soil sampling (</a:t>
            </a:r>
            <a:r>
              <a:rPr lang="en-IE" sz="2000" dirty="0" err="1" smtClean="0"/>
              <a:t>1m</a:t>
            </a:r>
            <a:r>
              <a:rPr lang="en-IE" sz="2000" dirty="0" smtClean="0"/>
              <a:t>) to measure soil C</a:t>
            </a:r>
          </a:p>
          <a:p>
            <a:pPr lvl="1"/>
            <a:r>
              <a:rPr lang="en-IE" sz="2000" dirty="0" smtClean="0"/>
              <a:t>Plus up to 30 C flux towers</a:t>
            </a:r>
          </a:p>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13</a:t>
            </a:fld>
            <a:endParaRPr lang="en-US"/>
          </a:p>
        </p:txBody>
      </p:sp>
    </p:spTree>
    <p:extLst>
      <p:ext uri="{BB962C8B-B14F-4D97-AF65-F5344CB8AC3E}">
        <p14:creationId xmlns:p14="http://schemas.microsoft.com/office/powerpoint/2010/main" val="3246908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101 farms, including 33 beef farms, 8 sheep farms, 49 dairy farms and 6 tillage farms.</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14</a:t>
            </a:fld>
            <a:endParaRPr lang="en-US"/>
          </a:p>
        </p:txBody>
      </p:sp>
    </p:spTree>
    <p:extLst>
      <p:ext uri="{BB962C8B-B14F-4D97-AF65-F5344CB8AC3E}">
        <p14:creationId xmlns:p14="http://schemas.microsoft.com/office/powerpoint/2010/main" val="2804504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136 samples take</a:t>
            </a:r>
            <a:r>
              <a:rPr lang="en-IE" dirty="0" smtClean="0"/>
              <a:t>n in early 2022</a:t>
            </a:r>
          </a:p>
          <a:p>
            <a:endParaRPr lang="en-I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First time slurry was analysed in many of these farms…confirmed</a:t>
            </a:r>
            <a:r>
              <a:rPr lang="en-IE" baseline="0" dirty="0" smtClean="0"/>
              <a:t> that it contained valuable nutrients…</a:t>
            </a:r>
            <a:r>
              <a:rPr lang="en-IE" dirty="0" smtClean="0"/>
              <a:t>results used to tailor fertiliser applications</a:t>
            </a:r>
          </a:p>
        </p:txBody>
      </p:sp>
      <p:sp>
        <p:nvSpPr>
          <p:cNvPr id="4" name="Slide Number Placeholder 3"/>
          <p:cNvSpPr>
            <a:spLocks noGrp="1"/>
          </p:cNvSpPr>
          <p:nvPr>
            <p:ph type="sldNum" sz="quarter" idx="10"/>
          </p:nvPr>
        </p:nvSpPr>
        <p:spPr/>
        <p:txBody>
          <a:bodyPr/>
          <a:lstStyle/>
          <a:p>
            <a:fld id="{8B5A549E-2C9D-9548-84BF-1F393579ABA5}" type="slidenum">
              <a:rPr lang="en-US" smtClean="0"/>
              <a:t>15</a:t>
            </a:fld>
            <a:endParaRPr lang="en-US"/>
          </a:p>
        </p:txBody>
      </p:sp>
    </p:spTree>
    <p:extLst>
      <p:ext uri="{BB962C8B-B14F-4D97-AF65-F5344CB8AC3E}">
        <p14:creationId xmlns:p14="http://schemas.microsoft.com/office/powerpoint/2010/main" val="47934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16</a:t>
            </a:fld>
            <a:endParaRPr lang="en-US"/>
          </a:p>
        </p:txBody>
      </p:sp>
    </p:spTree>
    <p:extLst>
      <p:ext uri="{BB962C8B-B14F-4D97-AF65-F5344CB8AC3E}">
        <p14:creationId xmlns:p14="http://schemas.microsoft.com/office/powerpoint/2010/main" val="1901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673230"/>
            <a:ext cx="9753600" cy="1470025"/>
          </a:xfrm>
        </p:spPr>
        <p:txBody>
          <a:bodyPr/>
          <a:lstStyle>
            <a:lvl1pPr algn="ctr">
              <a:defRPr/>
            </a:lvl1pPr>
          </a:lstStyle>
          <a:p>
            <a:r>
              <a:rPr lang="en-US" smtClean="0"/>
              <a:t>Click to edit Master title style</a:t>
            </a:r>
            <a:endParaRPr lang="en-GB" dirty="0"/>
          </a:p>
        </p:txBody>
      </p:sp>
      <p:sp>
        <p:nvSpPr>
          <p:cNvPr id="3" name="Subtitle 2"/>
          <p:cNvSpPr>
            <a:spLocks noGrp="1"/>
          </p:cNvSpPr>
          <p:nvPr>
            <p:ph type="subTitle" idx="1"/>
          </p:nvPr>
        </p:nvSpPr>
        <p:spPr>
          <a:xfrm>
            <a:off x="1828800" y="3429000"/>
            <a:ext cx="8534400" cy="1752600"/>
          </a:xfrm>
        </p:spPr>
        <p:txBody>
          <a:bodyPr>
            <a:normAutofit/>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GB" dirty="0"/>
          </a:p>
        </p:txBody>
      </p:sp>
      <p:sp>
        <p:nvSpPr>
          <p:cNvPr id="12"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9788942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9123247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4406905"/>
            <a:ext cx="9855200" cy="1362075"/>
          </a:xfrm>
        </p:spPr>
        <p:txBody>
          <a:bodyPr/>
          <a:lstStyle>
            <a:lvl1pPr algn="l">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1219202" y="2906713"/>
            <a:ext cx="9855201"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8"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9"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004218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219200" y="1600201"/>
            <a:ext cx="47752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6197600" y="1600205"/>
            <a:ext cx="47752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176336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7"/>
            <a:ext cx="5389033"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Footer Placeholder 1"/>
          <p:cNvSpPr>
            <a:spLocks noGrp="1"/>
          </p:cNvSpPr>
          <p:nvPr>
            <p:ph type="ftr" sz="quarter" idx="10"/>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2" name="Slide Number Placeholder 2"/>
          <p:cNvSpPr>
            <a:spLocks noGrp="1"/>
          </p:cNvSpPr>
          <p:nvPr>
            <p:ph type="sldNum" sz="quarter" idx="11"/>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27585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dirty="0"/>
          </a:p>
        </p:txBody>
      </p:sp>
      <p:sp>
        <p:nvSpPr>
          <p:cNvPr id="7"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23219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7"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404456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3" y="685800"/>
            <a:ext cx="3401484" cy="749300"/>
          </a:xfrm>
        </p:spPr>
        <p:txBody>
          <a:bodyPr anchor="b"/>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4766733" y="685805"/>
            <a:ext cx="6206067"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219203" y="1435101"/>
            <a:ext cx="3401484" cy="4356100"/>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9"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59589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2389717" y="5367338"/>
            <a:ext cx="7315200" cy="5000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9"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801650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591708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85799"/>
            <a:ext cx="2743200" cy="5105402"/>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609600" y="685804"/>
            <a:ext cx="8026400" cy="51054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816298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19200" y="1626595"/>
            <a:ext cx="9753600" cy="731838"/>
          </a:xfrm>
        </p:spPr>
        <p:txBody>
          <a:bodyPr/>
          <a:lstStyle>
            <a:lvl1pPr>
              <a:defRPr>
                <a:solidFill>
                  <a:schemeClr val="bg1"/>
                </a:solidFill>
              </a:defRPr>
            </a:lvl1pPr>
          </a:lstStyle>
          <a:p>
            <a:r>
              <a:rPr lang="en-US" smtClean="0"/>
              <a:t>Click to edit Master title style</a:t>
            </a:r>
            <a:endParaRPr lang="en-GB" dirty="0"/>
          </a:p>
        </p:txBody>
      </p:sp>
      <p:sp>
        <p:nvSpPr>
          <p:cNvPr id="9"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421204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77"/>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4"/>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1"/>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1473222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673230"/>
            <a:ext cx="9753600" cy="1470025"/>
          </a:xfrm>
        </p:spPr>
        <p:txBody>
          <a:bodyPr/>
          <a:lstStyle>
            <a:lvl1pPr algn="ctr">
              <a:defRPr/>
            </a:lvl1pPr>
          </a:lstStyle>
          <a:p>
            <a:r>
              <a:rPr lang="en-US" smtClean="0"/>
              <a:t>Click to edit Master title style</a:t>
            </a:r>
            <a:endParaRPr lang="en-GB" dirty="0"/>
          </a:p>
        </p:txBody>
      </p:sp>
      <p:sp>
        <p:nvSpPr>
          <p:cNvPr id="3" name="Subtitle 2"/>
          <p:cNvSpPr>
            <a:spLocks noGrp="1"/>
          </p:cNvSpPr>
          <p:nvPr>
            <p:ph type="subTitle" idx="1"/>
          </p:nvPr>
        </p:nvSpPr>
        <p:spPr>
          <a:xfrm>
            <a:off x="1828800" y="3429000"/>
            <a:ext cx="8534400" cy="1752600"/>
          </a:xfrm>
        </p:spPr>
        <p:txBody>
          <a:bodyPr>
            <a:normAutofit/>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GB" dirty="0"/>
          </a:p>
        </p:txBody>
      </p:sp>
      <p:sp>
        <p:nvSpPr>
          <p:cNvPr id="12"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66773729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222749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4406905"/>
            <a:ext cx="9855200" cy="1362075"/>
          </a:xfrm>
        </p:spPr>
        <p:txBody>
          <a:bodyPr/>
          <a:lstStyle>
            <a:lvl1pPr algn="l">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1219202" y="2906713"/>
            <a:ext cx="9855201"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8"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9"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523500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219200" y="1600201"/>
            <a:ext cx="47752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6197600" y="1600205"/>
            <a:ext cx="47752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039142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7"/>
            <a:ext cx="5389033"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Footer Placeholder 1"/>
          <p:cNvSpPr>
            <a:spLocks noGrp="1"/>
          </p:cNvSpPr>
          <p:nvPr>
            <p:ph type="ftr" sz="quarter" idx="10"/>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2" name="Slide Number Placeholder 2"/>
          <p:cNvSpPr>
            <a:spLocks noGrp="1"/>
          </p:cNvSpPr>
          <p:nvPr>
            <p:ph type="sldNum" sz="quarter" idx="11"/>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6180928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dirty="0"/>
          </a:p>
        </p:txBody>
      </p:sp>
      <p:sp>
        <p:nvSpPr>
          <p:cNvPr id="7"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115836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7"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666825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3" y="685800"/>
            <a:ext cx="3401484" cy="749300"/>
          </a:xfrm>
        </p:spPr>
        <p:txBody>
          <a:bodyPr anchor="b"/>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4766733" y="685805"/>
            <a:ext cx="6206067"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219203" y="1435101"/>
            <a:ext cx="3401484" cy="4356100"/>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9"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4387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2389717" y="5367338"/>
            <a:ext cx="7315200" cy="5000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9"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795367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9023883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85799"/>
            <a:ext cx="2743200" cy="5105402"/>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609600" y="685804"/>
            <a:ext cx="8026400" cy="51054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1323242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19200" y="1626595"/>
            <a:ext cx="9753600" cy="731838"/>
          </a:xfrm>
        </p:spPr>
        <p:txBody>
          <a:bodyPr/>
          <a:lstStyle>
            <a:lvl1pPr>
              <a:defRPr>
                <a:solidFill>
                  <a:schemeClr val="bg1"/>
                </a:solidFill>
              </a:defRPr>
            </a:lvl1pPr>
          </a:lstStyle>
          <a:p>
            <a:r>
              <a:rPr lang="en-US" smtClean="0"/>
              <a:t>Click to edit Master title style</a:t>
            </a:r>
            <a:endParaRPr lang="en-GB" dirty="0"/>
          </a:p>
        </p:txBody>
      </p:sp>
      <p:sp>
        <p:nvSpPr>
          <p:cNvPr id="9" name="Footer Placeholder 1"/>
          <p:cNvSpPr>
            <a:spLocks noGrp="1"/>
          </p:cNvSpPr>
          <p:nvPr>
            <p:ph type="ftr" sz="quarter" idx="3"/>
          </p:nvPr>
        </p:nvSpPr>
        <p:spPr>
          <a:xfrm>
            <a:off x="1219200" y="6356355"/>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5"/>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6729673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0"/>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8"/>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0"/>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830141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4" name="Straight Connector 3"/>
          <p:cNvCxnSpPr/>
          <p:nvPr/>
        </p:nvCxnSpPr>
        <p:spPr>
          <a:xfrm>
            <a:off x="0" y="5561018"/>
            <a:ext cx="12192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9200" y="5943605"/>
            <a:ext cx="2032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8"/>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12192000" cy="5508624"/>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8736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3268521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0"/>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8"/>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0"/>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3760706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cxnSp>
        <p:nvCxnSpPr>
          <p:cNvPr id="4" name="Straight Connector 3"/>
          <p:cNvCxnSpPr/>
          <p:nvPr/>
        </p:nvCxnSpPr>
        <p:spPr>
          <a:xfrm>
            <a:off x="0" y="5561018"/>
            <a:ext cx="12192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9200" y="5943605"/>
            <a:ext cx="2032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8"/>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12192000" cy="5508624"/>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8736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19963269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1"/>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8"/>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1"/>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3555048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NEW CHAPTER">
    <p:spTree>
      <p:nvGrpSpPr>
        <p:cNvPr id="1" name=""/>
        <p:cNvGrpSpPr/>
        <p:nvPr/>
      </p:nvGrpSpPr>
      <p:grpSpPr>
        <a:xfrm>
          <a:off x="0" y="0"/>
          <a:ext cx="0" cy="0"/>
          <a:chOff x="0" y="0"/>
          <a:chExt cx="0" cy="0"/>
        </a:xfrm>
      </p:grpSpPr>
      <p:sp>
        <p:nvSpPr>
          <p:cNvPr id="3" name="Marcador de texto 2"/>
          <p:cNvSpPr>
            <a:spLocks noGrp="1"/>
          </p:cNvSpPr>
          <p:nvPr>
            <p:ph type="body" sz="quarter" idx="10" hasCustomPrompt="1"/>
          </p:nvPr>
        </p:nvSpPr>
        <p:spPr>
          <a:xfrm>
            <a:off x="849270" y="1913958"/>
            <a:ext cx="5228167" cy="449263"/>
          </a:xfrm>
          <a:prstGeom prst="rect">
            <a:avLst/>
          </a:prstGeom>
        </p:spPr>
        <p:txBody>
          <a:bodyPr vert="horz"/>
          <a:lstStyle>
            <a:lvl1pPr marL="0" indent="0">
              <a:buNone/>
              <a:defRPr sz="1350" b="1" i="0">
                <a:latin typeface="Arial"/>
                <a:cs typeface="Arial"/>
              </a:defRPr>
            </a:lvl1pPr>
          </a:lstStyle>
          <a:p>
            <a:pPr lvl="0"/>
            <a:r>
              <a:rPr lang="es-ES"/>
              <a:t>Click to edit title of chapter</a:t>
            </a:r>
          </a:p>
        </p:txBody>
      </p:sp>
      <p:sp>
        <p:nvSpPr>
          <p:cNvPr id="4" name="Título 1"/>
          <p:cNvSpPr>
            <a:spLocks noGrp="1"/>
          </p:cNvSpPr>
          <p:nvPr>
            <p:ph type="ctrTitle" hasCustomPrompt="1"/>
          </p:nvPr>
        </p:nvSpPr>
        <p:spPr>
          <a:xfrm>
            <a:off x="885746" y="710631"/>
            <a:ext cx="8585636" cy="246754"/>
          </a:xfrm>
          <a:prstGeom prst="rect">
            <a:avLst/>
          </a:prstGeom>
        </p:spPr>
        <p:txBody>
          <a:bodyPr lIns="0" tIns="0" rIns="0" bIns="0"/>
          <a:lstStyle>
            <a:lvl1pPr algn="l">
              <a:defRPr sz="825" baseline="0">
                <a:latin typeface="Arial"/>
              </a:defRPr>
            </a:lvl1pPr>
          </a:lstStyle>
          <a:p>
            <a:r>
              <a:rPr lang="es-ES_tradnl"/>
              <a:t>Click to edit title</a:t>
            </a:r>
            <a:endParaRPr lang="es-ES"/>
          </a:p>
        </p:txBody>
      </p:sp>
    </p:spTree>
    <p:extLst>
      <p:ext uri="{BB962C8B-B14F-4D97-AF65-F5344CB8AC3E}">
        <p14:creationId xmlns:p14="http://schemas.microsoft.com/office/powerpoint/2010/main" val="1611968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673232"/>
            <a:ext cx="9753600" cy="1470025"/>
          </a:xfrm>
        </p:spPr>
        <p:txBody>
          <a:bodyPr/>
          <a:lstStyle>
            <a:lvl1pPr algn="ctr">
              <a:defRPr/>
            </a:lvl1pPr>
          </a:lstStyle>
          <a:p>
            <a:r>
              <a:rPr lang="en-US" smtClean="0"/>
              <a:t>Click to edit Master title style</a:t>
            </a:r>
            <a:endParaRPr lang="en-GB" dirty="0"/>
          </a:p>
        </p:txBody>
      </p:sp>
      <p:sp>
        <p:nvSpPr>
          <p:cNvPr id="3" name="Subtitle 2"/>
          <p:cNvSpPr>
            <a:spLocks noGrp="1"/>
          </p:cNvSpPr>
          <p:nvPr>
            <p:ph type="subTitle" idx="1"/>
          </p:nvPr>
        </p:nvSpPr>
        <p:spPr>
          <a:xfrm>
            <a:off x="1828800" y="3429000"/>
            <a:ext cx="8534400" cy="1752600"/>
          </a:xfrm>
        </p:spPr>
        <p:txBody>
          <a:bodyPr>
            <a:normAutofit/>
          </a:bodyPr>
          <a:lstStyle>
            <a:lvl1pPr marL="0" indent="0" algn="ctr">
              <a:buNone/>
              <a:defRPr>
                <a:solidFill>
                  <a:schemeClr val="tx1">
                    <a:tint val="75000"/>
                  </a:schemeClr>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smtClean="0"/>
              <a:t>Click to edit Master subtitle style</a:t>
            </a:r>
            <a:endParaRPr lang="en-GB" dirty="0"/>
          </a:p>
        </p:txBody>
      </p:sp>
      <p:sp>
        <p:nvSpPr>
          <p:cNvPr id="12"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71253322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23845659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4406907"/>
            <a:ext cx="9855200" cy="1362075"/>
          </a:xfrm>
        </p:spPr>
        <p:txBody>
          <a:bodyPr/>
          <a:lstStyle>
            <a:lvl1pPr algn="l">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1219204" y="2906713"/>
            <a:ext cx="9855201"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smtClean="0"/>
              <a:t>Click to edit Master text styles</a:t>
            </a:r>
          </a:p>
        </p:txBody>
      </p:sp>
      <p:sp>
        <p:nvSpPr>
          <p:cNvPr id="8"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9"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5212912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219200" y="1600201"/>
            <a:ext cx="47752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6197600" y="1600207"/>
            <a:ext cx="47752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955784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7"/>
            <a:ext cx="5389033"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Footer Placeholder 1"/>
          <p:cNvSpPr>
            <a:spLocks noGrp="1"/>
          </p:cNvSpPr>
          <p:nvPr>
            <p:ph type="ftr" sz="quarter" idx="10"/>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2" name="Slide Number Placeholder 2"/>
          <p:cNvSpPr>
            <a:spLocks noGrp="1"/>
          </p:cNvSpPr>
          <p:nvPr>
            <p:ph type="sldNum" sz="quarter" idx="11"/>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8993024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dirty="0"/>
          </a:p>
        </p:txBody>
      </p:sp>
      <p:sp>
        <p:nvSpPr>
          <p:cNvPr id="7"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42056328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7"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326825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3" y="685800"/>
            <a:ext cx="3401484" cy="749300"/>
          </a:xfrm>
        </p:spPr>
        <p:txBody>
          <a:bodyPr anchor="b"/>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4766733" y="685807"/>
            <a:ext cx="6206067"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219203" y="1435101"/>
            <a:ext cx="3401484" cy="4356100"/>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smtClean="0"/>
              <a:t>Click to edit Master text styles</a:t>
            </a:r>
          </a:p>
        </p:txBody>
      </p:sp>
      <p:sp>
        <p:nvSpPr>
          <p:cNvPr id="9"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9308402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2389717" y="5367338"/>
            <a:ext cx="7315200" cy="500062"/>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smtClean="0"/>
              <a:t>Click to edit Master text styles</a:t>
            </a:r>
          </a:p>
        </p:txBody>
      </p:sp>
      <p:sp>
        <p:nvSpPr>
          <p:cNvPr id="9"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0383532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9753600" cy="731838"/>
          </a:xfr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0683530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85799"/>
            <a:ext cx="2743200" cy="5105402"/>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609600" y="685806"/>
            <a:ext cx="8026400" cy="51054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545660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19200" y="1626595"/>
            <a:ext cx="9753600" cy="731838"/>
          </a:xfrm>
        </p:spPr>
        <p:txBody>
          <a:bodyPr/>
          <a:lstStyle>
            <a:lvl1pPr>
              <a:defRPr>
                <a:solidFill>
                  <a:schemeClr val="bg1"/>
                </a:solidFill>
              </a:defRPr>
            </a:lvl1pPr>
          </a:lstStyle>
          <a:p>
            <a:r>
              <a:rPr lang="en-US" smtClean="0"/>
              <a:t>Click to edit Master title style</a:t>
            </a:r>
            <a:endParaRPr lang="en-GB" dirty="0"/>
          </a:p>
        </p:txBody>
      </p:sp>
      <p:sp>
        <p:nvSpPr>
          <p:cNvPr id="9" name="Footer Placeholder 1"/>
          <p:cNvSpPr>
            <a:spLocks noGrp="1"/>
          </p:cNvSpPr>
          <p:nvPr>
            <p:ph type="ftr" sz="quarter" idx="3"/>
          </p:nvPr>
        </p:nvSpPr>
        <p:spPr>
          <a:xfrm>
            <a:off x="1219200" y="6356357"/>
            <a:ext cx="875512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403075" y="6356357"/>
            <a:ext cx="708196"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7583829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3"/>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20"/>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1"/>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21933691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2"/>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20"/>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0"/>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695231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4" name="Straight Connector 3"/>
          <p:cNvCxnSpPr/>
          <p:nvPr/>
        </p:nvCxnSpPr>
        <p:spPr>
          <a:xfrm>
            <a:off x="0" y="5561020"/>
            <a:ext cx="12192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9200" y="5943607"/>
            <a:ext cx="2032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20"/>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12192000" cy="5508624"/>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8736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36269058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2"/>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20"/>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0"/>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26142156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cxnSp>
        <p:nvCxnSpPr>
          <p:cNvPr id="4" name="Straight Connector 3"/>
          <p:cNvCxnSpPr/>
          <p:nvPr/>
        </p:nvCxnSpPr>
        <p:spPr>
          <a:xfrm>
            <a:off x="0" y="5561020"/>
            <a:ext cx="12192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9200" y="5943607"/>
            <a:ext cx="2032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20"/>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12192000" cy="5508624"/>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8736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29463662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84" y="5172083"/>
            <a:ext cx="1223856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20"/>
            <a:ext cx="87376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3" y="0"/>
            <a:ext cx="12215284"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1"/>
            <a:ext cx="87376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4269389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1.em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image" Target="../media/image1.emf"/><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theme" Target="../theme/theme3.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219200" y="685800"/>
            <a:ext cx="9753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a:p>
        </p:txBody>
      </p:sp>
      <p:sp>
        <p:nvSpPr>
          <p:cNvPr id="4099" name="Text Placeholder 2"/>
          <p:cNvSpPr>
            <a:spLocks noGrp="1"/>
          </p:cNvSpPr>
          <p:nvPr>
            <p:ph type="body" idx="1"/>
          </p:nvPr>
        </p:nvSpPr>
        <p:spPr bwMode="auto">
          <a:xfrm>
            <a:off x="1219200" y="1600200"/>
            <a:ext cx="9753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3"/>
          </p:nvPr>
        </p:nvSpPr>
        <p:spPr>
          <a:xfrm>
            <a:off x="1219200" y="6189667"/>
            <a:ext cx="8755120" cy="531813"/>
          </a:xfrm>
          <a:prstGeom prst="rect">
            <a:avLst/>
          </a:prstGeom>
        </p:spPr>
        <p:txBody>
          <a:bodyPr vert="horz" lIns="0" tIns="45720" rIns="91440" bIns="45720" rtlCol="0" anchor="ctr"/>
          <a:lstStyle>
            <a:lvl1pPr algn="l">
              <a:defRPr sz="800">
                <a:solidFill>
                  <a:schemeClr val="tx1">
                    <a:tint val="75000"/>
                  </a:schemeClr>
                </a:solidFill>
              </a:defRPr>
            </a:lvl1pPr>
          </a:lstStyle>
          <a:p>
            <a:pPr defTabSz="914377" fontAlgn="auto">
              <a:spcBef>
                <a:spcPts val="0"/>
              </a:spcBef>
              <a:spcAft>
                <a:spcPts val="0"/>
              </a:spcAft>
            </a:pPr>
            <a:r>
              <a:rPr lang="en-US" smtClean="0">
                <a:solidFill>
                  <a:prstClr val="black">
                    <a:tint val="75000"/>
                  </a:prstClr>
                </a:solidFill>
                <a:latin typeface="Arial"/>
                <a:ea typeface="+mn-ea"/>
                <a:cs typeface="+mn-cs"/>
              </a:rPr>
              <a:t>Teagasc Presentation Footer</a:t>
            </a:r>
            <a:endParaRPr lang="en-US" dirty="0">
              <a:solidFill>
                <a:prstClr val="black">
                  <a:tint val="75000"/>
                </a:prstClr>
              </a:solidFill>
              <a:latin typeface="Arial"/>
              <a:ea typeface="+mn-ea"/>
              <a:cs typeface="+mn-cs"/>
            </a:endParaRPr>
          </a:p>
        </p:txBody>
      </p:sp>
      <p:sp>
        <p:nvSpPr>
          <p:cNvPr id="10" name="Slide Number Placeholder 2"/>
          <p:cNvSpPr>
            <a:spLocks noGrp="1"/>
          </p:cNvSpPr>
          <p:nvPr>
            <p:ph type="sldNum" sz="quarter" idx="4"/>
          </p:nvPr>
        </p:nvSpPr>
        <p:spPr>
          <a:xfrm>
            <a:off x="403075" y="6189667"/>
            <a:ext cx="708196" cy="531813"/>
          </a:xfrm>
          <a:prstGeom prst="rect">
            <a:avLst/>
          </a:prstGeom>
        </p:spPr>
        <p:txBody>
          <a:bodyPr vert="horz" lIns="91440" tIns="45720" rIns="91440" bIns="45720" rtlCol="0" anchor="ctr"/>
          <a:lstStyle>
            <a:lvl1pPr algn="l">
              <a:defRPr sz="800">
                <a:solidFill>
                  <a:schemeClr val="tx2"/>
                </a:solidFill>
              </a:defRPr>
            </a:lvl1pPr>
          </a:lstStyle>
          <a:p>
            <a:pPr defTabSz="914377" fontAlgn="auto">
              <a:spcBef>
                <a:spcPts val="0"/>
              </a:spcBef>
              <a:spcAft>
                <a:spcPts val="0"/>
              </a:spcAft>
            </a:pPr>
            <a:fld id="{34368562-B963-D14D-B6B0-C53B94E906B8}" type="slidenum">
              <a:rPr lang="en-US" smtClean="0">
                <a:solidFill>
                  <a:srgbClr val="007944"/>
                </a:solidFill>
                <a:latin typeface="Arial"/>
                <a:ea typeface="+mn-ea"/>
                <a:cs typeface="+mn-cs"/>
              </a:rPr>
              <a:pPr defTabSz="914377" fontAlgn="auto">
                <a:spcBef>
                  <a:spcPts val="0"/>
                </a:spcBef>
                <a:spcAft>
                  <a:spcPts val="0"/>
                </a:spcAft>
              </a:pPr>
              <a:t>‹#›</a:t>
            </a:fld>
            <a:endParaRPr lang="en-US">
              <a:solidFill>
                <a:srgbClr val="007944"/>
              </a:solidFill>
              <a:latin typeface="Arial"/>
              <a:ea typeface="+mn-ea"/>
              <a:cs typeface="+mn-cs"/>
            </a:endParaRPr>
          </a:p>
        </p:txBody>
      </p:sp>
      <p:pic>
        <p:nvPicPr>
          <p:cNvPr id="7" name="Picture 2"/>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bwMode="auto">
          <a:xfrm>
            <a:off x="9779268" y="6189667"/>
            <a:ext cx="2032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87180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Lst>
  <p:timing>
    <p:tnLst>
      <p:par>
        <p:cTn id="1" dur="indefinite" restart="never" nodeType="tmRoot"/>
      </p:par>
    </p:tnLst>
  </p:timing>
  <p:hf hdr="0" ftr="0" dt="0"/>
  <p:txStyles>
    <p:titleStyle>
      <a:lvl1pPr algn="l" defTabSz="457189" rtl="0" eaLnBrk="1" fontAlgn="base" hangingPunct="1">
        <a:spcBef>
          <a:spcPct val="0"/>
        </a:spcBef>
        <a:spcAft>
          <a:spcPct val="0"/>
        </a:spcAft>
        <a:defRPr sz="4000" b="1" kern="1200">
          <a:solidFill>
            <a:srgbClr val="359828"/>
          </a:solidFill>
          <a:latin typeface="Arial"/>
          <a:ea typeface="ヒラギノ角ゴ Pro W3" pitchFamily="100" charset="-128"/>
          <a:cs typeface="Arial"/>
        </a:defRPr>
      </a:lvl1pPr>
      <a:lvl2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2pPr>
      <a:lvl3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3pPr>
      <a:lvl4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4pPr>
      <a:lvl5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5pPr>
      <a:lvl6pPr marL="457189"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6pPr>
      <a:lvl7pPr marL="914377"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7pPr>
      <a:lvl8pPr marL="1371566"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8pPr>
      <a:lvl9pPr marL="1828754"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54" indent="-360354" algn="l" defTabSz="457189" rtl="0" eaLnBrk="1" fontAlgn="base" hangingPunct="1">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47" indent="-266693" algn="l" defTabSz="457189" rtl="0" eaLnBrk="1" fontAlgn="base" hangingPunct="1">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40" indent="-266693" algn="l" defTabSz="457189" rtl="0" eaLnBrk="1" fontAlgn="base" hangingPunct="1">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371" indent="-274632" algn="l" defTabSz="457189" rtl="0" eaLnBrk="1" fontAlgn="base" hangingPunct="1">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54" indent="-273044" algn="l" defTabSz="457189" rtl="0" eaLnBrk="1" fontAlgn="base" hangingPunct="1">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219200" y="685800"/>
            <a:ext cx="9753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a:p>
        </p:txBody>
      </p:sp>
      <p:sp>
        <p:nvSpPr>
          <p:cNvPr id="4099" name="Text Placeholder 2"/>
          <p:cNvSpPr>
            <a:spLocks noGrp="1"/>
          </p:cNvSpPr>
          <p:nvPr>
            <p:ph type="body" idx="1"/>
          </p:nvPr>
        </p:nvSpPr>
        <p:spPr bwMode="auto">
          <a:xfrm>
            <a:off x="1219200" y="1600200"/>
            <a:ext cx="9753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3"/>
          </p:nvPr>
        </p:nvSpPr>
        <p:spPr>
          <a:xfrm>
            <a:off x="1219200" y="6189667"/>
            <a:ext cx="8755120" cy="531813"/>
          </a:xfrm>
          <a:prstGeom prst="rect">
            <a:avLst/>
          </a:prstGeom>
        </p:spPr>
        <p:txBody>
          <a:bodyPr vert="horz" lIns="0" tIns="45720" rIns="91440" bIns="45720" rtlCol="0" anchor="ctr"/>
          <a:lstStyle>
            <a:lvl1pPr algn="l">
              <a:defRPr sz="800">
                <a:solidFill>
                  <a:schemeClr val="tx1">
                    <a:tint val="75000"/>
                  </a:schemeClr>
                </a:solidFill>
              </a:defRPr>
            </a:lvl1pPr>
          </a:lstStyle>
          <a:p>
            <a:pPr defTabSz="914377" fontAlgn="auto">
              <a:spcBef>
                <a:spcPts val="0"/>
              </a:spcBef>
              <a:spcAft>
                <a:spcPts val="0"/>
              </a:spcAft>
            </a:pPr>
            <a:r>
              <a:rPr lang="en-US" smtClean="0">
                <a:solidFill>
                  <a:prstClr val="black">
                    <a:tint val="75000"/>
                  </a:prstClr>
                </a:solidFill>
                <a:latin typeface="Arial"/>
                <a:ea typeface="+mn-ea"/>
                <a:cs typeface="+mn-cs"/>
              </a:rPr>
              <a:t>Teagasc Presentation Footer</a:t>
            </a:r>
            <a:endParaRPr lang="en-US" dirty="0">
              <a:solidFill>
                <a:prstClr val="black">
                  <a:tint val="75000"/>
                </a:prstClr>
              </a:solidFill>
              <a:latin typeface="Arial"/>
              <a:ea typeface="+mn-ea"/>
              <a:cs typeface="+mn-cs"/>
            </a:endParaRPr>
          </a:p>
        </p:txBody>
      </p:sp>
      <p:sp>
        <p:nvSpPr>
          <p:cNvPr id="10" name="Slide Number Placeholder 2"/>
          <p:cNvSpPr>
            <a:spLocks noGrp="1"/>
          </p:cNvSpPr>
          <p:nvPr>
            <p:ph type="sldNum" sz="quarter" idx="4"/>
          </p:nvPr>
        </p:nvSpPr>
        <p:spPr>
          <a:xfrm>
            <a:off x="403075" y="6189667"/>
            <a:ext cx="708196" cy="531813"/>
          </a:xfrm>
          <a:prstGeom prst="rect">
            <a:avLst/>
          </a:prstGeom>
        </p:spPr>
        <p:txBody>
          <a:bodyPr vert="horz" lIns="91440" tIns="45720" rIns="91440" bIns="45720" rtlCol="0" anchor="ctr"/>
          <a:lstStyle>
            <a:lvl1pPr algn="l">
              <a:defRPr sz="800">
                <a:solidFill>
                  <a:schemeClr val="tx2"/>
                </a:solidFill>
              </a:defRPr>
            </a:lvl1pPr>
          </a:lstStyle>
          <a:p>
            <a:pPr defTabSz="914377" fontAlgn="auto">
              <a:spcBef>
                <a:spcPts val="0"/>
              </a:spcBef>
              <a:spcAft>
                <a:spcPts val="0"/>
              </a:spcAft>
            </a:pPr>
            <a:fld id="{34368562-B963-D14D-B6B0-C53B94E906B8}" type="slidenum">
              <a:rPr lang="en-US" smtClean="0">
                <a:solidFill>
                  <a:srgbClr val="007944"/>
                </a:solidFill>
                <a:latin typeface="Arial"/>
                <a:ea typeface="+mn-ea"/>
                <a:cs typeface="+mn-cs"/>
              </a:rPr>
              <a:pPr defTabSz="914377" fontAlgn="auto">
                <a:spcBef>
                  <a:spcPts val="0"/>
                </a:spcBef>
                <a:spcAft>
                  <a:spcPts val="0"/>
                </a:spcAft>
              </a:pPr>
              <a:t>‹#›</a:t>
            </a:fld>
            <a:endParaRPr lang="en-US">
              <a:solidFill>
                <a:srgbClr val="007944"/>
              </a:solidFill>
              <a:latin typeface="Arial"/>
              <a:ea typeface="+mn-ea"/>
              <a:cs typeface="+mn-cs"/>
            </a:endParaRPr>
          </a:p>
        </p:txBody>
      </p:sp>
      <p:pic>
        <p:nvPicPr>
          <p:cNvPr id="7" name="Picture 2"/>
          <p:cNvPicPr>
            <a:picLocks noChangeAspect="1"/>
          </p:cNvPicPr>
          <p:nvPr/>
        </p:nvPicPr>
        <p:blipFill>
          <a:blip r:embed="rId20" cstate="email">
            <a:extLst>
              <a:ext uri="{28A0092B-C50C-407E-A947-70E740481C1C}">
                <a14:useLocalDpi xmlns:a14="http://schemas.microsoft.com/office/drawing/2010/main"/>
              </a:ext>
            </a:extLst>
          </a:blip>
          <a:srcRect/>
          <a:stretch>
            <a:fillRect/>
          </a:stretch>
        </p:blipFill>
        <p:spPr bwMode="auto">
          <a:xfrm>
            <a:off x="9779268" y="6189667"/>
            <a:ext cx="2032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098148"/>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6" r:id="rId13"/>
    <p:sldLayoutId id="2147483907" r:id="rId14"/>
    <p:sldLayoutId id="2147483908" r:id="rId15"/>
    <p:sldLayoutId id="2147483909" r:id="rId16"/>
    <p:sldLayoutId id="2147483910" r:id="rId17"/>
    <p:sldLayoutId id="2147483930" r:id="rId18"/>
  </p:sldLayoutIdLst>
  <p:timing>
    <p:tnLst>
      <p:par>
        <p:cTn id="1" dur="indefinite" restart="never" nodeType="tmRoot"/>
      </p:par>
    </p:tnLst>
  </p:timing>
  <p:hf hdr="0" ftr="0" dt="0"/>
  <p:txStyles>
    <p:titleStyle>
      <a:lvl1pPr algn="l" defTabSz="457189" rtl="0" eaLnBrk="1" fontAlgn="base" hangingPunct="1">
        <a:spcBef>
          <a:spcPct val="0"/>
        </a:spcBef>
        <a:spcAft>
          <a:spcPct val="0"/>
        </a:spcAft>
        <a:defRPr sz="4000" b="1" kern="1200">
          <a:solidFill>
            <a:srgbClr val="359828"/>
          </a:solidFill>
          <a:latin typeface="Arial"/>
          <a:ea typeface="ヒラギノ角ゴ Pro W3" pitchFamily="100" charset="-128"/>
          <a:cs typeface="Arial"/>
        </a:defRPr>
      </a:lvl1pPr>
      <a:lvl2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2pPr>
      <a:lvl3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3pPr>
      <a:lvl4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4pPr>
      <a:lvl5pPr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5pPr>
      <a:lvl6pPr marL="457189"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6pPr>
      <a:lvl7pPr marL="914377"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7pPr>
      <a:lvl8pPr marL="1371566"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8pPr>
      <a:lvl9pPr marL="1828754" algn="l" defTabSz="457189"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54" indent="-360354" algn="l" defTabSz="457189" rtl="0" eaLnBrk="1" fontAlgn="base" hangingPunct="1">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47" indent="-266693" algn="l" defTabSz="457189" rtl="0" eaLnBrk="1" fontAlgn="base" hangingPunct="1">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40" indent="-266693" algn="l" defTabSz="457189" rtl="0" eaLnBrk="1" fontAlgn="base" hangingPunct="1">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371" indent="-274632" algn="l" defTabSz="457189" rtl="0" eaLnBrk="1" fontAlgn="base" hangingPunct="1">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54" indent="-273044" algn="l" defTabSz="457189" rtl="0" eaLnBrk="1" fontAlgn="base" hangingPunct="1">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219200" y="685800"/>
            <a:ext cx="9753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a:p>
        </p:txBody>
      </p:sp>
      <p:sp>
        <p:nvSpPr>
          <p:cNvPr id="4099" name="Text Placeholder 2"/>
          <p:cNvSpPr>
            <a:spLocks noGrp="1"/>
          </p:cNvSpPr>
          <p:nvPr>
            <p:ph type="body" idx="1"/>
          </p:nvPr>
        </p:nvSpPr>
        <p:spPr bwMode="auto">
          <a:xfrm>
            <a:off x="1219200" y="1600200"/>
            <a:ext cx="9753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3"/>
          </p:nvPr>
        </p:nvSpPr>
        <p:spPr>
          <a:xfrm>
            <a:off x="1219200" y="6189669"/>
            <a:ext cx="8755120" cy="531813"/>
          </a:xfrm>
          <a:prstGeom prst="rect">
            <a:avLst/>
          </a:prstGeom>
        </p:spPr>
        <p:txBody>
          <a:bodyPr vert="horz" lIns="0" tIns="45720" rIns="91440" bIns="45720" rtlCol="0" anchor="ctr"/>
          <a:lstStyle>
            <a:lvl1pPr algn="l">
              <a:defRPr sz="800">
                <a:solidFill>
                  <a:schemeClr val="tx1">
                    <a:tint val="75000"/>
                  </a:schemeClr>
                </a:solidFill>
              </a:defRPr>
            </a:lvl1pPr>
          </a:lstStyle>
          <a:p>
            <a:pPr defTabSz="914354" fontAlgn="auto">
              <a:spcBef>
                <a:spcPts val="0"/>
              </a:spcBef>
              <a:spcAft>
                <a:spcPts val="0"/>
              </a:spcAft>
            </a:pPr>
            <a:r>
              <a:rPr lang="en-US" smtClean="0">
                <a:solidFill>
                  <a:prstClr val="black">
                    <a:tint val="75000"/>
                  </a:prstClr>
                </a:solidFill>
                <a:latin typeface="Arial"/>
                <a:ea typeface="+mn-ea"/>
                <a:cs typeface="+mn-cs"/>
              </a:rPr>
              <a:t>Teagasc Presentation Footer</a:t>
            </a:r>
            <a:endParaRPr lang="en-US" dirty="0">
              <a:solidFill>
                <a:prstClr val="black">
                  <a:tint val="75000"/>
                </a:prstClr>
              </a:solidFill>
              <a:latin typeface="Arial"/>
              <a:ea typeface="+mn-ea"/>
              <a:cs typeface="+mn-cs"/>
            </a:endParaRPr>
          </a:p>
        </p:txBody>
      </p:sp>
      <p:sp>
        <p:nvSpPr>
          <p:cNvPr id="10" name="Slide Number Placeholder 2"/>
          <p:cNvSpPr>
            <a:spLocks noGrp="1"/>
          </p:cNvSpPr>
          <p:nvPr>
            <p:ph type="sldNum" sz="quarter" idx="4"/>
          </p:nvPr>
        </p:nvSpPr>
        <p:spPr>
          <a:xfrm>
            <a:off x="403075" y="6189669"/>
            <a:ext cx="708196" cy="531813"/>
          </a:xfrm>
          <a:prstGeom prst="rect">
            <a:avLst/>
          </a:prstGeom>
        </p:spPr>
        <p:txBody>
          <a:bodyPr vert="horz" lIns="91440" tIns="45720" rIns="91440" bIns="45720" rtlCol="0" anchor="ctr"/>
          <a:lstStyle>
            <a:lvl1pPr algn="l">
              <a:defRPr sz="800">
                <a:solidFill>
                  <a:schemeClr val="tx2"/>
                </a:solidFill>
              </a:defRPr>
            </a:lvl1pPr>
          </a:lstStyle>
          <a:p>
            <a:pPr defTabSz="914354" fontAlgn="auto">
              <a:spcBef>
                <a:spcPts val="0"/>
              </a:spcBef>
              <a:spcAft>
                <a:spcPts val="0"/>
              </a:spcAft>
            </a:pPr>
            <a:fld id="{34368562-B963-D14D-B6B0-C53B94E906B8}" type="slidenum">
              <a:rPr lang="en-US" smtClean="0">
                <a:solidFill>
                  <a:srgbClr val="007944"/>
                </a:solidFill>
                <a:latin typeface="Arial"/>
                <a:ea typeface="+mn-ea"/>
                <a:cs typeface="+mn-cs"/>
              </a:rPr>
              <a:pPr defTabSz="914354" fontAlgn="auto">
                <a:spcBef>
                  <a:spcPts val="0"/>
                </a:spcBef>
                <a:spcAft>
                  <a:spcPts val="0"/>
                </a:spcAft>
              </a:pPr>
              <a:t>‹#›</a:t>
            </a:fld>
            <a:endParaRPr lang="en-US">
              <a:solidFill>
                <a:srgbClr val="007944"/>
              </a:solidFill>
              <a:latin typeface="Arial"/>
              <a:ea typeface="+mn-ea"/>
              <a:cs typeface="+mn-cs"/>
            </a:endParaRPr>
          </a:p>
        </p:txBody>
      </p:sp>
      <p:pic>
        <p:nvPicPr>
          <p:cNvPr id="7" name="Picture 2"/>
          <p:cNvPicPr>
            <a:picLocks noChangeAspect="1"/>
          </p:cNvPicPr>
          <p:nvPr/>
        </p:nvPicPr>
        <p:blipFill>
          <a:blip r:embed="rId20" cstate="email">
            <a:extLst>
              <a:ext uri="{28A0092B-C50C-407E-A947-70E740481C1C}">
                <a14:useLocalDpi xmlns:a14="http://schemas.microsoft.com/office/drawing/2010/main"/>
              </a:ext>
            </a:extLst>
          </a:blip>
          <a:srcRect/>
          <a:stretch>
            <a:fillRect/>
          </a:stretch>
        </p:blipFill>
        <p:spPr bwMode="auto">
          <a:xfrm>
            <a:off x="10353676" y="6189669"/>
            <a:ext cx="1457593"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849198"/>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 id="2147483925" r:id="rId14"/>
    <p:sldLayoutId id="2147483926" r:id="rId15"/>
    <p:sldLayoutId id="2147483927" r:id="rId16"/>
    <p:sldLayoutId id="2147483928" r:id="rId17"/>
    <p:sldLayoutId id="2147483929" r:id="rId18"/>
  </p:sldLayoutIdLst>
  <p:timing>
    <p:tnLst>
      <p:par>
        <p:cTn id="1" dur="indefinite" restart="never" nodeType="tmRoot"/>
      </p:par>
    </p:tnLst>
  </p:timing>
  <p:hf hdr="0" ftr="0" dt="0"/>
  <p:txStyles>
    <p:titleStyle>
      <a:lvl1pPr algn="l" defTabSz="457178" rtl="0" eaLnBrk="1" fontAlgn="base" hangingPunct="1">
        <a:spcBef>
          <a:spcPct val="0"/>
        </a:spcBef>
        <a:spcAft>
          <a:spcPct val="0"/>
        </a:spcAft>
        <a:defRPr sz="4000" b="1" kern="1200">
          <a:solidFill>
            <a:srgbClr val="359828"/>
          </a:solidFill>
          <a:latin typeface="Arial"/>
          <a:ea typeface="ヒラギノ角ゴ Pro W3" pitchFamily="100" charset="-128"/>
          <a:cs typeface="Arial"/>
        </a:defRPr>
      </a:lvl1pPr>
      <a:lvl2pPr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2pPr>
      <a:lvl3pPr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3pPr>
      <a:lvl4pPr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4pPr>
      <a:lvl5pPr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5pPr>
      <a:lvl6pPr marL="457178"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6pPr>
      <a:lvl7pPr marL="914354"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7pPr>
      <a:lvl8pPr marL="1371532"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8pPr>
      <a:lvl9pPr marL="1828709" algn="l" defTabSz="457178" rtl="0" eaLnBrk="1" fontAlgn="base" hangingPunct="1">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46" indent="-360346" algn="l" defTabSz="457178" rtl="0" eaLnBrk="1" fontAlgn="base" hangingPunct="1">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31" indent="-266687" algn="l" defTabSz="457178" rtl="0" eaLnBrk="1" fontAlgn="base" hangingPunct="1">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18" indent="-266687" algn="l" defTabSz="457178" rtl="0" eaLnBrk="1" fontAlgn="base" hangingPunct="1">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341" indent="-274625" algn="l" defTabSz="457178" rtl="0" eaLnBrk="1" fontAlgn="base" hangingPunct="1">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21" indent="-273037" algn="l" defTabSz="457178" rtl="0" eaLnBrk="1" fontAlgn="base" hangingPunct="1">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3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5.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15.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hyperlink" Target="mailto:siobhan.Kavanagh@Teagasc.ie" TargetMode="External"/><Relationship Id="rId2" Type="http://schemas.openxmlformats.org/officeDocument/2006/relationships/hyperlink" Target="mailto:tom.odwyer@teagasc.ie" TargetMode="Externa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hyperlink" Target="mailto:seamus.kearney@teagasc.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714495"/>
            <a:ext cx="8737600" cy="3456000"/>
          </a:xfrm>
        </p:spPr>
        <p:txBody>
          <a:bodyPr/>
          <a:lstStyle/>
          <a:p>
            <a:r>
              <a:rPr lang="en-IE" dirty="0" smtClean="0"/>
              <a:t>The Signpost Programme Progress Report </a:t>
            </a:r>
            <a:br>
              <a:rPr lang="en-IE" dirty="0" smtClean="0"/>
            </a:br>
            <a:r>
              <a:rPr lang="en-IE" dirty="0" smtClean="0"/>
              <a:t/>
            </a:r>
            <a:br>
              <a:rPr lang="en-IE" dirty="0" smtClean="0"/>
            </a:br>
            <a:r>
              <a:rPr lang="en-IE" dirty="0" smtClean="0"/>
              <a:t/>
            </a:r>
            <a:br>
              <a:rPr lang="en-IE" dirty="0" smtClean="0"/>
            </a:br>
            <a:r>
              <a:rPr lang="en-IE" dirty="0" smtClean="0"/>
              <a:t>Tom O’Dwyer</a:t>
            </a:r>
            <a:br>
              <a:rPr lang="en-IE" dirty="0" smtClean="0"/>
            </a:br>
            <a:r>
              <a:rPr lang="en-IE" dirty="0" smtClean="0"/>
              <a:t>Teagasc</a:t>
            </a:r>
            <a:br>
              <a:rPr lang="en-IE" dirty="0" smtClean="0"/>
            </a:br>
            <a:r>
              <a:rPr lang="en-IE" dirty="0" smtClean="0"/>
              <a:t>29</a:t>
            </a:r>
            <a:r>
              <a:rPr lang="en-IE" baseline="30000" dirty="0" smtClean="0"/>
              <a:t>th</a:t>
            </a:r>
            <a:r>
              <a:rPr lang="en-IE" dirty="0" smtClean="0"/>
              <a:t> August 2022</a:t>
            </a:r>
            <a:endParaRPr lang="en-IE" dirty="0"/>
          </a:p>
        </p:txBody>
      </p:sp>
    </p:spTree>
    <p:extLst>
      <p:ext uri="{BB962C8B-B14F-4D97-AF65-F5344CB8AC3E}">
        <p14:creationId xmlns:p14="http://schemas.microsoft.com/office/powerpoint/2010/main" val="3201413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Presentation Overview</a:t>
            </a:r>
            <a:endParaRPr lang="en-IE" dirty="0"/>
          </a:p>
        </p:txBody>
      </p:sp>
      <p:sp>
        <p:nvSpPr>
          <p:cNvPr id="3" name="Content Placeholder 2"/>
          <p:cNvSpPr>
            <a:spLocks noGrp="1"/>
          </p:cNvSpPr>
          <p:nvPr>
            <p:ph idx="1"/>
          </p:nvPr>
        </p:nvSpPr>
        <p:spPr>
          <a:xfrm>
            <a:off x="1219200" y="1600199"/>
            <a:ext cx="9753600" cy="4919353"/>
          </a:xfrm>
        </p:spPr>
        <p:txBody>
          <a:bodyPr>
            <a:normAutofit lnSpcReduction="10000"/>
          </a:bodyPr>
          <a:lstStyle/>
          <a:p>
            <a:r>
              <a:rPr lang="en-IE" dirty="0" smtClean="0"/>
              <a:t>Recap – programme objectives, partners and Signpost Farms</a:t>
            </a:r>
            <a:endParaRPr lang="en-IE" dirty="0" smtClean="0"/>
          </a:p>
          <a:p>
            <a:r>
              <a:rPr lang="en-IE" dirty="0" smtClean="0"/>
              <a:t>NFS results</a:t>
            </a:r>
          </a:p>
          <a:p>
            <a:pPr lvl="1"/>
            <a:r>
              <a:rPr lang="en-IE" dirty="0" smtClean="0"/>
              <a:t>Farm characteristics</a:t>
            </a:r>
            <a:endParaRPr lang="en-IE" dirty="0" smtClean="0"/>
          </a:p>
          <a:p>
            <a:pPr lvl="1"/>
            <a:r>
              <a:rPr lang="en-IE" dirty="0" smtClean="0"/>
              <a:t>Sustainability </a:t>
            </a:r>
            <a:r>
              <a:rPr lang="en-IE" dirty="0" err="1" smtClean="0"/>
              <a:t>KPI’s</a:t>
            </a:r>
            <a:r>
              <a:rPr lang="en-IE" dirty="0" smtClean="0"/>
              <a:t> (preliminary)</a:t>
            </a:r>
            <a:endParaRPr lang="en-IE" dirty="0" smtClean="0"/>
          </a:p>
          <a:p>
            <a:r>
              <a:rPr lang="en-IE" dirty="0" smtClean="0"/>
              <a:t>National Agricultural Soil Carbon Observatory (</a:t>
            </a:r>
            <a:r>
              <a:rPr lang="en-IE" dirty="0" err="1" smtClean="0"/>
              <a:t>NASCO</a:t>
            </a:r>
            <a:r>
              <a:rPr lang="en-IE" dirty="0" smtClean="0"/>
              <a:t>) results</a:t>
            </a:r>
          </a:p>
          <a:p>
            <a:pPr lvl="1"/>
            <a:r>
              <a:rPr lang="en-IE" dirty="0" smtClean="0"/>
              <a:t>Soil analysis campaign 2021/22</a:t>
            </a:r>
          </a:p>
          <a:p>
            <a:r>
              <a:rPr lang="en-IE" dirty="0" smtClean="0"/>
              <a:t>Resources, events and other activities</a:t>
            </a:r>
            <a:endParaRPr lang="en-IE" dirty="0" smtClean="0"/>
          </a:p>
          <a:p>
            <a:endParaRPr lang="en-IE" dirty="0"/>
          </a:p>
        </p:txBody>
      </p:sp>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2</a:t>
            </a:fld>
            <a:endParaRPr lang="en-US">
              <a:solidFill>
                <a:srgbClr val="007944"/>
              </a:solidFill>
            </a:endParaRPr>
          </a:p>
        </p:txBody>
      </p:sp>
    </p:spTree>
    <p:extLst>
      <p:ext uri="{BB962C8B-B14F-4D97-AF65-F5344CB8AC3E}">
        <p14:creationId xmlns:p14="http://schemas.microsoft.com/office/powerpoint/2010/main" val="3198797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DE1B4DF-3F05-4010-86D5-BDFDB161F12D}"/>
              </a:ext>
            </a:extLst>
          </p:cNvPr>
          <p:cNvSpPr>
            <a:spLocks noChangeArrowheads="1"/>
          </p:cNvSpPr>
          <p:nvPr/>
        </p:nvSpPr>
        <p:spPr bwMode="auto">
          <a:xfrm>
            <a:off x="152400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050" name="Picture 2" descr="Applaudissements GIFs. Top 70 des images animées">
            <a:extLst>
              <a:ext uri="{FF2B5EF4-FFF2-40B4-BE49-F238E27FC236}">
                <a16:creationId xmlns:a16="http://schemas.microsoft.com/office/drawing/2014/main" id="{0F5AAFEB-5106-4E49-8A7D-398786CE6EE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2869" y="-822636"/>
            <a:ext cx="11887200" cy="8915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14260" y="512122"/>
            <a:ext cx="8070574" cy="707886"/>
          </a:xfrm>
          <a:prstGeom prst="rect">
            <a:avLst/>
          </a:prstGeom>
          <a:noFill/>
        </p:spPr>
        <p:txBody>
          <a:bodyPr wrap="square" rtlCol="0">
            <a:spAutoFit/>
          </a:bodyPr>
          <a:lstStyle/>
          <a:p>
            <a:r>
              <a:rPr lang="en-IE" sz="4000" b="1" dirty="0" smtClean="0">
                <a:solidFill>
                  <a:srgbClr val="359828"/>
                </a:solidFill>
                <a:latin typeface="Arial"/>
                <a:cs typeface="Arial"/>
              </a:rPr>
              <a:t>But firstly…</a:t>
            </a:r>
            <a:endParaRPr lang="en-IE" sz="4000" b="1" dirty="0">
              <a:solidFill>
                <a:srgbClr val="359828"/>
              </a:solidFill>
              <a:latin typeface="Arial"/>
              <a:cs typeface="Arial"/>
            </a:endParaRPr>
          </a:p>
        </p:txBody>
      </p:sp>
    </p:spTree>
    <p:extLst>
      <p:ext uri="{BB962C8B-B14F-4D97-AF65-F5344CB8AC3E}">
        <p14:creationId xmlns:p14="http://schemas.microsoft.com/office/powerpoint/2010/main" val="186607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4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0" y="360689"/>
            <a:ext cx="7315200" cy="854931"/>
          </a:xfrm>
        </p:spPr>
        <p:txBody>
          <a:bodyPr/>
          <a:lstStyle/>
          <a:p>
            <a:pPr algn="ctr"/>
            <a:r>
              <a:rPr lang="en-IE" dirty="0">
                <a:ea typeface="ヒラギノ角ゴ Pro W3" charset="0"/>
              </a:rPr>
              <a:t>Objectives</a:t>
            </a:r>
          </a:p>
        </p:txBody>
      </p:sp>
      <p:sp>
        <p:nvSpPr>
          <p:cNvPr id="5" name="Slide Number Placeholder 4"/>
          <p:cNvSpPr>
            <a:spLocks noGrp="1"/>
          </p:cNvSpPr>
          <p:nvPr>
            <p:ph type="sldNum" sz="quarter" idx="4"/>
          </p:nvPr>
        </p:nvSpPr>
        <p:spPr>
          <a:prstGeom prst="rect">
            <a:avLst/>
          </a:prstGeom>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fld id="{34368562-B963-D14D-B6B0-C53B94E906B8}" type="slidenum">
              <a:rPr kumimoji="0" lang="en-US" sz="800" b="0" i="0" u="none" strike="noStrike" kern="1200" cap="none" spc="0" normalizeH="0" baseline="0" noProof="0">
                <a:ln>
                  <a:noFill/>
                </a:ln>
                <a:solidFill>
                  <a:srgbClr val="007944"/>
                </a:solidFill>
                <a:effectLst/>
                <a:uLnTx/>
                <a:uFillTx/>
                <a:latin typeface="Arial" charset="0"/>
                <a:ea typeface="ヒラギノ角ゴ Pro W3" charset="0"/>
              </a:rPr>
              <a:pPr marL="0" marR="0" lvl="0" indent="0" algn="l" defTabSz="457200" rtl="0" eaLnBrk="1" fontAlgn="base" latinLnBrk="0" hangingPunct="1">
                <a:lnSpc>
                  <a:spcPct val="100000"/>
                </a:lnSpc>
                <a:spcBef>
                  <a:spcPct val="0"/>
                </a:spcBef>
                <a:spcAft>
                  <a:spcPct val="0"/>
                </a:spcAft>
                <a:buClrTx/>
                <a:buSzTx/>
                <a:buFontTx/>
                <a:buNone/>
                <a:tabLst/>
                <a:defRPr/>
              </a:pPr>
              <a:t>4</a:t>
            </a:fld>
            <a:endParaRPr kumimoji="0" lang="en-US" sz="800" b="0" i="0" u="none" strike="noStrike" kern="1200" cap="none" spc="0" normalizeH="0" baseline="0" noProof="0" dirty="0">
              <a:ln>
                <a:noFill/>
              </a:ln>
              <a:solidFill>
                <a:srgbClr val="007944"/>
              </a:solidFill>
              <a:effectLst/>
              <a:uLnTx/>
              <a:uFillTx/>
              <a:latin typeface="Arial" charset="0"/>
              <a:ea typeface="ヒラギノ角ゴ Pro W3" charset="0"/>
            </a:endParaRPr>
          </a:p>
        </p:txBody>
      </p:sp>
      <p:sp>
        <p:nvSpPr>
          <p:cNvPr id="6" name="TextBox 5"/>
          <p:cNvSpPr txBox="1"/>
          <p:nvPr/>
        </p:nvSpPr>
        <p:spPr>
          <a:xfrm>
            <a:off x="4937760" y="1202554"/>
            <a:ext cx="6961711" cy="4801314"/>
          </a:xfrm>
          <a:prstGeom prst="rect">
            <a:avLst/>
          </a:prstGeom>
          <a:solidFill>
            <a:schemeClr val="bg1"/>
          </a:solidFill>
        </p:spPr>
        <p:txBody>
          <a:bodyPr wrap="square" rtlCol="0">
            <a:spAutoFit/>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IE" sz="1800" b="1" i="0" u="none" strike="noStrike" kern="1200" cap="none" spc="0" normalizeH="0" baseline="0" noProof="0" dirty="0">
                <a:ln>
                  <a:noFill/>
                </a:ln>
                <a:solidFill>
                  <a:prstClr val="black"/>
                </a:solidFill>
                <a:effectLst/>
                <a:uLnTx/>
                <a:uFillTx/>
                <a:latin typeface="Arial" charset="0"/>
                <a:ea typeface="ヒラギノ角ゴ Pro W3" charset="0"/>
              </a:rPr>
              <a:t>Lead and support the transition</a:t>
            </a:r>
            <a:r>
              <a:rPr kumimoji="0" lang="en-IE" sz="1800" b="0" i="0" u="none" strike="noStrike" kern="1200" cap="none" spc="0" normalizeH="0" baseline="0" noProof="0" dirty="0">
                <a:ln>
                  <a:noFill/>
                </a:ln>
                <a:solidFill>
                  <a:prstClr val="black"/>
                </a:solidFill>
                <a:effectLst/>
                <a:uLnTx/>
                <a:uFillTx/>
                <a:latin typeface="Arial" charset="0"/>
                <a:ea typeface="ヒラギノ角ゴ Pro W3" charset="0"/>
              </a:rPr>
              <a:t> of Irish farming towards more sustainable farming </a:t>
            </a:r>
            <a:r>
              <a:rPr kumimoji="0" lang="en-IE" sz="1800" b="0" i="0" u="none" strike="noStrike" kern="1200" cap="none" spc="0" normalizeH="0" baseline="0" noProof="0" dirty="0" smtClean="0">
                <a:ln>
                  <a:noFill/>
                </a:ln>
                <a:solidFill>
                  <a:prstClr val="black"/>
                </a:solidFill>
                <a:effectLst/>
                <a:uLnTx/>
                <a:uFillTx/>
                <a:latin typeface="Arial" charset="0"/>
                <a:ea typeface="ヒラギノ角ゴ Pro W3" charset="0"/>
              </a:rPr>
              <a:t>systems;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IE" sz="1800" b="1" i="0" u="none" strike="noStrike" kern="1200" cap="none" spc="0" normalizeH="0" baseline="0" noProof="0" dirty="0" smtClean="0">
                <a:ln>
                  <a:noFill/>
                </a:ln>
                <a:solidFill>
                  <a:prstClr val="black"/>
                </a:solidFill>
                <a:effectLst/>
                <a:uLnTx/>
                <a:uFillTx/>
                <a:latin typeface="Arial" charset="0"/>
                <a:ea typeface="ヒラギノ角ゴ Pro W3" charset="0"/>
              </a:rPr>
              <a:t>Contribute </a:t>
            </a:r>
            <a:r>
              <a:rPr kumimoji="0" lang="en-IE" sz="1800" b="1" i="0" u="none" strike="noStrike" kern="1200" cap="none" spc="0" normalizeH="0" baseline="0" noProof="0" dirty="0">
                <a:ln>
                  <a:noFill/>
                </a:ln>
                <a:solidFill>
                  <a:prstClr val="black"/>
                </a:solidFill>
                <a:effectLst/>
                <a:uLnTx/>
                <a:uFillTx/>
                <a:latin typeface="Arial" charset="0"/>
                <a:ea typeface="ヒラギノ角ゴ Pro W3" charset="0"/>
              </a:rPr>
              <a:t>to the agricultural sector efforts to reduce agricultural emissions in line with national policy </a:t>
            </a:r>
            <a:r>
              <a:rPr kumimoji="0" lang="en-IE" sz="1800" b="1" i="0" u="none" strike="noStrike" kern="1200" cap="none" spc="0" normalizeH="0" baseline="0" noProof="0" dirty="0" smtClean="0">
                <a:ln>
                  <a:noFill/>
                </a:ln>
                <a:solidFill>
                  <a:prstClr val="black"/>
                </a:solidFill>
                <a:effectLst/>
                <a:uLnTx/>
                <a:uFillTx/>
                <a:latin typeface="Arial" charset="0"/>
                <a:ea typeface="ヒラギノ角ゴ Pro W3" charset="0"/>
              </a:rPr>
              <a:t>objectives</a:t>
            </a:r>
            <a:r>
              <a:rPr kumimoji="0" lang="en-IE" sz="1800" b="0" i="0" u="none" strike="noStrike" kern="1200" cap="none" spc="0" normalizeH="0" baseline="0" noProof="0" dirty="0" smtClean="0">
                <a:ln>
                  <a:noFill/>
                </a:ln>
                <a:solidFill>
                  <a:prstClr val="black"/>
                </a:solidFill>
                <a:effectLst/>
                <a:uLnTx/>
                <a:uFillTx/>
                <a:latin typeface="Arial" charset="0"/>
                <a:ea typeface="ヒラギノ角ゴ Pro W3" charset="0"/>
              </a:rPr>
              <a:t>;</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IE" sz="1800" b="0" i="0" u="none" strike="noStrike" kern="1200" cap="none" spc="0" normalizeH="0" baseline="0" noProof="0" dirty="0" smtClean="0">
                <a:ln>
                  <a:noFill/>
                </a:ln>
                <a:solidFill>
                  <a:prstClr val="black"/>
                </a:solidFill>
                <a:effectLst/>
                <a:uLnTx/>
                <a:uFillTx/>
                <a:latin typeface="Arial" charset="0"/>
                <a:ea typeface="ヒラギノ角ゴ Pro W3" charset="0"/>
              </a:rPr>
              <a:t>Ensure </a:t>
            </a:r>
            <a:r>
              <a:rPr kumimoji="0" lang="en-IE" sz="1800" b="0" i="0" u="none" strike="noStrike" kern="1200" cap="none" spc="0" normalizeH="0" baseline="0" noProof="0" dirty="0">
                <a:ln>
                  <a:noFill/>
                </a:ln>
                <a:solidFill>
                  <a:prstClr val="black"/>
                </a:solidFill>
                <a:effectLst/>
                <a:uLnTx/>
                <a:uFillTx/>
                <a:latin typeface="Arial" charset="0"/>
                <a:ea typeface="ヒラギノ角ゴ Pro W3" charset="0"/>
              </a:rPr>
              <a:t>that there are </a:t>
            </a:r>
            <a:r>
              <a:rPr kumimoji="0" lang="en-IE" sz="1800" b="1" i="0" u="none" strike="noStrike" kern="1200" cap="none" spc="0" normalizeH="0" baseline="0" noProof="0" dirty="0">
                <a:ln>
                  <a:noFill/>
                </a:ln>
                <a:solidFill>
                  <a:prstClr val="black"/>
                </a:solidFill>
                <a:effectLst/>
                <a:uLnTx/>
                <a:uFillTx/>
                <a:latin typeface="Arial" charset="0"/>
                <a:ea typeface="ヒラギノ角ゴ Pro W3" charset="0"/>
              </a:rPr>
              <a:t>no unintended consequences </a:t>
            </a:r>
            <a:r>
              <a:rPr kumimoji="0" lang="en-IE" sz="1800" b="0" i="0" u="none" strike="noStrike" kern="1200" cap="none" spc="0" normalizeH="0" baseline="0" noProof="0" dirty="0">
                <a:ln>
                  <a:noFill/>
                </a:ln>
                <a:solidFill>
                  <a:prstClr val="black"/>
                </a:solidFill>
                <a:effectLst/>
                <a:uLnTx/>
                <a:uFillTx/>
                <a:latin typeface="Arial" charset="0"/>
                <a:ea typeface="ヒラギノ角ゴ Pro W3" charset="0"/>
              </a:rPr>
              <a:t>of attempts to reduce agricultural emissions and that progress is made in both improving water quality and enhancing </a:t>
            </a:r>
            <a:r>
              <a:rPr kumimoji="0" lang="en-IE" sz="1800" b="0" i="0" u="none" strike="noStrike" kern="1200" cap="none" spc="0" normalizeH="0" baseline="0" noProof="0" dirty="0" smtClean="0">
                <a:ln>
                  <a:noFill/>
                </a:ln>
                <a:solidFill>
                  <a:prstClr val="black"/>
                </a:solidFill>
                <a:effectLst/>
                <a:uLnTx/>
                <a:uFillTx/>
                <a:latin typeface="Arial" charset="0"/>
                <a:ea typeface="ヒラギノ角ゴ Pro W3" charset="0"/>
              </a:rPr>
              <a:t>biodiversity;</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IE" sz="1800" b="1" i="0" u="none" strike="noStrike" kern="1200" cap="none" spc="0" normalizeH="0" baseline="0" noProof="0" dirty="0" smtClean="0">
                <a:ln>
                  <a:noFill/>
                </a:ln>
                <a:solidFill>
                  <a:prstClr val="black"/>
                </a:solidFill>
                <a:effectLst/>
                <a:uLnTx/>
                <a:uFillTx/>
                <a:latin typeface="Arial" charset="0"/>
                <a:ea typeface="ヒラギノ角ゴ Pro W3" charset="0"/>
              </a:rPr>
              <a:t>Promote </a:t>
            </a:r>
            <a:r>
              <a:rPr kumimoji="0" lang="en-IE" sz="1800" b="1" i="0" u="none" strike="noStrike" kern="1200" cap="none" spc="0" normalizeH="0" baseline="0" noProof="0" dirty="0">
                <a:ln>
                  <a:noFill/>
                </a:ln>
                <a:solidFill>
                  <a:prstClr val="black"/>
                </a:solidFill>
                <a:effectLst/>
                <a:uLnTx/>
                <a:uFillTx/>
                <a:latin typeface="Arial" charset="0"/>
                <a:ea typeface="ヒラギノ角ゴ Pro W3" charset="0"/>
              </a:rPr>
              <a:t>farming practices and systems which can improve margins </a:t>
            </a:r>
            <a:r>
              <a:rPr kumimoji="0" lang="en-IE" sz="1800" b="0" i="0" u="none" strike="noStrike" kern="1200" cap="none" spc="0" normalizeH="0" baseline="0" noProof="0" dirty="0">
                <a:ln>
                  <a:noFill/>
                </a:ln>
                <a:solidFill>
                  <a:prstClr val="black"/>
                </a:solidFill>
                <a:effectLst/>
                <a:uLnTx/>
                <a:uFillTx/>
                <a:latin typeface="Arial" charset="0"/>
                <a:ea typeface="ヒラギノ角ゴ Pro W3" charset="0"/>
              </a:rPr>
              <a:t>and the overall sustainability of farming systems; </a:t>
            </a:r>
            <a:endParaRPr kumimoji="0" lang="en-IE" sz="1800" b="0" i="0" u="none" strike="noStrike" kern="1200" cap="none" spc="0" normalizeH="0" baseline="0" noProof="0" dirty="0" smtClean="0">
              <a:ln>
                <a:noFill/>
              </a:ln>
              <a:solidFill>
                <a:prstClr val="black"/>
              </a:solidFill>
              <a:effectLst/>
              <a:uLnTx/>
              <a:uFillTx/>
              <a:latin typeface="Arial" charset="0"/>
              <a:ea typeface="ヒラギノ角ゴ Pro W3" charset="0"/>
            </a:endParaRP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IE" sz="1800" b="1" i="0" u="none" strike="noStrike" kern="1200" cap="none" spc="0" normalizeH="0" baseline="0" noProof="0" dirty="0" smtClean="0">
                <a:ln>
                  <a:noFill/>
                </a:ln>
                <a:solidFill>
                  <a:prstClr val="black"/>
                </a:solidFill>
                <a:effectLst/>
                <a:uLnTx/>
                <a:uFillTx/>
                <a:latin typeface="Arial" charset="0"/>
                <a:ea typeface="ヒラギノ角ゴ Pro W3" charset="0"/>
              </a:rPr>
              <a:t>Build </a:t>
            </a:r>
            <a:r>
              <a:rPr kumimoji="0" lang="en-IE" sz="1800" b="1" i="0" u="none" strike="noStrike" kern="1200" cap="none" spc="0" normalizeH="0" baseline="0" noProof="0" dirty="0">
                <a:ln>
                  <a:noFill/>
                </a:ln>
                <a:solidFill>
                  <a:prstClr val="black"/>
                </a:solidFill>
                <a:effectLst/>
                <a:uLnTx/>
                <a:uFillTx/>
                <a:latin typeface="Arial" charset="0"/>
                <a:ea typeface="ヒラギノ角ゴ Pro W3" charset="0"/>
              </a:rPr>
              <a:t>national capability and capacity </a:t>
            </a:r>
            <a:r>
              <a:rPr kumimoji="0" lang="en-IE" sz="1800" b="0" i="0" u="none" strike="noStrike" kern="1200" cap="none" spc="0" normalizeH="0" baseline="0" noProof="0" dirty="0">
                <a:ln>
                  <a:noFill/>
                </a:ln>
                <a:solidFill>
                  <a:prstClr val="black"/>
                </a:solidFill>
                <a:effectLst/>
                <a:uLnTx/>
                <a:uFillTx/>
                <a:latin typeface="Arial" charset="0"/>
                <a:ea typeface="ヒラギノ角ゴ Pro W3" charset="0"/>
              </a:rPr>
              <a:t>(both of Irish farmers and those supporting them) to undertake the changes required; </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IE" sz="1800" b="1" i="0" u="none" strike="noStrike" kern="1200" cap="none" spc="0" normalizeH="0" baseline="0" noProof="0" dirty="0">
                <a:ln>
                  <a:noFill/>
                </a:ln>
                <a:solidFill>
                  <a:prstClr val="black"/>
                </a:solidFill>
                <a:effectLst/>
                <a:uLnTx/>
                <a:uFillTx/>
                <a:latin typeface="Arial" charset="0"/>
                <a:ea typeface="ヒラギノ角ゴ Pro W3" charset="0"/>
              </a:rPr>
              <a:t>Be a trusted knowledge source and broker</a:t>
            </a:r>
            <a:r>
              <a:rPr kumimoji="0" lang="en-IE" sz="1800" b="0" i="0" u="none" strike="noStrike" kern="1200" cap="none" spc="0" normalizeH="0" baseline="0" noProof="0" dirty="0">
                <a:ln>
                  <a:noFill/>
                </a:ln>
                <a:solidFill>
                  <a:prstClr val="black"/>
                </a:solidFill>
                <a:effectLst/>
                <a:uLnTx/>
                <a:uFillTx/>
                <a:latin typeface="Arial" charset="0"/>
                <a:ea typeface="ヒラギノ角ゴ Pro W3" charset="0"/>
              </a:rPr>
              <a:t>, facilitating the alignment of programme partners and the strengthening of existing and new programme collaborations.</a:t>
            </a:r>
          </a:p>
        </p:txBody>
      </p:sp>
    </p:spTree>
    <p:extLst>
      <p:ext uri="{BB962C8B-B14F-4D97-AF65-F5344CB8AC3E}">
        <p14:creationId xmlns:p14="http://schemas.microsoft.com/office/powerpoint/2010/main" val="1438191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670999331"/>
              </p:ext>
            </p:extLst>
          </p:nvPr>
        </p:nvGraphicFramePr>
        <p:xfrm>
          <a:off x="1219200" y="1797910"/>
          <a:ext cx="97536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4"/>
          </p:nvPr>
        </p:nvSpPr>
        <p:spPr/>
        <p:txBody>
          <a:bodyPr/>
          <a:lstStyle/>
          <a:p>
            <a:fld id="{34368562-B963-D14D-B6B0-C53B94E906B8}" type="slidenum">
              <a:rPr lang="en-US" smtClean="0">
                <a:solidFill>
                  <a:srgbClr val="007944"/>
                </a:solidFill>
              </a:rPr>
              <a:pPr/>
              <a:t>5</a:t>
            </a:fld>
            <a:endParaRPr lang="en-US">
              <a:solidFill>
                <a:srgbClr val="007944"/>
              </a:solidFill>
            </a:endParaRPr>
          </a:p>
        </p:txBody>
      </p:sp>
      <p:pic>
        <p:nvPicPr>
          <p:cNvPr id="2" name="Picture 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879762" y="236326"/>
            <a:ext cx="2333625" cy="1714500"/>
          </a:xfrm>
          <a:prstGeom prst="rect">
            <a:avLst/>
          </a:prstGeom>
        </p:spPr>
      </p:pic>
    </p:spTree>
    <p:extLst>
      <p:ext uri="{BB962C8B-B14F-4D97-AF65-F5344CB8AC3E}">
        <p14:creationId xmlns:p14="http://schemas.microsoft.com/office/powerpoint/2010/main" val="4181493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85111"/>
            <a:ext cx="7315200" cy="731838"/>
          </a:xfrm>
        </p:spPr>
        <p:txBody>
          <a:bodyPr/>
          <a:lstStyle/>
          <a:p>
            <a:pPr algn="ctr"/>
            <a:r>
              <a:rPr lang="en-IE" dirty="0" smtClean="0"/>
              <a:t>Signpost Partners</a:t>
            </a:r>
            <a:endParaRPr lang="en-IE" dirty="0"/>
          </a:p>
        </p:txBody>
      </p:sp>
      <p:sp>
        <p:nvSpPr>
          <p:cNvPr id="4" name="Slide Number Placeholder 3"/>
          <p:cNvSpPr>
            <a:spLocks noGrp="1"/>
          </p:cNvSpPr>
          <p:nvPr>
            <p:ph type="sldNum" sz="quarter" idx="4"/>
          </p:nvPr>
        </p:nvSpPr>
        <p:spPr/>
        <p:txBody>
          <a:bodyPr/>
          <a:lstStyle/>
          <a:p>
            <a:fld id="{34368562-B963-D14D-B6B0-C53B94E906B8}" type="slidenum">
              <a:rPr lang="en-US">
                <a:solidFill>
                  <a:srgbClr val="007944"/>
                </a:solidFill>
              </a:rPr>
              <a:pPr/>
              <a:t>6</a:t>
            </a:fld>
            <a:endParaRPr lang="en-US">
              <a:solidFill>
                <a:srgbClr val="007944"/>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656685" y="998948"/>
            <a:ext cx="8915400" cy="5014913"/>
          </a:xfrm>
        </p:spPr>
      </p:pic>
      <p:sp>
        <p:nvSpPr>
          <p:cNvPr id="7" name="TextBox 6"/>
          <p:cNvSpPr txBox="1"/>
          <p:nvPr/>
        </p:nvSpPr>
        <p:spPr>
          <a:xfrm>
            <a:off x="1490596" y="6093334"/>
            <a:ext cx="8064000" cy="369332"/>
          </a:xfrm>
          <a:prstGeom prst="rect">
            <a:avLst/>
          </a:prstGeom>
          <a:noFill/>
        </p:spPr>
        <p:txBody>
          <a:bodyPr wrap="square" rtlCol="0">
            <a:spAutoFit/>
          </a:bodyPr>
          <a:lstStyle/>
          <a:p>
            <a:r>
              <a:rPr lang="en-IE" dirty="0" smtClean="0"/>
              <a:t>+ Drinks Ireland, Diageo, Heineken, </a:t>
            </a:r>
            <a:r>
              <a:rPr lang="en-IE" dirty="0"/>
              <a:t>I</a:t>
            </a:r>
            <a:r>
              <a:rPr lang="en-IE" dirty="0" smtClean="0"/>
              <a:t>rish Distillers and William Grant &amp; Sons </a:t>
            </a:r>
            <a:endParaRPr lang="en-IE" dirty="0"/>
          </a:p>
        </p:txBody>
      </p:sp>
      <p:sp>
        <p:nvSpPr>
          <p:cNvPr id="8" name="Oval Callout 7"/>
          <p:cNvSpPr/>
          <p:nvPr/>
        </p:nvSpPr>
        <p:spPr>
          <a:xfrm>
            <a:off x="8726466" y="285111"/>
            <a:ext cx="2438400" cy="1883979"/>
          </a:xfrm>
          <a:prstGeom prst="wedgeEllipseCallout">
            <a:avLst>
              <a:gd name="adj1" fmla="val -105080"/>
              <a:gd name="adj2" fmla="val 2460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2800" b="1" dirty="0" smtClean="0"/>
              <a:t>62 partners</a:t>
            </a:r>
            <a:endParaRPr lang="en-IE" sz="2800" b="1" dirty="0"/>
          </a:p>
        </p:txBody>
      </p:sp>
    </p:spTree>
    <p:extLst>
      <p:ext uri="{BB962C8B-B14F-4D97-AF65-F5344CB8AC3E}">
        <p14:creationId xmlns:p14="http://schemas.microsoft.com/office/powerpoint/2010/main" val="2018320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4470" y="685800"/>
            <a:ext cx="4008329" cy="692063"/>
          </a:xfrm>
        </p:spPr>
        <p:txBody>
          <a:bodyPr/>
          <a:lstStyle/>
          <a:p>
            <a:r>
              <a:rPr lang="en-IE" dirty="0" smtClean="0"/>
              <a:t>Signpost Farms</a:t>
            </a:r>
            <a:endParaRPr lang="en-IE" dirty="0"/>
          </a:p>
        </p:txBody>
      </p:sp>
      <p:sp>
        <p:nvSpPr>
          <p:cNvPr id="4" name="Slide Number Placeholder 3"/>
          <p:cNvSpPr>
            <a:spLocks noGrp="1"/>
          </p:cNvSpPr>
          <p:nvPr>
            <p:ph type="sldNum" sz="quarter" idx="4"/>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fld id="{34368562-B963-D14D-B6B0-C53B94E906B8}" type="slidenum">
              <a:rPr kumimoji="0" lang="en-US" sz="800" b="0" i="0" u="none" strike="noStrike" kern="1200" cap="none" spc="0" normalizeH="0" baseline="0" noProof="0" smtClean="0">
                <a:ln>
                  <a:noFill/>
                </a:ln>
                <a:solidFill>
                  <a:srgbClr val="007944"/>
                </a:solidFill>
                <a:effectLst/>
                <a:uLnTx/>
                <a:uFillTx/>
                <a:latin typeface="Arial" charset="0"/>
                <a:ea typeface="ヒラギノ角ゴ Pro W3" charset="0"/>
              </a:rPr>
              <a:pPr marL="0" marR="0" lvl="0" indent="0" algn="l" defTabSz="457200" rtl="0" eaLnBrk="1" fontAlgn="base" latinLnBrk="0" hangingPunct="1">
                <a:lnSpc>
                  <a:spcPct val="100000"/>
                </a:lnSpc>
                <a:spcBef>
                  <a:spcPct val="0"/>
                </a:spcBef>
                <a:spcAft>
                  <a:spcPct val="0"/>
                </a:spcAft>
                <a:buClrTx/>
                <a:buSzTx/>
                <a:buFontTx/>
                <a:buNone/>
                <a:tabLst/>
                <a:defRPr/>
              </a:pPr>
              <a:t>7</a:t>
            </a:fld>
            <a:endParaRPr kumimoji="0" lang="en-US" sz="800" b="0" i="0" u="none" strike="noStrike" kern="1200" cap="none" spc="0" normalizeH="0" baseline="0" noProof="0">
              <a:ln>
                <a:noFill/>
              </a:ln>
              <a:solidFill>
                <a:srgbClr val="007944"/>
              </a:solidFill>
              <a:effectLst/>
              <a:uLnTx/>
              <a:uFillTx/>
              <a:latin typeface="Arial" charset="0"/>
              <a:ea typeface="ヒラギノ角ゴ Pro W3" charset="0"/>
            </a:endParaRPr>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003908" y="535475"/>
            <a:ext cx="4724400" cy="6102096"/>
          </a:xfrm>
        </p:spPr>
      </p:pic>
      <p:sp>
        <p:nvSpPr>
          <p:cNvPr id="7" name="TextBox 6"/>
          <p:cNvSpPr txBox="1"/>
          <p:nvPr/>
        </p:nvSpPr>
        <p:spPr>
          <a:xfrm>
            <a:off x="6363223" y="1275940"/>
            <a:ext cx="5987440" cy="4524315"/>
          </a:xfrm>
          <a:prstGeom prst="rect">
            <a:avLst/>
          </a:prstGeom>
          <a:noFill/>
        </p:spPr>
        <p:txBody>
          <a:bodyPr wrap="square" rtlCol="0">
            <a:spAutoFit/>
          </a:bodyPr>
          <a:lstStyle/>
          <a:p>
            <a:r>
              <a:rPr lang="en-IE" sz="2400" dirty="0" smtClean="0"/>
              <a:t>Total						119</a:t>
            </a:r>
          </a:p>
          <a:p>
            <a:r>
              <a:rPr lang="en-IE" sz="2400" dirty="0" smtClean="0"/>
              <a:t>Dairy </a:t>
            </a:r>
            <a:r>
              <a:rPr lang="en-IE" sz="2400" dirty="0"/>
              <a:t>			</a:t>
            </a:r>
            <a:r>
              <a:rPr lang="en-IE" sz="2400" dirty="0" smtClean="0"/>
              <a:t>			50 (2 organic)</a:t>
            </a:r>
            <a:endParaRPr lang="en-IE" sz="2400" dirty="0"/>
          </a:p>
          <a:p>
            <a:r>
              <a:rPr lang="en-IE" sz="2400" dirty="0"/>
              <a:t>Future Beef (suckler)	</a:t>
            </a:r>
            <a:r>
              <a:rPr lang="en-IE" sz="2400" dirty="0" smtClean="0"/>
              <a:t>24 (2 organic)</a:t>
            </a:r>
            <a:endParaRPr lang="en-IE" sz="2400" dirty="0"/>
          </a:p>
          <a:p>
            <a:r>
              <a:rPr lang="en-IE" sz="2400" dirty="0" err="1" smtClean="0"/>
              <a:t>DairyBeef500</a:t>
            </a:r>
            <a:r>
              <a:rPr lang="en-IE" sz="2400" dirty="0"/>
              <a:t>	</a:t>
            </a:r>
            <a:r>
              <a:rPr lang="en-IE" sz="2400" dirty="0" smtClean="0"/>
              <a:t>		16</a:t>
            </a:r>
            <a:endParaRPr lang="en-IE" sz="2400" dirty="0"/>
          </a:p>
          <a:p>
            <a:r>
              <a:rPr lang="en-IE" sz="2400" dirty="0"/>
              <a:t>Sheep 				</a:t>
            </a:r>
            <a:r>
              <a:rPr lang="en-IE" sz="2400" dirty="0" smtClean="0"/>
              <a:t>	8</a:t>
            </a:r>
            <a:endParaRPr lang="en-IE" sz="2400" dirty="0"/>
          </a:p>
          <a:p>
            <a:r>
              <a:rPr lang="en-IE" sz="2400" dirty="0"/>
              <a:t>Tillage			</a:t>
            </a:r>
            <a:r>
              <a:rPr lang="en-IE" sz="2400" dirty="0" smtClean="0"/>
              <a:t>			8 (1 organic)</a:t>
            </a:r>
            <a:endParaRPr lang="en-IE" sz="2400" dirty="0"/>
          </a:p>
          <a:p>
            <a:r>
              <a:rPr lang="en-IE" sz="2400" dirty="0" smtClean="0"/>
              <a:t>Pig</a:t>
            </a:r>
            <a:r>
              <a:rPr lang="en-IE" sz="2400" dirty="0"/>
              <a:t>			</a:t>
            </a:r>
            <a:r>
              <a:rPr lang="en-IE" sz="2400" dirty="0" smtClean="0"/>
              <a:t>				2</a:t>
            </a:r>
          </a:p>
          <a:p>
            <a:r>
              <a:rPr lang="en-IE" sz="2400" dirty="0" smtClean="0"/>
              <a:t>Poultry					1</a:t>
            </a:r>
            <a:endParaRPr lang="en-IE" sz="2400" dirty="0"/>
          </a:p>
          <a:p>
            <a:r>
              <a:rPr lang="en-IE" sz="2400" dirty="0" smtClean="0"/>
              <a:t>Agricultural </a:t>
            </a:r>
            <a:r>
              <a:rPr lang="en-IE" sz="2400" dirty="0"/>
              <a:t>Colleges	6</a:t>
            </a:r>
          </a:p>
          <a:p>
            <a:r>
              <a:rPr lang="en-IE" sz="2400" dirty="0"/>
              <a:t>Other 			</a:t>
            </a:r>
            <a:r>
              <a:rPr lang="en-IE" sz="2400" dirty="0" smtClean="0"/>
              <a:t>			4</a:t>
            </a:r>
            <a:endParaRPr lang="en-IE" sz="2400" dirty="0"/>
          </a:p>
          <a:p>
            <a:r>
              <a:rPr lang="en-IE" sz="2400" dirty="0" smtClean="0"/>
              <a:t>(</a:t>
            </a:r>
            <a:r>
              <a:rPr lang="en-IE" sz="2400" dirty="0"/>
              <a:t>Organic				</a:t>
            </a:r>
            <a:r>
              <a:rPr lang="en-IE" sz="2400" dirty="0" smtClean="0"/>
              <a:t>	5</a:t>
            </a:r>
            <a:r>
              <a:rPr lang="en-IE" sz="2400" dirty="0"/>
              <a:t>) </a:t>
            </a:r>
          </a:p>
          <a:p>
            <a:endParaRPr lang="en-IE" sz="2400" dirty="0"/>
          </a:p>
        </p:txBody>
      </p:sp>
    </p:spTree>
    <p:extLst>
      <p:ext uri="{BB962C8B-B14F-4D97-AF65-F5344CB8AC3E}">
        <p14:creationId xmlns:p14="http://schemas.microsoft.com/office/powerpoint/2010/main" val="4007381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73146" y="575630"/>
            <a:ext cx="7667740" cy="731839"/>
          </a:xfrm>
        </p:spPr>
        <p:txBody>
          <a:bodyPr/>
          <a:lstStyle/>
          <a:p>
            <a:r>
              <a:rPr lang="en-IE" dirty="0" smtClean="0"/>
              <a:t>Signpost Programme and NFS</a:t>
            </a:r>
            <a:endParaRPr lang="en-IE" dirty="0"/>
          </a:p>
        </p:txBody>
      </p:sp>
      <p:sp>
        <p:nvSpPr>
          <p:cNvPr id="3" name="Content Placeholder 2"/>
          <p:cNvSpPr>
            <a:spLocks noGrp="1"/>
          </p:cNvSpPr>
          <p:nvPr>
            <p:ph idx="1"/>
          </p:nvPr>
        </p:nvSpPr>
        <p:spPr>
          <a:xfrm>
            <a:off x="840078" y="3286897"/>
            <a:ext cx="7822007" cy="2885303"/>
          </a:xfrm>
          <a:solidFill>
            <a:schemeClr val="bg1"/>
          </a:solidFill>
        </p:spPr>
        <p:txBody>
          <a:bodyPr>
            <a:noAutofit/>
          </a:bodyPr>
          <a:lstStyle/>
          <a:p>
            <a:r>
              <a:rPr lang="en-IE" sz="2400" dirty="0"/>
              <a:t>Signpost Farmers’ data recorded by NFS technicians </a:t>
            </a:r>
            <a:endParaRPr lang="en-IE" sz="2400" dirty="0" smtClean="0"/>
          </a:p>
          <a:p>
            <a:r>
              <a:rPr lang="en-IE" sz="2400" dirty="0" smtClean="0"/>
              <a:t>2021 </a:t>
            </a:r>
            <a:r>
              <a:rPr lang="en-IE" sz="2400" dirty="0"/>
              <a:t>is a baseline year</a:t>
            </a:r>
          </a:p>
          <a:p>
            <a:r>
              <a:rPr lang="en-IE" sz="2400" dirty="0"/>
              <a:t>New Signpost Sustainability </a:t>
            </a:r>
            <a:r>
              <a:rPr lang="en-IE" sz="2400" dirty="0" smtClean="0"/>
              <a:t>Report created</a:t>
            </a:r>
          </a:p>
          <a:p>
            <a:pPr lvl="1"/>
            <a:r>
              <a:rPr lang="en-IE" sz="2000" dirty="0" smtClean="0"/>
              <a:t>66 </a:t>
            </a:r>
            <a:r>
              <a:rPr lang="en-IE" sz="2000" dirty="0" smtClean="0"/>
              <a:t>reports issued to individual farmers</a:t>
            </a:r>
          </a:p>
          <a:p>
            <a:pPr lvl="1"/>
            <a:r>
              <a:rPr lang="en-IE" sz="2000" dirty="0" smtClean="0"/>
              <a:t>remaining </a:t>
            </a:r>
            <a:r>
              <a:rPr lang="en-IE" sz="2000" dirty="0" smtClean="0"/>
              <a:t>reports </a:t>
            </a:r>
            <a:r>
              <a:rPr lang="en-IE" sz="2000" dirty="0" smtClean="0"/>
              <a:t>to be generated and issued </a:t>
            </a:r>
            <a:r>
              <a:rPr lang="en-IE" sz="2000" dirty="0" smtClean="0"/>
              <a:t>shortly</a:t>
            </a:r>
          </a:p>
          <a:p>
            <a:r>
              <a:rPr lang="en-IE" sz="2400" dirty="0" smtClean="0"/>
              <a:t>Further analysis of data required</a:t>
            </a:r>
            <a:endParaRPr lang="en-IE" sz="2400" dirty="0"/>
          </a:p>
        </p:txBody>
      </p:sp>
      <p:sp>
        <p:nvSpPr>
          <p:cNvPr id="4" name="Slide Number Placeholder 3"/>
          <p:cNvSpPr>
            <a:spLocks noGrp="1"/>
          </p:cNvSpPr>
          <p:nvPr>
            <p:ph type="sldNum" sz="quarter" idx="4"/>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fld id="{34368562-B963-D14D-B6B0-C53B94E906B8}" type="slidenum">
              <a:rPr kumimoji="0" lang="en-US" sz="800" b="0" i="0" u="none" strike="noStrike" kern="1200" cap="none" spc="0" normalizeH="0" baseline="0" noProof="0" smtClean="0">
                <a:ln>
                  <a:noFill/>
                </a:ln>
                <a:solidFill>
                  <a:srgbClr val="007944"/>
                </a:solidFill>
                <a:effectLst/>
                <a:uLnTx/>
                <a:uFillTx/>
                <a:latin typeface="Arial" charset="0"/>
                <a:ea typeface="ヒラギノ角ゴ Pro W3" charset="0"/>
              </a:rPr>
              <a:pPr marL="0" marR="0" lvl="0" indent="0" algn="l" defTabSz="457200" rtl="0" eaLnBrk="1" fontAlgn="base" latinLnBrk="0" hangingPunct="1">
                <a:lnSpc>
                  <a:spcPct val="100000"/>
                </a:lnSpc>
                <a:spcBef>
                  <a:spcPct val="0"/>
                </a:spcBef>
                <a:spcAft>
                  <a:spcPct val="0"/>
                </a:spcAft>
                <a:buClrTx/>
                <a:buSzTx/>
                <a:buFontTx/>
                <a:buNone/>
                <a:tabLst/>
                <a:defRPr/>
              </a:pPr>
              <a:t>8</a:t>
            </a:fld>
            <a:endParaRPr kumimoji="0" lang="en-US" sz="800" b="0" i="0" u="none" strike="noStrike" kern="1200" cap="none" spc="0" normalizeH="0" baseline="0" noProof="0">
              <a:ln>
                <a:noFill/>
              </a:ln>
              <a:solidFill>
                <a:srgbClr val="007944"/>
              </a:solidFill>
              <a:effectLst/>
              <a:uLnTx/>
              <a:uFillTx/>
              <a:latin typeface="Arial" charset="0"/>
              <a:ea typeface="ヒラギノ角ゴ Pro W3" charset="0"/>
            </a:endParaRPr>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02046" y="2417524"/>
            <a:ext cx="2600325" cy="3657600"/>
          </a:xfrm>
          <a:prstGeom prst="rect">
            <a:avLst/>
          </a:prstGeom>
        </p:spPr>
      </p:pic>
    </p:spTree>
    <p:extLst>
      <p:ext uri="{BB962C8B-B14F-4D97-AF65-F5344CB8AC3E}">
        <p14:creationId xmlns:p14="http://schemas.microsoft.com/office/powerpoint/2010/main" val="2496734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NFS Results – farm characteristics</a:t>
            </a:r>
            <a:endParaRPr lang="en-IE"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52418321"/>
              </p:ext>
            </p:extLst>
          </p:nvPr>
        </p:nvGraphicFramePr>
        <p:xfrm>
          <a:off x="1219200" y="1600200"/>
          <a:ext cx="3996000" cy="3606800"/>
        </p:xfrm>
        <a:graphic>
          <a:graphicData uri="http://schemas.openxmlformats.org/drawingml/2006/table">
            <a:tbl>
              <a:tblPr firstRow="1" bandRow="1">
                <a:tableStyleId>{3B4B98B0-60AC-42C2-AFA5-B58CD77FA1E5}</a:tableStyleId>
              </a:tblPr>
              <a:tblGrid>
                <a:gridCol w="3060700">
                  <a:extLst>
                    <a:ext uri="{9D8B030D-6E8A-4147-A177-3AD203B41FA5}">
                      <a16:colId xmlns:a16="http://schemas.microsoft.com/office/drawing/2014/main" val="4139368722"/>
                    </a:ext>
                  </a:extLst>
                </a:gridCol>
                <a:gridCol w="935300">
                  <a:extLst>
                    <a:ext uri="{9D8B030D-6E8A-4147-A177-3AD203B41FA5}">
                      <a16:colId xmlns:a16="http://schemas.microsoft.com/office/drawing/2014/main" val="406855475"/>
                    </a:ext>
                  </a:extLst>
                </a:gridCol>
              </a:tblGrid>
              <a:tr h="370840">
                <a:tc>
                  <a:txBody>
                    <a:bodyPr/>
                    <a:lstStyle/>
                    <a:p>
                      <a:r>
                        <a:rPr lang="en-IE" dirty="0" smtClean="0"/>
                        <a:t>n = 104</a:t>
                      </a:r>
                      <a:endParaRPr lang="en-IE" dirty="0"/>
                    </a:p>
                  </a:txBody>
                  <a:tcPr/>
                </a:tc>
                <a:tc>
                  <a:txBody>
                    <a:bodyPr/>
                    <a:lstStyle/>
                    <a:p>
                      <a:pPr algn="r"/>
                      <a:r>
                        <a:rPr lang="en-IE" dirty="0" smtClean="0"/>
                        <a:t>ha</a:t>
                      </a:r>
                      <a:endParaRPr lang="en-IE" dirty="0"/>
                    </a:p>
                  </a:txBody>
                  <a:tcPr/>
                </a:tc>
                <a:extLst>
                  <a:ext uri="{0D108BD9-81ED-4DB2-BD59-A6C34878D82A}">
                    <a16:rowId xmlns:a16="http://schemas.microsoft.com/office/drawing/2014/main" val="3965929297"/>
                  </a:ext>
                </a:extLst>
              </a:tr>
              <a:tr h="370840">
                <a:tc>
                  <a:txBody>
                    <a:bodyPr/>
                    <a:lstStyle/>
                    <a:p>
                      <a:r>
                        <a:rPr lang="en-IE" dirty="0" smtClean="0"/>
                        <a:t>Land owned (ha)</a:t>
                      </a:r>
                    </a:p>
                  </a:txBody>
                  <a:tcPr/>
                </a:tc>
                <a:tc>
                  <a:txBody>
                    <a:bodyPr/>
                    <a:lstStyle/>
                    <a:p>
                      <a:pPr algn="r"/>
                      <a:r>
                        <a:rPr lang="en-IE" dirty="0" smtClean="0"/>
                        <a:t>62.7</a:t>
                      </a:r>
                      <a:endParaRPr lang="en-IE" dirty="0"/>
                    </a:p>
                  </a:txBody>
                  <a:tcPr/>
                </a:tc>
                <a:extLst>
                  <a:ext uri="{0D108BD9-81ED-4DB2-BD59-A6C34878D82A}">
                    <a16:rowId xmlns:a16="http://schemas.microsoft.com/office/drawing/2014/main" val="2320919094"/>
                  </a:ext>
                </a:extLst>
              </a:tr>
              <a:tr h="370840">
                <a:tc>
                  <a:txBody>
                    <a:bodyPr/>
                    <a:lstStyle/>
                    <a:p>
                      <a:r>
                        <a:rPr lang="en-IE" dirty="0" smtClean="0"/>
                        <a:t>Land rented (ha)</a:t>
                      </a:r>
                      <a:endParaRPr lang="en-IE" dirty="0"/>
                    </a:p>
                  </a:txBody>
                  <a:tcPr/>
                </a:tc>
                <a:tc>
                  <a:txBody>
                    <a:bodyPr/>
                    <a:lstStyle/>
                    <a:p>
                      <a:pPr algn="r"/>
                      <a:r>
                        <a:rPr lang="en-IE" dirty="0" smtClean="0"/>
                        <a:t>25.0</a:t>
                      </a:r>
                      <a:endParaRPr lang="en-IE" dirty="0"/>
                    </a:p>
                  </a:txBody>
                  <a:tcPr/>
                </a:tc>
                <a:extLst>
                  <a:ext uri="{0D108BD9-81ED-4DB2-BD59-A6C34878D82A}">
                    <a16:rowId xmlns:a16="http://schemas.microsoft.com/office/drawing/2014/main" val="173458593"/>
                  </a:ext>
                </a:extLst>
              </a:tr>
              <a:tr h="370840">
                <a:tc>
                  <a:txBody>
                    <a:bodyPr/>
                    <a:lstStyle/>
                    <a:p>
                      <a:r>
                        <a:rPr lang="en-IE" dirty="0" smtClean="0"/>
                        <a:t>Land farmed</a:t>
                      </a:r>
                      <a:r>
                        <a:rPr lang="en-IE" baseline="0" dirty="0" smtClean="0"/>
                        <a:t> (ha)</a:t>
                      </a:r>
                      <a:endParaRPr lang="en-IE" dirty="0"/>
                    </a:p>
                  </a:txBody>
                  <a:tcPr/>
                </a:tc>
                <a:tc>
                  <a:txBody>
                    <a:bodyPr/>
                    <a:lstStyle/>
                    <a:p>
                      <a:pPr algn="r"/>
                      <a:r>
                        <a:rPr lang="en-IE" dirty="0" smtClean="0"/>
                        <a:t>87.2</a:t>
                      </a:r>
                      <a:endParaRPr lang="en-IE" dirty="0"/>
                    </a:p>
                  </a:txBody>
                  <a:tcPr/>
                </a:tc>
                <a:extLst>
                  <a:ext uri="{0D108BD9-81ED-4DB2-BD59-A6C34878D82A}">
                    <a16:rowId xmlns:a16="http://schemas.microsoft.com/office/drawing/2014/main" val="897105494"/>
                  </a:ext>
                </a:extLst>
              </a:tr>
              <a:tr h="370840">
                <a:tc>
                  <a:txBody>
                    <a:bodyPr/>
                    <a:lstStyle/>
                    <a:p>
                      <a:r>
                        <a:rPr lang="en-IE" dirty="0" smtClean="0"/>
                        <a:t>Utilisable agricultural area (</a:t>
                      </a:r>
                      <a:r>
                        <a:rPr lang="en-IE" dirty="0" err="1" smtClean="0"/>
                        <a:t>UAA</a:t>
                      </a:r>
                      <a:r>
                        <a:rPr lang="en-IE" dirty="0" smtClean="0"/>
                        <a:t>,</a:t>
                      </a:r>
                      <a:r>
                        <a:rPr lang="en-IE" baseline="0" dirty="0" smtClean="0"/>
                        <a:t> ha)</a:t>
                      </a:r>
                      <a:endParaRPr lang="en-IE" dirty="0"/>
                    </a:p>
                  </a:txBody>
                  <a:tcPr/>
                </a:tc>
                <a:tc>
                  <a:txBody>
                    <a:bodyPr/>
                    <a:lstStyle/>
                    <a:p>
                      <a:pPr algn="r"/>
                      <a:r>
                        <a:rPr lang="en-IE" dirty="0" smtClean="0"/>
                        <a:t>83.8</a:t>
                      </a:r>
                      <a:endParaRPr lang="en-IE" dirty="0"/>
                    </a:p>
                  </a:txBody>
                  <a:tcPr/>
                </a:tc>
                <a:extLst>
                  <a:ext uri="{0D108BD9-81ED-4DB2-BD59-A6C34878D82A}">
                    <a16:rowId xmlns:a16="http://schemas.microsoft.com/office/drawing/2014/main" val="304226045"/>
                  </a:ext>
                </a:extLst>
              </a:tr>
              <a:tr h="370840">
                <a:tc>
                  <a:txBody>
                    <a:bodyPr/>
                    <a:lstStyle/>
                    <a:p>
                      <a:r>
                        <a:rPr lang="en-IE" dirty="0" smtClean="0"/>
                        <a:t>Total pasture (ha)</a:t>
                      </a:r>
                      <a:endParaRPr lang="en-IE" dirty="0"/>
                    </a:p>
                  </a:txBody>
                  <a:tcPr/>
                </a:tc>
                <a:tc>
                  <a:txBody>
                    <a:bodyPr/>
                    <a:lstStyle/>
                    <a:p>
                      <a:pPr algn="r"/>
                      <a:r>
                        <a:rPr lang="en-IE" dirty="0" smtClean="0"/>
                        <a:t>67.5</a:t>
                      </a:r>
                      <a:endParaRPr lang="en-IE" dirty="0"/>
                    </a:p>
                  </a:txBody>
                  <a:tcPr/>
                </a:tc>
                <a:extLst>
                  <a:ext uri="{0D108BD9-81ED-4DB2-BD59-A6C34878D82A}">
                    <a16:rowId xmlns:a16="http://schemas.microsoft.com/office/drawing/2014/main" val="4258133913"/>
                  </a:ext>
                </a:extLst>
              </a:tr>
              <a:tr h="370840">
                <a:tc>
                  <a:txBody>
                    <a:bodyPr/>
                    <a:lstStyle/>
                    <a:p>
                      <a:r>
                        <a:rPr lang="en-IE" dirty="0" smtClean="0"/>
                        <a:t>Total tillage</a:t>
                      </a:r>
                      <a:r>
                        <a:rPr lang="en-IE" baseline="0" dirty="0" smtClean="0"/>
                        <a:t> crops (ha)</a:t>
                      </a:r>
                      <a:endParaRPr lang="en-IE" dirty="0"/>
                    </a:p>
                  </a:txBody>
                  <a:tcPr/>
                </a:tc>
                <a:tc>
                  <a:txBody>
                    <a:bodyPr/>
                    <a:lstStyle/>
                    <a:p>
                      <a:pPr algn="r"/>
                      <a:r>
                        <a:rPr lang="en-IE" dirty="0" smtClean="0"/>
                        <a:t>12.4</a:t>
                      </a:r>
                      <a:endParaRPr lang="en-IE" dirty="0"/>
                    </a:p>
                  </a:txBody>
                  <a:tcPr/>
                </a:tc>
                <a:extLst>
                  <a:ext uri="{0D108BD9-81ED-4DB2-BD59-A6C34878D82A}">
                    <a16:rowId xmlns:a16="http://schemas.microsoft.com/office/drawing/2014/main" val="2201181126"/>
                  </a:ext>
                </a:extLst>
              </a:tr>
              <a:tr h="370840">
                <a:tc>
                  <a:txBody>
                    <a:bodyPr/>
                    <a:lstStyle/>
                    <a:p>
                      <a:r>
                        <a:rPr lang="en-IE" dirty="0" smtClean="0"/>
                        <a:t>Farm forestry (ha) </a:t>
                      </a:r>
                      <a:r>
                        <a:rPr lang="en-IE" sz="1400" dirty="0" smtClean="0"/>
                        <a:t>(16 farms)</a:t>
                      </a:r>
                      <a:endParaRPr lang="en-IE" dirty="0"/>
                    </a:p>
                  </a:txBody>
                  <a:tcPr/>
                </a:tc>
                <a:tc>
                  <a:txBody>
                    <a:bodyPr/>
                    <a:lstStyle/>
                    <a:p>
                      <a:pPr algn="r"/>
                      <a:r>
                        <a:rPr lang="en-IE" dirty="0" smtClean="0"/>
                        <a:t>2.1</a:t>
                      </a:r>
                      <a:endParaRPr lang="en-IE" dirty="0"/>
                    </a:p>
                  </a:txBody>
                  <a:tcPr/>
                </a:tc>
                <a:extLst>
                  <a:ext uri="{0D108BD9-81ED-4DB2-BD59-A6C34878D82A}">
                    <a16:rowId xmlns:a16="http://schemas.microsoft.com/office/drawing/2014/main" val="2841827219"/>
                  </a:ext>
                </a:extLst>
              </a:tr>
              <a:tr h="370840">
                <a:tc>
                  <a:txBody>
                    <a:bodyPr/>
                    <a:lstStyle/>
                    <a:p>
                      <a:r>
                        <a:rPr lang="en-IE" dirty="0" smtClean="0"/>
                        <a:t>Old woodland (ha)</a:t>
                      </a:r>
                      <a:r>
                        <a:rPr lang="en-IE" baseline="0" dirty="0" smtClean="0"/>
                        <a:t> </a:t>
                      </a:r>
                      <a:r>
                        <a:rPr lang="en-IE" sz="1400" baseline="0" dirty="0" smtClean="0"/>
                        <a:t>(18 farms)</a:t>
                      </a:r>
                      <a:endParaRPr lang="en-IE" dirty="0"/>
                    </a:p>
                  </a:txBody>
                  <a:tcPr/>
                </a:tc>
                <a:tc>
                  <a:txBody>
                    <a:bodyPr/>
                    <a:lstStyle/>
                    <a:p>
                      <a:pPr algn="r"/>
                      <a:r>
                        <a:rPr lang="en-IE" dirty="0" smtClean="0"/>
                        <a:t>1.1</a:t>
                      </a:r>
                      <a:endParaRPr lang="en-IE" dirty="0"/>
                    </a:p>
                  </a:txBody>
                  <a:tcPr/>
                </a:tc>
                <a:extLst>
                  <a:ext uri="{0D108BD9-81ED-4DB2-BD59-A6C34878D82A}">
                    <a16:rowId xmlns:a16="http://schemas.microsoft.com/office/drawing/2014/main" val="2082843131"/>
                  </a:ext>
                </a:extLst>
              </a:tr>
            </a:tbl>
          </a:graphicData>
        </a:graphic>
      </p:graphicFrame>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9</a:t>
            </a:fld>
            <a:endParaRPr lang="en-US">
              <a:solidFill>
                <a:srgbClr val="007944"/>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3302212618"/>
              </p:ext>
            </p:extLst>
          </p:nvPr>
        </p:nvGraphicFramePr>
        <p:xfrm>
          <a:off x="5588000" y="1600200"/>
          <a:ext cx="3996000" cy="2763520"/>
        </p:xfrm>
        <a:graphic>
          <a:graphicData uri="http://schemas.openxmlformats.org/drawingml/2006/table">
            <a:tbl>
              <a:tblPr firstRow="1" bandRow="1">
                <a:tableStyleId>{3B4B98B0-60AC-42C2-AFA5-B58CD77FA1E5}</a:tableStyleId>
              </a:tblPr>
              <a:tblGrid>
                <a:gridCol w="3149600">
                  <a:extLst>
                    <a:ext uri="{9D8B030D-6E8A-4147-A177-3AD203B41FA5}">
                      <a16:colId xmlns:a16="http://schemas.microsoft.com/office/drawing/2014/main" val="4139368722"/>
                    </a:ext>
                  </a:extLst>
                </a:gridCol>
                <a:gridCol w="846400">
                  <a:extLst>
                    <a:ext uri="{9D8B030D-6E8A-4147-A177-3AD203B41FA5}">
                      <a16:colId xmlns:a16="http://schemas.microsoft.com/office/drawing/2014/main" val="406855475"/>
                    </a:ext>
                  </a:extLst>
                </a:gridCol>
              </a:tblGrid>
              <a:tr h="370840">
                <a:tc>
                  <a:txBody>
                    <a:bodyPr/>
                    <a:lstStyle/>
                    <a:p>
                      <a:r>
                        <a:rPr lang="en-IE" dirty="0" smtClean="0"/>
                        <a:t>n = 104*</a:t>
                      </a:r>
                      <a:endParaRPr lang="en-IE" dirty="0"/>
                    </a:p>
                  </a:txBody>
                  <a:tcPr/>
                </a:tc>
                <a:tc>
                  <a:txBody>
                    <a:bodyPr/>
                    <a:lstStyle/>
                    <a:p>
                      <a:pPr algn="r"/>
                      <a:r>
                        <a:rPr lang="en-IE" dirty="0" smtClean="0"/>
                        <a:t>%</a:t>
                      </a:r>
                      <a:endParaRPr lang="en-IE" dirty="0"/>
                    </a:p>
                  </a:txBody>
                  <a:tcPr/>
                </a:tc>
                <a:extLst>
                  <a:ext uri="{0D108BD9-81ED-4DB2-BD59-A6C34878D82A}">
                    <a16:rowId xmlns:a16="http://schemas.microsoft.com/office/drawing/2014/main" val="3965929297"/>
                  </a:ext>
                </a:extLst>
              </a:tr>
              <a:tr h="370840">
                <a:tc>
                  <a:txBody>
                    <a:bodyPr/>
                    <a:lstStyle/>
                    <a:p>
                      <a:r>
                        <a:rPr lang="en-IE" dirty="0" smtClean="0"/>
                        <a:t>Married (%)</a:t>
                      </a:r>
                    </a:p>
                  </a:txBody>
                  <a:tcPr/>
                </a:tc>
                <a:tc>
                  <a:txBody>
                    <a:bodyPr/>
                    <a:lstStyle/>
                    <a:p>
                      <a:pPr algn="r"/>
                      <a:r>
                        <a:rPr lang="en-IE" dirty="0" smtClean="0"/>
                        <a:t>85</a:t>
                      </a:r>
                      <a:endParaRPr lang="en-IE" dirty="0"/>
                    </a:p>
                  </a:txBody>
                  <a:tcPr/>
                </a:tc>
                <a:extLst>
                  <a:ext uri="{0D108BD9-81ED-4DB2-BD59-A6C34878D82A}">
                    <a16:rowId xmlns:a16="http://schemas.microsoft.com/office/drawing/2014/main" val="2320919094"/>
                  </a:ext>
                </a:extLst>
              </a:tr>
              <a:tr h="370840">
                <a:tc>
                  <a:txBody>
                    <a:bodyPr/>
                    <a:lstStyle/>
                    <a:p>
                      <a:r>
                        <a:rPr lang="en-IE" dirty="0" smtClean="0"/>
                        <a:t>Female (%)</a:t>
                      </a:r>
                      <a:endParaRPr lang="en-IE" dirty="0"/>
                    </a:p>
                  </a:txBody>
                  <a:tcPr/>
                </a:tc>
                <a:tc>
                  <a:txBody>
                    <a:bodyPr/>
                    <a:lstStyle/>
                    <a:p>
                      <a:pPr algn="r"/>
                      <a:r>
                        <a:rPr lang="en-IE" dirty="0" smtClean="0"/>
                        <a:t>2</a:t>
                      </a:r>
                      <a:endParaRPr lang="en-IE" dirty="0"/>
                    </a:p>
                  </a:txBody>
                  <a:tcPr/>
                </a:tc>
                <a:extLst>
                  <a:ext uri="{0D108BD9-81ED-4DB2-BD59-A6C34878D82A}">
                    <a16:rowId xmlns:a16="http://schemas.microsoft.com/office/drawing/2014/main" val="3653474067"/>
                  </a:ext>
                </a:extLst>
              </a:tr>
              <a:tr h="370840">
                <a:tc>
                  <a:txBody>
                    <a:bodyPr/>
                    <a:lstStyle/>
                    <a:p>
                      <a:r>
                        <a:rPr lang="en-IE" dirty="0" smtClean="0"/>
                        <a:t>Family operated – single</a:t>
                      </a:r>
                      <a:r>
                        <a:rPr lang="en-IE" baseline="0" dirty="0" smtClean="0"/>
                        <a:t> operator (%)</a:t>
                      </a:r>
                      <a:endParaRPr lang="en-IE" dirty="0"/>
                    </a:p>
                  </a:txBody>
                  <a:tcPr/>
                </a:tc>
                <a:tc>
                  <a:txBody>
                    <a:bodyPr/>
                    <a:lstStyle/>
                    <a:p>
                      <a:pPr algn="r"/>
                      <a:r>
                        <a:rPr lang="en-IE" dirty="0" smtClean="0"/>
                        <a:t>46</a:t>
                      </a:r>
                      <a:endParaRPr lang="en-IE" dirty="0"/>
                    </a:p>
                  </a:txBody>
                  <a:tcPr/>
                </a:tc>
                <a:extLst>
                  <a:ext uri="{0D108BD9-81ED-4DB2-BD59-A6C34878D82A}">
                    <a16:rowId xmlns:a16="http://schemas.microsoft.com/office/drawing/2014/main" val="897105494"/>
                  </a:ext>
                </a:extLst>
              </a:tr>
              <a:tr h="370840">
                <a:tc>
                  <a:txBody>
                    <a:bodyPr/>
                    <a:lstStyle/>
                    <a:p>
                      <a:r>
                        <a:rPr lang="en-IE" dirty="0" smtClean="0"/>
                        <a:t>Family operated</a:t>
                      </a:r>
                      <a:r>
                        <a:rPr lang="en-IE" baseline="0" dirty="0" smtClean="0"/>
                        <a:t> – more than one operator (%)</a:t>
                      </a:r>
                      <a:endParaRPr lang="en-IE" dirty="0"/>
                    </a:p>
                  </a:txBody>
                  <a:tcPr/>
                </a:tc>
                <a:tc>
                  <a:txBody>
                    <a:bodyPr/>
                    <a:lstStyle/>
                    <a:p>
                      <a:pPr algn="r"/>
                      <a:r>
                        <a:rPr lang="en-IE" dirty="0" smtClean="0"/>
                        <a:t>27</a:t>
                      </a:r>
                      <a:endParaRPr lang="en-IE" dirty="0"/>
                    </a:p>
                  </a:txBody>
                  <a:tcPr/>
                </a:tc>
                <a:extLst>
                  <a:ext uri="{0D108BD9-81ED-4DB2-BD59-A6C34878D82A}">
                    <a16:rowId xmlns:a16="http://schemas.microsoft.com/office/drawing/2014/main" val="304226045"/>
                  </a:ext>
                </a:extLst>
              </a:tr>
              <a:tr h="370840">
                <a:tc>
                  <a:txBody>
                    <a:bodyPr/>
                    <a:lstStyle/>
                    <a:p>
                      <a:r>
                        <a:rPr lang="en-IE" dirty="0" smtClean="0"/>
                        <a:t>Company (%)</a:t>
                      </a:r>
                      <a:endParaRPr lang="en-IE" dirty="0"/>
                    </a:p>
                  </a:txBody>
                  <a:tcPr/>
                </a:tc>
                <a:tc>
                  <a:txBody>
                    <a:bodyPr/>
                    <a:lstStyle/>
                    <a:p>
                      <a:pPr algn="r"/>
                      <a:r>
                        <a:rPr lang="en-IE" dirty="0" smtClean="0"/>
                        <a:t>22</a:t>
                      </a:r>
                      <a:endParaRPr lang="en-IE" dirty="0"/>
                    </a:p>
                  </a:txBody>
                  <a:tcPr/>
                </a:tc>
                <a:extLst>
                  <a:ext uri="{0D108BD9-81ED-4DB2-BD59-A6C34878D82A}">
                    <a16:rowId xmlns:a16="http://schemas.microsoft.com/office/drawing/2014/main" val="425813391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33529041"/>
              </p:ext>
            </p:extLst>
          </p:nvPr>
        </p:nvGraphicFramePr>
        <p:xfrm>
          <a:off x="5588000" y="4546282"/>
          <a:ext cx="4176000" cy="1483360"/>
        </p:xfrm>
        <a:graphic>
          <a:graphicData uri="http://schemas.openxmlformats.org/drawingml/2006/table">
            <a:tbl>
              <a:tblPr firstRow="1" bandRow="1">
                <a:tableStyleId>{3B4B98B0-60AC-42C2-AFA5-B58CD77FA1E5}</a:tableStyleId>
              </a:tblPr>
              <a:tblGrid>
                <a:gridCol w="3132000">
                  <a:extLst>
                    <a:ext uri="{9D8B030D-6E8A-4147-A177-3AD203B41FA5}">
                      <a16:colId xmlns:a16="http://schemas.microsoft.com/office/drawing/2014/main" val="1432190173"/>
                    </a:ext>
                  </a:extLst>
                </a:gridCol>
                <a:gridCol w="1044000">
                  <a:extLst>
                    <a:ext uri="{9D8B030D-6E8A-4147-A177-3AD203B41FA5}">
                      <a16:colId xmlns:a16="http://schemas.microsoft.com/office/drawing/2014/main" val="2566227601"/>
                    </a:ext>
                  </a:extLst>
                </a:gridCol>
              </a:tblGrid>
              <a:tr h="370840">
                <a:tc>
                  <a:txBody>
                    <a:bodyPr/>
                    <a:lstStyle/>
                    <a:p>
                      <a:endParaRPr lang="en-IE" dirty="0"/>
                    </a:p>
                  </a:txBody>
                  <a:tcPr/>
                </a:tc>
                <a:tc>
                  <a:txBody>
                    <a:bodyPr/>
                    <a:lstStyle/>
                    <a:p>
                      <a:endParaRPr lang="en-IE"/>
                    </a:p>
                  </a:txBody>
                  <a:tcPr/>
                </a:tc>
                <a:extLst>
                  <a:ext uri="{0D108BD9-81ED-4DB2-BD59-A6C34878D82A}">
                    <a16:rowId xmlns:a16="http://schemas.microsoft.com/office/drawing/2014/main" val="939718481"/>
                  </a:ext>
                </a:extLst>
              </a:tr>
              <a:tr h="370840">
                <a:tc>
                  <a:txBody>
                    <a:bodyPr/>
                    <a:lstStyle/>
                    <a:p>
                      <a:r>
                        <a:rPr lang="en-IE" dirty="0" smtClean="0"/>
                        <a:t>Dairy</a:t>
                      </a:r>
                      <a:r>
                        <a:rPr lang="en-IE" baseline="0" dirty="0" smtClean="0"/>
                        <a:t> cows (avg., n = 48)</a:t>
                      </a:r>
                      <a:endParaRPr lang="en-IE" dirty="0"/>
                    </a:p>
                  </a:txBody>
                  <a:tcPr/>
                </a:tc>
                <a:tc>
                  <a:txBody>
                    <a:bodyPr/>
                    <a:lstStyle/>
                    <a:p>
                      <a:pPr algn="r"/>
                      <a:r>
                        <a:rPr lang="en-IE" dirty="0" smtClean="0"/>
                        <a:t>156</a:t>
                      </a:r>
                      <a:endParaRPr lang="en-IE" dirty="0"/>
                    </a:p>
                  </a:txBody>
                  <a:tcPr/>
                </a:tc>
                <a:extLst>
                  <a:ext uri="{0D108BD9-81ED-4DB2-BD59-A6C34878D82A}">
                    <a16:rowId xmlns:a16="http://schemas.microsoft.com/office/drawing/2014/main" val="1419779050"/>
                  </a:ext>
                </a:extLst>
              </a:tr>
              <a:tr h="370840">
                <a:tc>
                  <a:txBody>
                    <a:bodyPr/>
                    <a:lstStyle/>
                    <a:p>
                      <a:r>
                        <a:rPr lang="en-IE" dirty="0" smtClean="0"/>
                        <a:t>Milk produced</a:t>
                      </a:r>
                      <a:r>
                        <a:rPr lang="en-IE" baseline="0" dirty="0" smtClean="0"/>
                        <a:t> (litres, </a:t>
                      </a:r>
                      <a:r>
                        <a:rPr lang="en-IE" baseline="0" dirty="0" smtClean="0"/>
                        <a:t>n = 48)</a:t>
                      </a:r>
                      <a:endParaRPr lang="en-IE" dirty="0"/>
                    </a:p>
                  </a:txBody>
                  <a:tcPr/>
                </a:tc>
                <a:tc>
                  <a:txBody>
                    <a:bodyPr/>
                    <a:lstStyle/>
                    <a:p>
                      <a:pPr algn="r"/>
                      <a:r>
                        <a:rPr lang="en-IE" dirty="0" smtClean="0"/>
                        <a:t>929,000</a:t>
                      </a:r>
                      <a:endParaRPr lang="en-IE" dirty="0"/>
                    </a:p>
                  </a:txBody>
                  <a:tcPr/>
                </a:tc>
                <a:extLst>
                  <a:ext uri="{0D108BD9-81ED-4DB2-BD59-A6C34878D82A}">
                    <a16:rowId xmlns:a16="http://schemas.microsoft.com/office/drawing/2014/main" val="2417820229"/>
                  </a:ext>
                </a:extLst>
              </a:tr>
              <a:tr h="370840">
                <a:tc>
                  <a:txBody>
                    <a:bodyPr/>
                    <a:lstStyle/>
                    <a:p>
                      <a:r>
                        <a:rPr lang="en-IE" dirty="0" smtClean="0"/>
                        <a:t>Suckler cows (avg., n = 23)</a:t>
                      </a:r>
                      <a:endParaRPr lang="en-IE" dirty="0"/>
                    </a:p>
                  </a:txBody>
                  <a:tcPr/>
                </a:tc>
                <a:tc>
                  <a:txBody>
                    <a:bodyPr/>
                    <a:lstStyle/>
                    <a:p>
                      <a:pPr algn="r"/>
                      <a:r>
                        <a:rPr lang="en-IE" dirty="0" smtClean="0"/>
                        <a:t>43</a:t>
                      </a:r>
                      <a:endParaRPr lang="en-IE" dirty="0"/>
                    </a:p>
                  </a:txBody>
                  <a:tcPr/>
                </a:tc>
                <a:extLst>
                  <a:ext uri="{0D108BD9-81ED-4DB2-BD59-A6C34878D82A}">
                    <a16:rowId xmlns:a16="http://schemas.microsoft.com/office/drawing/2014/main" val="239461559"/>
                  </a:ext>
                </a:extLst>
              </a:tr>
            </a:tbl>
          </a:graphicData>
        </a:graphic>
      </p:graphicFrame>
    </p:spTree>
    <p:extLst>
      <p:ext uri="{BB962C8B-B14F-4D97-AF65-F5344CB8AC3E}">
        <p14:creationId xmlns:p14="http://schemas.microsoft.com/office/powerpoint/2010/main" val="1120454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029" y="375503"/>
            <a:ext cx="10339650" cy="731838"/>
          </a:xfrm>
        </p:spPr>
        <p:txBody>
          <a:bodyPr/>
          <a:lstStyle/>
          <a:p>
            <a:r>
              <a:rPr lang="en-IE" u="sng" dirty="0" smtClean="0"/>
              <a:t>Preliminary</a:t>
            </a:r>
            <a:r>
              <a:rPr lang="en-IE" dirty="0" smtClean="0"/>
              <a:t> Results – Dairy </a:t>
            </a:r>
            <a:r>
              <a:rPr lang="en-IE" sz="2800" dirty="0" smtClean="0"/>
              <a:t>(n = </a:t>
            </a:r>
            <a:r>
              <a:rPr lang="en-IE" sz="2800" dirty="0" smtClean="0"/>
              <a:t>37; year = 2021)</a:t>
            </a:r>
            <a:endParaRPr lang="en-IE"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25924544"/>
              </p:ext>
            </p:extLst>
          </p:nvPr>
        </p:nvGraphicFramePr>
        <p:xfrm>
          <a:off x="582139" y="1192424"/>
          <a:ext cx="10950240" cy="4865370"/>
        </p:xfrm>
        <a:graphic>
          <a:graphicData uri="http://schemas.openxmlformats.org/drawingml/2006/table">
            <a:tbl>
              <a:tblPr firstRow="1" bandRow="1">
                <a:tableStyleId>{3B4B98B0-60AC-42C2-AFA5-B58CD77FA1E5}</a:tableStyleId>
              </a:tblPr>
              <a:tblGrid>
                <a:gridCol w="5688000">
                  <a:extLst>
                    <a:ext uri="{9D8B030D-6E8A-4147-A177-3AD203B41FA5}">
                      <a16:colId xmlns:a16="http://schemas.microsoft.com/office/drawing/2014/main" val="4291746036"/>
                    </a:ext>
                  </a:extLst>
                </a:gridCol>
                <a:gridCol w="1052448">
                  <a:extLst>
                    <a:ext uri="{9D8B030D-6E8A-4147-A177-3AD203B41FA5}">
                      <a16:colId xmlns:a16="http://schemas.microsoft.com/office/drawing/2014/main" val="4247130155"/>
                    </a:ext>
                  </a:extLst>
                </a:gridCol>
                <a:gridCol w="1052448">
                  <a:extLst>
                    <a:ext uri="{9D8B030D-6E8A-4147-A177-3AD203B41FA5}">
                      <a16:colId xmlns:a16="http://schemas.microsoft.com/office/drawing/2014/main" val="2504500652"/>
                    </a:ext>
                  </a:extLst>
                </a:gridCol>
                <a:gridCol w="1052448">
                  <a:extLst>
                    <a:ext uri="{9D8B030D-6E8A-4147-A177-3AD203B41FA5}">
                      <a16:colId xmlns:a16="http://schemas.microsoft.com/office/drawing/2014/main" val="2942972652"/>
                    </a:ext>
                  </a:extLst>
                </a:gridCol>
                <a:gridCol w="1052448">
                  <a:extLst>
                    <a:ext uri="{9D8B030D-6E8A-4147-A177-3AD203B41FA5}">
                      <a16:colId xmlns:a16="http://schemas.microsoft.com/office/drawing/2014/main" val="4278618626"/>
                    </a:ext>
                  </a:extLst>
                </a:gridCol>
                <a:gridCol w="1052448">
                  <a:extLst>
                    <a:ext uri="{9D8B030D-6E8A-4147-A177-3AD203B41FA5}">
                      <a16:colId xmlns:a16="http://schemas.microsoft.com/office/drawing/2014/main" val="4265153093"/>
                    </a:ext>
                  </a:extLst>
                </a:gridCol>
              </a:tblGrid>
              <a:tr h="370840">
                <a:tc>
                  <a:txBody>
                    <a:bodyPr/>
                    <a:lstStyle/>
                    <a:p>
                      <a:pPr algn="l" fontAlgn="b">
                        <a:spcBef>
                          <a:spcPts val="600"/>
                        </a:spcBef>
                      </a:pPr>
                      <a:endParaRPr lang="en-IE" sz="2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Avg.</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a:effectLst/>
                        </a:rPr>
                        <a:t>Min</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a:effectLst/>
                        </a:rPr>
                        <a:t>Max</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1" i="0" u="none" strike="noStrike" dirty="0" smtClean="0">
                          <a:solidFill>
                            <a:srgbClr val="000000"/>
                          </a:solidFill>
                          <a:effectLst/>
                          <a:latin typeface="Arial" panose="020B0604020202020204" pitchFamily="34" charset="0"/>
                          <a:cs typeface="Arial" panose="020B0604020202020204" pitchFamily="34" charset="0"/>
                        </a:rPr>
                        <a:t>NFS*</a:t>
                      </a:r>
                      <a:r>
                        <a:rPr lang="en-IE" sz="2800" b="0" i="0" u="none" strike="noStrike" baseline="0" dirty="0" smtClean="0">
                          <a:solidFill>
                            <a:srgbClr val="000000"/>
                          </a:solidFill>
                          <a:effectLst/>
                          <a:latin typeface="Arial" panose="020B0604020202020204" pitchFamily="34" charset="0"/>
                          <a:cs typeface="Arial" panose="020B0604020202020204" pitchFamily="34" charset="0"/>
                        </a:rPr>
                        <a:t> </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924009630"/>
                  </a:ext>
                </a:extLst>
              </a:tr>
              <a:tr h="370840">
                <a:tc>
                  <a:txBody>
                    <a:bodyPr/>
                    <a:lstStyle/>
                    <a:p>
                      <a:pPr marL="0" algn="l" fontAlgn="b">
                        <a:spcBef>
                          <a:spcPts val="600"/>
                        </a:spcBef>
                        <a:spcAft>
                          <a:spcPts val="600"/>
                        </a:spcAft>
                      </a:pPr>
                      <a:r>
                        <a:rPr lang="en-IE" sz="2800" u="none" strike="noStrike" dirty="0" smtClean="0">
                          <a:effectLst/>
                        </a:rPr>
                        <a:t>Total GHG emissions (</a:t>
                      </a:r>
                      <a:r>
                        <a:rPr lang="en-IE" sz="2800" u="none" strike="noStrike" dirty="0" err="1" smtClean="0">
                          <a:effectLst/>
                        </a:rPr>
                        <a:t>tCO</a:t>
                      </a:r>
                      <a:r>
                        <a:rPr lang="en-IE" sz="2800" u="none" strike="noStrike" baseline="-25000" dirty="0" err="1" smtClean="0">
                          <a:effectLst/>
                        </a:rPr>
                        <a:t>2eq</a:t>
                      </a:r>
                      <a:r>
                        <a:rPr lang="en-IE" sz="2800" u="none" strike="noStrike" baseline="-25000" dirty="0" smtClean="0">
                          <a:effectLst/>
                        </a:rPr>
                        <a:t>.</a:t>
                      </a:r>
                      <a:r>
                        <a:rPr lang="en-IE" sz="2800" u="none" strike="noStrike" dirty="0" smtClean="0">
                          <a:effectLst/>
                        </a:rPr>
                        <a:t>)</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a:effectLst/>
                        </a:rPr>
                        <a:t>413</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a:effectLst/>
                        </a:rPr>
                        <a:t>2160</a:t>
                      </a:r>
                      <a:endParaRPr lang="en-IE"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946287484"/>
                  </a:ext>
                </a:extLst>
              </a:tr>
              <a:tr h="370840">
                <a:tc>
                  <a:txBody>
                    <a:bodyPr/>
                    <a:lstStyle/>
                    <a:p>
                      <a:pPr algn="l" fontAlgn="b">
                        <a:spcBef>
                          <a:spcPts val="600"/>
                        </a:spcBef>
                      </a:pPr>
                      <a:r>
                        <a:rPr lang="en-IE" sz="2800" u="none" strike="noStrike" dirty="0" smtClean="0">
                          <a:effectLst/>
                        </a:rPr>
                        <a:t>GHG emissions per ha (</a:t>
                      </a:r>
                      <a:r>
                        <a:rPr lang="en-IE" sz="2800" u="none" strike="noStrike" dirty="0" err="1" smtClean="0">
                          <a:effectLst/>
                        </a:rPr>
                        <a:t>tCO</a:t>
                      </a:r>
                      <a:r>
                        <a:rPr lang="en-IE" sz="2800" u="none" strike="noStrike" baseline="-25000" dirty="0" err="1" smtClean="0">
                          <a:effectLst/>
                        </a:rPr>
                        <a:t>2eq</a:t>
                      </a:r>
                      <a:r>
                        <a:rPr lang="en-IE" sz="2800" u="none" strike="noStrike" baseline="-25000" dirty="0" smtClean="0">
                          <a:effectLst/>
                        </a:rPr>
                        <a:t>.</a:t>
                      </a:r>
                      <a:r>
                        <a:rPr lang="en-IE" sz="2800" u="none" strike="noStrike" dirty="0" smtClean="0">
                          <a:effectLst/>
                        </a:rPr>
                        <a:t>)</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9.7</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5.5</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14.2</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8.7</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4103790215"/>
                  </a:ext>
                </a:extLst>
              </a:tr>
              <a:tr h="862966">
                <a:tc>
                  <a:txBody>
                    <a:bodyPr/>
                    <a:lstStyle/>
                    <a:p>
                      <a:pPr algn="l" fontAlgn="b">
                        <a:spcBef>
                          <a:spcPts val="600"/>
                        </a:spcBef>
                      </a:pPr>
                      <a:r>
                        <a:rPr lang="en-IE" sz="2800" u="none" strike="noStrike" dirty="0" smtClean="0">
                          <a:effectLst/>
                        </a:rPr>
                        <a:t>GHG emissions per kg FPCM (</a:t>
                      </a:r>
                      <a:r>
                        <a:rPr lang="en-IE" sz="2800" u="none" strike="noStrike" dirty="0" err="1" smtClean="0">
                          <a:effectLst/>
                        </a:rPr>
                        <a:t>kgCO</a:t>
                      </a:r>
                      <a:r>
                        <a:rPr lang="en-IE" sz="2800" u="none" strike="noStrike" baseline="-25000" dirty="0" err="1" smtClean="0">
                          <a:effectLst/>
                        </a:rPr>
                        <a:t>2eq</a:t>
                      </a:r>
                      <a:r>
                        <a:rPr lang="en-IE" sz="2800" u="none" strike="noStrike" baseline="-25000" dirty="0" smtClean="0">
                          <a:effectLst/>
                        </a:rPr>
                        <a:t>. </a:t>
                      </a:r>
                      <a:r>
                        <a:rPr lang="en-IE" sz="2800" u="none" strike="noStrike" dirty="0" smtClean="0">
                          <a:effectLst/>
                        </a:rPr>
                        <a:t>per kg FPCM)</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IPCC</a:t>
                      </a:r>
                      <a:endParaRPr lang="en-IE" sz="2800" b="0" i="0" u="none" strike="noStrike" dirty="0">
                        <a:solidFill>
                          <a:srgbClr val="000000"/>
                        </a:solidFill>
                        <a:effectLst/>
                        <a:latin typeface="Arial" panose="020B0604020202020204" pitchFamily="34" charset="0"/>
                        <a:cs typeface="Arial" panose="020B0604020202020204" pitchFamily="34" charset="0"/>
                      </a:endParaRPr>
                    </a:p>
                    <a:p>
                      <a:pPr algn="r" fontAlgn="b">
                        <a:spcBef>
                          <a:spcPts val="600"/>
                        </a:spcBef>
                      </a:pPr>
                      <a:r>
                        <a:rPr lang="en-IE" sz="2800" u="none" strike="noStrike" dirty="0" err="1" smtClean="0">
                          <a:effectLst/>
                        </a:rPr>
                        <a:t>LCA</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0.70</a:t>
                      </a:r>
                    </a:p>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0.93</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0.58</a:t>
                      </a:r>
                    </a:p>
                    <a:p>
                      <a:pPr algn="r" fontAlgn="b">
                        <a:spcBef>
                          <a:spcPts val="600"/>
                        </a:spcBef>
                      </a:pPr>
                      <a:r>
                        <a:rPr lang="en-IE" sz="2800" u="none" strike="noStrike" dirty="0" smtClean="0">
                          <a:effectLst/>
                        </a:rPr>
                        <a:t>0.70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0.93</a:t>
                      </a:r>
                    </a:p>
                    <a:p>
                      <a:pPr algn="r" fontAlgn="b">
                        <a:spcBef>
                          <a:spcPts val="600"/>
                        </a:spcBef>
                      </a:pPr>
                      <a:r>
                        <a:rPr lang="en-IE" sz="2800" u="none" strike="noStrike" dirty="0" smtClean="0">
                          <a:effectLst/>
                        </a:rPr>
                        <a:t>1.18</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0.81</a:t>
                      </a:r>
                    </a:p>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1.06</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099358210"/>
                  </a:ext>
                </a:extLst>
              </a:tr>
              <a:tr h="370840">
                <a:tc>
                  <a:txBody>
                    <a:bodyPr/>
                    <a:lstStyle/>
                    <a:p>
                      <a:pPr algn="l" fontAlgn="b">
                        <a:spcBef>
                          <a:spcPts val="600"/>
                        </a:spcBef>
                      </a:pPr>
                      <a:r>
                        <a:rPr lang="en-IE" sz="2800" u="none" strike="noStrike" dirty="0" err="1" smtClean="0">
                          <a:effectLst/>
                        </a:rPr>
                        <a:t>NH</a:t>
                      </a:r>
                      <a:r>
                        <a:rPr lang="en-IE" sz="2800" u="none" strike="noStrike" baseline="-25000" dirty="0" err="1" smtClean="0">
                          <a:effectLst/>
                        </a:rPr>
                        <a:t>3</a:t>
                      </a:r>
                      <a:r>
                        <a:rPr lang="en-IE" sz="2800" u="none" strike="noStrike" baseline="0" dirty="0" smtClean="0">
                          <a:effectLst/>
                        </a:rPr>
                        <a:t> </a:t>
                      </a:r>
                      <a:r>
                        <a:rPr lang="en-IE" sz="2800" u="none" strike="noStrike" dirty="0" smtClean="0">
                          <a:effectLst/>
                        </a:rPr>
                        <a:t>per</a:t>
                      </a:r>
                      <a:r>
                        <a:rPr lang="en-IE" sz="2800" u="none" strike="noStrike" baseline="0" dirty="0" smtClean="0">
                          <a:effectLst/>
                        </a:rPr>
                        <a:t> </a:t>
                      </a:r>
                      <a:r>
                        <a:rPr lang="en-IE" sz="2800" u="none" strike="noStrike" dirty="0" smtClean="0">
                          <a:effectLst/>
                        </a:rPr>
                        <a:t>hectare (kg/ha)</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47.4</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22.6</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69.8</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49.4</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553944271"/>
                  </a:ext>
                </a:extLst>
              </a:tr>
              <a:tr h="370840">
                <a:tc>
                  <a:txBody>
                    <a:bodyPr/>
                    <a:lstStyle/>
                    <a:p>
                      <a:pPr algn="l" fontAlgn="b">
                        <a:spcBef>
                          <a:spcPts val="600"/>
                        </a:spcBef>
                      </a:pPr>
                      <a:r>
                        <a:rPr lang="en-IE" sz="2800" u="none" strike="noStrike" dirty="0" smtClean="0">
                          <a:effectLst/>
                        </a:rPr>
                        <a:t>Farm-gate N</a:t>
                      </a:r>
                      <a:r>
                        <a:rPr lang="en-IE" sz="2800" u="none" strike="noStrike" baseline="0" dirty="0" smtClean="0">
                          <a:effectLst/>
                        </a:rPr>
                        <a:t> b</a:t>
                      </a:r>
                      <a:r>
                        <a:rPr lang="en-IE" sz="2800" u="none" strike="noStrike" dirty="0" smtClean="0">
                          <a:effectLst/>
                        </a:rPr>
                        <a:t>alance per ha (kg/ha)</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181</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85</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281</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184</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954468630"/>
                  </a:ext>
                </a:extLst>
              </a:tr>
              <a:tr h="370840">
                <a:tc>
                  <a:txBody>
                    <a:bodyPr/>
                    <a:lstStyle/>
                    <a:p>
                      <a:pPr algn="l" fontAlgn="b">
                        <a:spcBef>
                          <a:spcPts val="600"/>
                        </a:spcBef>
                      </a:pPr>
                      <a:r>
                        <a:rPr lang="en-IE" sz="2800" u="none" strike="noStrike" dirty="0" smtClean="0">
                          <a:effectLst/>
                        </a:rPr>
                        <a:t>N</a:t>
                      </a:r>
                      <a:r>
                        <a:rPr lang="en-IE" sz="2800" u="none" strike="noStrike" baseline="0" dirty="0" smtClean="0">
                          <a:effectLst/>
                        </a:rPr>
                        <a:t> </a:t>
                      </a:r>
                      <a:r>
                        <a:rPr lang="en-IE" sz="2800" u="none" strike="noStrike" dirty="0" smtClean="0">
                          <a:effectLst/>
                        </a:rPr>
                        <a:t>use</a:t>
                      </a:r>
                      <a:r>
                        <a:rPr lang="en-IE" sz="2800" u="none" strike="noStrike" baseline="0" dirty="0" smtClean="0">
                          <a:effectLst/>
                        </a:rPr>
                        <a:t> </a:t>
                      </a:r>
                      <a:r>
                        <a:rPr lang="en-IE" sz="2800" u="none" strike="noStrike" dirty="0" smtClean="0">
                          <a:effectLst/>
                        </a:rPr>
                        <a:t>efficiency (%)</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27.5</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20.3</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39.2</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23.8</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815949863"/>
                  </a:ext>
                </a:extLst>
              </a:tr>
              <a:tr h="370840">
                <a:tc>
                  <a:txBody>
                    <a:bodyPr/>
                    <a:lstStyle/>
                    <a:p>
                      <a:pPr algn="l" fontAlgn="b">
                        <a:spcBef>
                          <a:spcPts val="600"/>
                        </a:spcBef>
                      </a:pPr>
                      <a:r>
                        <a:rPr lang="en-IE" sz="2800" u="none" strike="noStrike" dirty="0" smtClean="0">
                          <a:effectLst/>
                        </a:rPr>
                        <a:t>% fertiliser</a:t>
                      </a:r>
                      <a:r>
                        <a:rPr lang="en-IE" sz="2800" u="none" strike="noStrike" baseline="0" dirty="0" smtClean="0">
                          <a:effectLst/>
                        </a:rPr>
                        <a:t> N as protected urea (%)</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36</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100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3</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800968864"/>
                  </a:ext>
                </a:extLst>
              </a:tr>
              <a:tr h="370840">
                <a:tc>
                  <a:txBody>
                    <a:bodyPr/>
                    <a:lstStyle/>
                    <a:p>
                      <a:pPr algn="l" fontAlgn="b">
                        <a:spcBef>
                          <a:spcPts val="600"/>
                        </a:spcBef>
                      </a:pPr>
                      <a:r>
                        <a:rPr lang="en-IE" sz="2800" u="none" strike="noStrike" dirty="0" smtClean="0">
                          <a:effectLst/>
                        </a:rPr>
                        <a:t>% LESS</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91</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10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100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29</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727576181"/>
                  </a:ext>
                </a:extLst>
              </a:tr>
              <a:tr h="370840">
                <a:tc>
                  <a:txBody>
                    <a:bodyPr/>
                    <a:lstStyle/>
                    <a:p>
                      <a:pPr algn="l" fontAlgn="b">
                        <a:spcBef>
                          <a:spcPts val="600"/>
                        </a:spcBef>
                      </a:pPr>
                      <a:r>
                        <a:rPr lang="en-IE" sz="2800" u="none" strike="noStrike" dirty="0" smtClean="0">
                          <a:effectLst/>
                        </a:rPr>
                        <a:t>% slurry applied Jan to Apr</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57</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20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80</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0" i="0" u="none" strike="noStrike" dirty="0" smtClean="0">
                          <a:solidFill>
                            <a:srgbClr val="000000"/>
                          </a:solidFill>
                          <a:effectLst/>
                          <a:latin typeface="Arial" panose="020B0604020202020204" pitchFamily="34" charset="0"/>
                          <a:cs typeface="Arial" panose="020B0604020202020204" pitchFamily="34" charset="0"/>
                        </a:rPr>
                        <a:t>46</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753917632"/>
                  </a:ext>
                </a:extLst>
              </a:tr>
            </a:tbl>
          </a:graphicData>
        </a:graphic>
      </p:graphicFrame>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10</a:t>
            </a:fld>
            <a:endParaRPr lang="en-US">
              <a:solidFill>
                <a:srgbClr val="007944"/>
              </a:solidFill>
            </a:endParaRPr>
          </a:p>
        </p:txBody>
      </p:sp>
      <p:sp>
        <p:nvSpPr>
          <p:cNvPr id="3" name="TextBox 2"/>
          <p:cNvSpPr txBox="1"/>
          <p:nvPr/>
        </p:nvSpPr>
        <p:spPr>
          <a:xfrm>
            <a:off x="495300" y="6057900"/>
            <a:ext cx="5308600" cy="369332"/>
          </a:xfrm>
          <a:prstGeom prst="rect">
            <a:avLst/>
          </a:prstGeom>
          <a:noFill/>
        </p:spPr>
        <p:txBody>
          <a:bodyPr wrap="square" rtlCol="0">
            <a:spAutoFit/>
          </a:bodyPr>
          <a:lstStyle/>
          <a:p>
            <a:r>
              <a:rPr lang="en-IE" dirty="0" smtClean="0"/>
              <a:t>* Three year average 2018, 2019, 2020</a:t>
            </a:r>
            <a:endParaRPr lang="en-IE" dirty="0"/>
          </a:p>
        </p:txBody>
      </p:sp>
    </p:spTree>
    <p:extLst>
      <p:ext uri="{BB962C8B-B14F-4D97-AF65-F5344CB8AC3E}">
        <p14:creationId xmlns:p14="http://schemas.microsoft.com/office/powerpoint/2010/main" val="403434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928" y="426303"/>
            <a:ext cx="10158971" cy="731838"/>
          </a:xfrm>
        </p:spPr>
        <p:txBody>
          <a:bodyPr/>
          <a:lstStyle/>
          <a:p>
            <a:r>
              <a:rPr lang="en-IE" u="sng" dirty="0" smtClean="0"/>
              <a:t>Preliminary</a:t>
            </a:r>
            <a:r>
              <a:rPr lang="en-IE" dirty="0" smtClean="0"/>
              <a:t> Results – Beef </a:t>
            </a:r>
            <a:r>
              <a:rPr lang="en-IE" sz="2800" dirty="0" smtClean="0"/>
              <a:t>(n = </a:t>
            </a:r>
            <a:r>
              <a:rPr lang="en-IE" sz="2800" dirty="0" smtClean="0"/>
              <a:t>26; year = 2021)</a:t>
            </a:r>
            <a:endParaRPr lang="en-IE"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50080682"/>
              </p:ext>
            </p:extLst>
          </p:nvPr>
        </p:nvGraphicFramePr>
        <p:xfrm>
          <a:off x="594839" y="1192424"/>
          <a:ext cx="10950240" cy="4789171"/>
        </p:xfrm>
        <a:graphic>
          <a:graphicData uri="http://schemas.openxmlformats.org/drawingml/2006/table">
            <a:tbl>
              <a:tblPr firstRow="1" bandRow="1">
                <a:tableStyleId>{3B4B98B0-60AC-42C2-AFA5-B58CD77FA1E5}</a:tableStyleId>
              </a:tblPr>
              <a:tblGrid>
                <a:gridCol w="5688000">
                  <a:extLst>
                    <a:ext uri="{9D8B030D-6E8A-4147-A177-3AD203B41FA5}">
                      <a16:colId xmlns:a16="http://schemas.microsoft.com/office/drawing/2014/main" val="4291746036"/>
                    </a:ext>
                  </a:extLst>
                </a:gridCol>
                <a:gridCol w="1052448">
                  <a:extLst>
                    <a:ext uri="{9D8B030D-6E8A-4147-A177-3AD203B41FA5}">
                      <a16:colId xmlns:a16="http://schemas.microsoft.com/office/drawing/2014/main" val="4247130155"/>
                    </a:ext>
                  </a:extLst>
                </a:gridCol>
                <a:gridCol w="1052448">
                  <a:extLst>
                    <a:ext uri="{9D8B030D-6E8A-4147-A177-3AD203B41FA5}">
                      <a16:colId xmlns:a16="http://schemas.microsoft.com/office/drawing/2014/main" val="2504500652"/>
                    </a:ext>
                  </a:extLst>
                </a:gridCol>
                <a:gridCol w="1052448">
                  <a:extLst>
                    <a:ext uri="{9D8B030D-6E8A-4147-A177-3AD203B41FA5}">
                      <a16:colId xmlns:a16="http://schemas.microsoft.com/office/drawing/2014/main" val="2942972652"/>
                    </a:ext>
                  </a:extLst>
                </a:gridCol>
                <a:gridCol w="1052448">
                  <a:extLst>
                    <a:ext uri="{9D8B030D-6E8A-4147-A177-3AD203B41FA5}">
                      <a16:colId xmlns:a16="http://schemas.microsoft.com/office/drawing/2014/main" val="4278618626"/>
                    </a:ext>
                  </a:extLst>
                </a:gridCol>
                <a:gridCol w="1052448">
                  <a:extLst>
                    <a:ext uri="{9D8B030D-6E8A-4147-A177-3AD203B41FA5}">
                      <a16:colId xmlns:a16="http://schemas.microsoft.com/office/drawing/2014/main" val="1732856109"/>
                    </a:ext>
                  </a:extLst>
                </a:gridCol>
              </a:tblGrid>
              <a:tr h="370840">
                <a:tc>
                  <a:txBody>
                    <a:bodyPr/>
                    <a:lstStyle/>
                    <a:p>
                      <a:pPr algn="l"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Avg.</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a:effectLst/>
                        </a:rPr>
                        <a:t>Min</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a:effectLst/>
                        </a:rPr>
                        <a:t>Max</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b="1" i="0" u="none" strike="noStrike" dirty="0" smtClean="0">
                          <a:solidFill>
                            <a:srgbClr val="000000"/>
                          </a:solidFill>
                          <a:effectLst/>
                          <a:latin typeface="Arial" panose="020B0604020202020204" pitchFamily="34" charset="0"/>
                          <a:cs typeface="Arial" panose="020B0604020202020204" pitchFamily="34" charset="0"/>
                        </a:rPr>
                        <a:t>NFS*</a:t>
                      </a:r>
                      <a:endParaRPr lang="en-IE" sz="2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924009630"/>
                  </a:ext>
                </a:extLst>
              </a:tr>
              <a:tr h="370840">
                <a:tc>
                  <a:txBody>
                    <a:bodyPr/>
                    <a:lstStyle/>
                    <a:p>
                      <a:pPr marL="0" algn="l" fontAlgn="b">
                        <a:spcBef>
                          <a:spcPts val="600"/>
                        </a:spcBef>
                        <a:spcAft>
                          <a:spcPts val="600"/>
                        </a:spcAft>
                      </a:pPr>
                      <a:r>
                        <a:rPr lang="en-IE" sz="2800" u="none" strike="noStrike" dirty="0" smtClean="0">
                          <a:effectLst/>
                        </a:rPr>
                        <a:t>Total GHG emissions (</a:t>
                      </a:r>
                      <a:r>
                        <a:rPr lang="en-IE" sz="2800" u="none" strike="noStrike" dirty="0" err="1" smtClean="0">
                          <a:effectLst/>
                        </a:rPr>
                        <a:t>tCO</a:t>
                      </a:r>
                      <a:r>
                        <a:rPr lang="en-IE" sz="2800" u="none" strike="noStrike" baseline="-25000" dirty="0" err="1" smtClean="0">
                          <a:effectLst/>
                        </a:rPr>
                        <a:t>2eq</a:t>
                      </a:r>
                      <a:r>
                        <a:rPr lang="en-IE" sz="2800" u="none" strike="noStrike" baseline="-25000" dirty="0" smtClean="0">
                          <a:effectLst/>
                        </a:rPr>
                        <a:t>.</a:t>
                      </a:r>
                      <a:r>
                        <a:rPr lang="en-IE" sz="2800" u="none" strike="noStrike" dirty="0" smtClean="0">
                          <a:effectLst/>
                        </a:rPr>
                        <a:t>)</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a:solidFill>
                            <a:srgbClr val="000000"/>
                          </a:solidFill>
                          <a:effectLst/>
                          <a:latin typeface="Calibri" panose="020F0502020204030204" pitchFamily="34" charset="0"/>
                        </a:rPr>
                        <a:t>109</a:t>
                      </a:r>
                    </a:p>
                  </a:txBody>
                  <a:tcPr marL="9525" marR="9525" marT="9525" marB="0" anchor="b"/>
                </a:tc>
                <a:tc>
                  <a:txBody>
                    <a:bodyPr/>
                    <a:lstStyle/>
                    <a:p>
                      <a:pPr algn="r" fontAlgn="b"/>
                      <a:r>
                        <a:rPr lang="en-IE" sz="2800" b="0" i="0" u="none" strike="noStrike">
                          <a:solidFill>
                            <a:srgbClr val="000000"/>
                          </a:solidFill>
                          <a:effectLst/>
                          <a:latin typeface="Calibri" panose="020F0502020204030204" pitchFamily="34" charset="0"/>
                        </a:rPr>
                        <a:t>1000</a:t>
                      </a:r>
                    </a:p>
                  </a:txBody>
                  <a:tcPr marL="9525" marR="9525" marT="9525" marB="0" anchor="b"/>
                </a:tc>
                <a:tc>
                  <a:txBody>
                    <a:bodyPr/>
                    <a:lstStyle/>
                    <a:p>
                      <a:pPr algn="r" fontAlgn="b"/>
                      <a:endParaRPr lang="en-IE"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46287484"/>
                  </a:ext>
                </a:extLst>
              </a:tr>
              <a:tr h="370840">
                <a:tc>
                  <a:txBody>
                    <a:bodyPr/>
                    <a:lstStyle/>
                    <a:p>
                      <a:pPr algn="l" fontAlgn="b">
                        <a:spcBef>
                          <a:spcPts val="600"/>
                        </a:spcBef>
                      </a:pPr>
                      <a:r>
                        <a:rPr lang="en-IE" sz="2800" u="none" strike="noStrike" dirty="0" smtClean="0">
                          <a:effectLst/>
                        </a:rPr>
                        <a:t>GHG emissions per ha (</a:t>
                      </a:r>
                      <a:r>
                        <a:rPr lang="en-IE" sz="2800" u="none" strike="noStrike" dirty="0" err="1" smtClean="0">
                          <a:effectLst/>
                        </a:rPr>
                        <a:t>tCO</a:t>
                      </a:r>
                      <a:r>
                        <a:rPr lang="en-IE" sz="2800" u="none" strike="noStrike" baseline="-25000" dirty="0" err="1" smtClean="0">
                          <a:effectLst/>
                        </a:rPr>
                        <a:t>2eq</a:t>
                      </a:r>
                      <a:r>
                        <a:rPr lang="en-IE" sz="2800" u="none" strike="noStrike" baseline="-25000" dirty="0" smtClean="0">
                          <a:effectLst/>
                        </a:rPr>
                        <a:t>.</a:t>
                      </a:r>
                      <a:r>
                        <a:rPr lang="en-IE" sz="2800" u="none" strike="noStrike" dirty="0" smtClean="0">
                          <a:effectLst/>
                        </a:rPr>
                        <a:t>)</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6.2</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3.2</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9.2</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4.2</a:t>
                      </a:r>
                      <a:endParaRPr lang="en-IE"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03790215"/>
                  </a:ext>
                </a:extLst>
              </a:tr>
              <a:tr h="862966">
                <a:tc>
                  <a:txBody>
                    <a:bodyPr/>
                    <a:lstStyle/>
                    <a:p>
                      <a:pPr algn="l" fontAlgn="b">
                        <a:spcBef>
                          <a:spcPts val="600"/>
                        </a:spcBef>
                      </a:pPr>
                      <a:r>
                        <a:rPr lang="en-IE" sz="2800" u="none" strike="noStrike" dirty="0" smtClean="0">
                          <a:effectLst/>
                        </a:rPr>
                        <a:t>GHG emissions per kg beef </a:t>
                      </a:r>
                      <a:r>
                        <a:rPr lang="en-IE" sz="2800" u="none" strike="noStrike" dirty="0" err="1" smtClean="0">
                          <a:effectLst/>
                        </a:rPr>
                        <a:t>LWT</a:t>
                      </a:r>
                      <a:r>
                        <a:rPr lang="en-IE" sz="2800" u="none" strike="noStrike" dirty="0" smtClean="0">
                          <a:effectLst/>
                        </a:rPr>
                        <a:t> (</a:t>
                      </a:r>
                      <a:r>
                        <a:rPr lang="en-IE" sz="2800" u="none" strike="noStrike" dirty="0" err="1" smtClean="0">
                          <a:effectLst/>
                        </a:rPr>
                        <a:t>kgCO</a:t>
                      </a:r>
                      <a:r>
                        <a:rPr lang="en-IE" sz="2800" u="none" strike="noStrike" baseline="-25000" dirty="0" err="1" smtClean="0">
                          <a:effectLst/>
                        </a:rPr>
                        <a:t>2eq</a:t>
                      </a:r>
                      <a:r>
                        <a:rPr lang="en-IE" sz="2800" u="none" strike="noStrike" baseline="-25000" dirty="0" smtClean="0">
                          <a:effectLst/>
                        </a:rPr>
                        <a:t>. </a:t>
                      </a:r>
                      <a:r>
                        <a:rPr lang="en-IE" sz="2800" u="none" strike="noStrike" dirty="0" smtClean="0">
                          <a:effectLst/>
                        </a:rPr>
                        <a:t>per kg </a:t>
                      </a:r>
                      <a:r>
                        <a:rPr lang="en-IE" sz="2800" u="none" strike="noStrike" dirty="0" err="1" smtClean="0">
                          <a:effectLst/>
                        </a:rPr>
                        <a:t>LWT</a:t>
                      </a:r>
                      <a:r>
                        <a:rPr lang="en-IE" sz="2800" u="none" strike="noStrike" dirty="0" smtClean="0">
                          <a:effectLst/>
                        </a:rPr>
                        <a:t>)</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r>
                        <a:rPr lang="en-IE" sz="2800" u="none" strike="noStrike" dirty="0" smtClean="0">
                          <a:effectLst/>
                        </a:rPr>
                        <a:t>IPCC</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b"/>
                      <a:r>
                        <a:rPr lang="en-IE" sz="2800" b="0" i="0" u="none" strike="noStrike" dirty="0" smtClean="0">
                          <a:solidFill>
                            <a:srgbClr val="000000"/>
                          </a:solidFill>
                          <a:effectLst/>
                          <a:latin typeface="Calibri" panose="020F0502020204030204" pitchFamily="34" charset="0"/>
                        </a:rPr>
                        <a:t>8.7</a:t>
                      </a:r>
                      <a:endParaRPr lang="en-IE"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n-IE" sz="2800" b="0" i="0" u="none" strike="noStrike" dirty="0" smtClean="0">
                          <a:solidFill>
                            <a:srgbClr val="000000"/>
                          </a:solidFill>
                          <a:effectLst/>
                          <a:latin typeface="Calibri" panose="020F0502020204030204" pitchFamily="34" charset="0"/>
                        </a:rPr>
                        <a:t>5.3</a:t>
                      </a:r>
                      <a:endParaRPr lang="en-IE"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n-IE" sz="2800" b="0" i="0" u="none" strike="noStrike" dirty="0" smtClean="0">
                          <a:solidFill>
                            <a:srgbClr val="000000"/>
                          </a:solidFill>
                          <a:effectLst/>
                          <a:latin typeface="Calibri" panose="020F0502020204030204" pitchFamily="34" charset="0"/>
                        </a:rPr>
                        <a:t>13.0</a:t>
                      </a:r>
                      <a:endParaRPr lang="en-IE"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n-IE" sz="2800" b="0" i="0" u="none" strike="noStrike" dirty="0" smtClean="0">
                          <a:solidFill>
                            <a:srgbClr val="000000"/>
                          </a:solidFill>
                          <a:effectLst/>
                          <a:latin typeface="Calibri" panose="020F0502020204030204" pitchFamily="34" charset="0"/>
                        </a:rPr>
                        <a:t>11.0</a:t>
                      </a:r>
                      <a:endParaRPr lang="en-IE" sz="2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99358210"/>
                  </a:ext>
                </a:extLst>
              </a:tr>
              <a:tr h="370840">
                <a:tc>
                  <a:txBody>
                    <a:bodyPr/>
                    <a:lstStyle/>
                    <a:p>
                      <a:pPr algn="l" fontAlgn="b">
                        <a:spcBef>
                          <a:spcPts val="600"/>
                        </a:spcBef>
                      </a:pPr>
                      <a:r>
                        <a:rPr lang="en-IE" sz="2800" u="none" strike="noStrike" dirty="0" err="1" smtClean="0">
                          <a:effectLst/>
                        </a:rPr>
                        <a:t>NH</a:t>
                      </a:r>
                      <a:r>
                        <a:rPr lang="en-IE" sz="2800" u="none" strike="noStrike" baseline="-25000" dirty="0" err="1" smtClean="0">
                          <a:effectLst/>
                        </a:rPr>
                        <a:t>3</a:t>
                      </a:r>
                      <a:r>
                        <a:rPr lang="en-IE" sz="2800" u="none" strike="noStrike" baseline="0" dirty="0" smtClean="0">
                          <a:effectLst/>
                        </a:rPr>
                        <a:t> </a:t>
                      </a:r>
                      <a:r>
                        <a:rPr lang="en-IE" sz="2800" u="none" strike="noStrike" dirty="0" smtClean="0">
                          <a:effectLst/>
                        </a:rPr>
                        <a:t>per</a:t>
                      </a:r>
                      <a:r>
                        <a:rPr lang="en-IE" sz="2800" u="none" strike="noStrike" baseline="0" dirty="0" smtClean="0">
                          <a:effectLst/>
                        </a:rPr>
                        <a:t> </a:t>
                      </a:r>
                      <a:r>
                        <a:rPr lang="en-IE" sz="2800" u="none" strike="noStrike" dirty="0" smtClean="0">
                          <a:effectLst/>
                        </a:rPr>
                        <a:t>hectare (kg/ha)</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32.5</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14.8</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58.3</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24.2</a:t>
                      </a:r>
                      <a:endParaRPr lang="en-IE"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53944271"/>
                  </a:ext>
                </a:extLst>
              </a:tr>
              <a:tr h="370840">
                <a:tc>
                  <a:txBody>
                    <a:bodyPr/>
                    <a:lstStyle/>
                    <a:p>
                      <a:pPr algn="l" fontAlgn="b">
                        <a:spcBef>
                          <a:spcPts val="600"/>
                        </a:spcBef>
                      </a:pPr>
                      <a:r>
                        <a:rPr lang="en-IE" sz="2800" u="none" strike="noStrike" dirty="0" smtClean="0">
                          <a:effectLst/>
                        </a:rPr>
                        <a:t>Farm-gate N</a:t>
                      </a:r>
                      <a:r>
                        <a:rPr lang="en-IE" sz="2800" u="none" strike="noStrike" baseline="0" dirty="0" smtClean="0">
                          <a:effectLst/>
                        </a:rPr>
                        <a:t> b</a:t>
                      </a:r>
                      <a:r>
                        <a:rPr lang="en-IE" sz="2800" u="none" strike="noStrike" dirty="0" smtClean="0">
                          <a:effectLst/>
                        </a:rPr>
                        <a:t>alance per ha (kg/ha)</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118</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52</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194</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61.9</a:t>
                      </a:r>
                      <a:endParaRPr lang="en-IE"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4468630"/>
                  </a:ext>
                </a:extLst>
              </a:tr>
              <a:tr h="370840">
                <a:tc>
                  <a:txBody>
                    <a:bodyPr/>
                    <a:lstStyle/>
                    <a:p>
                      <a:pPr algn="l" fontAlgn="b">
                        <a:spcBef>
                          <a:spcPts val="600"/>
                        </a:spcBef>
                      </a:pPr>
                      <a:r>
                        <a:rPr lang="en-IE" sz="2800" u="none" strike="noStrike" dirty="0" smtClean="0">
                          <a:effectLst/>
                        </a:rPr>
                        <a:t>N</a:t>
                      </a:r>
                      <a:r>
                        <a:rPr lang="en-IE" sz="2800" u="none" strike="noStrike" baseline="0" dirty="0" smtClean="0">
                          <a:effectLst/>
                        </a:rPr>
                        <a:t> </a:t>
                      </a:r>
                      <a:r>
                        <a:rPr lang="en-IE" sz="2800" u="none" strike="noStrike" dirty="0" smtClean="0">
                          <a:effectLst/>
                        </a:rPr>
                        <a:t>use</a:t>
                      </a:r>
                      <a:r>
                        <a:rPr lang="en-IE" sz="2800" u="none" strike="noStrike" baseline="0" dirty="0" smtClean="0">
                          <a:effectLst/>
                        </a:rPr>
                        <a:t> </a:t>
                      </a:r>
                      <a:r>
                        <a:rPr lang="en-IE" sz="2800" u="none" strike="noStrike" dirty="0" smtClean="0">
                          <a:effectLst/>
                        </a:rPr>
                        <a:t>efficiency (%)</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14.6</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4.7</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29.0</a:t>
                      </a:r>
                      <a:endParaRPr lang="en-IE"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E" sz="2800" b="0" i="0" u="none" strike="noStrike" dirty="0" smtClean="0">
                          <a:solidFill>
                            <a:srgbClr val="000000"/>
                          </a:solidFill>
                          <a:effectLst/>
                          <a:latin typeface="Calibri" panose="020F0502020204030204" pitchFamily="34" charset="0"/>
                        </a:rPr>
                        <a:t>22.0</a:t>
                      </a:r>
                      <a:endParaRPr lang="en-IE"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15949863"/>
                  </a:ext>
                </a:extLst>
              </a:tr>
              <a:tr h="370840">
                <a:tc>
                  <a:txBody>
                    <a:bodyPr/>
                    <a:lstStyle/>
                    <a:p>
                      <a:pPr algn="l" fontAlgn="b">
                        <a:spcBef>
                          <a:spcPts val="600"/>
                        </a:spcBef>
                      </a:pPr>
                      <a:r>
                        <a:rPr lang="en-IE" sz="2800" u="none" strike="noStrike" dirty="0" smtClean="0">
                          <a:effectLst/>
                        </a:rPr>
                        <a:t>% fertiliser</a:t>
                      </a:r>
                      <a:r>
                        <a:rPr lang="en-IE" sz="2800" u="none" strike="noStrike" baseline="0" dirty="0" smtClean="0">
                          <a:effectLst/>
                        </a:rPr>
                        <a:t> N as protected urea (%)</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21</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0</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85</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1</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extLst>
                  <a:ext uri="{0D108BD9-81ED-4DB2-BD59-A6C34878D82A}">
                    <a16:rowId xmlns:a16="http://schemas.microsoft.com/office/drawing/2014/main" val="3800968864"/>
                  </a:ext>
                </a:extLst>
              </a:tr>
              <a:tr h="370840">
                <a:tc>
                  <a:txBody>
                    <a:bodyPr/>
                    <a:lstStyle/>
                    <a:p>
                      <a:pPr algn="l" fontAlgn="b">
                        <a:spcBef>
                          <a:spcPts val="600"/>
                        </a:spcBef>
                      </a:pPr>
                      <a:r>
                        <a:rPr lang="en-IE" sz="2800" u="none" strike="noStrike" dirty="0" smtClean="0">
                          <a:effectLst/>
                        </a:rPr>
                        <a:t>% LESS</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41</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00</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100</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11</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extLst>
                  <a:ext uri="{0D108BD9-81ED-4DB2-BD59-A6C34878D82A}">
                    <a16:rowId xmlns:a16="http://schemas.microsoft.com/office/drawing/2014/main" val="727576181"/>
                  </a:ext>
                </a:extLst>
              </a:tr>
              <a:tr h="370840">
                <a:tc>
                  <a:txBody>
                    <a:bodyPr/>
                    <a:lstStyle/>
                    <a:p>
                      <a:pPr algn="l" fontAlgn="b">
                        <a:spcBef>
                          <a:spcPts val="600"/>
                        </a:spcBef>
                      </a:pPr>
                      <a:r>
                        <a:rPr lang="en-IE" sz="2800" u="none" strike="noStrike" dirty="0" smtClean="0">
                          <a:effectLst/>
                        </a:rPr>
                        <a:t>% slurry applied Jan to Apr</a:t>
                      </a: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spcBef>
                          <a:spcPts val="600"/>
                        </a:spcBef>
                      </a:pPr>
                      <a:endParaRPr lang="en-IE"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59</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20</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100</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r>
                        <a:rPr lang="en-IE" sz="2800" b="0" i="0" u="none" strike="noStrike" kern="1200" dirty="0" smtClean="0">
                          <a:solidFill>
                            <a:srgbClr val="000000"/>
                          </a:solidFill>
                          <a:effectLst/>
                          <a:latin typeface="Calibri" panose="020F0502020204030204" pitchFamily="34" charset="0"/>
                          <a:ea typeface="+mn-ea"/>
                          <a:cs typeface="+mn-cs"/>
                        </a:rPr>
                        <a:t>37</a:t>
                      </a:r>
                      <a:endParaRPr lang="en-IE" sz="2800" b="0" i="0" u="none" strike="noStrike" kern="1200" dirty="0">
                        <a:solidFill>
                          <a:srgbClr val="000000"/>
                        </a:solidFill>
                        <a:effectLst/>
                        <a:latin typeface="Calibri" panose="020F0502020204030204" pitchFamily="34" charset="0"/>
                        <a:ea typeface="+mn-ea"/>
                        <a:cs typeface="+mn-cs"/>
                      </a:endParaRPr>
                    </a:p>
                  </a:txBody>
                  <a:tcPr marL="9525" marR="9525" marT="9525" marB="0" anchor="b"/>
                </a:tc>
                <a:extLst>
                  <a:ext uri="{0D108BD9-81ED-4DB2-BD59-A6C34878D82A}">
                    <a16:rowId xmlns:a16="http://schemas.microsoft.com/office/drawing/2014/main" val="753917632"/>
                  </a:ext>
                </a:extLst>
              </a:tr>
            </a:tbl>
          </a:graphicData>
        </a:graphic>
      </p:graphicFrame>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11</a:t>
            </a:fld>
            <a:endParaRPr lang="en-US">
              <a:solidFill>
                <a:srgbClr val="007944"/>
              </a:solidFill>
            </a:endParaRPr>
          </a:p>
        </p:txBody>
      </p:sp>
      <p:sp>
        <p:nvSpPr>
          <p:cNvPr id="6" name="TextBox 5"/>
          <p:cNvSpPr txBox="1"/>
          <p:nvPr/>
        </p:nvSpPr>
        <p:spPr>
          <a:xfrm>
            <a:off x="520700" y="5994400"/>
            <a:ext cx="5308600" cy="369332"/>
          </a:xfrm>
          <a:prstGeom prst="rect">
            <a:avLst/>
          </a:prstGeom>
          <a:noFill/>
        </p:spPr>
        <p:txBody>
          <a:bodyPr wrap="square" rtlCol="0">
            <a:spAutoFit/>
          </a:bodyPr>
          <a:lstStyle/>
          <a:p>
            <a:r>
              <a:rPr lang="en-IE" dirty="0" smtClean="0"/>
              <a:t>* Three year average 2018, 2019, 2020</a:t>
            </a:r>
            <a:endParaRPr lang="en-IE" dirty="0"/>
          </a:p>
        </p:txBody>
      </p:sp>
    </p:spTree>
    <p:extLst>
      <p:ext uri="{BB962C8B-B14F-4D97-AF65-F5344CB8AC3E}">
        <p14:creationId xmlns:p14="http://schemas.microsoft.com/office/powerpoint/2010/main" val="34276342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Next steps</a:t>
            </a:r>
            <a:endParaRPr lang="en-IE" dirty="0"/>
          </a:p>
        </p:txBody>
      </p:sp>
      <p:sp>
        <p:nvSpPr>
          <p:cNvPr id="3" name="Content Placeholder 2"/>
          <p:cNvSpPr>
            <a:spLocks noGrp="1"/>
          </p:cNvSpPr>
          <p:nvPr>
            <p:ph idx="1"/>
          </p:nvPr>
        </p:nvSpPr>
        <p:spPr/>
        <p:txBody>
          <a:bodyPr/>
          <a:lstStyle/>
          <a:p>
            <a:r>
              <a:rPr lang="en-IE" dirty="0" smtClean="0"/>
              <a:t>Remaining individual farmer reports to be generated</a:t>
            </a:r>
          </a:p>
          <a:p>
            <a:r>
              <a:rPr lang="en-IE" dirty="0" smtClean="0"/>
              <a:t>Data is being recorded on all farms again in 2022</a:t>
            </a:r>
          </a:p>
          <a:p>
            <a:pPr lvl="1"/>
            <a:r>
              <a:rPr lang="en-IE" dirty="0" smtClean="0"/>
              <a:t>Observe impact of management changes on Sustainability </a:t>
            </a:r>
            <a:r>
              <a:rPr lang="en-IE" dirty="0" err="1" smtClean="0"/>
              <a:t>KPI’s</a:t>
            </a:r>
            <a:endParaRPr lang="en-IE" dirty="0" smtClean="0"/>
          </a:p>
          <a:p>
            <a:r>
              <a:rPr lang="en-IE" dirty="0" smtClean="0"/>
              <a:t>Further analysis of 2021 baseline data</a:t>
            </a:r>
          </a:p>
          <a:p>
            <a:pPr lvl="1"/>
            <a:r>
              <a:rPr lang="en-IE" dirty="0" smtClean="0"/>
              <a:t>Provide data by enterprise, partner, programme etc.</a:t>
            </a:r>
            <a:endParaRPr lang="en-IE" dirty="0"/>
          </a:p>
        </p:txBody>
      </p:sp>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12</a:t>
            </a:fld>
            <a:endParaRPr lang="en-US">
              <a:solidFill>
                <a:srgbClr val="007944"/>
              </a:solidFill>
            </a:endParaRPr>
          </a:p>
        </p:txBody>
      </p:sp>
    </p:spTree>
    <p:extLst>
      <p:ext uri="{BB962C8B-B14F-4D97-AF65-F5344CB8AC3E}">
        <p14:creationId xmlns:p14="http://schemas.microsoft.com/office/powerpoint/2010/main" val="3599466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889" y="151545"/>
            <a:ext cx="11174681" cy="731838"/>
          </a:xfrm>
        </p:spPr>
        <p:txBody>
          <a:bodyPr/>
          <a:lstStyle/>
          <a:p>
            <a:r>
              <a:rPr lang="en-IE" dirty="0" smtClean="0"/>
              <a:t>National Agricultural Soil Carbon Observatory (NASCO)</a:t>
            </a:r>
            <a:endParaRPr lang="en-IE" dirty="0"/>
          </a:p>
        </p:txBody>
      </p:sp>
      <p:sp>
        <p:nvSpPr>
          <p:cNvPr id="4" name="Slide Number Placeholder 3"/>
          <p:cNvSpPr>
            <a:spLocks noGrp="1"/>
          </p:cNvSpPr>
          <p:nvPr>
            <p:ph type="sldNum" sz="quarter" idx="4"/>
          </p:nvPr>
        </p:nvSpPr>
        <p:spPr/>
        <p:txBody>
          <a:bodyPr/>
          <a:lstStyle/>
          <a:p>
            <a:fld id="{34368562-B963-D14D-B6B0-C53B94E906B8}" type="slidenum">
              <a:rPr lang="en-US">
                <a:solidFill>
                  <a:srgbClr val="007944"/>
                </a:solidFill>
              </a:rPr>
              <a:pPr/>
              <a:t>13</a:t>
            </a:fld>
            <a:endParaRPr lang="en-US">
              <a:solidFill>
                <a:srgbClr val="007944"/>
              </a:solidFill>
            </a:endParaRP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64179" y="1304224"/>
            <a:ext cx="3138812" cy="4249551"/>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60243" y="1320077"/>
            <a:ext cx="3188970" cy="4246055"/>
          </a:xfrm>
          <a:prstGeom prst="rect">
            <a:avLst/>
          </a:prstGeom>
        </p:spPr>
      </p:pic>
      <p:pic>
        <p:nvPicPr>
          <p:cNvPr id="8" name="Content Placeholder 5"/>
          <p:cNvPicPr>
            <a:picLocks noGrp="1" noChangeAspect="1"/>
          </p:cNvPicPr>
          <p:nvPr>
            <p:ph idx="1"/>
          </p:nvPr>
        </p:nvPicPr>
        <p:blipFill rotWithShape="1">
          <a:blip r:embed="rId5" cstate="email">
            <a:extLst>
              <a:ext uri="{28A0092B-C50C-407E-A947-70E740481C1C}">
                <a14:useLocalDpi xmlns:a14="http://schemas.microsoft.com/office/drawing/2010/main"/>
              </a:ext>
            </a:extLst>
          </a:blip>
          <a:srcRect/>
          <a:stretch/>
        </p:blipFill>
        <p:spPr>
          <a:xfrm>
            <a:off x="486889" y="1940010"/>
            <a:ext cx="3991233" cy="2977979"/>
          </a:xfrm>
        </p:spPr>
      </p:pic>
    </p:spTree>
    <p:extLst>
      <p:ext uri="{BB962C8B-B14F-4D97-AF65-F5344CB8AC3E}">
        <p14:creationId xmlns:p14="http://schemas.microsoft.com/office/powerpoint/2010/main" val="2697656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8420" y="265666"/>
            <a:ext cx="9753600" cy="731838"/>
          </a:xfrm>
        </p:spPr>
        <p:txBody>
          <a:bodyPr/>
          <a:lstStyle/>
          <a:p>
            <a:r>
              <a:rPr lang="en-IE" dirty="0" smtClean="0"/>
              <a:t>Initial Results</a:t>
            </a:r>
            <a:endParaRPr lang="en-IE" sz="3200" dirty="0"/>
          </a:p>
        </p:txBody>
      </p:sp>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14</a:t>
            </a:fld>
            <a:endParaRPr lang="en-US">
              <a:solidFill>
                <a:srgbClr val="007944"/>
              </a:solidFill>
            </a:endParaRPr>
          </a:p>
        </p:txBody>
      </p:sp>
      <p:pic>
        <p:nvPicPr>
          <p:cNvPr id="7" name="Picture 6"/>
          <p:cNvPicPr>
            <a:picLocks noChangeAspect="1"/>
          </p:cNvPicPr>
          <p:nvPr/>
        </p:nvPicPr>
        <p:blipFill>
          <a:blip r:embed="rId3"/>
          <a:stretch>
            <a:fillRect/>
          </a:stretch>
        </p:blipFill>
        <p:spPr>
          <a:xfrm>
            <a:off x="21484" y="28575"/>
            <a:ext cx="6143625" cy="6800850"/>
          </a:xfrm>
          <a:prstGeom prst="rect">
            <a:avLst/>
          </a:prstGeom>
        </p:spPr>
      </p:pic>
      <p:sp>
        <p:nvSpPr>
          <p:cNvPr id="8" name="TextBox 7"/>
          <p:cNvSpPr txBox="1"/>
          <p:nvPr/>
        </p:nvSpPr>
        <p:spPr>
          <a:xfrm>
            <a:off x="6524368" y="1458097"/>
            <a:ext cx="4782064" cy="1200329"/>
          </a:xfrm>
          <a:prstGeom prst="rect">
            <a:avLst/>
          </a:prstGeom>
          <a:noFill/>
        </p:spPr>
        <p:txBody>
          <a:bodyPr wrap="square" rtlCol="0">
            <a:spAutoFit/>
          </a:bodyPr>
          <a:lstStyle/>
          <a:p>
            <a:r>
              <a:rPr lang="en-IE" dirty="0" smtClean="0"/>
              <a:t>101 farms, 2,993 samples</a:t>
            </a:r>
          </a:p>
          <a:p>
            <a:endParaRPr lang="en-IE" dirty="0"/>
          </a:p>
          <a:p>
            <a:endParaRPr lang="en-IE" dirty="0" smtClean="0"/>
          </a:p>
          <a:p>
            <a:endParaRPr lang="en-IE" dirty="0"/>
          </a:p>
        </p:txBody>
      </p:sp>
      <p:graphicFrame>
        <p:nvGraphicFramePr>
          <p:cNvPr id="9" name="Table 8"/>
          <p:cNvGraphicFramePr>
            <a:graphicFrameLocks noGrp="1"/>
          </p:cNvGraphicFramePr>
          <p:nvPr>
            <p:extLst>
              <p:ext uri="{D42A27DB-BD31-4B8C-83A1-F6EECF244321}">
                <p14:modId xmlns:p14="http://schemas.microsoft.com/office/powerpoint/2010/main" val="59046160"/>
              </p:ext>
            </p:extLst>
          </p:nvPr>
        </p:nvGraphicFramePr>
        <p:xfrm>
          <a:off x="5909948" y="2286000"/>
          <a:ext cx="6010903" cy="2286000"/>
        </p:xfrm>
        <a:graphic>
          <a:graphicData uri="http://schemas.openxmlformats.org/drawingml/2006/table">
            <a:tbl>
              <a:tblPr firstRow="1" bandRow="1">
                <a:tableStyleId>{3B4B98B0-60AC-42C2-AFA5-B58CD77FA1E5}</a:tableStyleId>
              </a:tblPr>
              <a:tblGrid>
                <a:gridCol w="972000">
                  <a:extLst>
                    <a:ext uri="{9D8B030D-6E8A-4147-A177-3AD203B41FA5}">
                      <a16:colId xmlns:a16="http://schemas.microsoft.com/office/drawing/2014/main" val="4085733892"/>
                    </a:ext>
                  </a:extLst>
                </a:gridCol>
                <a:gridCol w="963240">
                  <a:extLst>
                    <a:ext uri="{9D8B030D-6E8A-4147-A177-3AD203B41FA5}">
                      <a16:colId xmlns:a16="http://schemas.microsoft.com/office/drawing/2014/main" val="1850752104"/>
                    </a:ext>
                  </a:extLst>
                </a:gridCol>
                <a:gridCol w="1119771">
                  <a:extLst>
                    <a:ext uri="{9D8B030D-6E8A-4147-A177-3AD203B41FA5}">
                      <a16:colId xmlns:a16="http://schemas.microsoft.com/office/drawing/2014/main" val="4040470397"/>
                    </a:ext>
                  </a:extLst>
                </a:gridCol>
                <a:gridCol w="1155892">
                  <a:extLst>
                    <a:ext uri="{9D8B030D-6E8A-4147-A177-3AD203B41FA5}">
                      <a16:colId xmlns:a16="http://schemas.microsoft.com/office/drawing/2014/main" val="656316412"/>
                    </a:ext>
                  </a:extLst>
                </a:gridCol>
                <a:gridCol w="900000">
                  <a:extLst>
                    <a:ext uri="{9D8B030D-6E8A-4147-A177-3AD203B41FA5}">
                      <a16:colId xmlns:a16="http://schemas.microsoft.com/office/drawing/2014/main" val="1417584491"/>
                    </a:ext>
                  </a:extLst>
                </a:gridCol>
                <a:gridCol w="900000">
                  <a:extLst>
                    <a:ext uri="{9D8B030D-6E8A-4147-A177-3AD203B41FA5}">
                      <a16:colId xmlns:a16="http://schemas.microsoft.com/office/drawing/2014/main" val="232369330"/>
                    </a:ext>
                  </a:extLst>
                </a:gridCol>
              </a:tblGrid>
              <a:tr h="370840">
                <a:tc>
                  <a:txBody>
                    <a:bodyPr/>
                    <a:lstStyle/>
                    <a:p>
                      <a:endParaRPr lang="en-IE" dirty="0"/>
                    </a:p>
                  </a:txBody>
                  <a:tcPr/>
                </a:tc>
                <a:tc>
                  <a:txBody>
                    <a:bodyPr/>
                    <a:lstStyle/>
                    <a:p>
                      <a:pPr algn="ctr"/>
                      <a:r>
                        <a:rPr lang="en-IE" dirty="0" smtClean="0"/>
                        <a:t>No. farms</a:t>
                      </a:r>
                      <a:endParaRPr lang="en-IE" dirty="0"/>
                    </a:p>
                  </a:txBody>
                  <a:tcPr anchor="ctr"/>
                </a:tc>
                <a:tc>
                  <a:txBody>
                    <a:bodyPr/>
                    <a:lstStyle/>
                    <a:p>
                      <a:pPr algn="ctr"/>
                      <a:r>
                        <a:rPr lang="en-IE" dirty="0" smtClean="0"/>
                        <a:t>% pH&gt;6.2</a:t>
                      </a:r>
                      <a:endParaRPr lang="en-IE" dirty="0"/>
                    </a:p>
                  </a:txBody>
                  <a:tcPr anchor="ctr"/>
                </a:tc>
                <a:tc>
                  <a:txBody>
                    <a:bodyPr/>
                    <a:lstStyle/>
                    <a:p>
                      <a:pPr algn="ctr"/>
                      <a:r>
                        <a:rPr lang="en-IE" dirty="0" smtClean="0"/>
                        <a:t>% optimum</a:t>
                      </a:r>
                      <a:endParaRPr lang="en-IE" dirty="0"/>
                    </a:p>
                  </a:txBody>
                  <a:tcPr anchor="ctr"/>
                </a:tc>
                <a:tc>
                  <a:txBody>
                    <a:bodyPr/>
                    <a:lstStyle/>
                    <a:p>
                      <a:pPr algn="ctr"/>
                      <a:r>
                        <a:rPr lang="en-IE" dirty="0" smtClean="0"/>
                        <a:t>%</a:t>
                      </a:r>
                      <a:r>
                        <a:rPr lang="en-IE" dirty="0" err="1" smtClean="0"/>
                        <a:t>SOC</a:t>
                      </a:r>
                      <a:r>
                        <a:rPr lang="en-IE" dirty="0" smtClean="0"/>
                        <a:t> </a:t>
                      </a:r>
                    </a:p>
                    <a:p>
                      <a:pPr algn="ctr"/>
                      <a:r>
                        <a:rPr lang="en-IE" dirty="0" smtClean="0"/>
                        <a:t>0-2%</a:t>
                      </a:r>
                      <a:endParaRPr lang="en-IE" dirty="0"/>
                    </a:p>
                  </a:txBody>
                  <a:tcPr anchor="ctr"/>
                </a:tc>
                <a:tc>
                  <a:txBody>
                    <a:bodyPr/>
                    <a:lstStyle/>
                    <a:p>
                      <a:pPr algn="ctr"/>
                      <a:r>
                        <a:rPr lang="en-IE" dirty="0" smtClean="0"/>
                        <a:t>%</a:t>
                      </a:r>
                      <a:r>
                        <a:rPr lang="en-IE" dirty="0" err="1" smtClean="0"/>
                        <a:t>SOC</a:t>
                      </a:r>
                      <a:r>
                        <a:rPr lang="en-IE" dirty="0" smtClean="0"/>
                        <a:t> </a:t>
                      </a:r>
                    </a:p>
                    <a:p>
                      <a:pPr algn="ctr"/>
                      <a:r>
                        <a:rPr lang="en-IE" dirty="0" smtClean="0"/>
                        <a:t>2-4%</a:t>
                      </a:r>
                      <a:endParaRPr lang="en-IE" dirty="0"/>
                    </a:p>
                  </a:txBody>
                  <a:tcPr anchor="ctr"/>
                </a:tc>
                <a:extLst>
                  <a:ext uri="{0D108BD9-81ED-4DB2-BD59-A6C34878D82A}">
                    <a16:rowId xmlns:a16="http://schemas.microsoft.com/office/drawing/2014/main" val="1597112428"/>
                  </a:ext>
                </a:extLst>
              </a:tr>
              <a:tr h="370840">
                <a:tc>
                  <a:txBody>
                    <a:bodyPr/>
                    <a:lstStyle/>
                    <a:p>
                      <a:r>
                        <a:rPr lang="en-IE" dirty="0" smtClean="0"/>
                        <a:t>Dairy</a:t>
                      </a:r>
                      <a:endParaRPr lang="en-IE" dirty="0"/>
                    </a:p>
                  </a:txBody>
                  <a:tcPr/>
                </a:tc>
                <a:tc>
                  <a:txBody>
                    <a:bodyPr/>
                    <a:lstStyle/>
                    <a:p>
                      <a:pPr algn="ctr"/>
                      <a:r>
                        <a:rPr lang="en-IE" dirty="0" smtClean="0"/>
                        <a:t>49</a:t>
                      </a:r>
                      <a:endParaRPr lang="en-IE" dirty="0"/>
                    </a:p>
                  </a:txBody>
                  <a:tcPr anchor="ctr"/>
                </a:tc>
                <a:tc>
                  <a:txBody>
                    <a:bodyPr/>
                    <a:lstStyle/>
                    <a:p>
                      <a:pPr algn="ctr"/>
                      <a:r>
                        <a:rPr lang="en-IE" dirty="0" smtClean="0"/>
                        <a:t>61%</a:t>
                      </a:r>
                      <a:endParaRPr lang="en-IE" dirty="0"/>
                    </a:p>
                  </a:txBody>
                  <a:tcPr anchor="ctr"/>
                </a:tc>
                <a:tc>
                  <a:txBody>
                    <a:bodyPr/>
                    <a:lstStyle/>
                    <a:p>
                      <a:pPr algn="ctr"/>
                      <a:r>
                        <a:rPr lang="en-IE" dirty="0" smtClean="0"/>
                        <a:t>42%</a:t>
                      </a:r>
                      <a:endParaRPr lang="en-IE" dirty="0"/>
                    </a:p>
                  </a:txBody>
                  <a:tcPr anchor="ctr"/>
                </a:tc>
                <a:tc>
                  <a:txBody>
                    <a:bodyPr/>
                    <a:lstStyle/>
                    <a:p>
                      <a:pPr algn="ctr"/>
                      <a:r>
                        <a:rPr lang="en-IE" dirty="0" smtClean="0"/>
                        <a:t>0</a:t>
                      </a:r>
                      <a:endParaRPr lang="en-IE" dirty="0"/>
                    </a:p>
                  </a:txBody>
                  <a:tcPr anchor="ctr"/>
                </a:tc>
                <a:tc>
                  <a:txBody>
                    <a:bodyPr/>
                    <a:lstStyle/>
                    <a:p>
                      <a:pPr algn="ctr"/>
                      <a:r>
                        <a:rPr lang="en-IE" dirty="0" smtClean="0"/>
                        <a:t>25</a:t>
                      </a:r>
                      <a:endParaRPr lang="en-IE" dirty="0"/>
                    </a:p>
                  </a:txBody>
                  <a:tcPr anchor="ctr"/>
                </a:tc>
                <a:extLst>
                  <a:ext uri="{0D108BD9-81ED-4DB2-BD59-A6C34878D82A}">
                    <a16:rowId xmlns:a16="http://schemas.microsoft.com/office/drawing/2014/main" val="2961267224"/>
                  </a:ext>
                </a:extLst>
              </a:tr>
              <a:tr h="370840">
                <a:tc>
                  <a:txBody>
                    <a:bodyPr/>
                    <a:lstStyle/>
                    <a:p>
                      <a:r>
                        <a:rPr lang="en-IE" dirty="0" smtClean="0"/>
                        <a:t>Beef</a:t>
                      </a:r>
                      <a:endParaRPr lang="en-IE" dirty="0"/>
                    </a:p>
                  </a:txBody>
                  <a:tcPr/>
                </a:tc>
                <a:tc>
                  <a:txBody>
                    <a:bodyPr/>
                    <a:lstStyle/>
                    <a:p>
                      <a:pPr algn="ctr"/>
                      <a:r>
                        <a:rPr lang="en-IE" dirty="0" smtClean="0"/>
                        <a:t>33</a:t>
                      </a:r>
                      <a:endParaRPr lang="en-IE" dirty="0"/>
                    </a:p>
                  </a:txBody>
                  <a:tcPr anchor="ctr"/>
                </a:tc>
                <a:tc>
                  <a:txBody>
                    <a:bodyPr/>
                    <a:lstStyle/>
                    <a:p>
                      <a:pPr algn="ctr"/>
                      <a:r>
                        <a:rPr lang="en-IE" dirty="0" smtClean="0"/>
                        <a:t>43%</a:t>
                      </a:r>
                      <a:endParaRPr lang="en-IE" dirty="0"/>
                    </a:p>
                  </a:txBody>
                  <a:tcPr anchor="ctr"/>
                </a:tc>
                <a:tc>
                  <a:txBody>
                    <a:bodyPr/>
                    <a:lstStyle/>
                    <a:p>
                      <a:pPr algn="ctr"/>
                      <a:r>
                        <a:rPr lang="en-IE" dirty="0" smtClean="0"/>
                        <a:t>43%</a:t>
                      </a:r>
                      <a:endParaRPr lang="en-IE" dirty="0"/>
                    </a:p>
                  </a:txBody>
                  <a:tcPr anchor="ctr"/>
                </a:tc>
                <a:tc>
                  <a:txBody>
                    <a:bodyPr/>
                    <a:lstStyle/>
                    <a:p>
                      <a:pPr algn="ctr"/>
                      <a:r>
                        <a:rPr lang="en-IE" dirty="0" smtClean="0"/>
                        <a:t>0</a:t>
                      </a:r>
                      <a:endParaRPr lang="en-IE" dirty="0"/>
                    </a:p>
                  </a:txBody>
                  <a:tcPr anchor="ctr"/>
                </a:tc>
                <a:tc>
                  <a:txBody>
                    <a:bodyPr/>
                    <a:lstStyle/>
                    <a:p>
                      <a:pPr algn="ctr"/>
                      <a:r>
                        <a:rPr lang="en-IE" dirty="0" smtClean="0"/>
                        <a:t>19</a:t>
                      </a:r>
                      <a:endParaRPr lang="en-IE" dirty="0"/>
                    </a:p>
                  </a:txBody>
                  <a:tcPr anchor="ctr"/>
                </a:tc>
                <a:extLst>
                  <a:ext uri="{0D108BD9-81ED-4DB2-BD59-A6C34878D82A}">
                    <a16:rowId xmlns:a16="http://schemas.microsoft.com/office/drawing/2014/main" val="2470102013"/>
                  </a:ext>
                </a:extLst>
              </a:tr>
              <a:tr h="370840">
                <a:tc>
                  <a:txBody>
                    <a:bodyPr/>
                    <a:lstStyle/>
                    <a:p>
                      <a:r>
                        <a:rPr lang="en-IE" dirty="0" smtClean="0"/>
                        <a:t>Sheep</a:t>
                      </a:r>
                      <a:endParaRPr lang="en-IE" dirty="0"/>
                    </a:p>
                  </a:txBody>
                  <a:tcPr/>
                </a:tc>
                <a:tc>
                  <a:txBody>
                    <a:bodyPr/>
                    <a:lstStyle/>
                    <a:p>
                      <a:pPr algn="ctr"/>
                      <a:r>
                        <a:rPr lang="en-IE" dirty="0" smtClean="0"/>
                        <a:t>8</a:t>
                      </a:r>
                      <a:endParaRPr lang="en-IE" dirty="0"/>
                    </a:p>
                  </a:txBody>
                  <a:tcPr anchor="ctr"/>
                </a:tc>
                <a:tc>
                  <a:txBody>
                    <a:bodyPr/>
                    <a:lstStyle/>
                    <a:p>
                      <a:pPr algn="ctr"/>
                      <a:r>
                        <a:rPr lang="en-IE" dirty="0" smtClean="0"/>
                        <a:t>34%</a:t>
                      </a:r>
                      <a:endParaRPr lang="en-IE" dirty="0"/>
                    </a:p>
                  </a:txBody>
                  <a:tcPr anchor="ctr"/>
                </a:tc>
                <a:tc>
                  <a:txBody>
                    <a:bodyPr/>
                    <a:lstStyle/>
                    <a:p>
                      <a:pPr algn="ctr"/>
                      <a:r>
                        <a:rPr lang="en-IE" dirty="0" smtClean="0"/>
                        <a:t>34%</a:t>
                      </a:r>
                      <a:endParaRPr lang="en-IE" dirty="0"/>
                    </a:p>
                  </a:txBody>
                  <a:tcPr anchor="ctr"/>
                </a:tc>
                <a:tc>
                  <a:txBody>
                    <a:bodyPr/>
                    <a:lstStyle/>
                    <a:p>
                      <a:pPr algn="ctr"/>
                      <a:r>
                        <a:rPr lang="en-IE" dirty="0" smtClean="0"/>
                        <a:t>4</a:t>
                      </a:r>
                      <a:endParaRPr lang="en-IE" dirty="0"/>
                    </a:p>
                  </a:txBody>
                  <a:tcPr anchor="ctr"/>
                </a:tc>
                <a:tc>
                  <a:txBody>
                    <a:bodyPr/>
                    <a:lstStyle/>
                    <a:p>
                      <a:pPr algn="ctr"/>
                      <a:r>
                        <a:rPr lang="en-IE" dirty="0" smtClean="0"/>
                        <a:t>11</a:t>
                      </a:r>
                      <a:endParaRPr lang="en-IE" dirty="0"/>
                    </a:p>
                  </a:txBody>
                  <a:tcPr anchor="ctr"/>
                </a:tc>
                <a:extLst>
                  <a:ext uri="{0D108BD9-81ED-4DB2-BD59-A6C34878D82A}">
                    <a16:rowId xmlns:a16="http://schemas.microsoft.com/office/drawing/2014/main" val="2495741942"/>
                  </a:ext>
                </a:extLst>
              </a:tr>
              <a:tr h="370840">
                <a:tc>
                  <a:txBody>
                    <a:bodyPr/>
                    <a:lstStyle/>
                    <a:p>
                      <a:r>
                        <a:rPr lang="en-IE" dirty="0" smtClean="0"/>
                        <a:t>Tillage</a:t>
                      </a:r>
                      <a:endParaRPr lang="en-IE" dirty="0"/>
                    </a:p>
                  </a:txBody>
                  <a:tcPr/>
                </a:tc>
                <a:tc>
                  <a:txBody>
                    <a:bodyPr/>
                    <a:lstStyle/>
                    <a:p>
                      <a:pPr algn="ctr"/>
                      <a:r>
                        <a:rPr lang="en-IE" dirty="0" smtClean="0"/>
                        <a:t>6</a:t>
                      </a:r>
                      <a:endParaRPr lang="en-IE" dirty="0"/>
                    </a:p>
                  </a:txBody>
                  <a:tcPr anchor="ctr"/>
                </a:tc>
                <a:tc>
                  <a:txBody>
                    <a:bodyPr/>
                    <a:lstStyle/>
                    <a:p>
                      <a:pPr algn="ctr"/>
                      <a:r>
                        <a:rPr lang="en-IE" dirty="0" smtClean="0"/>
                        <a:t>79% </a:t>
                      </a:r>
                    </a:p>
                    <a:p>
                      <a:pPr algn="ctr"/>
                      <a:r>
                        <a:rPr lang="en-IE" sz="1100" dirty="0" smtClean="0"/>
                        <a:t>(61%</a:t>
                      </a:r>
                      <a:r>
                        <a:rPr lang="en-IE" sz="1100" baseline="0" dirty="0" smtClean="0"/>
                        <a:t> pH&gt;6.5)</a:t>
                      </a:r>
                      <a:endParaRPr lang="en-IE" sz="1100" dirty="0"/>
                    </a:p>
                  </a:txBody>
                  <a:tcPr anchor="ctr"/>
                </a:tc>
                <a:tc>
                  <a:txBody>
                    <a:bodyPr/>
                    <a:lstStyle/>
                    <a:p>
                      <a:pPr algn="ctr"/>
                      <a:r>
                        <a:rPr lang="en-IE" dirty="0" smtClean="0"/>
                        <a:t>42%</a:t>
                      </a:r>
                      <a:endParaRPr lang="en-IE" dirty="0"/>
                    </a:p>
                  </a:txBody>
                  <a:tcPr anchor="ctr"/>
                </a:tc>
                <a:tc>
                  <a:txBody>
                    <a:bodyPr/>
                    <a:lstStyle/>
                    <a:p>
                      <a:pPr algn="ctr"/>
                      <a:r>
                        <a:rPr lang="en-IE" dirty="0" smtClean="0"/>
                        <a:t>19</a:t>
                      </a:r>
                      <a:endParaRPr lang="en-IE" dirty="0"/>
                    </a:p>
                  </a:txBody>
                  <a:tcPr anchor="ctr"/>
                </a:tc>
                <a:tc>
                  <a:txBody>
                    <a:bodyPr/>
                    <a:lstStyle/>
                    <a:p>
                      <a:pPr algn="ctr"/>
                      <a:r>
                        <a:rPr lang="en-IE" dirty="0" smtClean="0"/>
                        <a:t>73</a:t>
                      </a:r>
                      <a:endParaRPr lang="en-IE" dirty="0"/>
                    </a:p>
                  </a:txBody>
                  <a:tcPr anchor="ctr"/>
                </a:tc>
                <a:extLst>
                  <a:ext uri="{0D108BD9-81ED-4DB2-BD59-A6C34878D82A}">
                    <a16:rowId xmlns:a16="http://schemas.microsoft.com/office/drawing/2014/main" val="3666425568"/>
                  </a:ext>
                </a:extLst>
              </a:tr>
            </a:tbl>
          </a:graphicData>
        </a:graphic>
      </p:graphicFrame>
    </p:spTree>
    <p:extLst>
      <p:ext uri="{BB962C8B-B14F-4D97-AF65-F5344CB8AC3E}">
        <p14:creationId xmlns:p14="http://schemas.microsoft.com/office/powerpoint/2010/main" val="3244316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Slurry analysis</a:t>
            </a:r>
            <a:endParaRPr lang="en-IE"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81951191"/>
              </p:ext>
            </p:extLst>
          </p:nvPr>
        </p:nvGraphicFramePr>
        <p:xfrm>
          <a:off x="1181100" y="1854200"/>
          <a:ext cx="9753600" cy="3200400"/>
        </p:xfrm>
        <a:graphic>
          <a:graphicData uri="http://schemas.openxmlformats.org/drawingml/2006/table">
            <a:tbl>
              <a:tblPr firstRow="1" bandRow="1">
                <a:tableStyleId>{3B4B98B0-60AC-42C2-AFA5-B58CD77FA1E5}</a:tableStyleId>
              </a:tblPr>
              <a:tblGrid>
                <a:gridCol w="2997200">
                  <a:extLst>
                    <a:ext uri="{9D8B030D-6E8A-4147-A177-3AD203B41FA5}">
                      <a16:colId xmlns:a16="http://schemas.microsoft.com/office/drawing/2014/main" val="1286850122"/>
                    </a:ext>
                  </a:extLst>
                </a:gridCol>
                <a:gridCol w="904240">
                  <a:extLst>
                    <a:ext uri="{9D8B030D-6E8A-4147-A177-3AD203B41FA5}">
                      <a16:colId xmlns:a16="http://schemas.microsoft.com/office/drawing/2014/main" val="3905822302"/>
                    </a:ext>
                  </a:extLst>
                </a:gridCol>
                <a:gridCol w="1950720">
                  <a:extLst>
                    <a:ext uri="{9D8B030D-6E8A-4147-A177-3AD203B41FA5}">
                      <a16:colId xmlns:a16="http://schemas.microsoft.com/office/drawing/2014/main" val="118049346"/>
                    </a:ext>
                  </a:extLst>
                </a:gridCol>
                <a:gridCol w="1950720">
                  <a:extLst>
                    <a:ext uri="{9D8B030D-6E8A-4147-A177-3AD203B41FA5}">
                      <a16:colId xmlns:a16="http://schemas.microsoft.com/office/drawing/2014/main" val="1699549727"/>
                    </a:ext>
                  </a:extLst>
                </a:gridCol>
                <a:gridCol w="1950720">
                  <a:extLst>
                    <a:ext uri="{9D8B030D-6E8A-4147-A177-3AD203B41FA5}">
                      <a16:colId xmlns:a16="http://schemas.microsoft.com/office/drawing/2014/main" val="2992674885"/>
                    </a:ext>
                  </a:extLst>
                </a:gridCol>
              </a:tblGrid>
              <a:tr h="370840">
                <a:tc>
                  <a:txBody>
                    <a:bodyPr/>
                    <a:lstStyle/>
                    <a:p>
                      <a:r>
                        <a:rPr lang="en-IE" sz="2400" dirty="0" smtClean="0"/>
                        <a:t>Sample type</a:t>
                      </a:r>
                      <a:endParaRPr lang="en-IE" sz="2400" dirty="0"/>
                    </a:p>
                  </a:txBody>
                  <a:tcPr/>
                </a:tc>
                <a:tc>
                  <a:txBody>
                    <a:bodyPr/>
                    <a:lstStyle/>
                    <a:p>
                      <a:pPr algn="ctr"/>
                      <a:r>
                        <a:rPr lang="en-IE" sz="2400" dirty="0" smtClean="0"/>
                        <a:t>N</a:t>
                      </a:r>
                      <a:endParaRPr lang="en-IE" sz="2400" dirty="0"/>
                    </a:p>
                  </a:txBody>
                  <a:tcPr/>
                </a:tc>
                <a:tc>
                  <a:txBody>
                    <a:bodyPr/>
                    <a:lstStyle/>
                    <a:p>
                      <a:pPr algn="ctr"/>
                      <a:r>
                        <a:rPr lang="en-IE" sz="2400" dirty="0" smtClean="0"/>
                        <a:t>Available N*</a:t>
                      </a:r>
                    </a:p>
                    <a:p>
                      <a:pPr algn="ctr"/>
                      <a:r>
                        <a:rPr lang="en-IE" sz="1800" dirty="0" smtClean="0"/>
                        <a:t>(units/ 1,000 gals)</a:t>
                      </a:r>
                      <a:endParaRPr lang="en-IE" sz="1800" dirty="0"/>
                    </a:p>
                  </a:txBody>
                  <a:tcPr/>
                </a:tc>
                <a:tc>
                  <a:txBody>
                    <a:bodyPr/>
                    <a:lstStyle/>
                    <a:p>
                      <a:pPr algn="ctr"/>
                      <a:r>
                        <a:rPr lang="en-IE" sz="2400" dirty="0" smtClean="0"/>
                        <a:t>Available P</a:t>
                      </a:r>
                    </a:p>
                    <a:p>
                      <a:pPr marL="0" marR="0" lvl="0" indent="0" algn="ctr" defTabSz="457189" rtl="0" eaLnBrk="1" fontAlgn="auto" latinLnBrk="0" hangingPunct="1">
                        <a:lnSpc>
                          <a:spcPct val="100000"/>
                        </a:lnSpc>
                        <a:spcBef>
                          <a:spcPts val="0"/>
                        </a:spcBef>
                        <a:spcAft>
                          <a:spcPts val="0"/>
                        </a:spcAft>
                        <a:buClrTx/>
                        <a:buSzTx/>
                        <a:buFontTx/>
                        <a:buNone/>
                        <a:tabLst/>
                        <a:defRPr/>
                      </a:pPr>
                      <a:r>
                        <a:rPr lang="en-IE" sz="1800" b="1" kern="1200" dirty="0" smtClean="0">
                          <a:solidFill>
                            <a:schemeClr val="tx1"/>
                          </a:solidFill>
                          <a:latin typeface="+mn-lt"/>
                          <a:ea typeface="+mn-ea"/>
                          <a:cs typeface="+mn-cs"/>
                        </a:rPr>
                        <a:t>(units/ 1,000 gals)</a:t>
                      </a:r>
                    </a:p>
                  </a:txBody>
                  <a:tcPr/>
                </a:tc>
                <a:tc>
                  <a:txBody>
                    <a:bodyPr/>
                    <a:lstStyle/>
                    <a:p>
                      <a:pPr algn="ctr"/>
                      <a:r>
                        <a:rPr lang="en-IE" sz="2400" dirty="0" smtClean="0"/>
                        <a:t>Available K</a:t>
                      </a:r>
                    </a:p>
                    <a:p>
                      <a:pPr marL="0" marR="0" lvl="0" indent="0" algn="ctr" defTabSz="457189" rtl="0" eaLnBrk="1" fontAlgn="auto" latinLnBrk="0" hangingPunct="1">
                        <a:lnSpc>
                          <a:spcPct val="100000"/>
                        </a:lnSpc>
                        <a:spcBef>
                          <a:spcPts val="0"/>
                        </a:spcBef>
                        <a:spcAft>
                          <a:spcPts val="0"/>
                        </a:spcAft>
                        <a:buClrTx/>
                        <a:buSzTx/>
                        <a:buFontTx/>
                        <a:buNone/>
                        <a:tabLst/>
                        <a:defRPr/>
                      </a:pPr>
                      <a:r>
                        <a:rPr lang="en-IE" sz="1800" dirty="0" smtClean="0"/>
                        <a:t>(units/ 1,000 gals)</a:t>
                      </a:r>
                    </a:p>
                  </a:txBody>
                  <a:tcPr/>
                </a:tc>
                <a:extLst>
                  <a:ext uri="{0D108BD9-81ED-4DB2-BD59-A6C34878D82A}">
                    <a16:rowId xmlns:a16="http://schemas.microsoft.com/office/drawing/2014/main" val="569738793"/>
                  </a:ext>
                </a:extLst>
              </a:tr>
              <a:tr h="370840">
                <a:tc>
                  <a:txBody>
                    <a:bodyPr/>
                    <a:lstStyle/>
                    <a:p>
                      <a:r>
                        <a:rPr lang="en-IE" sz="2400" dirty="0" smtClean="0"/>
                        <a:t>Dairy</a:t>
                      </a:r>
                      <a:r>
                        <a:rPr lang="en-IE" sz="2400" baseline="0" dirty="0" smtClean="0"/>
                        <a:t> </a:t>
                      </a:r>
                    </a:p>
                    <a:p>
                      <a:r>
                        <a:rPr lang="en-IE" sz="1800" baseline="0" dirty="0" smtClean="0"/>
                        <a:t>(indoors)</a:t>
                      </a:r>
                      <a:endParaRPr lang="en-IE" sz="1800" dirty="0"/>
                    </a:p>
                  </a:txBody>
                  <a:tcPr/>
                </a:tc>
                <a:tc>
                  <a:txBody>
                    <a:bodyPr/>
                    <a:lstStyle/>
                    <a:p>
                      <a:pPr algn="ctr" fontAlgn="b"/>
                      <a:r>
                        <a:rPr lang="en-IE" sz="2400" kern="1200" dirty="0">
                          <a:solidFill>
                            <a:schemeClr val="tx1"/>
                          </a:solidFill>
                          <a:latin typeface="+mn-lt"/>
                          <a:ea typeface="+mn-ea"/>
                          <a:cs typeface="+mn-cs"/>
                        </a:rPr>
                        <a:t>52</a:t>
                      </a:r>
                    </a:p>
                  </a:txBody>
                  <a:tcPr marL="9525" marR="9525" marT="9525" marB="0" anchor="ctr"/>
                </a:tc>
                <a:tc>
                  <a:txBody>
                    <a:bodyPr/>
                    <a:lstStyle/>
                    <a:p>
                      <a:pPr algn="ctr" fontAlgn="b"/>
                      <a:r>
                        <a:rPr lang="en-IE" sz="2400" kern="1200">
                          <a:solidFill>
                            <a:schemeClr val="tx1"/>
                          </a:solidFill>
                          <a:latin typeface="+mn-lt"/>
                          <a:ea typeface="+mn-ea"/>
                          <a:cs typeface="+mn-cs"/>
                        </a:rPr>
                        <a:t>10.3</a:t>
                      </a:r>
                    </a:p>
                  </a:txBody>
                  <a:tcPr marL="9525" marR="9525" marT="9525" marB="0" anchor="ctr"/>
                </a:tc>
                <a:tc>
                  <a:txBody>
                    <a:bodyPr/>
                    <a:lstStyle/>
                    <a:p>
                      <a:pPr algn="ctr" fontAlgn="b"/>
                      <a:r>
                        <a:rPr lang="en-IE" sz="2400" kern="1200" dirty="0">
                          <a:solidFill>
                            <a:schemeClr val="tx1"/>
                          </a:solidFill>
                          <a:latin typeface="+mn-lt"/>
                          <a:ea typeface="+mn-ea"/>
                          <a:cs typeface="+mn-cs"/>
                        </a:rPr>
                        <a:t>6.3</a:t>
                      </a:r>
                    </a:p>
                  </a:txBody>
                  <a:tcPr marL="9525" marR="9525" marT="9525" marB="0" anchor="ctr"/>
                </a:tc>
                <a:tc>
                  <a:txBody>
                    <a:bodyPr/>
                    <a:lstStyle/>
                    <a:p>
                      <a:pPr algn="ctr" fontAlgn="b"/>
                      <a:r>
                        <a:rPr lang="en-IE" sz="2400" kern="1200" dirty="0">
                          <a:solidFill>
                            <a:schemeClr val="tx1"/>
                          </a:solidFill>
                          <a:latin typeface="+mn-lt"/>
                          <a:ea typeface="+mn-ea"/>
                          <a:cs typeface="+mn-cs"/>
                        </a:rPr>
                        <a:t>24.8</a:t>
                      </a:r>
                    </a:p>
                  </a:txBody>
                  <a:tcPr marL="9525" marR="9525" marT="9525" marB="0" anchor="ctr"/>
                </a:tc>
                <a:extLst>
                  <a:ext uri="{0D108BD9-81ED-4DB2-BD59-A6C34878D82A}">
                    <a16:rowId xmlns:a16="http://schemas.microsoft.com/office/drawing/2014/main" val="3465207971"/>
                  </a:ext>
                </a:extLst>
              </a:tr>
              <a:tr h="370840">
                <a:tc>
                  <a:txBody>
                    <a:bodyPr/>
                    <a:lstStyle/>
                    <a:p>
                      <a:r>
                        <a:rPr lang="en-IE" sz="2400" dirty="0" smtClean="0"/>
                        <a:t>Dairy </a:t>
                      </a:r>
                    </a:p>
                    <a:p>
                      <a:r>
                        <a:rPr lang="en-IE" sz="1800" dirty="0" smtClean="0"/>
                        <a:t>(outdoors/ washings)</a:t>
                      </a:r>
                      <a:endParaRPr lang="en-IE" sz="1800" dirty="0"/>
                    </a:p>
                  </a:txBody>
                  <a:tcPr/>
                </a:tc>
                <a:tc>
                  <a:txBody>
                    <a:bodyPr/>
                    <a:lstStyle/>
                    <a:p>
                      <a:pPr algn="ctr" fontAlgn="b"/>
                      <a:r>
                        <a:rPr lang="en-IE" sz="2400" kern="1200" dirty="0">
                          <a:solidFill>
                            <a:schemeClr val="tx1"/>
                          </a:solidFill>
                          <a:latin typeface="+mn-lt"/>
                          <a:ea typeface="+mn-ea"/>
                          <a:cs typeface="+mn-cs"/>
                        </a:rPr>
                        <a:t>16</a:t>
                      </a:r>
                    </a:p>
                  </a:txBody>
                  <a:tcPr marL="9525" marR="9525" marT="9525" marB="0" anchor="ctr"/>
                </a:tc>
                <a:tc>
                  <a:txBody>
                    <a:bodyPr/>
                    <a:lstStyle/>
                    <a:p>
                      <a:pPr algn="ctr" fontAlgn="b"/>
                      <a:r>
                        <a:rPr lang="en-IE" sz="2400" kern="1200" dirty="0">
                          <a:solidFill>
                            <a:schemeClr val="tx1"/>
                          </a:solidFill>
                          <a:latin typeface="+mn-lt"/>
                          <a:ea typeface="+mn-ea"/>
                          <a:cs typeface="+mn-cs"/>
                        </a:rPr>
                        <a:t>4.0</a:t>
                      </a:r>
                    </a:p>
                  </a:txBody>
                  <a:tcPr marL="9525" marR="9525" marT="9525" marB="0" anchor="ctr"/>
                </a:tc>
                <a:tc>
                  <a:txBody>
                    <a:bodyPr/>
                    <a:lstStyle/>
                    <a:p>
                      <a:pPr algn="ctr" fontAlgn="b"/>
                      <a:r>
                        <a:rPr lang="en-IE" sz="2400" kern="1200">
                          <a:solidFill>
                            <a:schemeClr val="tx1"/>
                          </a:solidFill>
                          <a:latin typeface="+mn-lt"/>
                          <a:ea typeface="+mn-ea"/>
                          <a:cs typeface="+mn-cs"/>
                        </a:rPr>
                        <a:t>2.5</a:t>
                      </a:r>
                    </a:p>
                  </a:txBody>
                  <a:tcPr marL="9525" marR="9525" marT="9525" marB="0" anchor="ctr"/>
                </a:tc>
                <a:tc>
                  <a:txBody>
                    <a:bodyPr/>
                    <a:lstStyle/>
                    <a:p>
                      <a:pPr algn="ctr" fontAlgn="b"/>
                      <a:r>
                        <a:rPr lang="en-IE" sz="2400" kern="1200" dirty="0">
                          <a:solidFill>
                            <a:schemeClr val="tx1"/>
                          </a:solidFill>
                          <a:latin typeface="+mn-lt"/>
                          <a:ea typeface="+mn-ea"/>
                          <a:cs typeface="+mn-cs"/>
                        </a:rPr>
                        <a:t>11.9</a:t>
                      </a:r>
                    </a:p>
                  </a:txBody>
                  <a:tcPr marL="9525" marR="9525" marT="9525" marB="0" anchor="ctr"/>
                </a:tc>
                <a:extLst>
                  <a:ext uri="{0D108BD9-81ED-4DB2-BD59-A6C34878D82A}">
                    <a16:rowId xmlns:a16="http://schemas.microsoft.com/office/drawing/2014/main" val="1083638304"/>
                  </a:ext>
                </a:extLst>
              </a:tr>
              <a:tr h="370840">
                <a:tc>
                  <a:txBody>
                    <a:bodyPr/>
                    <a:lstStyle/>
                    <a:p>
                      <a:r>
                        <a:rPr lang="en-IE" sz="2400" dirty="0" smtClean="0"/>
                        <a:t>Beef</a:t>
                      </a:r>
                      <a:r>
                        <a:rPr lang="en-IE" sz="2400" baseline="0" dirty="0" smtClean="0"/>
                        <a:t> </a:t>
                      </a:r>
                    </a:p>
                    <a:p>
                      <a:r>
                        <a:rPr lang="en-IE" sz="1800" baseline="0" dirty="0" smtClean="0"/>
                        <a:t>(suckler/ dairy calf to beef)</a:t>
                      </a:r>
                      <a:endParaRPr lang="en-IE" sz="1800" dirty="0"/>
                    </a:p>
                  </a:txBody>
                  <a:tcPr/>
                </a:tc>
                <a:tc>
                  <a:txBody>
                    <a:bodyPr/>
                    <a:lstStyle/>
                    <a:p>
                      <a:pPr algn="ctr" fontAlgn="b"/>
                      <a:r>
                        <a:rPr lang="en-IE" sz="2400" kern="1200">
                          <a:solidFill>
                            <a:schemeClr val="tx1"/>
                          </a:solidFill>
                          <a:latin typeface="+mn-lt"/>
                          <a:ea typeface="+mn-ea"/>
                          <a:cs typeface="+mn-cs"/>
                        </a:rPr>
                        <a:t>55</a:t>
                      </a:r>
                    </a:p>
                  </a:txBody>
                  <a:tcPr marL="9525" marR="9525" marT="9525" marB="0" anchor="ctr"/>
                </a:tc>
                <a:tc>
                  <a:txBody>
                    <a:bodyPr/>
                    <a:lstStyle/>
                    <a:p>
                      <a:pPr algn="ctr" fontAlgn="b"/>
                      <a:r>
                        <a:rPr lang="en-IE" sz="2400" kern="1200" dirty="0">
                          <a:solidFill>
                            <a:schemeClr val="tx1"/>
                          </a:solidFill>
                          <a:latin typeface="+mn-lt"/>
                          <a:ea typeface="+mn-ea"/>
                          <a:cs typeface="+mn-cs"/>
                        </a:rPr>
                        <a:t>10.8</a:t>
                      </a:r>
                    </a:p>
                  </a:txBody>
                  <a:tcPr marL="9525" marR="9525" marT="9525" marB="0" anchor="ctr"/>
                </a:tc>
                <a:tc>
                  <a:txBody>
                    <a:bodyPr/>
                    <a:lstStyle/>
                    <a:p>
                      <a:pPr algn="ctr" fontAlgn="b"/>
                      <a:r>
                        <a:rPr lang="en-IE" sz="2400" kern="1200" dirty="0">
                          <a:solidFill>
                            <a:schemeClr val="tx1"/>
                          </a:solidFill>
                          <a:latin typeface="+mn-lt"/>
                          <a:ea typeface="+mn-ea"/>
                          <a:cs typeface="+mn-cs"/>
                        </a:rPr>
                        <a:t>7.4</a:t>
                      </a:r>
                    </a:p>
                  </a:txBody>
                  <a:tcPr marL="9525" marR="9525" marT="9525" marB="0" anchor="ctr"/>
                </a:tc>
                <a:tc>
                  <a:txBody>
                    <a:bodyPr/>
                    <a:lstStyle/>
                    <a:p>
                      <a:pPr algn="ctr" fontAlgn="b"/>
                      <a:r>
                        <a:rPr lang="en-IE" sz="2400" kern="1200" dirty="0">
                          <a:solidFill>
                            <a:schemeClr val="tx1"/>
                          </a:solidFill>
                          <a:latin typeface="+mn-lt"/>
                          <a:ea typeface="+mn-ea"/>
                          <a:cs typeface="+mn-cs"/>
                        </a:rPr>
                        <a:t>28.8</a:t>
                      </a:r>
                    </a:p>
                  </a:txBody>
                  <a:tcPr marL="9525" marR="9525" marT="9525" marB="0" anchor="ctr"/>
                </a:tc>
                <a:extLst>
                  <a:ext uri="{0D108BD9-81ED-4DB2-BD59-A6C34878D82A}">
                    <a16:rowId xmlns:a16="http://schemas.microsoft.com/office/drawing/2014/main" val="3164971220"/>
                  </a:ext>
                </a:extLst>
              </a:tr>
            </a:tbl>
          </a:graphicData>
        </a:graphic>
      </p:graphicFrame>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15</a:t>
            </a:fld>
            <a:endParaRPr lang="en-US">
              <a:solidFill>
                <a:srgbClr val="007944"/>
              </a:solidFill>
            </a:endParaRPr>
          </a:p>
        </p:txBody>
      </p:sp>
      <p:sp>
        <p:nvSpPr>
          <p:cNvPr id="7" name="TextBox 6"/>
          <p:cNvSpPr txBox="1"/>
          <p:nvPr/>
        </p:nvSpPr>
        <p:spPr>
          <a:xfrm>
            <a:off x="1219200" y="5168900"/>
            <a:ext cx="6197600" cy="584775"/>
          </a:xfrm>
          <a:prstGeom prst="rect">
            <a:avLst/>
          </a:prstGeom>
          <a:noFill/>
        </p:spPr>
        <p:txBody>
          <a:bodyPr wrap="square" rtlCol="0">
            <a:spAutoFit/>
          </a:bodyPr>
          <a:lstStyle/>
          <a:p>
            <a:r>
              <a:rPr lang="en-IE" sz="1600" dirty="0" smtClean="0"/>
              <a:t>*40% availability assumed (LESS)</a:t>
            </a:r>
          </a:p>
          <a:p>
            <a:endParaRPr lang="en-IE" sz="1600" dirty="0"/>
          </a:p>
        </p:txBody>
      </p:sp>
    </p:spTree>
    <p:extLst>
      <p:ext uri="{BB962C8B-B14F-4D97-AF65-F5344CB8AC3E}">
        <p14:creationId xmlns:p14="http://schemas.microsoft.com/office/powerpoint/2010/main" val="13354791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370" y="179171"/>
            <a:ext cx="9753600" cy="731838"/>
          </a:xfrm>
        </p:spPr>
        <p:txBody>
          <a:bodyPr/>
          <a:lstStyle/>
          <a:p>
            <a:r>
              <a:rPr lang="en-IE" dirty="0" smtClean="0"/>
              <a:t>Resources Produced</a:t>
            </a:r>
            <a:endParaRPr lang="en-IE" dirty="0"/>
          </a:p>
        </p:txBody>
      </p:sp>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16</a:t>
            </a:fld>
            <a:endParaRPr lang="en-US">
              <a:solidFill>
                <a:srgbClr val="007944"/>
              </a:solidFill>
            </a:endParaRPr>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84179" y="1451276"/>
            <a:ext cx="1757363" cy="1757363"/>
          </a:xfrm>
          <a:prstGeom prst="rect">
            <a:avLst/>
          </a:prstGeom>
        </p:spPr>
      </p:pic>
      <p:sp>
        <p:nvSpPr>
          <p:cNvPr id="6" name="TextBox 5"/>
          <p:cNvSpPr txBox="1"/>
          <p:nvPr/>
        </p:nvSpPr>
        <p:spPr>
          <a:xfrm>
            <a:off x="435895" y="824511"/>
            <a:ext cx="2189609" cy="646331"/>
          </a:xfrm>
          <a:prstGeom prst="rect">
            <a:avLst/>
          </a:prstGeom>
          <a:noFill/>
        </p:spPr>
        <p:txBody>
          <a:bodyPr wrap="square" rtlCol="0">
            <a:spAutoFit/>
          </a:bodyPr>
          <a:lstStyle/>
          <a:p>
            <a:pPr algn="ctr"/>
            <a:r>
              <a:rPr lang="en-IE" dirty="0" smtClean="0"/>
              <a:t>Signpost monthly e-newsletter</a:t>
            </a:r>
            <a:endParaRPr lang="en-IE" dirty="0"/>
          </a:p>
        </p:txBody>
      </p:sp>
      <p:grpSp>
        <p:nvGrpSpPr>
          <p:cNvPr id="17" name="Group 16"/>
          <p:cNvGrpSpPr/>
          <p:nvPr/>
        </p:nvGrpSpPr>
        <p:grpSpPr>
          <a:xfrm>
            <a:off x="3144492" y="1081799"/>
            <a:ext cx="4451175" cy="4999917"/>
            <a:chOff x="2946782" y="1539000"/>
            <a:chExt cx="4451175" cy="4999917"/>
          </a:xfrm>
        </p:grpSpPr>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46782" y="1539000"/>
              <a:ext cx="2643158" cy="3780000"/>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21019" y="2758917"/>
              <a:ext cx="2676938" cy="3780000"/>
            </a:xfrm>
            <a:prstGeom prst="rect">
              <a:avLst/>
            </a:prstGeom>
          </p:spPr>
        </p:pic>
      </p:grpSp>
      <p:sp>
        <p:nvSpPr>
          <p:cNvPr id="11" name="TextBox 10"/>
          <p:cNvSpPr txBox="1"/>
          <p:nvPr/>
        </p:nvSpPr>
        <p:spPr>
          <a:xfrm>
            <a:off x="5707029" y="1571590"/>
            <a:ext cx="1788319" cy="646331"/>
          </a:xfrm>
          <a:prstGeom prst="rect">
            <a:avLst/>
          </a:prstGeom>
          <a:noFill/>
        </p:spPr>
        <p:txBody>
          <a:bodyPr wrap="square" rtlCol="0">
            <a:spAutoFit/>
          </a:bodyPr>
          <a:lstStyle/>
          <a:p>
            <a:pPr algn="ctr"/>
            <a:r>
              <a:rPr lang="en-IE" dirty="0" smtClean="0"/>
              <a:t>Booklets and factsheets</a:t>
            </a:r>
            <a:endParaRPr lang="en-IE" dirty="0"/>
          </a:p>
        </p:txBody>
      </p:sp>
      <p:grpSp>
        <p:nvGrpSpPr>
          <p:cNvPr id="3" name="Group 2"/>
          <p:cNvGrpSpPr/>
          <p:nvPr/>
        </p:nvGrpSpPr>
        <p:grpSpPr>
          <a:xfrm>
            <a:off x="7700046" y="58070"/>
            <a:ext cx="4308559" cy="5564325"/>
            <a:chOff x="7700046" y="362870"/>
            <a:chExt cx="4308559" cy="5564325"/>
          </a:xfrm>
        </p:grpSpPr>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00046" y="362870"/>
              <a:ext cx="2659497" cy="3780000"/>
            </a:xfrm>
            <a:prstGeom prst="rect">
              <a:avLst/>
            </a:prstGeom>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23739" y="2147195"/>
              <a:ext cx="2684866" cy="3780000"/>
            </a:xfrm>
            <a:prstGeom prst="rect">
              <a:avLst/>
            </a:prstGeom>
          </p:spPr>
        </p:pic>
        <p:sp>
          <p:nvSpPr>
            <p:cNvPr id="13" name="TextBox 12"/>
            <p:cNvSpPr txBox="1"/>
            <p:nvPr/>
          </p:nvSpPr>
          <p:spPr>
            <a:xfrm>
              <a:off x="10220286" y="935881"/>
              <a:ext cx="1788319" cy="646331"/>
            </a:xfrm>
            <a:prstGeom prst="rect">
              <a:avLst/>
            </a:prstGeom>
            <a:noFill/>
          </p:spPr>
          <p:txBody>
            <a:bodyPr wrap="square" rtlCol="0">
              <a:spAutoFit/>
            </a:bodyPr>
            <a:lstStyle/>
            <a:p>
              <a:pPr algn="ctr"/>
              <a:r>
                <a:rPr lang="en-IE" dirty="0" smtClean="0"/>
                <a:t>Infographics and checklists</a:t>
              </a:r>
              <a:endParaRPr lang="en-IE" dirty="0"/>
            </a:p>
          </p:txBody>
        </p:sp>
      </p:grpSp>
      <p:sp>
        <p:nvSpPr>
          <p:cNvPr id="14" name="TextBox 13"/>
          <p:cNvSpPr txBox="1"/>
          <p:nvPr/>
        </p:nvSpPr>
        <p:spPr>
          <a:xfrm>
            <a:off x="0" y="3155990"/>
            <a:ext cx="3079481" cy="646331"/>
          </a:xfrm>
          <a:prstGeom prst="rect">
            <a:avLst/>
          </a:prstGeom>
          <a:noFill/>
        </p:spPr>
        <p:txBody>
          <a:bodyPr wrap="square" rtlCol="0">
            <a:spAutoFit/>
          </a:bodyPr>
          <a:lstStyle/>
          <a:p>
            <a:pPr algn="ctr"/>
            <a:r>
              <a:rPr lang="en-IE" dirty="0" err="1" smtClean="0"/>
              <a:t>www.teagasc.ie</a:t>
            </a:r>
            <a:r>
              <a:rPr lang="en-IE" dirty="0" smtClean="0"/>
              <a:t>/signpost</a:t>
            </a:r>
            <a:endParaRPr lang="en-IE" dirty="0"/>
          </a:p>
          <a:p>
            <a:pPr algn="ctr"/>
            <a:r>
              <a:rPr lang="en-IE" dirty="0"/>
              <a:t>@</a:t>
            </a:r>
            <a:r>
              <a:rPr lang="en-IE" dirty="0" err="1" smtClean="0"/>
              <a:t>TeagascSignpost</a:t>
            </a:r>
            <a:endParaRPr lang="en-IE" dirty="0"/>
          </a:p>
        </p:txBody>
      </p:sp>
      <p:pic>
        <p:nvPicPr>
          <p:cNvPr id="16" name="Picture 1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26111" y="3853402"/>
            <a:ext cx="4320064" cy="2999423"/>
          </a:xfrm>
          <a:prstGeom prst="rect">
            <a:avLst/>
          </a:prstGeom>
        </p:spPr>
      </p:pic>
      <p:sp>
        <p:nvSpPr>
          <p:cNvPr id="18" name="TextBox 17"/>
          <p:cNvSpPr txBox="1"/>
          <p:nvPr/>
        </p:nvSpPr>
        <p:spPr>
          <a:xfrm>
            <a:off x="3496963" y="5251622"/>
            <a:ext cx="1235676" cy="646331"/>
          </a:xfrm>
          <a:prstGeom prst="rect">
            <a:avLst/>
          </a:prstGeom>
          <a:noFill/>
        </p:spPr>
        <p:txBody>
          <a:bodyPr wrap="square" rtlCol="0">
            <a:spAutoFit/>
          </a:bodyPr>
          <a:lstStyle/>
          <a:p>
            <a:r>
              <a:rPr lang="en-IE" dirty="0" smtClean="0"/>
              <a:t>Farmer updates</a:t>
            </a:r>
            <a:endParaRPr lang="en-IE" dirty="0"/>
          </a:p>
        </p:txBody>
      </p:sp>
      <p:pic>
        <p:nvPicPr>
          <p:cNvPr id="19" name="Picture 1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57198" y="4758222"/>
            <a:ext cx="3166116" cy="1895935"/>
          </a:xfrm>
          <a:prstGeom prst="rect">
            <a:avLst/>
          </a:prstGeom>
        </p:spPr>
      </p:pic>
      <p:sp>
        <p:nvSpPr>
          <p:cNvPr id="20" name="TextBox 19"/>
          <p:cNvSpPr txBox="1"/>
          <p:nvPr/>
        </p:nvSpPr>
        <p:spPr>
          <a:xfrm>
            <a:off x="7515722" y="4362093"/>
            <a:ext cx="1788319" cy="369332"/>
          </a:xfrm>
          <a:prstGeom prst="rect">
            <a:avLst/>
          </a:prstGeom>
          <a:noFill/>
        </p:spPr>
        <p:txBody>
          <a:bodyPr wrap="square" rtlCol="0">
            <a:spAutoFit/>
          </a:bodyPr>
          <a:lstStyle/>
          <a:p>
            <a:pPr algn="ctr"/>
            <a:r>
              <a:rPr lang="en-IE" dirty="0" smtClean="0"/>
              <a:t>Videos</a:t>
            </a:r>
            <a:endParaRPr lang="en-IE" dirty="0"/>
          </a:p>
        </p:txBody>
      </p:sp>
    </p:spTree>
    <p:extLst>
      <p:ext uri="{BB962C8B-B14F-4D97-AF65-F5344CB8AC3E}">
        <p14:creationId xmlns:p14="http://schemas.microsoft.com/office/powerpoint/2010/main" val="7348793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429" y="389235"/>
            <a:ext cx="7376985" cy="731838"/>
          </a:xfrm>
        </p:spPr>
        <p:txBody>
          <a:bodyPr/>
          <a:lstStyle/>
          <a:p>
            <a:r>
              <a:rPr lang="en-IE" dirty="0" smtClean="0"/>
              <a:t>Demo events/ farm walks held</a:t>
            </a:r>
            <a:endParaRPr lang="en-IE" dirty="0"/>
          </a:p>
        </p:txBody>
      </p:sp>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17</a:t>
            </a:fld>
            <a:endParaRPr lang="en-US">
              <a:solidFill>
                <a:srgbClr val="007944"/>
              </a:solidFill>
            </a:endParaRPr>
          </a:p>
        </p:txBody>
      </p:sp>
      <p:sp>
        <p:nvSpPr>
          <p:cNvPr id="6" name="Rectangle 5"/>
          <p:cNvSpPr>
            <a:spLocks noChangeAspect="1"/>
          </p:cNvSpPr>
          <p:nvPr/>
        </p:nvSpPr>
        <p:spPr>
          <a:xfrm>
            <a:off x="1111271" y="1301911"/>
            <a:ext cx="3600000" cy="2457497"/>
          </a:xfrm>
          <a:prstGeom prst="rect">
            <a:avLst/>
          </a:prstGeom>
          <a:blipFill>
            <a:blip r:embed="rId2" cstate="email">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Rectangle 6"/>
          <p:cNvSpPr>
            <a:spLocks noChangeAspect="1"/>
          </p:cNvSpPr>
          <p:nvPr/>
        </p:nvSpPr>
        <p:spPr>
          <a:xfrm>
            <a:off x="1110594" y="3838797"/>
            <a:ext cx="3600000" cy="2667172"/>
          </a:xfrm>
          <a:prstGeom prst="rect">
            <a:avLst/>
          </a:prstGeom>
          <a:blipFill>
            <a:blip r:embed="rId3" cstate="email">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TextBox 7"/>
          <p:cNvSpPr txBox="1"/>
          <p:nvPr/>
        </p:nvSpPr>
        <p:spPr>
          <a:xfrm>
            <a:off x="5375189" y="1149175"/>
            <a:ext cx="6252519" cy="2492990"/>
          </a:xfrm>
          <a:prstGeom prst="rect">
            <a:avLst/>
          </a:prstGeom>
          <a:noFill/>
        </p:spPr>
        <p:txBody>
          <a:bodyPr wrap="square" rtlCol="0">
            <a:spAutoFit/>
          </a:bodyPr>
          <a:lstStyle/>
          <a:p>
            <a:endParaRPr lang="en-IE" dirty="0" smtClean="0"/>
          </a:p>
          <a:p>
            <a:r>
              <a:rPr lang="en-IE" sz="2800" b="1" dirty="0" smtClean="0">
                <a:solidFill>
                  <a:srgbClr val="007944"/>
                </a:solidFill>
              </a:rPr>
              <a:t>30</a:t>
            </a:r>
            <a:r>
              <a:rPr lang="en-IE" dirty="0" smtClean="0"/>
              <a:t> farm walks</a:t>
            </a:r>
          </a:p>
          <a:p>
            <a:r>
              <a:rPr lang="en-IE" sz="2800" b="1" dirty="0">
                <a:solidFill>
                  <a:srgbClr val="007944"/>
                </a:solidFill>
              </a:rPr>
              <a:t>2,433</a:t>
            </a:r>
            <a:r>
              <a:rPr lang="en-IE" dirty="0" smtClean="0"/>
              <a:t> attendees</a:t>
            </a:r>
          </a:p>
          <a:p>
            <a:r>
              <a:rPr lang="en-IE" sz="2800" b="1" dirty="0">
                <a:solidFill>
                  <a:srgbClr val="007944"/>
                </a:solidFill>
              </a:rPr>
              <a:t>81</a:t>
            </a:r>
            <a:r>
              <a:rPr lang="en-IE" dirty="0" smtClean="0"/>
              <a:t> attendees/ event</a:t>
            </a:r>
          </a:p>
          <a:p>
            <a:endParaRPr lang="en-IE" dirty="0"/>
          </a:p>
          <a:p>
            <a:r>
              <a:rPr lang="en-IE" dirty="0" smtClean="0"/>
              <a:t>Signpost has also been present at all Teagasc major Open Days in 2022</a:t>
            </a:r>
            <a:endParaRPr lang="en-IE" dirty="0"/>
          </a:p>
        </p:txBody>
      </p:sp>
      <p:pic>
        <p:nvPicPr>
          <p:cNvPr id="1026" name="Picture 2" descr="7307095257627714034689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0800000">
            <a:off x="6059488" y="3759408"/>
            <a:ext cx="3600000" cy="27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717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VIP visitors and awards</a:t>
            </a:r>
            <a:endParaRPr lang="en-IE" dirty="0"/>
          </a:p>
        </p:txBody>
      </p:sp>
      <p:pic>
        <p:nvPicPr>
          <p:cNvPr id="5" name="Content Placeholder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47351" y="1438560"/>
            <a:ext cx="4320000" cy="2877188"/>
          </a:xfrm>
        </p:spPr>
      </p:pic>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18</a:t>
            </a:fld>
            <a:endParaRPr lang="en-US">
              <a:solidFill>
                <a:srgbClr val="007944"/>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7945" y="3274541"/>
            <a:ext cx="4320000" cy="287712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5243" y="685800"/>
            <a:ext cx="4320000" cy="2880000"/>
          </a:xfrm>
          <a:prstGeom prst="rect">
            <a:avLst/>
          </a:prstGeom>
        </p:spPr>
      </p:pic>
    </p:spTree>
    <p:extLst>
      <p:ext uri="{BB962C8B-B14F-4D97-AF65-F5344CB8AC3E}">
        <p14:creationId xmlns:p14="http://schemas.microsoft.com/office/powerpoint/2010/main" val="1612758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438400" y="4153389"/>
            <a:ext cx="7315200" cy="703142"/>
          </a:xfrm>
        </p:spPr>
        <p:txBody>
          <a:bodyPr/>
          <a:lstStyle/>
          <a:p>
            <a:r>
              <a:rPr lang="en-IE" dirty="0" smtClean="0"/>
              <a:t>Thank You</a:t>
            </a:r>
            <a:endParaRPr lang="en-IE" dirty="0"/>
          </a:p>
        </p:txBody>
      </p:sp>
      <p:sp>
        <p:nvSpPr>
          <p:cNvPr id="6" name="Subtitle 5"/>
          <p:cNvSpPr>
            <a:spLocks noGrp="1"/>
          </p:cNvSpPr>
          <p:nvPr>
            <p:ph type="subTitle" idx="1"/>
          </p:nvPr>
        </p:nvSpPr>
        <p:spPr>
          <a:xfrm>
            <a:off x="2895600" y="4856531"/>
            <a:ext cx="6400800" cy="1671856"/>
          </a:xfrm>
        </p:spPr>
        <p:txBody>
          <a:bodyPr>
            <a:normAutofit fontScale="40000" lnSpcReduction="20000"/>
          </a:bodyPr>
          <a:lstStyle/>
          <a:p>
            <a:r>
              <a:rPr lang="en-IE" dirty="0" smtClean="0">
                <a:solidFill>
                  <a:schemeClr val="tx1"/>
                </a:solidFill>
              </a:rPr>
              <a:t>Tom O’Dwyer</a:t>
            </a:r>
          </a:p>
          <a:p>
            <a:r>
              <a:rPr lang="en-IE" dirty="0" smtClean="0">
                <a:solidFill>
                  <a:schemeClr val="tx1"/>
                </a:solidFill>
                <a:hlinkClick r:id="rId2"/>
              </a:rPr>
              <a:t>tom.odwyer@teagasc.ie</a:t>
            </a:r>
            <a:endParaRPr lang="en-IE" dirty="0" smtClean="0">
              <a:solidFill>
                <a:schemeClr val="tx1"/>
              </a:solidFill>
            </a:endParaRPr>
          </a:p>
          <a:p>
            <a:r>
              <a:rPr lang="en-IE" dirty="0" smtClean="0">
                <a:solidFill>
                  <a:schemeClr val="tx1"/>
                </a:solidFill>
              </a:rPr>
              <a:t>Siobhan Kavanagh</a:t>
            </a:r>
          </a:p>
          <a:p>
            <a:r>
              <a:rPr lang="en-IE" dirty="0" smtClean="0">
                <a:solidFill>
                  <a:schemeClr val="tx1"/>
                </a:solidFill>
                <a:hlinkClick r:id="rId3"/>
              </a:rPr>
              <a:t>siobhan.kavanagh@teagasc.ie</a:t>
            </a:r>
            <a:endParaRPr lang="en-IE" dirty="0" smtClean="0">
              <a:solidFill>
                <a:schemeClr val="tx1"/>
              </a:solidFill>
            </a:endParaRPr>
          </a:p>
          <a:p>
            <a:r>
              <a:rPr lang="en-IE" dirty="0" smtClean="0">
                <a:solidFill>
                  <a:schemeClr val="tx1"/>
                </a:solidFill>
              </a:rPr>
              <a:t>Seamus Kearney</a:t>
            </a:r>
          </a:p>
          <a:p>
            <a:r>
              <a:rPr lang="en-IE" dirty="0" smtClean="0">
                <a:solidFill>
                  <a:schemeClr val="tx1"/>
                </a:solidFill>
                <a:hlinkClick r:id="rId4"/>
              </a:rPr>
              <a:t>seamus.kearney@teagasc.ie</a:t>
            </a:r>
            <a:r>
              <a:rPr lang="en-IE" dirty="0" smtClean="0">
                <a:solidFill>
                  <a:schemeClr val="tx1"/>
                </a:solidFill>
              </a:rPr>
              <a:t> </a:t>
            </a:r>
          </a:p>
        </p:txBody>
      </p:sp>
      <p:sp>
        <p:nvSpPr>
          <p:cNvPr id="4" name="Slide Number Placeholder 3"/>
          <p:cNvSpPr>
            <a:spLocks noGrp="1"/>
          </p:cNvSpPr>
          <p:nvPr>
            <p:ph type="sldNum" sz="quarter" idx="4"/>
          </p:nvPr>
        </p:nvSpPr>
        <p:spPr/>
        <p:txBody>
          <a:bodyPr/>
          <a:lstStyle/>
          <a:p>
            <a:fld id="{34368562-B963-D14D-B6B0-C53B94E906B8}" type="slidenum">
              <a:rPr lang="en-US" smtClean="0">
                <a:solidFill>
                  <a:srgbClr val="007944"/>
                </a:solidFill>
              </a:rPr>
              <a:pPr/>
              <a:t>19</a:t>
            </a:fld>
            <a:endParaRPr lang="en-US">
              <a:solidFill>
                <a:srgbClr val="007944"/>
              </a:solidFill>
            </a:endParaRPr>
          </a:p>
        </p:txBody>
      </p:sp>
      <p:pic>
        <p:nvPicPr>
          <p:cNvPr id="7" name="Content Placeholder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bwMode="auto">
          <a:xfrm>
            <a:off x="3356785" y="0"/>
            <a:ext cx="5478431"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5867406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0c9dc808-0856-4126-893f-b1eadbad5ee6"/>
  <p:tag name="SLIDO_EVENT_SECTION_UUID" val="27c5374a-826e-4234-b07d-9321fec60fb5"/>
</p:tagLst>
</file>

<file path=ppt/theme/theme1.xml><?xml version="1.0" encoding="utf-8"?>
<a:theme xmlns:a="http://schemas.openxmlformats.org/drawingml/2006/main" name="2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7A67D768231D4D8C6FF7717184C285" ma:contentTypeVersion="0" ma:contentTypeDescription="Create a new document." ma:contentTypeScope="" ma:versionID="21a6abcf49b16322d56326012986e9ea">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1B96A4-1D24-4E52-9934-E9A80D46A6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229D756-E731-404D-8979-B7DA28C9326E}">
  <ds:schemaRefs>
    <ds:schemaRef ds:uri="http://www.w3.org/XML/1998/namespace"/>
    <ds:schemaRef ds:uri="http://purl.org/dc/elements/1.1/"/>
    <ds:schemaRef ds:uri="http://schemas.microsoft.com/office/infopath/2007/PartnerControls"/>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8E484288-65B5-40C2-973D-7959A236FF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Teagasc PPT option 3.pot</Template>
  <TotalTime>11445</TotalTime>
  <Words>1842</Words>
  <Application>Microsoft Office PowerPoint</Application>
  <PresentationFormat>Widescreen</PresentationFormat>
  <Paragraphs>332</Paragraphs>
  <Slides>19</Slides>
  <Notes>12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Arial</vt:lpstr>
      <vt:lpstr>Calibri</vt:lpstr>
      <vt:lpstr>Lucida Grande</vt:lpstr>
      <vt:lpstr>Wingdings</vt:lpstr>
      <vt:lpstr>ヒラギノ角ゴ Pro W3</vt:lpstr>
      <vt:lpstr>2_Office Theme</vt:lpstr>
      <vt:lpstr>3_Office Theme</vt:lpstr>
      <vt:lpstr>4_Office Theme</vt:lpstr>
      <vt:lpstr>The Signpost Programme Progress Report    Tom O’Dwyer Teagasc 29th August 2022</vt:lpstr>
      <vt:lpstr>Presentation Overview</vt:lpstr>
      <vt:lpstr>PowerPoint Presentation</vt:lpstr>
      <vt:lpstr>Objectives</vt:lpstr>
      <vt:lpstr>PowerPoint Presentation</vt:lpstr>
      <vt:lpstr>Signpost Partners</vt:lpstr>
      <vt:lpstr>Signpost Farms</vt:lpstr>
      <vt:lpstr>Signpost Programme and NFS</vt:lpstr>
      <vt:lpstr>NFS Results – farm characteristics</vt:lpstr>
      <vt:lpstr>Preliminary Results – Dairy (n = 37; year = 2021)</vt:lpstr>
      <vt:lpstr>Preliminary Results – Beef (n = 26; year = 2021)</vt:lpstr>
      <vt:lpstr>Next steps</vt:lpstr>
      <vt:lpstr>National Agricultural Soil Carbon Observatory (NASCO)</vt:lpstr>
      <vt:lpstr>Initial Results</vt:lpstr>
      <vt:lpstr>Slurry analysis</vt:lpstr>
      <vt:lpstr>Resources Produced</vt:lpstr>
      <vt:lpstr>Demo events/ farm walks held</vt:lpstr>
      <vt:lpstr>VIP visitors and awards</vt:lpstr>
      <vt:lpstr>Thank You</vt:lpstr>
    </vt:vector>
  </TitlesOfParts>
  <Company>Principle - Design Consultants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Judy</dc:creator>
  <cp:lastModifiedBy>Tom O'Dwyer</cp:lastModifiedBy>
  <cp:revision>470</cp:revision>
  <cp:lastPrinted>2020-02-10T16:33:18Z</cp:lastPrinted>
  <dcterms:created xsi:type="dcterms:W3CDTF">2012-01-19T13:12:49Z</dcterms:created>
  <dcterms:modified xsi:type="dcterms:W3CDTF">2022-08-28T11:00:24Z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0x0101005B7A67D768231D4D8C6FF7717184C285</vt:lpwstr>
  </property>
  <property fmtid="{D5CDD505-2E9C-101B-9397-08002B2CF9AE}" pid="3" name="SlidoAppVersion">
    <vt:lpwstr>0.21.0.2123</vt:lpwstr>
  </property>
</Properties>
</file>